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Μεσαίο στυλ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κεφαλίδας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B04BF-02EC-42A8-B5C1-E9E359FF2137}" type="datetimeFigureOut">
              <a:rPr lang="el-GR" smtClean="0"/>
              <a:pPr/>
              <a:t>10/1/2021</a:t>
            </a:fld>
            <a:endParaRPr lang="el-GR"/>
          </a:p>
        </p:txBody>
      </p:sp>
      <p:sp>
        <p:nvSpPr>
          <p:cNvPr id="4" name="3 - Θέση εικόνας διαφάνειας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4 - Θέση σημειώσεων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E0289-3D3F-4034-BE2B-65125849FBB8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E0289-3D3F-4034-BE2B-65125849FBB8}" type="slidenum">
              <a:rPr lang="el-GR" smtClean="0"/>
              <a:pPr/>
              <a:t>5</a:t>
            </a:fld>
            <a:endParaRPr lang="el-G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E0289-3D3F-4034-BE2B-65125849FBB8}" type="slidenum">
              <a:rPr lang="el-GR" smtClean="0"/>
              <a:pPr/>
              <a:t>7</a:t>
            </a:fld>
            <a:endParaRPr lang="el-G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10/1/2021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10/1/2021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10/1/2021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10/1/2021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10/1/2021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10/1/2021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10/1/2021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10/1/2021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10/1/2021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10/1/2021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10/1/2021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2CEA3-3058-4D43-AE35-B3DA76CB4003}" type="datetimeFigureOut">
              <a:rPr lang="el-GR" smtClean="0"/>
              <a:pPr/>
              <a:t>10/1/2021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Σενάρια χρήσης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Paired data – UMI </a:t>
            </a:r>
            <a:r>
              <a:rPr lang="el-GR" dirty="0" smtClean="0"/>
              <a:t>σε </a:t>
            </a:r>
            <a:r>
              <a:rPr lang="en-US" dirty="0" smtClean="0"/>
              <a:t>read1</a:t>
            </a:r>
          </a:p>
          <a:p>
            <a:r>
              <a:rPr lang="en-US" dirty="0" smtClean="0"/>
              <a:t>Single data</a:t>
            </a:r>
          </a:p>
          <a:p>
            <a:r>
              <a:rPr lang="en-US" dirty="0" smtClean="0"/>
              <a:t>Paired data – UMI </a:t>
            </a:r>
            <a:r>
              <a:rPr lang="el-GR" dirty="0" smtClean="0"/>
              <a:t>σε </a:t>
            </a:r>
            <a:r>
              <a:rPr lang="en-US" dirty="0" smtClean="0"/>
              <a:t> read1 </a:t>
            </a:r>
            <a:r>
              <a:rPr lang="el-GR" dirty="0" smtClean="0"/>
              <a:t>και </a:t>
            </a:r>
            <a:r>
              <a:rPr lang="en-US" dirty="0" smtClean="0"/>
              <a:t>read2</a:t>
            </a:r>
          </a:p>
          <a:p>
            <a:endParaRPr lang="en-US" dirty="0" smtClean="0"/>
          </a:p>
          <a:p>
            <a:pPr>
              <a:buNone/>
            </a:pPr>
            <a:endParaRPr lang="el-G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4422"/>
          </a:xfrm>
        </p:spPr>
        <p:txBody>
          <a:bodyPr>
            <a:normAutofit/>
          </a:bodyPr>
          <a:lstStyle/>
          <a:p>
            <a:r>
              <a:rPr lang="en-US" dirty="0" smtClean="0"/>
              <a:t>Inputs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214282" y="1357298"/>
            <a:ext cx="8929718" cy="5286412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de-DE" sz="4300" b="1" dirty="0" err="1" smtClean="0"/>
              <a:t>pairedData</a:t>
            </a:r>
            <a:r>
              <a:rPr lang="de-DE" sz="4300" dirty="0" smtClean="0"/>
              <a:t> &lt;- T 		#</a:t>
            </a:r>
            <a:r>
              <a:rPr lang="de-DE" sz="4300" dirty="0" err="1" smtClean="0"/>
              <a:t>boolean</a:t>
            </a:r>
            <a:r>
              <a:rPr lang="de-DE" sz="4300" dirty="0" smtClean="0"/>
              <a:t> - </a:t>
            </a:r>
            <a:r>
              <a:rPr lang="de-DE" sz="4300" dirty="0" err="1" smtClean="0"/>
              <a:t>if</a:t>
            </a:r>
            <a:r>
              <a:rPr lang="de-DE" sz="4300" dirty="0" smtClean="0"/>
              <a:t> data </a:t>
            </a:r>
            <a:r>
              <a:rPr lang="de-DE" sz="4300" dirty="0" err="1" smtClean="0"/>
              <a:t>are</a:t>
            </a:r>
            <a:r>
              <a:rPr lang="de-DE" sz="4300" dirty="0" smtClean="0"/>
              <a:t> </a:t>
            </a:r>
            <a:r>
              <a:rPr lang="de-DE" sz="4300" dirty="0" err="1" smtClean="0"/>
              <a:t>paired</a:t>
            </a:r>
            <a:r>
              <a:rPr lang="de-DE" sz="4300" dirty="0" smtClean="0"/>
              <a:t> " T " </a:t>
            </a:r>
            <a:r>
              <a:rPr lang="de-DE" sz="4300" dirty="0" err="1" smtClean="0"/>
              <a:t>or</a:t>
            </a:r>
            <a:r>
              <a:rPr lang="de-DE" sz="4300" dirty="0" smtClean="0"/>
              <a:t> </a:t>
            </a:r>
            <a:r>
              <a:rPr lang="de-DE" sz="4300" dirty="0" err="1" smtClean="0"/>
              <a:t>single</a:t>
            </a:r>
            <a:r>
              <a:rPr lang="de-DE" sz="4300" dirty="0" smtClean="0"/>
              <a:t> " F " 	</a:t>
            </a:r>
          </a:p>
          <a:p>
            <a:pPr>
              <a:buNone/>
            </a:pPr>
            <a:endParaRPr lang="de-DE" sz="4300" dirty="0" smtClean="0"/>
          </a:p>
          <a:p>
            <a:pPr>
              <a:buNone/>
            </a:pPr>
            <a:r>
              <a:rPr lang="de-DE" sz="4300" b="1" dirty="0" err="1" smtClean="0"/>
              <a:t>UMIlocation</a:t>
            </a:r>
            <a:r>
              <a:rPr lang="de-DE" sz="4300" dirty="0" smtClean="0"/>
              <a:t> &lt;- "R1" 	 #UMI </a:t>
            </a:r>
            <a:r>
              <a:rPr lang="de-DE" sz="4300" dirty="0" err="1" smtClean="0"/>
              <a:t>located</a:t>
            </a:r>
            <a:r>
              <a:rPr lang="de-DE" sz="4300" dirty="0" smtClean="0"/>
              <a:t> in Read1 --&gt; "R1 " ,  Read1 </a:t>
            </a:r>
            <a:r>
              <a:rPr lang="de-DE" sz="4300" dirty="0" err="1" smtClean="0"/>
              <a:t>and</a:t>
            </a:r>
            <a:r>
              <a:rPr lang="de-DE" sz="4300" dirty="0" smtClean="0"/>
              <a:t> Read2 --&gt; "R1 &amp; R2"</a:t>
            </a:r>
          </a:p>
          <a:p>
            <a:pPr>
              <a:buNone/>
            </a:pPr>
            <a:endParaRPr lang="de-DE" sz="4300" dirty="0" smtClean="0"/>
          </a:p>
          <a:p>
            <a:pPr>
              <a:buNone/>
            </a:pPr>
            <a:r>
              <a:rPr lang="de-DE" sz="4300" b="1" dirty="0" err="1" smtClean="0"/>
              <a:t>UMIlength</a:t>
            </a:r>
            <a:r>
              <a:rPr lang="de-DE" sz="4300" dirty="0" smtClean="0"/>
              <a:t> &lt;- 12		#</a:t>
            </a:r>
            <a:r>
              <a:rPr lang="de-DE" sz="4300" dirty="0" err="1" smtClean="0"/>
              <a:t>length</a:t>
            </a:r>
            <a:r>
              <a:rPr lang="de-DE" sz="4300" dirty="0" smtClean="0"/>
              <a:t> of the UMI</a:t>
            </a:r>
          </a:p>
          <a:p>
            <a:pPr>
              <a:buNone/>
            </a:pPr>
            <a:endParaRPr lang="de-DE" sz="4300" dirty="0" smtClean="0"/>
          </a:p>
          <a:p>
            <a:pPr>
              <a:buNone/>
            </a:pPr>
            <a:r>
              <a:rPr lang="de-DE" sz="4300" b="1" dirty="0" err="1" smtClean="0"/>
              <a:t>sequenceLength</a:t>
            </a:r>
            <a:r>
              <a:rPr lang="de-DE" sz="4300" b="1" dirty="0" smtClean="0"/>
              <a:t> </a:t>
            </a:r>
            <a:r>
              <a:rPr lang="de-DE" sz="4300" dirty="0" smtClean="0"/>
              <a:t>&lt;- 251	#</a:t>
            </a:r>
            <a:r>
              <a:rPr lang="de-DE" sz="4300" dirty="0" err="1" smtClean="0"/>
              <a:t>length</a:t>
            </a:r>
            <a:r>
              <a:rPr lang="de-DE" sz="4300" dirty="0" smtClean="0"/>
              <a:t> of the </a:t>
            </a:r>
            <a:r>
              <a:rPr lang="de-DE" sz="4300" dirty="0" err="1" smtClean="0"/>
              <a:t>sequence</a:t>
            </a:r>
            <a:endParaRPr lang="de-DE" sz="4300" dirty="0" smtClean="0"/>
          </a:p>
          <a:p>
            <a:pPr>
              <a:buNone/>
            </a:pPr>
            <a:endParaRPr lang="de-DE" sz="4300" dirty="0" smtClean="0"/>
          </a:p>
          <a:p>
            <a:pPr>
              <a:buNone/>
            </a:pPr>
            <a:r>
              <a:rPr lang="de-DE" sz="4300" b="1" dirty="0" err="1" smtClean="0"/>
              <a:t>countsCutoff</a:t>
            </a:r>
            <a:r>
              <a:rPr lang="de-DE" sz="4300" b="1" dirty="0" smtClean="0"/>
              <a:t> </a:t>
            </a:r>
            <a:r>
              <a:rPr lang="de-DE" sz="4300" dirty="0" smtClean="0"/>
              <a:t>&lt;- 5		#</a:t>
            </a:r>
            <a:r>
              <a:rPr lang="de-DE" sz="4300" dirty="0" err="1" smtClean="0"/>
              <a:t>counts</a:t>
            </a:r>
            <a:r>
              <a:rPr lang="de-DE" sz="4300" dirty="0" smtClean="0"/>
              <a:t> </a:t>
            </a:r>
            <a:r>
              <a:rPr lang="de-DE" sz="4300" dirty="0" err="1" smtClean="0"/>
              <a:t>cutoff</a:t>
            </a:r>
            <a:r>
              <a:rPr lang="de-DE" sz="4300" dirty="0" smtClean="0"/>
              <a:t> </a:t>
            </a:r>
            <a:r>
              <a:rPr lang="de-DE" sz="4300" dirty="0" err="1" smtClean="0"/>
              <a:t>for</a:t>
            </a:r>
            <a:r>
              <a:rPr lang="de-DE" sz="4300" dirty="0" smtClean="0"/>
              <a:t> </a:t>
            </a:r>
            <a:r>
              <a:rPr lang="de-DE" sz="4300" dirty="0" err="1" smtClean="0"/>
              <a:t>initial</a:t>
            </a:r>
            <a:r>
              <a:rPr lang="de-DE" sz="4300" dirty="0" smtClean="0"/>
              <a:t> UMI </a:t>
            </a:r>
            <a:r>
              <a:rPr lang="de-DE" sz="4300" dirty="0" err="1" smtClean="0"/>
              <a:t>removal</a:t>
            </a:r>
            <a:r>
              <a:rPr lang="de-DE" sz="4300" dirty="0" smtClean="0"/>
              <a:t> </a:t>
            </a:r>
          </a:p>
          <a:p>
            <a:pPr>
              <a:buNone/>
            </a:pPr>
            <a:endParaRPr lang="de-DE" sz="4300" dirty="0" smtClean="0"/>
          </a:p>
          <a:p>
            <a:pPr>
              <a:buNone/>
            </a:pPr>
            <a:r>
              <a:rPr lang="de-DE" sz="4300" b="1" dirty="0" err="1" smtClean="0"/>
              <a:t>UMIdistance</a:t>
            </a:r>
            <a:r>
              <a:rPr lang="de-DE" sz="4300" dirty="0" smtClean="0"/>
              <a:t> &lt;- 1		#</a:t>
            </a:r>
            <a:r>
              <a:rPr lang="de-DE" sz="4300" dirty="0" err="1" smtClean="0"/>
              <a:t>max</a:t>
            </a:r>
            <a:r>
              <a:rPr lang="de-DE" sz="4300" dirty="0" smtClean="0"/>
              <a:t> UMI </a:t>
            </a:r>
            <a:r>
              <a:rPr lang="de-DE" sz="4300" dirty="0" err="1" smtClean="0"/>
              <a:t>distance</a:t>
            </a:r>
            <a:r>
              <a:rPr lang="de-DE" sz="4300" dirty="0" smtClean="0"/>
              <a:t> </a:t>
            </a:r>
            <a:r>
              <a:rPr lang="de-DE" sz="4300" dirty="0" err="1" smtClean="0"/>
              <a:t>for</a:t>
            </a:r>
            <a:r>
              <a:rPr lang="de-DE" sz="4300" dirty="0" smtClean="0"/>
              <a:t> UMI </a:t>
            </a:r>
            <a:r>
              <a:rPr lang="de-DE" sz="4300" dirty="0" err="1" smtClean="0"/>
              <a:t>correction</a:t>
            </a:r>
            <a:endParaRPr lang="de-DE" sz="4300" dirty="0" smtClean="0"/>
          </a:p>
          <a:p>
            <a:pPr>
              <a:buNone/>
            </a:pPr>
            <a:endParaRPr lang="de-DE" sz="4300" dirty="0" smtClean="0"/>
          </a:p>
          <a:p>
            <a:pPr>
              <a:buNone/>
            </a:pPr>
            <a:r>
              <a:rPr lang="de-DE" sz="4300" b="1" dirty="0" err="1" smtClean="0"/>
              <a:t>sequenceDistance</a:t>
            </a:r>
            <a:r>
              <a:rPr lang="de-DE" sz="4300" dirty="0" smtClean="0"/>
              <a:t> &lt;- 3	#</a:t>
            </a:r>
            <a:r>
              <a:rPr lang="de-DE" sz="4300" dirty="0" err="1" smtClean="0"/>
              <a:t>max</a:t>
            </a:r>
            <a:r>
              <a:rPr lang="de-DE" sz="4300" dirty="0" smtClean="0"/>
              <a:t> </a:t>
            </a:r>
            <a:r>
              <a:rPr lang="de-DE" sz="4300" dirty="0" err="1" smtClean="0"/>
              <a:t>sequence</a:t>
            </a:r>
            <a:r>
              <a:rPr lang="de-DE" sz="4300" dirty="0" smtClean="0"/>
              <a:t> </a:t>
            </a:r>
            <a:r>
              <a:rPr lang="de-DE" sz="4300" dirty="0" err="1" smtClean="0"/>
              <a:t>distance</a:t>
            </a:r>
            <a:r>
              <a:rPr lang="de-DE" sz="4300" dirty="0" smtClean="0"/>
              <a:t> </a:t>
            </a:r>
            <a:r>
              <a:rPr lang="de-DE" sz="4300" dirty="0" err="1" smtClean="0"/>
              <a:t>for</a:t>
            </a:r>
            <a:r>
              <a:rPr lang="de-DE" sz="4300" dirty="0" smtClean="0"/>
              <a:t> UMI </a:t>
            </a:r>
            <a:r>
              <a:rPr lang="de-DE" sz="4300" dirty="0" err="1" smtClean="0"/>
              <a:t>correction</a:t>
            </a:r>
            <a:endParaRPr lang="de-DE" sz="4300" dirty="0" smtClean="0"/>
          </a:p>
          <a:p>
            <a:pPr>
              <a:buNone/>
            </a:pPr>
            <a:endParaRPr lang="de-DE" sz="4300" dirty="0" smtClean="0"/>
          </a:p>
          <a:p>
            <a:pPr>
              <a:buNone/>
            </a:pPr>
            <a:r>
              <a:rPr lang="de-DE" sz="4300" b="1" dirty="0" smtClean="0"/>
              <a:t>filepath1</a:t>
            </a:r>
            <a:r>
              <a:rPr lang="de-DE" sz="4300" dirty="0" smtClean="0"/>
              <a:t> &lt;- "UMI in R1 </a:t>
            </a:r>
            <a:r>
              <a:rPr lang="de-DE" sz="4300" dirty="0" err="1" smtClean="0"/>
              <a:t>and</a:t>
            </a:r>
            <a:r>
              <a:rPr lang="de-DE" sz="4300" dirty="0" smtClean="0"/>
              <a:t> R2/BC_IGHFR1_S88_L001_R1_001.fastq.gz„		#</a:t>
            </a:r>
            <a:r>
              <a:rPr lang="de-DE" sz="4300" dirty="0" err="1" smtClean="0"/>
              <a:t>filepaths</a:t>
            </a:r>
            <a:endParaRPr lang="de-DE" sz="4300" dirty="0" smtClean="0"/>
          </a:p>
          <a:p>
            <a:pPr>
              <a:buNone/>
            </a:pPr>
            <a:r>
              <a:rPr lang="de-DE" sz="4300" b="1" dirty="0" smtClean="0"/>
              <a:t>filepath2</a:t>
            </a:r>
            <a:r>
              <a:rPr lang="de-DE" sz="4300" dirty="0" smtClean="0"/>
              <a:t> &lt;- "UMI in R1 </a:t>
            </a:r>
            <a:r>
              <a:rPr lang="de-DE" sz="4300" dirty="0" err="1" smtClean="0"/>
              <a:t>and</a:t>
            </a:r>
            <a:r>
              <a:rPr lang="de-DE" sz="4300" dirty="0" smtClean="0"/>
              <a:t> R2/BC_IGHFR1_S88_L001_R2_001.fastq.gz"</a:t>
            </a:r>
          </a:p>
          <a:p>
            <a:pPr>
              <a:buNone/>
            </a:pPr>
            <a:endParaRPr lang="de-DE" sz="4300" dirty="0" smtClean="0"/>
          </a:p>
          <a:p>
            <a:pPr>
              <a:buNone/>
            </a:pPr>
            <a:r>
              <a:rPr lang="de-DE" sz="4300" b="1" dirty="0" err="1" smtClean="0"/>
              <a:t>outputsFolder</a:t>
            </a:r>
            <a:r>
              <a:rPr lang="de-DE" sz="4300" dirty="0" smtClean="0"/>
              <a:t> &lt;- "Outputs_Paired_R1_R2„	#</a:t>
            </a:r>
            <a:r>
              <a:rPr lang="de-DE" sz="4300" dirty="0" err="1" smtClean="0"/>
              <a:t>outputs</a:t>
            </a:r>
            <a:r>
              <a:rPr lang="de-DE" sz="4300" dirty="0" smtClean="0"/>
              <a:t> </a:t>
            </a:r>
            <a:r>
              <a:rPr lang="de-DE" sz="4300" dirty="0" err="1" smtClean="0"/>
              <a:t>folder</a:t>
            </a:r>
            <a:endParaRPr lang="de-DE" sz="43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Paired data – UMI </a:t>
            </a:r>
            <a:r>
              <a:rPr lang="el-GR" dirty="0" smtClean="0"/>
              <a:t>σε </a:t>
            </a:r>
            <a:r>
              <a:rPr lang="en-US" dirty="0" smtClean="0"/>
              <a:t>read1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l-GR" sz="2000" dirty="0" smtClean="0"/>
              <a:t>Επιλογή </a:t>
            </a:r>
            <a:r>
              <a:rPr lang="en-US" sz="2000" dirty="0" smtClean="0"/>
              <a:t>UMIs </a:t>
            </a:r>
            <a:r>
              <a:rPr lang="el-GR" sz="2000" dirty="0" smtClean="0"/>
              <a:t>με </a:t>
            </a:r>
            <a:r>
              <a:rPr lang="en-US" sz="2000" dirty="0" smtClean="0"/>
              <a:t>counts &gt; </a:t>
            </a:r>
            <a:r>
              <a:rPr lang="en-US" sz="2000" dirty="0" err="1" smtClean="0"/>
              <a:t>countsCutoff</a:t>
            </a:r>
            <a:r>
              <a:rPr lang="en-US" sz="2000" dirty="0" smtClean="0"/>
              <a:t> </a:t>
            </a:r>
            <a:r>
              <a:rPr lang="el-GR" sz="2000" dirty="0" smtClean="0"/>
              <a:t>ανά </a:t>
            </a:r>
            <a:r>
              <a:rPr lang="en-US" sz="2000" dirty="0" smtClean="0"/>
              <a:t>UMI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Consensus </a:t>
            </a:r>
            <a:r>
              <a:rPr lang="el-GR" sz="2000" dirty="0" smtClean="0"/>
              <a:t>το κάθε </a:t>
            </a:r>
            <a:r>
              <a:rPr lang="en-US" sz="2000" dirty="0" smtClean="0"/>
              <a:t>UMI </a:t>
            </a:r>
            <a:r>
              <a:rPr lang="el-GR" sz="2000" dirty="0" smtClean="0"/>
              <a:t>ξεχωριστά</a:t>
            </a:r>
            <a:r>
              <a:rPr lang="en-US" sz="2000" dirty="0" smtClean="0"/>
              <a:t> </a:t>
            </a:r>
            <a:r>
              <a:rPr lang="el-GR" sz="2000" dirty="0" smtClean="0"/>
              <a:t>με τα εξής βήματα:</a:t>
            </a:r>
          </a:p>
          <a:p>
            <a:pPr marL="857250" lvl="1" indent="-457200">
              <a:buFont typeface="+mj-lt"/>
              <a:buAutoNum type="alphaLcParenR"/>
            </a:pPr>
            <a:r>
              <a:rPr lang="el-GR" sz="1600" dirty="0" smtClean="0"/>
              <a:t>Υπολογισμός μέσης τιμής ποιότητας κάθε βάσης </a:t>
            </a:r>
            <a:r>
              <a:rPr lang="el-GR" sz="1600" dirty="0" err="1" smtClean="0"/>
              <a:t>mean</a:t>
            </a:r>
            <a:endParaRPr lang="el-GR" sz="1600" dirty="0" smtClean="0"/>
          </a:p>
          <a:p>
            <a:pPr marL="857250" lvl="1" indent="-457200">
              <a:buFont typeface="+mj-lt"/>
              <a:buAutoNum type="alphaLcParenR"/>
            </a:pPr>
            <a:r>
              <a:rPr lang="el-GR" sz="1600" dirty="0" smtClean="0"/>
              <a:t>Υπολογισμός αριθμού εμφάνισης κάθε βάσης </a:t>
            </a:r>
            <a:r>
              <a:rPr lang="el-GR" sz="1600" dirty="0" err="1" smtClean="0"/>
              <a:t>count</a:t>
            </a:r>
            <a:endParaRPr lang="el-GR" sz="1600" dirty="0" smtClean="0"/>
          </a:p>
          <a:p>
            <a:pPr marL="857250" lvl="1" indent="-457200">
              <a:buFont typeface="+mj-lt"/>
              <a:buAutoNum type="alphaLcParenR"/>
            </a:pPr>
            <a:r>
              <a:rPr lang="el-GR" sz="1600" dirty="0" smtClean="0"/>
              <a:t>Μετατροπή </a:t>
            </a:r>
            <a:r>
              <a:rPr lang="el-GR" sz="1600" dirty="0" err="1" smtClean="0"/>
              <a:t>mean</a:t>
            </a:r>
            <a:r>
              <a:rPr lang="el-GR" sz="1600" dirty="0" smtClean="0"/>
              <a:t> σε ποσοστό % </a:t>
            </a:r>
          </a:p>
          <a:p>
            <a:pPr marL="857250" lvl="1" indent="-457200">
              <a:buFont typeface="+mj-lt"/>
              <a:buAutoNum type="alphaLcParenR"/>
            </a:pPr>
            <a:r>
              <a:rPr lang="el-GR" sz="1600" dirty="0" smtClean="0"/>
              <a:t>Μετατροπή </a:t>
            </a:r>
            <a:r>
              <a:rPr lang="el-GR" sz="1600" dirty="0" err="1" smtClean="0"/>
              <a:t>count</a:t>
            </a:r>
            <a:r>
              <a:rPr lang="el-GR" sz="1600" dirty="0" smtClean="0"/>
              <a:t> σε ποσοστό %</a:t>
            </a:r>
          </a:p>
          <a:p>
            <a:pPr marL="857250" lvl="1" indent="-457200">
              <a:buFont typeface="+mj-lt"/>
              <a:buAutoNum type="alphaLcParenR"/>
            </a:pPr>
            <a:r>
              <a:rPr lang="el-GR" sz="1600" dirty="0" smtClean="0"/>
              <a:t>Εύρεση της μέσης τιμής </a:t>
            </a:r>
            <a:r>
              <a:rPr lang="el-GR" sz="1600" dirty="0" err="1" smtClean="0"/>
              <a:t>mean</a:t>
            </a:r>
            <a:r>
              <a:rPr lang="el-GR" sz="1600" dirty="0" smtClean="0"/>
              <a:t> και </a:t>
            </a:r>
            <a:r>
              <a:rPr lang="el-GR" sz="1600" dirty="0" err="1" smtClean="0"/>
              <a:t>count</a:t>
            </a:r>
            <a:r>
              <a:rPr lang="el-GR" sz="1600" dirty="0" smtClean="0"/>
              <a:t> για κάθε βάση και ορισμός ως </a:t>
            </a:r>
            <a:r>
              <a:rPr lang="el-GR" sz="1600" dirty="0" err="1" smtClean="0"/>
              <a:t>criterion</a:t>
            </a:r>
            <a:endParaRPr lang="el-GR" sz="1600" dirty="0" smtClean="0"/>
          </a:p>
          <a:p>
            <a:pPr marL="857250" lvl="1" indent="-457200">
              <a:buFont typeface="+mj-lt"/>
              <a:buAutoNum type="alphaLcParenR"/>
            </a:pPr>
            <a:r>
              <a:rPr lang="el-GR" sz="1600" dirty="0" smtClean="0"/>
              <a:t>Επιλογή της βάσης με </a:t>
            </a:r>
            <a:r>
              <a:rPr lang="el-GR" sz="1600" dirty="0" err="1" smtClean="0"/>
              <a:t>max</a:t>
            </a:r>
            <a:r>
              <a:rPr lang="el-GR" sz="1600" dirty="0" smtClean="0"/>
              <a:t>(</a:t>
            </a:r>
            <a:r>
              <a:rPr lang="el-GR" sz="1600" dirty="0" err="1" smtClean="0"/>
              <a:t>criterion</a:t>
            </a:r>
            <a:r>
              <a:rPr lang="el-GR" sz="1600" dirty="0" smtClean="0"/>
              <a:t>) (αν υπάρχουν πάνω από μία βάσεις με ίδιο </a:t>
            </a:r>
            <a:r>
              <a:rPr lang="en-US" sz="1600" dirty="0" smtClean="0"/>
              <a:t>criterion, </a:t>
            </a:r>
            <a:r>
              <a:rPr lang="el-GR" sz="1600" dirty="0" smtClean="0"/>
              <a:t>τότε επιλογή αυτής με </a:t>
            </a:r>
            <a:r>
              <a:rPr lang="en-US" sz="1600" dirty="0" smtClean="0"/>
              <a:t>max(quality</a:t>
            </a:r>
            <a:r>
              <a:rPr lang="en-US" sz="1600" dirty="0" smtClean="0"/>
              <a:t>))</a:t>
            </a:r>
          </a:p>
          <a:p>
            <a:pPr marL="857250" lvl="1" indent="-457200">
              <a:buNone/>
            </a:pPr>
            <a:r>
              <a:rPr lang="en-US" sz="1600" dirty="0" smtClean="0"/>
              <a:t>*</a:t>
            </a:r>
            <a:r>
              <a:rPr lang="el-GR" sz="1600" dirty="0" smtClean="0"/>
              <a:t>αν είναι μόνο μία ακολουθία σε κ</a:t>
            </a:r>
            <a:r>
              <a:rPr lang="el-GR" sz="1600" dirty="0" smtClean="0"/>
              <a:t>ά</a:t>
            </a:r>
            <a:r>
              <a:rPr lang="el-GR" sz="1600" dirty="0" smtClean="0"/>
              <a:t>ποιο </a:t>
            </a:r>
            <a:r>
              <a:rPr lang="en-US" sz="1600" dirty="0" smtClean="0"/>
              <a:t>UMI</a:t>
            </a:r>
            <a:r>
              <a:rPr lang="el-GR" sz="1600" dirty="0" smtClean="0"/>
              <a:t>, τότε παίρνει κατευθείαν αυτήν.</a:t>
            </a:r>
            <a:endParaRPr lang="el-GR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UMI correction </a:t>
            </a:r>
            <a:r>
              <a:rPr lang="el-GR" sz="2000" dirty="0" smtClean="0"/>
              <a:t>με κριτήρια: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sz="1600" dirty="0" smtClean="0"/>
              <a:t>UMI distance &lt;= </a:t>
            </a:r>
            <a:r>
              <a:rPr lang="en-US" sz="1600" dirty="0" err="1" smtClean="0"/>
              <a:t>UMIdistance</a:t>
            </a:r>
            <a:endParaRPr lang="en-US" sz="1600" dirty="0" smtClean="0"/>
          </a:p>
          <a:p>
            <a:pPr marL="857250" lvl="1" indent="-457200">
              <a:buFont typeface="+mj-lt"/>
              <a:buAutoNum type="alphaLcParenR"/>
            </a:pPr>
            <a:r>
              <a:rPr lang="en-US" sz="1600" dirty="0" smtClean="0"/>
              <a:t>Sequence distance &lt; </a:t>
            </a:r>
            <a:r>
              <a:rPr lang="en-US" sz="1600" dirty="0" err="1" smtClean="0"/>
              <a:t>sequenceDistance</a:t>
            </a:r>
            <a:r>
              <a:rPr lang="en-US" sz="1600" dirty="0" smtClean="0"/>
              <a:t> (</a:t>
            </a:r>
            <a:r>
              <a:rPr lang="el-GR" sz="1600" dirty="0" smtClean="0"/>
              <a:t>για </a:t>
            </a:r>
            <a:r>
              <a:rPr lang="en-US" sz="1600" dirty="0" smtClean="0"/>
              <a:t>read 1 </a:t>
            </a:r>
            <a:r>
              <a:rPr lang="el-GR" sz="1600" dirty="0" smtClean="0"/>
              <a:t>και </a:t>
            </a:r>
            <a:r>
              <a:rPr lang="en-US" sz="1600" dirty="0" smtClean="0"/>
              <a:t>read2)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Consensus </a:t>
            </a:r>
            <a:r>
              <a:rPr lang="el-GR" sz="2000" dirty="0" smtClean="0"/>
              <a:t>τα νέα </a:t>
            </a:r>
            <a:r>
              <a:rPr lang="en-US" sz="2000" dirty="0" smtClean="0"/>
              <a:t>UMIs</a:t>
            </a:r>
            <a:r>
              <a:rPr lang="el-GR" sz="2000" dirty="0" smtClean="0"/>
              <a:t> με τα ίδια βήματα όπως το 2</a:t>
            </a:r>
            <a:r>
              <a:rPr lang="en-US" sz="2000" dirty="0" smtClean="0"/>
              <a:t> </a:t>
            </a:r>
            <a:r>
              <a:rPr lang="el-GR" sz="2000" dirty="0" smtClean="0"/>
              <a:t>(αν είναι ένα </a:t>
            </a:r>
            <a:r>
              <a:rPr lang="en-US" sz="2000" dirty="0" smtClean="0"/>
              <a:t>UMI </a:t>
            </a:r>
            <a:r>
              <a:rPr lang="el-GR" sz="2000" dirty="0" smtClean="0"/>
              <a:t>παίρνει κατευθείαν το αποτέλεσμα του βήματος 2)</a:t>
            </a:r>
            <a:endParaRPr lang="en-US" sz="2000" dirty="0" smtClean="0"/>
          </a:p>
          <a:p>
            <a:endParaRPr lang="el-GR" sz="2000" dirty="0" smtClean="0"/>
          </a:p>
          <a:p>
            <a:endParaRPr lang="el-G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data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l-GR" dirty="0" smtClean="0"/>
              <a:t>Ίδια βήματα με το προηγούμενο σενάριο αλλά μόνο για </a:t>
            </a:r>
            <a:r>
              <a:rPr lang="en-US" dirty="0" smtClean="0"/>
              <a:t>read1</a:t>
            </a:r>
            <a:endParaRPr lang="el-G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Paired data – UMI </a:t>
            </a:r>
            <a:r>
              <a:rPr lang="el-GR" dirty="0" smtClean="0"/>
              <a:t>σε </a:t>
            </a:r>
            <a:r>
              <a:rPr lang="en-US" dirty="0" smtClean="0"/>
              <a:t>read1 </a:t>
            </a:r>
            <a:r>
              <a:rPr lang="el-GR" dirty="0" smtClean="0"/>
              <a:t>και </a:t>
            </a:r>
            <a:r>
              <a:rPr lang="en-US" dirty="0" smtClean="0"/>
              <a:t>read2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452596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l-GR" sz="2000" dirty="0" smtClean="0"/>
              <a:t>Δημιουργία νέου </a:t>
            </a:r>
            <a:r>
              <a:rPr lang="en-US" sz="2000" dirty="0" smtClean="0"/>
              <a:t>UMI12 </a:t>
            </a:r>
            <a:r>
              <a:rPr lang="el-GR" sz="2000" dirty="0" smtClean="0"/>
              <a:t>από τη συνένωση </a:t>
            </a:r>
            <a:r>
              <a:rPr lang="en-US" sz="2000" dirty="0" smtClean="0"/>
              <a:t>UMI1, UMI2 </a:t>
            </a:r>
          </a:p>
          <a:p>
            <a:pPr marL="457200" indent="-457200">
              <a:buFont typeface="+mj-lt"/>
              <a:buAutoNum type="arabicPeriod"/>
            </a:pPr>
            <a:r>
              <a:rPr lang="el-GR" sz="2000" dirty="0" smtClean="0"/>
              <a:t>Επιλογή </a:t>
            </a:r>
            <a:r>
              <a:rPr lang="en-US" sz="2000" dirty="0" smtClean="0"/>
              <a:t>UMI12s </a:t>
            </a:r>
            <a:r>
              <a:rPr lang="el-GR" sz="2000" dirty="0" smtClean="0"/>
              <a:t>με </a:t>
            </a:r>
            <a:r>
              <a:rPr lang="en-US" sz="2000" dirty="0" smtClean="0"/>
              <a:t>counts &gt; </a:t>
            </a:r>
            <a:r>
              <a:rPr lang="en-US" sz="2000" dirty="0" err="1" smtClean="0"/>
              <a:t>countsCutoff</a:t>
            </a:r>
            <a:r>
              <a:rPr lang="en-US" sz="2000" dirty="0" smtClean="0"/>
              <a:t> </a:t>
            </a:r>
            <a:r>
              <a:rPr lang="el-GR" sz="2000" dirty="0" smtClean="0"/>
              <a:t>ανά </a:t>
            </a:r>
            <a:r>
              <a:rPr lang="en-US" sz="2000" dirty="0" smtClean="0"/>
              <a:t>UMI12 (</a:t>
            </a:r>
            <a:r>
              <a:rPr lang="el-GR" sz="2000" dirty="0" smtClean="0"/>
              <a:t>τα δεδομένα δεν είναι καλά, οπότε στη συγκεκριμένη περίπτωση </a:t>
            </a:r>
            <a:r>
              <a:rPr lang="en-US" sz="2000" dirty="0" err="1" smtClean="0"/>
              <a:t>countsCutoff</a:t>
            </a:r>
            <a:r>
              <a:rPr lang="en-US" sz="2000" dirty="0" smtClean="0"/>
              <a:t> ==0)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Consensus </a:t>
            </a:r>
            <a:r>
              <a:rPr lang="el-GR" sz="2000" dirty="0" smtClean="0"/>
              <a:t>το κάθε </a:t>
            </a:r>
            <a:r>
              <a:rPr lang="en-US" sz="2000" dirty="0" smtClean="0"/>
              <a:t>UMI12 </a:t>
            </a:r>
            <a:r>
              <a:rPr lang="el-GR" sz="2000" dirty="0" smtClean="0"/>
              <a:t>ξεχωριστά</a:t>
            </a:r>
            <a:r>
              <a:rPr lang="en-US" sz="2000" dirty="0" smtClean="0"/>
              <a:t> </a:t>
            </a:r>
            <a:r>
              <a:rPr lang="el-GR" sz="2000" dirty="0" smtClean="0"/>
              <a:t>με τα ίδια βήματα, όπως τα προηγούμενα </a:t>
            </a:r>
            <a:r>
              <a:rPr lang="el-GR" sz="2000" dirty="0" smtClean="0"/>
              <a:t>σενάρια (αν είναι μόνο μία ακολουθία σε κάποιο </a:t>
            </a:r>
            <a:r>
              <a:rPr lang="en-US" sz="2000" dirty="0" smtClean="0"/>
              <a:t>UMI</a:t>
            </a:r>
            <a:r>
              <a:rPr lang="el-GR" sz="2000" dirty="0" smtClean="0"/>
              <a:t>12, </a:t>
            </a:r>
            <a:r>
              <a:rPr lang="el-GR" sz="2000" dirty="0" smtClean="0"/>
              <a:t>τότε παίρνει κατευθείαν αυτήν)</a:t>
            </a:r>
            <a:endParaRPr lang="el-GR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UMI correction </a:t>
            </a:r>
            <a:r>
              <a:rPr lang="el-GR" sz="2000" dirty="0" smtClean="0"/>
              <a:t>με κριτήρια: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sz="1600" dirty="0" smtClean="0"/>
              <a:t>UMI distance &lt;= </a:t>
            </a:r>
            <a:r>
              <a:rPr lang="en-US" sz="1600" dirty="0" err="1" smtClean="0"/>
              <a:t>UMIdistance</a:t>
            </a:r>
            <a:r>
              <a:rPr lang="el-GR" sz="1600" dirty="0" smtClean="0"/>
              <a:t> (για </a:t>
            </a:r>
            <a:r>
              <a:rPr lang="en-US" sz="1600" dirty="0" smtClean="0"/>
              <a:t>UMI1 </a:t>
            </a:r>
            <a:r>
              <a:rPr lang="el-GR" sz="1600" dirty="0" smtClean="0"/>
              <a:t>και </a:t>
            </a:r>
            <a:r>
              <a:rPr lang="en-US" sz="1600" dirty="0" smtClean="0"/>
              <a:t>UMI2</a:t>
            </a:r>
            <a:r>
              <a:rPr lang="el-GR" sz="1600" dirty="0" smtClean="0"/>
              <a:t>, όχι </a:t>
            </a:r>
            <a:r>
              <a:rPr lang="en-US" sz="1600" dirty="0" smtClean="0"/>
              <a:t>UMI12</a:t>
            </a:r>
            <a:r>
              <a:rPr lang="el-GR" sz="1600" dirty="0" smtClean="0"/>
              <a:t>)</a:t>
            </a:r>
            <a:r>
              <a:rPr lang="en-US" sz="1600" dirty="0" smtClean="0"/>
              <a:t> 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sz="1600" dirty="0" smtClean="0"/>
              <a:t>Sequence distance &lt; </a:t>
            </a:r>
            <a:r>
              <a:rPr lang="en-US" sz="1600" dirty="0" err="1" smtClean="0"/>
              <a:t>sequenceDistance</a:t>
            </a:r>
            <a:r>
              <a:rPr lang="en-US" sz="1600" dirty="0" smtClean="0"/>
              <a:t> (</a:t>
            </a:r>
            <a:r>
              <a:rPr lang="el-GR" sz="1600" dirty="0" smtClean="0"/>
              <a:t>για </a:t>
            </a:r>
            <a:r>
              <a:rPr lang="en-US" sz="1600" dirty="0" smtClean="0"/>
              <a:t>read 1 </a:t>
            </a:r>
            <a:r>
              <a:rPr lang="el-GR" sz="1600" dirty="0" smtClean="0"/>
              <a:t>και </a:t>
            </a:r>
            <a:r>
              <a:rPr lang="en-US" sz="1600" dirty="0" smtClean="0"/>
              <a:t>read2)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Consensus </a:t>
            </a:r>
            <a:r>
              <a:rPr lang="el-GR" sz="2000" dirty="0" smtClean="0"/>
              <a:t>τα νέα </a:t>
            </a:r>
            <a:r>
              <a:rPr lang="en-US" sz="2000" dirty="0" smtClean="0"/>
              <a:t>UMIs</a:t>
            </a:r>
            <a:r>
              <a:rPr lang="el-GR" sz="2000" dirty="0" smtClean="0"/>
              <a:t> με τα ίδια βήματα όπως το 2</a:t>
            </a:r>
            <a:r>
              <a:rPr lang="en-US" sz="2000" dirty="0" smtClean="0"/>
              <a:t> </a:t>
            </a:r>
            <a:r>
              <a:rPr lang="el-GR" sz="2000" dirty="0" smtClean="0"/>
              <a:t>(αν είναι ένα </a:t>
            </a:r>
            <a:r>
              <a:rPr lang="en-US" sz="2000" dirty="0" smtClean="0"/>
              <a:t>UMI </a:t>
            </a:r>
            <a:r>
              <a:rPr lang="el-GR" sz="2000" dirty="0" smtClean="0"/>
              <a:t>παίρνει κατευθείαν το αποτέλεσμα του βήματος 2)</a:t>
            </a:r>
            <a:r>
              <a:rPr lang="en-US" sz="2000" dirty="0" smtClean="0"/>
              <a:t> *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r>
              <a:rPr lang="en-US" sz="2000" dirty="0" smtClean="0"/>
              <a:t>*</a:t>
            </a:r>
            <a:r>
              <a:rPr lang="el-GR" sz="2000" dirty="0" smtClean="0"/>
              <a:t>Η αντιστοίχιση από </a:t>
            </a:r>
            <a:r>
              <a:rPr lang="en-US" sz="2000" dirty="0" smtClean="0"/>
              <a:t>UMI12 </a:t>
            </a:r>
            <a:r>
              <a:rPr lang="el-GR" sz="2000" dirty="0" smtClean="0"/>
              <a:t>σε ακολουθία γίνεται μέσω του πίνακα </a:t>
            </a:r>
            <a:endParaRPr lang="en-US" sz="2000" dirty="0" smtClean="0"/>
          </a:p>
          <a:p>
            <a:pPr marL="457200" indent="-457200">
              <a:buNone/>
            </a:pPr>
            <a:r>
              <a:rPr lang="en-US" sz="2000" dirty="0" err="1" smtClean="0"/>
              <a:t>test_full</a:t>
            </a:r>
            <a:r>
              <a:rPr lang="en-US" sz="2000" dirty="0" smtClean="0"/>
              <a:t>, </a:t>
            </a:r>
            <a:r>
              <a:rPr lang="el-GR" sz="2000" dirty="0" smtClean="0"/>
              <a:t>με στήλες </a:t>
            </a:r>
            <a:endParaRPr lang="en-US" sz="2000" dirty="0" smtClean="0"/>
          </a:p>
          <a:p>
            <a:endParaRPr lang="el-GR" dirty="0"/>
          </a:p>
        </p:txBody>
      </p:sp>
      <p:graphicFrame>
        <p:nvGraphicFramePr>
          <p:cNvPr id="4" name="3 - Πίνακας"/>
          <p:cNvGraphicFramePr>
            <a:graphicFrameLocks noGrp="1"/>
          </p:cNvGraphicFramePr>
          <p:nvPr/>
        </p:nvGraphicFramePr>
        <p:xfrm>
          <a:off x="3143240" y="5643578"/>
          <a:ext cx="243840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9200"/>
                <a:gridCol w="1219200"/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UMI12</a:t>
                      </a:r>
                      <a:endParaRPr lang="el-G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IDs</a:t>
                      </a:r>
                      <a:endParaRPr lang="el-G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060496"/>
          </a:xfrm>
        </p:spPr>
        <p:txBody>
          <a:bodyPr/>
          <a:lstStyle/>
          <a:p>
            <a:r>
              <a:rPr lang="el-GR" dirty="0" smtClean="0"/>
              <a:t>Αρχεία 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/>
          </a:bodyPr>
          <a:lstStyle/>
          <a:p>
            <a:r>
              <a:rPr lang="en-US" sz="2000" b="1" dirty="0" err="1" smtClean="0"/>
              <a:t>UMIsProject.R</a:t>
            </a:r>
            <a:r>
              <a:rPr lang="en-US" sz="2000" dirty="0" smtClean="0"/>
              <a:t> (inputs </a:t>
            </a:r>
            <a:r>
              <a:rPr lang="el-GR" sz="2000" dirty="0" smtClean="0"/>
              <a:t>και</a:t>
            </a:r>
            <a:r>
              <a:rPr lang="en-US" sz="2000" dirty="0" smtClean="0"/>
              <a:t> if-else </a:t>
            </a:r>
            <a:r>
              <a:rPr lang="el-GR" sz="2000" dirty="0" smtClean="0"/>
              <a:t>για επιλογή κατάλληλου σεναρίου ανάλογα με τις εισόδους)</a:t>
            </a:r>
            <a:endParaRPr lang="en-US" sz="2000" dirty="0" smtClean="0"/>
          </a:p>
          <a:p>
            <a:r>
              <a:rPr lang="en-US" sz="2000" b="1" dirty="0" err="1" smtClean="0"/>
              <a:t>casesWorkflows.R</a:t>
            </a:r>
            <a:r>
              <a:rPr lang="el-GR" sz="2000" dirty="0" smtClean="0"/>
              <a:t> (περιλαμβάνει 3 συναρτήσεις, μία για κάθε σενάριο χρήσης, μέσα σε αυτές εκτελείται όλη η ροή από την ανάγνωση των αρχείων εισόδου μέχρι την παραγωγή των αρχείων εξόδου) </a:t>
            </a:r>
          </a:p>
          <a:p>
            <a:pPr lvl="1"/>
            <a:r>
              <a:rPr lang="en-US" sz="1600" dirty="0" smtClean="0"/>
              <a:t>pairedR1(inputs)</a:t>
            </a:r>
          </a:p>
          <a:p>
            <a:pPr lvl="1"/>
            <a:r>
              <a:rPr lang="en-US" sz="1600" dirty="0" smtClean="0"/>
              <a:t>pairedR1R2(inputs)</a:t>
            </a:r>
          </a:p>
          <a:p>
            <a:pPr lvl="1"/>
            <a:r>
              <a:rPr lang="en-US" sz="1600" dirty="0" smtClean="0"/>
              <a:t>single(inputs)</a:t>
            </a:r>
          </a:p>
          <a:p>
            <a:r>
              <a:rPr lang="en-US" sz="2000" b="1" dirty="0" err="1" smtClean="0"/>
              <a:t>functions.R</a:t>
            </a:r>
            <a:r>
              <a:rPr lang="el-GR" sz="2000" dirty="0" smtClean="0"/>
              <a:t> (όλες οι συναρτήσεις που καλούνται από τα σενάρια χρήσης)</a:t>
            </a:r>
            <a:endParaRPr lang="en-US" sz="2000" dirty="0" smtClean="0"/>
          </a:p>
          <a:p>
            <a:pPr lvl="1"/>
            <a:r>
              <a:rPr lang="en-US" sz="1600" dirty="0" err="1" smtClean="0"/>
              <a:t>groupingFunction</a:t>
            </a:r>
            <a:r>
              <a:rPr lang="en-US" sz="1600" dirty="0" smtClean="0"/>
              <a:t> / groupingPairedR1R2 / </a:t>
            </a:r>
            <a:r>
              <a:rPr lang="en-US" sz="1600" dirty="0" err="1" smtClean="0"/>
              <a:t>groupingFunctionSingle</a:t>
            </a:r>
            <a:endParaRPr lang="en-US" sz="1600" dirty="0" smtClean="0"/>
          </a:p>
          <a:p>
            <a:pPr lvl="1"/>
            <a:r>
              <a:rPr lang="en-US" sz="1600" dirty="0" err="1" smtClean="0"/>
              <a:t>groupingFinal</a:t>
            </a:r>
            <a:r>
              <a:rPr lang="en-US" sz="1600" dirty="0" smtClean="0"/>
              <a:t> / groupingFinalPairedR1R2 / </a:t>
            </a:r>
            <a:r>
              <a:rPr lang="en-US" sz="1600" dirty="0" err="1" smtClean="0"/>
              <a:t>groupingFinalSingle</a:t>
            </a:r>
            <a:endParaRPr lang="en-US" sz="1600" dirty="0" smtClean="0"/>
          </a:p>
          <a:p>
            <a:pPr lvl="1"/>
            <a:r>
              <a:rPr lang="en-US" sz="1600" dirty="0" err="1" smtClean="0"/>
              <a:t>UMIcorrection</a:t>
            </a:r>
            <a:r>
              <a:rPr lang="en-US" sz="1600" dirty="0" smtClean="0"/>
              <a:t> /  UMI12correction / </a:t>
            </a:r>
            <a:r>
              <a:rPr lang="en-US" sz="1600" dirty="0" err="1" smtClean="0"/>
              <a:t>UMIcorrectionSingle</a:t>
            </a:r>
            <a:endParaRPr lang="en-US" sz="1600" dirty="0" smtClean="0"/>
          </a:p>
          <a:p>
            <a:pPr lvl="1"/>
            <a:r>
              <a:rPr lang="en-US" sz="1600" dirty="0" err="1" smtClean="0"/>
              <a:t>calculationsFunction</a:t>
            </a:r>
            <a:endParaRPr lang="en-US" sz="1600" dirty="0" smtClean="0"/>
          </a:p>
          <a:p>
            <a:pPr lvl="1"/>
            <a:r>
              <a:rPr lang="en-US" sz="1600" dirty="0" err="1" smtClean="0"/>
              <a:t>one.run.calculationsFunction</a:t>
            </a:r>
            <a:endParaRPr lang="el-GR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IDs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214282" y="1600200"/>
            <a:ext cx="8786874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l-GR" sz="1800" dirty="0" smtClean="0"/>
              <a:t>Σε μορφή </a:t>
            </a:r>
            <a:r>
              <a:rPr lang="en-US" sz="1800" dirty="0" smtClean="0"/>
              <a:t>“</a:t>
            </a:r>
            <a:r>
              <a:rPr lang="en-US" sz="1800" dirty="0" smtClean="0">
                <a:solidFill>
                  <a:srgbClr val="00B050"/>
                </a:solidFill>
              </a:rPr>
              <a:t>ID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UMI</a:t>
            </a:r>
            <a:r>
              <a:rPr lang="en-US" sz="1800" dirty="0" smtClean="0"/>
              <a:t>”</a:t>
            </a:r>
            <a:endParaRPr lang="el-GR" sz="1800" dirty="0" smtClean="0"/>
          </a:p>
          <a:p>
            <a:pPr>
              <a:buNone/>
            </a:pPr>
            <a:r>
              <a:rPr lang="el-GR" sz="1800" dirty="0" smtClean="0"/>
              <a:t>Πχ. </a:t>
            </a:r>
            <a:r>
              <a:rPr lang="de-DE" sz="1800" dirty="0" smtClean="0"/>
              <a:t>"</a:t>
            </a:r>
            <a:r>
              <a:rPr lang="de-DE" sz="1800" dirty="0" smtClean="0">
                <a:solidFill>
                  <a:srgbClr val="00B050"/>
                </a:solidFill>
              </a:rPr>
              <a:t>M70821:28:000000000-J5K72:1:1104:25072:6469 </a:t>
            </a:r>
            <a:r>
              <a:rPr lang="de-DE" sz="1800" u="sng" dirty="0" smtClean="0">
                <a:solidFill>
                  <a:srgbClr val="00B050"/>
                </a:solidFill>
              </a:rPr>
              <a:t>1</a:t>
            </a:r>
            <a:r>
              <a:rPr lang="de-DE" sz="1800" dirty="0" smtClean="0">
                <a:solidFill>
                  <a:srgbClr val="00B050"/>
                </a:solidFill>
              </a:rPr>
              <a:t>:N:0:TGGTCTAA+TCTCAAAG </a:t>
            </a:r>
            <a:r>
              <a:rPr lang="de-DE" sz="1800" dirty="0" smtClean="0">
                <a:solidFill>
                  <a:srgbClr val="FF0000"/>
                </a:solidFill>
              </a:rPr>
              <a:t>AAAAGTGGGT</a:t>
            </a:r>
            <a:r>
              <a:rPr lang="de-DE" sz="1800" dirty="0" smtClean="0"/>
              <a:t>"</a:t>
            </a:r>
            <a:r>
              <a:rPr lang="en-US" sz="1800" dirty="0" smtClean="0"/>
              <a:t> </a:t>
            </a:r>
            <a:endParaRPr lang="el-GR" sz="1800" dirty="0" smtClean="0"/>
          </a:p>
          <a:p>
            <a:r>
              <a:rPr lang="el-GR" sz="1800" dirty="0" smtClean="0"/>
              <a:t>Υπάρχει πρόβλημα να είναι ίδιο </a:t>
            </a:r>
            <a:r>
              <a:rPr lang="en-US" sz="1800" dirty="0" smtClean="0"/>
              <a:t>ID </a:t>
            </a:r>
            <a:r>
              <a:rPr lang="el-GR" sz="1800" dirty="0" smtClean="0"/>
              <a:t>για όλο το αρχείο? (διαφορετικό βέβαια για </a:t>
            </a:r>
            <a:r>
              <a:rPr lang="en-US" sz="1800" dirty="0" smtClean="0"/>
              <a:t>read1 </a:t>
            </a:r>
            <a:r>
              <a:rPr lang="el-GR" sz="1800" dirty="0" smtClean="0"/>
              <a:t>και </a:t>
            </a:r>
            <a:r>
              <a:rPr lang="en-US" sz="1800" dirty="0" smtClean="0"/>
              <a:t>read2)</a:t>
            </a:r>
          </a:p>
          <a:p>
            <a:r>
              <a:rPr lang="el-GR" sz="1800" dirty="0" smtClean="0"/>
              <a:t>Στην τελευταία περίπτωση… </a:t>
            </a:r>
            <a:r>
              <a:rPr lang="en-US" sz="1800" dirty="0" smtClean="0"/>
              <a:t>UMI </a:t>
            </a:r>
            <a:r>
              <a:rPr lang="el-GR" sz="1800" dirty="0" smtClean="0"/>
              <a:t>κρατάω ολόκληρο το νέο </a:t>
            </a:r>
            <a:r>
              <a:rPr lang="en-US" sz="1800" dirty="0" smtClean="0"/>
              <a:t>UMI12 (</a:t>
            </a:r>
            <a:r>
              <a:rPr lang="el-GR" sz="1800" dirty="0" smtClean="0"/>
              <a:t>αφού </a:t>
            </a:r>
            <a:r>
              <a:rPr lang="en-US" sz="1800" dirty="0" smtClean="0"/>
              <a:t>UMI1 </a:t>
            </a:r>
            <a:r>
              <a:rPr lang="el-GR" sz="1800" dirty="0" smtClean="0"/>
              <a:t>διαφορετικό του </a:t>
            </a:r>
            <a:r>
              <a:rPr lang="en-US" sz="1800" dirty="0" smtClean="0"/>
              <a:t>UMI2</a:t>
            </a:r>
            <a:r>
              <a:rPr lang="el-GR" sz="1800" dirty="0" smtClean="0"/>
              <a:t>,</a:t>
            </a:r>
            <a:r>
              <a:rPr lang="en-US" sz="1800" dirty="0" smtClean="0"/>
              <a:t> </a:t>
            </a:r>
            <a:r>
              <a:rPr lang="el-GR" sz="1800" dirty="0" smtClean="0"/>
              <a:t>και μετά δε θα μπορεί να γίνει αντιστοίχιση) </a:t>
            </a:r>
          </a:p>
          <a:p>
            <a:endParaRPr lang="el-GR" sz="1800" dirty="0" smtClean="0"/>
          </a:p>
          <a:p>
            <a:endParaRPr lang="el-GR" sz="1800" dirty="0"/>
          </a:p>
        </p:txBody>
      </p:sp>
      <p:cxnSp>
        <p:nvCxnSpPr>
          <p:cNvPr id="5" name="4 - Ευθύγραμμο βέλος σύνδεσης"/>
          <p:cNvCxnSpPr/>
          <p:nvPr/>
        </p:nvCxnSpPr>
        <p:spPr>
          <a:xfrm rot="10800000">
            <a:off x="5572132" y="2285992"/>
            <a:ext cx="1714512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Ερωτήσεις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400" dirty="0" smtClean="0"/>
              <a:t>Καλύτερο </a:t>
            </a:r>
            <a:r>
              <a:rPr lang="en-US" sz="2400" dirty="0" smtClean="0"/>
              <a:t>dataset </a:t>
            </a:r>
            <a:r>
              <a:rPr lang="el-GR" sz="2400" dirty="0" smtClean="0"/>
              <a:t>για το τελευταίο σενάριο… (όλα τα μοναδικά </a:t>
            </a:r>
            <a:r>
              <a:rPr lang="en-US" sz="2400" dirty="0" smtClean="0"/>
              <a:t>UMIs </a:t>
            </a:r>
            <a:r>
              <a:rPr lang="el-GR" sz="2400" dirty="0" smtClean="0"/>
              <a:t>έχουν 1 έως 2 </a:t>
            </a:r>
            <a:r>
              <a:rPr lang="en-US" sz="2400" dirty="0" smtClean="0"/>
              <a:t>counts)</a:t>
            </a:r>
            <a:r>
              <a:rPr lang="el-GR" sz="2400" smtClean="0"/>
              <a:t> </a:t>
            </a:r>
            <a:endParaRPr lang="en-US" sz="2400" dirty="0" smtClean="0"/>
          </a:p>
          <a:p>
            <a:r>
              <a:rPr lang="el-GR" sz="2400" dirty="0" smtClean="0"/>
              <a:t>Δομή αρχείων – συναρτήσεων</a:t>
            </a:r>
          </a:p>
          <a:p>
            <a:r>
              <a:rPr lang="el-GR" sz="2400" dirty="0" smtClean="0"/>
              <a:t>Ονόματα???</a:t>
            </a:r>
          </a:p>
          <a:p>
            <a:endParaRPr lang="el-GR" sz="2400" dirty="0" smtClean="0"/>
          </a:p>
          <a:p>
            <a:endParaRPr lang="el-GR" sz="24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476</Words>
  <PresentationFormat>Προβολή στην οθόνη (4:3)</PresentationFormat>
  <Paragraphs>75</Paragraphs>
  <Slides>8</Slides>
  <Notes>2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8</vt:i4>
      </vt:variant>
    </vt:vector>
  </HeadingPairs>
  <TitlesOfParts>
    <vt:vector size="9" baseType="lpstr">
      <vt:lpstr>Θέμα του Office</vt:lpstr>
      <vt:lpstr>Σενάρια χρήσης</vt:lpstr>
      <vt:lpstr>Inputs</vt:lpstr>
      <vt:lpstr>Paired data – UMI σε read1</vt:lpstr>
      <vt:lpstr>Single data</vt:lpstr>
      <vt:lpstr>Paired data – UMI σε read1 και read2</vt:lpstr>
      <vt:lpstr>Αρχεία </vt:lpstr>
      <vt:lpstr>IDs</vt:lpstr>
      <vt:lpstr>Ερωτήσεις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Σενάρια χρήσης</dc:title>
  <dc:creator>User</dc:creator>
  <cp:lastModifiedBy>Χρήστης των Windows</cp:lastModifiedBy>
  <cp:revision>11</cp:revision>
  <dcterms:created xsi:type="dcterms:W3CDTF">2021-01-07T14:39:21Z</dcterms:created>
  <dcterms:modified xsi:type="dcterms:W3CDTF">2021-01-10T10:49:26Z</dcterms:modified>
</cp:coreProperties>
</file>