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06A2-D8FB-451B-9DFA-3B6B22C12DE8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363E-F192-4621-B284-65E8664FA9F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06A2-D8FB-451B-9DFA-3B6B22C12DE8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363E-F192-4621-B284-65E8664FA9F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06A2-D8FB-451B-9DFA-3B6B22C12DE8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363E-F192-4621-B284-65E8664FA9F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06A2-D8FB-451B-9DFA-3B6B22C12DE8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363E-F192-4621-B284-65E8664FA9F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06A2-D8FB-451B-9DFA-3B6B22C12DE8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363E-F192-4621-B284-65E8664FA9F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06A2-D8FB-451B-9DFA-3B6B22C12DE8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363E-F192-4621-B284-65E8664FA9F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06A2-D8FB-451B-9DFA-3B6B22C12DE8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363E-F192-4621-B284-65E8664FA9F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06A2-D8FB-451B-9DFA-3B6B22C12DE8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363E-F192-4621-B284-65E8664FA9F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06A2-D8FB-451B-9DFA-3B6B22C12DE8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363E-F192-4621-B284-65E8664FA9F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06A2-D8FB-451B-9DFA-3B6B22C12DE8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363E-F192-4621-B284-65E8664FA9F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06A2-D8FB-451B-9DFA-3B6B22C12DE8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363E-F192-4621-B284-65E8664FA9F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C06A2-D8FB-451B-9DFA-3B6B22C12DE8}" type="datetimeFigureOut">
              <a:rPr lang="el-GR" smtClean="0"/>
              <a:t>12/10/2020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363E-F192-4621-B284-65E8664FA9F5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Microsoft_Office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Sequence correction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l-GR" sz="1800" dirty="0" smtClean="0"/>
              <a:t>Υπολογισμός μέσης τιμής ποιότητας</a:t>
            </a:r>
            <a:r>
              <a:rPr lang="en-US" sz="1800" dirty="0" smtClean="0"/>
              <a:t> </a:t>
            </a:r>
            <a:r>
              <a:rPr lang="el-GR" sz="1800" dirty="0" smtClean="0"/>
              <a:t>κάθε βάσης</a:t>
            </a:r>
            <a:r>
              <a:rPr lang="en-US" sz="1800" dirty="0" smtClean="0"/>
              <a:t> </a:t>
            </a:r>
            <a:r>
              <a:rPr lang="en-US" sz="1800" b="1" dirty="0" smtClean="0"/>
              <a:t>mean</a:t>
            </a:r>
            <a:endParaRPr lang="el-GR" sz="1800" b="1" dirty="0" smtClean="0"/>
          </a:p>
          <a:p>
            <a:pPr lvl="1">
              <a:buFont typeface="Arial" pitchFamily="34" charset="0"/>
              <a:buChar char="•"/>
            </a:pPr>
            <a:r>
              <a:rPr lang="el-GR" sz="1800" dirty="0" smtClean="0"/>
              <a:t>Υπολογισμός αριθμού εμφάνισης κάθε βάσης </a:t>
            </a:r>
            <a:r>
              <a:rPr lang="en-US" sz="1800" b="1" dirty="0" smtClean="0"/>
              <a:t>count</a:t>
            </a:r>
          </a:p>
          <a:p>
            <a:pPr lvl="1">
              <a:buFont typeface="Arial" pitchFamily="34" charset="0"/>
              <a:buChar char="•"/>
            </a:pPr>
            <a:endParaRPr lang="en-US" sz="1800" dirty="0"/>
          </a:p>
          <a:p>
            <a:pPr lvl="1">
              <a:buNone/>
            </a:pPr>
            <a:r>
              <a:rPr lang="en-US" sz="1800" dirty="0" smtClean="0"/>
              <a:t>Approach 1</a:t>
            </a:r>
          </a:p>
          <a:p>
            <a:pPr lvl="1">
              <a:buFont typeface="Arial" pitchFamily="34" charset="0"/>
              <a:buChar char="•"/>
            </a:pPr>
            <a:r>
              <a:rPr lang="el-GR" sz="1800" dirty="0" smtClean="0"/>
              <a:t>Μετατροπή </a:t>
            </a:r>
            <a:r>
              <a:rPr lang="en-US" sz="1800" b="1" dirty="0" smtClean="0"/>
              <a:t>mean</a:t>
            </a:r>
            <a:r>
              <a:rPr lang="en-US" sz="1800" dirty="0" smtClean="0"/>
              <a:t> </a:t>
            </a:r>
            <a:r>
              <a:rPr lang="el-GR" sz="1800" dirty="0" smtClean="0"/>
              <a:t>σε ποσοστό % </a:t>
            </a:r>
          </a:p>
          <a:p>
            <a:pPr lvl="1">
              <a:buFont typeface="Arial" pitchFamily="34" charset="0"/>
              <a:buChar char="•"/>
            </a:pPr>
            <a:r>
              <a:rPr lang="el-GR" sz="1800" dirty="0" smtClean="0"/>
              <a:t>Μετατροπή </a:t>
            </a:r>
            <a:r>
              <a:rPr lang="en-US" sz="1800" b="1" dirty="0" smtClean="0"/>
              <a:t>count</a:t>
            </a:r>
            <a:r>
              <a:rPr lang="en-US" sz="1800" dirty="0" smtClean="0"/>
              <a:t> </a:t>
            </a:r>
            <a:r>
              <a:rPr lang="el-GR" sz="1800" dirty="0" smtClean="0"/>
              <a:t>σε ποσοστό %</a:t>
            </a:r>
          </a:p>
          <a:p>
            <a:pPr lvl="1">
              <a:buFont typeface="Arial" pitchFamily="34" charset="0"/>
              <a:buChar char="•"/>
            </a:pPr>
            <a:r>
              <a:rPr lang="el-GR" sz="1800" dirty="0" smtClean="0"/>
              <a:t>Εύρεση της μέσης τιμής </a:t>
            </a:r>
            <a:r>
              <a:rPr lang="en-US" sz="1800" dirty="0" smtClean="0"/>
              <a:t>mean </a:t>
            </a:r>
            <a:r>
              <a:rPr lang="el-GR" sz="1800" dirty="0" smtClean="0"/>
              <a:t>και </a:t>
            </a:r>
            <a:r>
              <a:rPr lang="en-US" altLang="ja-JP" sz="1800" dirty="0" smtClean="0"/>
              <a:t>count </a:t>
            </a:r>
            <a:r>
              <a:rPr lang="el-GR" altLang="ja-JP" sz="1800" dirty="0" smtClean="0"/>
              <a:t>για κάθε βάση και ορισμός ως</a:t>
            </a:r>
            <a:r>
              <a:rPr lang="en-US" altLang="ja-JP" sz="1800" dirty="0" smtClean="0"/>
              <a:t> </a:t>
            </a:r>
            <a:r>
              <a:rPr lang="en-US" altLang="ja-JP" sz="1800" b="1" dirty="0" smtClean="0"/>
              <a:t>criterion</a:t>
            </a:r>
          </a:p>
          <a:p>
            <a:pPr lvl="1">
              <a:buFont typeface="Arial" pitchFamily="34" charset="0"/>
              <a:buChar char="•"/>
            </a:pPr>
            <a:r>
              <a:rPr lang="el-GR" sz="1800" dirty="0" smtClean="0"/>
              <a:t>Επιλογή της βάσης με </a:t>
            </a:r>
            <a:r>
              <a:rPr lang="en-US" sz="1800" b="1" dirty="0" smtClean="0"/>
              <a:t>max(criterion)</a:t>
            </a:r>
            <a:endParaRPr lang="el-GR" sz="1800" b="1" dirty="0" smtClean="0"/>
          </a:p>
          <a:p>
            <a:pPr lvl="1">
              <a:buFont typeface="Arial" pitchFamily="34" charset="0"/>
              <a:buChar char="•"/>
            </a:pPr>
            <a:endParaRPr lang="el-GR" sz="1800" b="1" dirty="0"/>
          </a:p>
          <a:p>
            <a:pPr lvl="1">
              <a:buNone/>
            </a:pPr>
            <a:r>
              <a:rPr lang="en-US" sz="1800" dirty="0" smtClean="0"/>
              <a:t>Approach 2</a:t>
            </a:r>
          </a:p>
          <a:p>
            <a:pPr lvl="1">
              <a:buFont typeface="Arial" pitchFamily="34" charset="0"/>
              <a:buChar char="•"/>
            </a:pPr>
            <a:r>
              <a:rPr lang="el-GR" sz="1800" dirty="0" smtClean="0"/>
              <a:t>Μετατροπή </a:t>
            </a:r>
            <a:r>
              <a:rPr lang="en-US" sz="1800" b="1" dirty="0" smtClean="0"/>
              <a:t>mean</a:t>
            </a:r>
            <a:r>
              <a:rPr lang="en-US" sz="1800" dirty="0" smtClean="0"/>
              <a:t> </a:t>
            </a:r>
            <a:r>
              <a:rPr lang="el-GR" sz="1800" dirty="0" smtClean="0"/>
              <a:t>σε ακρίβεια μέτρησης </a:t>
            </a:r>
            <a:r>
              <a:rPr lang="en-US" sz="1800" b="1" dirty="0" smtClean="0"/>
              <a:t>base_accuracy </a:t>
            </a:r>
            <a:r>
              <a:rPr lang="el-GR" sz="1800" b="1" dirty="0" smtClean="0"/>
              <a:t> </a:t>
            </a:r>
            <a:r>
              <a:rPr lang="en-US" sz="1800" b="1" dirty="0" smtClean="0"/>
              <a:t> 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l-GR" sz="1800" dirty="0" smtClean="0"/>
              <a:t>Πολλαπλασιασμός</a:t>
            </a:r>
            <a:r>
              <a:rPr lang="el-GR" sz="1800" b="1" dirty="0" smtClean="0"/>
              <a:t> </a:t>
            </a:r>
            <a:r>
              <a:rPr lang="en-US" sz="1800" b="1" dirty="0" smtClean="0"/>
              <a:t>base_accuracy</a:t>
            </a:r>
            <a:r>
              <a:rPr lang="en-US" sz="1800" dirty="0" smtClean="0"/>
              <a:t> </a:t>
            </a:r>
            <a:r>
              <a:rPr lang="el-GR" sz="1800" dirty="0" smtClean="0"/>
              <a:t>με</a:t>
            </a:r>
            <a:r>
              <a:rPr lang="el-GR" sz="1800" b="1" dirty="0" smtClean="0"/>
              <a:t> </a:t>
            </a:r>
            <a:r>
              <a:rPr lang="en-US" altLang="ja-JP" sz="1800" b="1" dirty="0" smtClean="0"/>
              <a:t>count </a:t>
            </a:r>
            <a:r>
              <a:rPr lang="el-GR" altLang="ja-JP" sz="1800" dirty="0" smtClean="0"/>
              <a:t>και ορισμός ως </a:t>
            </a:r>
            <a:r>
              <a:rPr lang="en-US" altLang="ja-JP" sz="1800" b="1" dirty="0" smtClean="0"/>
              <a:t>criterion</a:t>
            </a:r>
            <a:endParaRPr lang="en-US" altLang="ja-JP" sz="1800" b="1" dirty="0"/>
          </a:p>
          <a:p>
            <a:pPr lvl="1">
              <a:buFont typeface="Arial" pitchFamily="34" charset="0"/>
              <a:buChar char="•"/>
            </a:pPr>
            <a:r>
              <a:rPr lang="el-GR" sz="1800" dirty="0" smtClean="0"/>
              <a:t>Επιλογή της βάσης με </a:t>
            </a:r>
            <a:r>
              <a:rPr lang="en-US" sz="1800" b="1" dirty="0" smtClean="0"/>
              <a:t>max(criterion)</a:t>
            </a:r>
            <a:endParaRPr lang="el-GR" sz="1800" b="1" dirty="0" smtClean="0"/>
          </a:p>
          <a:p>
            <a:pPr lvl="2">
              <a:buFont typeface="Courier New" pitchFamily="49" charset="0"/>
              <a:buChar char="o"/>
            </a:pPr>
            <a:endParaRPr lang="el-GR" sz="1600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357290" y="5072074"/>
          <a:ext cx="5275263" cy="455612"/>
        </p:xfrm>
        <a:graphic>
          <a:graphicData uri="http://schemas.openxmlformats.org/presentationml/2006/ole">
            <p:oleObj spid="_x0000_s1028" name="Έγγραφο" r:id="rId3" imgW="5274753" imgH="52777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UMI correction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l-GR" sz="1800" dirty="0" smtClean="0"/>
              <a:t>Μέτρηση εμφάνισης</a:t>
            </a:r>
            <a:r>
              <a:rPr lang="en-US" sz="1800" dirty="0" smtClean="0"/>
              <a:t> (</a:t>
            </a:r>
            <a:r>
              <a:rPr lang="en-US" sz="1800" b="1" dirty="0" smtClean="0"/>
              <a:t>counts</a:t>
            </a:r>
            <a:r>
              <a:rPr lang="en-US" sz="1800" dirty="0" smtClean="0"/>
              <a:t>)</a:t>
            </a:r>
            <a:r>
              <a:rPr lang="el-GR" sz="1800" dirty="0" smtClean="0"/>
              <a:t> κάθε μοναδικού </a:t>
            </a:r>
            <a:r>
              <a:rPr lang="en-US" sz="1800" dirty="0" smtClean="0"/>
              <a:t>UMI</a:t>
            </a:r>
          </a:p>
          <a:p>
            <a:r>
              <a:rPr lang="el-GR" sz="1800" dirty="0" smtClean="0"/>
              <a:t>Όσο υπάρχουν μοναδικά </a:t>
            </a:r>
            <a:r>
              <a:rPr lang="en-US" sz="1800" dirty="0" smtClean="0"/>
              <a:t>UMIs</a:t>
            </a:r>
          </a:p>
          <a:p>
            <a:pPr lvl="1"/>
            <a:r>
              <a:rPr lang="el-GR" sz="1800" dirty="0" smtClean="0"/>
              <a:t>Εύρεση του </a:t>
            </a:r>
            <a:r>
              <a:rPr lang="en-US" sz="1800" dirty="0" smtClean="0"/>
              <a:t>UMI </a:t>
            </a:r>
            <a:r>
              <a:rPr lang="el-GR" sz="1800" dirty="0" smtClean="0"/>
              <a:t>με τα </a:t>
            </a:r>
            <a:r>
              <a:rPr lang="en-US" sz="1800" b="1" dirty="0" smtClean="0"/>
              <a:t>max(counts)</a:t>
            </a:r>
          </a:p>
          <a:p>
            <a:pPr lvl="1"/>
            <a:r>
              <a:rPr lang="el-GR" sz="1800" dirty="0" smtClean="0"/>
              <a:t>Αν </a:t>
            </a:r>
            <a:r>
              <a:rPr lang="en-US" sz="1800" b="1" dirty="0" smtClean="0"/>
              <a:t>max(counts) &lt;</a:t>
            </a:r>
            <a:r>
              <a:rPr lang="el-GR" sz="1800" b="1" dirty="0" smtClean="0"/>
              <a:t> </a:t>
            </a:r>
            <a:r>
              <a:rPr lang="en-US" sz="1800" b="1" dirty="0" smtClean="0"/>
              <a:t>6</a:t>
            </a:r>
            <a:r>
              <a:rPr lang="en-US" sz="1800" dirty="0" smtClean="0"/>
              <a:t>, </a:t>
            </a:r>
            <a:r>
              <a:rPr lang="el-GR" sz="1800" dirty="0" smtClean="0"/>
              <a:t>τότε </a:t>
            </a:r>
            <a:r>
              <a:rPr lang="en-US" sz="1800" b="1" dirty="0" smtClean="0"/>
              <a:t>break;</a:t>
            </a:r>
          </a:p>
          <a:p>
            <a:pPr lvl="1"/>
            <a:r>
              <a:rPr lang="el-GR" sz="1800" dirty="0" smtClean="0"/>
              <a:t>Εύρεση των </a:t>
            </a:r>
            <a:r>
              <a:rPr lang="en-US" sz="1800" dirty="0" smtClean="0"/>
              <a:t>UMIs </a:t>
            </a:r>
            <a:r>
              <a:rPr lang="el-GR" sz="1800" dirty="0" smtClean="0"/>
              <a:t>με </a:t>
            </a:r>
            <a:r>
              <a:rPr lang="el-GR" sz="1800" b="1" dirty="0" smtClean="0"/>
              <a:t>απόσταση 1 βάση </a:t>
            </a:r>
            <a:r>
              <a:rPr lang="el-GR" sz="1800" dirty="0" smtClean="0"/>
              <a:t>με αυτό και με </a:t>
            </a:r>
            <a:r>
              <a:rPr lang="el-GR" sz="1800" b="1" dirty="0" smtClean="0"/>
              <a:t>τουλάχιστον τα μισά </a:t>
            </a:r>
            <a:r>
              <a:rPr lang="en-US" sz="1800" b="1" dirty="0" smtClean="0"/>
              <a:t>counts</a:t>
            </a:r>
            <a:r>
              <a:rPr lang="el-GR" sz="1800" b="1" dirty="0" smtClean="0"/>
              <a:t> </a:t>
            </a:r>
            <a:endParaRPr lang="en-US" sz="1800" b="1" dirty="0" smtClean="0"/>
          </a:p>
          <a:p>
            <a:pPr lvl="1"/>
            <a:r>
              <a:rPr lang="el-GR" sz="1800" dirty="0" smtClean="0"/>
              <a:t>Αποθήκευση όλα μαζί με «|» ανάμεσα τους </a:t>
            </a:r>
          </a:p>
          <a:p>
            <a:pPr lvl="1"/>
            <a:r>
              <a:rPr lang="el-GR" sz="1800" dirty="0" smtClean="0"/>
              <a:t>Αφαίρεση από τα υπόλοιπα </a:t>
            </a:r>
            <a:r>
              <a:rPr lang="en-US" sz="1800" dirty="0" smtClean="0"/>
              <a:t>UMIs</a:t>
            </a:r>
            <a:endParaRPr lang="el-GR" sz="1800" dirty="0"/>
          </a:p>
          <a:p>
            <a:pPr lvl="1"/>
            <a:endParaRPr lang="en-US" sz="1800" dirty="0"/>
          </a:p>
          <a:p>
            <a:pPr>
              <a:buNone/>
            </a:pPr>
            <a:r>
              <a:rPr lang="el-GR" sz="1800" dirty="0" smtClean="0"/>
              <a:t>Ιδέα από </a:t>
            </a:r>
            <a:r>
              <a:rPr lang="en-US" sz="1800" dirty="0" smtClean="0"/>
              <a:t>Smith et al. 2017: https://pubmed.ncbi.nlm.nih.gov/28100584/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l-GR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138</Words>
  <Application>Microsoft Office PowerPoint</Application>
  <PresentationFormat>Προβολή στην οθόνη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4" baseType="lpstr">
      <vt:lpstr>Θέμα του Office</vt:lpstr>
      <vt:lpstr>Έγγραφο του Microsoft Office Word</vt:lpstr>
      <vt:lpstr>Sequence correction</vt:lpstr>
      <vt:lpstr>UMI correction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correction</dc:title>
  <dc:creator>Χρήστης των Windows</dc:creator>
  <cp:lastModifiedBy>Χρήστης των Windows</cp:lastModifiedBy>
  <cp:revision>7</cp:revision>
  <dcterms:created xsi:type="dcterms:W3CDTF">2020-10-12T12:37:11Z</dcterms:created>
  <dcterms:modified xsi:type="dcterms:W3CDTF">2020-10-12T13:31:31Z</dcterms:modified>
</cp:coreProperties>
</file>