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B04BF-02EC-42A8-B5C1-E9E359FF2137}" type="datetimeFigureOut">
              <a:rPr lang="el-GR" smtClean="0"/>
              <a:t>7/1/2021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E0289-3D3F-4034-BE2B-65125849FBB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0289-3D3F-4034-BE2B-65125849FBB8}" type="slidenum">
              <a:rPr lang="el-GR" smtClean="0"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0289-3D3F-4034-BE2B-65125849FBB8}" type="slidenum">
              <a:rPr lang="el-GR" smtClean="0"/>
              <a:t>7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Σενάρια χρήσης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</a:t>
            </a:r>
          </a:p>
          <a:p>
            <a:r>
              <a:rPr lang="en-US" dirty="0" smtClean="0"/>
              <a:t>Single data</a:t>
            </a:r>
          </a:p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 read1 </a:t>
            </a:r>
            <a:r>
              <a:rPr lang="el-GR" dirty="0" smtClean="0"/>
              <a:t>και </a:t>
            </a:r>
            <a:r>
              <a:rPr lang="en-US" dirty="0" smtClean="0"/>
              <a:t>read2</a:t>
            </a:r>
          </a:p>
          <a:p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nputs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52864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e-DE" sz="4300" b="1" dirty="0" err="1" smtClean="0"/>
              <a:t>pairedData</a:t>
            </a:r>
            <a:r>
              <a:rPr lang="de-DE" sz="4300" dirty="0" smtClean="0"/>
              <a:t> </a:t>
            </a:r>
            <a:r>
              <a:rPr lang="de-DE" sz="4300" dirty="0" smtClean="0"/>
              <a:t>&lt;- T </a:t>
            </a:r>
            <a:r>
              <a:rPr lang="de-DE" sz="4300" dirty="0" smtClean="0"/>
              <a:t>		#</a:t>
            </a:r>
            <a:r>
              <a:rPr lang="de-DE" sz="4300" dirty="0" err="1" smtClean="0"/>
              <a:t>boolean</a:t>
            </a:r>
            <a:r>
              <a:rPr lang="de-DE" sz="4300" dirty="0" smtClean="0"/>
              <a:t> - </a:t>
            </a:r>
            <a:r>
              <a:rPr lang="de-DE" sz="4300" dirty="0" err="1" smtClean="0"/>
              <a:t>if</a:t>
            </a:r>
            <a:r>
              <a:rPr lang="de-DE" sz="4300" dirty="0" smtClean="0"/>
              <a:t> data </a:t>
            </a:r>
            <a:r>
              <a:rPr lang="de-DE" sz="4300" dirty="0" err="1" smtClean="0"/>
              <a:t>are</a:t>
            </a:r>
            <a:r>
              <a:rPr lang="de-DE" sz="4300" dirty="0" smtClean="0"/>
              <a:t> </a:t>
            </a:r>
            <a:r>
              <a:rPr lang="de-DE" sz="4300" dirty="0" err="1" smtClean="0"/>
              <a:t>paired</a:t>
            </a:r>
            <a:r>
              <a:rPr lang="de-DE" sz="4300" dirty="0" smtClean="0"/>
              <a:t> </a:t>
            </a:r>
            <a:r>
              <a:rPr lang="de-DE" sz="4300" dirty="0" smtClean="0"/>
              <a:t>" </a:t>
            </a:r>
            <a:r>
              <a:rPr lang="de-DE" sz="4300" dirty="0" smtClean="0"/>
              <a:t>T </a:t>
            </a:r>
            <a:r>
              <a:rPr lang="de-DE" sz="4300" dirty="0" smtClean="0"/>
              <a:t>"</a:t>
            </a:r>
            <a:r>
              <a:rPr lang="de-DE" sz="4300" dirty="0" smtClean="0"/>
              <a:t> </a:t>
            </a:r>
            <a:r>
              <a:rPr lang="de-DE" sz="4300" dirty="0" err="1" smtClean="0"/>
              <a:t>or</a:t>
            </a:r>
            <a:r>
              <a:rPr lang="de-DE" sz="4300" dirty="0" smtClean="0"/>
              <a:t> </a:t>
            </a:r>
            <a:r>
              <a:rPr lang="de-DE" sz="4300" dirty="0" err="1" smtClean="0"/>
              <a:t>single</a:t>
            </a:r>
            <a:r>
              <a:rPr lang="de-DE" sz="4300" dirty="0" smtClean="0"/>
              <a:t> </a:t>
            </a:r>
            <a:r>
              <a:rPr lang="de-DE" sz="4300" dirty="0" smtClean="0"/>
              <a:t>" </a:t>
            </a:r>
            <a:r>
              <a:rPr lang="de-DE" sz="4300" dirty="0" smtClean="0"/>
              <a:t>F</a:t>
            </a:r>
            <a:r>
              <a:rPr lang="de-DE" sz="4300" dirty="0" smtClean="0"/>
              <a:t> " </a:t>
            </a:r>
            <a:r>
              <a:rPr lang="de-DE" sz="4300" dirty="0" smtClean="0"/>
              <a:t>	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UMIlocation</a:t>
            </a:r>
            <a:r>
              <a:rPr lang="de-DE" sz="4300" dirty="0" smtClean="0"/>
              <a:t> </a:t>
            </a:r>
            <a:r>
              <a:rPr lang="de-DE" sz="4300" dirty="0" smtClean="0"/>
              <a:t>&lt;- "</a:t>
            </a:r>
            <a:r>
              <a:rPr lang="de-DE" sz="4300" dirty="0" smtClean="0"/>
              <a:t>R1" 	 </a:t>
            </a:r>
            <a:r>
              <a:rPr lang="de-DE" sz="4300" dirty="0" smtClean="0"/>
              <a:t>#UMI </a:t>
            </a:r>
            <a:r>
              <a:rPr lang="de-DE" sz="4300" dirty="0" err="1" smtClean="0"/>
              <a:t>located</a:t>
            </a:r>
            <a:r>
              <a:rPr lang="de-DE" sz="4300" dirty="0" smtClean="0"/>
              <a:t> in Read1 --&gt; "</a:t>
            </a:r>
            <a:r>
              <a:rPr lang="de-DE" sz="4300" dirty="0" smtClean="0"/>
              <a:t>R1</a:t>
            </a:r>
            <a:r>
              <a:rPr lang="de-DE" sz="4300" dirty="0" smtClean="0"/>
              <a:t> "</a:t>
            </a:r>
            <a:r>
              <a:rPr lang="de-DE" sz="4300" dirty="0" smtClean="0"/>
              <a:t> </a:t>
            </a:r>
            <a:r>
              <a:rPr lang="de-DE" sz="4300" dirty="0" smtClean="0"/>
              <a:t>,  </a:t>
            </a:r>
            <a:r>
              <a:rPr lang="de-DE" sz="4300" dirty="0" smtClean="0"/>
              <a:t>Read1 </a:t>
            </a:r>
            <a:r>
              <a:rPr lang="de-DE" sz="4300" dirty="0" err="1" smtClean="0"/>
              <a:t>and</a:t>
            </a:r>
            <a:r>
              <a:rPr lang="de-DE" sz="4300" dirty="0" smtClean="0"/>
              <a:t> Read2 --&gt; </a:t>
            </a:r>
            <a:r>
              <a:rPr lang="de-DE" sz="4300" dirty="0" smtClean="0"/>
              <a:t>"</a:t>
            </a:r>
            <a:r>
              <a:rPr lang="de-DE" sz="4300" dirty="0" smtClean="0"/>
              <a:t>R1 &amp; R2"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UMIlength</a:t>
            </a:r>
            <a:r>
              <a:rPr lang="de-DE" sz="4300" dirty="0" smtClean="0"/>
              <a:t> </a:t>
            </a:r>
            <a:r>
              <a:rPr lang="de-DE" sz="4300" dirty="0" smtClean="0"/>
              <a:t>&lt;- </a:t>
            </a:r>
            <a:r>
              <a:rPr lang="de-DE" sz="4300" dirty="0" smtClean="0"/>
              <a:t>12		#</a:t>
            </a:r>
            <a:r>
              <a:rPr lang="de-DE" sz="4300" dirty="0" err="1" smtClean="0"/>
              <a:t>length</a:t>
            </a:r>
            <a:r>
              <a:rPr lang="de-DE" sz="4300" dirty="0" smtClean="0"/>
              <a:t> of the UMI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sequenceLength</a:t>
            </a:r>
            <a:r>
              <a:rPr lang="de-DE" sz="4300" b="1" dirty="0" smtClean="0"/>
              <a:t> </a:t>
            </a:r>
            <a:r>
              <a:rPr lang="de-DE" sz="4300" dirty="0" smtClean="0"/>
              <a:t>&lt;- </a:t>
            </a:r>
            <a:r>
              <a:rPr lang="de-DE" sz="4300" dirty="0" smtClean="0"/>
              <a:t>251	#</a:t>
            </a:r>
            <a:r>
              <a:rPr lang="de-DE" sz="4300" dirty="0" err="1" smtClean="0"/>
              <a:t>length</a:t>
            </a:r>
            <a:r>
              <a:rPr lang="de-DE" sz="4300" dirty="0" smtClean="0"/>
              <a:t> of the </a:t>
            </a:r>
            <a:r>
              <a:rPr lang="de-DE" sz="4300" dirty="0" err="1" smtClean="0"/>
              <a:t>sequence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countsCutoff</a:t>
            </a:r>
            <a:r>
              <a:rPr lang="de-DE" sz="4300" b="1" dirty="0" smtClean="0"/>
              <a:t> </a:t>
            </a:r>
            <a:r>
              <a:rPr lang="de-DE" sz="4300" dirty="0" smtClean="0"/>
              <a:t>&lt;- 5</a:t>
            </a:r>
            <a:r>
              <a:rPr lang="de-DE" sz="4300" dirty="0" smtClean="0"/>
              <a:t>		</a:t>
            </a:r>
            <a:r>
              <a:rPr lang="de-DE" sz="4300" dirty="0" smtClean="0"/>
              <a:t>#</a:t>
            </a:r>
            <a:r>
              <a:rPr lang="de-DE" sz="4300" dirty="0" err="1" smtClean="0"/>
              <a:t>counts</a:t>
            </a:r>
            <a:r>
              <a:rPr lang="de-DE" sz="4300" dirty="0" smtClean="0"/>
              <a:t> </a:t>
            </a:r>
            <a:r>
              <a:rPr lang="de-DE" sz="4300" dirty="0" err="1" smtClean="0"/>
              <a:t>cutoff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</a:t>
            </a:r>
            <a:r>
              <a:rPr lang="de-DE" sz="4300" dirty="0" err="1" smtClean="0"/>
              <a:t>initial</a:t>
            </a:r>
            <a:r>
              <a:rPr lang="de-DE" sz="4300" dirty="0" smtClean="0"/>
              <a:t> UMI </a:t>
            </a:r>
            <a:r>
              <a:rPr lang="de-DE" sz="4300" dirty="0" err="1" smtClean="0"/>
              <a:t>removal</a:t>
            </a:r>
            <a:r>
              <a:rPr lang="de-DE" sz="4300" dirty="0" smtClean="0"/>
              <a:t> 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UMIdistance</a:t>
            </a:r>
            <a:r>
              <a:rPr lang="de-DE" sz="4300" dirty="0" smtClean="0"/>
              <a:t> </a:t>
            </a:r>
            <a:r>
              <a:rPr lang="de-DE" sz="4300" dirty="0" smtClean="0"/>
              <a:t>&lt;- 1</a:t>
            </a:r>
            <a:r>
              <a:rPr lang="de-DE" sz="4300" dirty="0" smtClean="0"/>
              <a:t>		</a:t>
            </a:r>
            <a:r>
              <a:rPr lang="de-DE" sz="4300" dirty="0" smtClean="0"/>
              <a:t>#</a:t>
            </a:r>
            <a:r>
              <a:rPr lang="de-DE" sz="4300" dirty="0" err="1" smtClean="0"/>
              <a:t>max</a:t>
            </a:r>
            <a:r>
              <a:rPr lang="de-DE" sz="4300" dirty="0" smtClean="0"/>
              <a:t> UMI </a:t>
            </a:r>
            <a:r>
              <a:rPr lang="de-DE" sz="4300" dirty="0" err="1" smtClean="0"/>
              <a:t>distance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UMI </a:t>
            </a:r>
            <a:r>
              <a:rPr lang="de-DE" sz="4300" dirty="0" err="1" smtClean="0"/>
              <a:t>correction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sequenceDistance</a:t>
            </a:r>
            <a:r>
              <a:rPr lang="de-DE" sz="4300" dirty="0" smtClean="0"/>
              <a:t> </a:t>
            </a:r>
            <a:r>
              <a:rPr lang="de-DE" sz="4300" dirty="0" smtClean="0"/>
              <a:t>&lt;- </a:t>
            </a:r>
            <a:r>
              <a:rPr lang="de-DE" sz="4300" dirty="0" smtClean="0"/>
              <a:t>3	</a:t>
            </a:r>
            <a:r>
              <a:rPr lang="de-DE" sz="4300" dirty="0" smtClean="0"/>
              <a:t>#</a:t>
            </a:r>
            <a:r>
              <a:rPr lang="de-DE" sz="4300" dirty="0" err="1" smtClean="0"/>
              <a:t>max</a:t>
            </a:r>
            <a:r>
              <a:rPr lang="de-DE" sz="4300" dirty="0" smtClean="0"/>
              <a:t> </a:t>
            </a:r>
            <a:r>
              <a:rPr lang="de-DE" sz="4300" dirty="0" err="1" smtClean="0"/>
              <a:t>sequence</a:t>
            </a:r>
            <a:r>
              <a:rPr lang="de-DE" sz="4300" dirty="0" smtClean="0"/>
              <a:t> </a:t>
            </a:r>
            <a:r>
              <a:rPr lang="de-DE" sz="4300" dirty="0" err="1" smtClean="0"/>
              <a:t>distance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UMI </a:t>
            </a:r>
            <a:r>
              <a:rPr lang="de-DE" sz="4300" dirty="0" err="1" smtClean="0"/>
              <a:t>correction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smtClean="0"/>
              <a:t>filepath1</a:t>
            </a:r>
            <a:r>
              <a:rPr lang="de-DE" sz="4300" dirty="0" smtClean="0"/>
              <a:t> </a:t>
            </a:r>
            <a:r>
              <a:rPr lang="de-DE" sz="4300" dirty="0" smtClean="0"/>
              <a:t>&lt;- "UMI in R1 </a:t>
            </a:r>
            <a:r>
              <a:rPr lang="de-DE" sz="4300" dirty="0" err="1" smtClean="0"/>
              <a:t>and</a:t>
            </a:r>
            <a:r>
              <a:rPr lang="de-DE" sz="4300" dirty="0" smtClean="0"/>
              <a:t> </a:t>
            </a:r>
            <a:r>
              <a:rPr lang="de-DE" sz="4300" dirty="0" smtClean="0"/>
              <a:t>R2/BC_IGHFR1_S88_L001_R1_001.fastq.gz„		#</a:t>
            </a:r>
            <a:r>
              <a:rPr lang="de-DE" sz="4300" dirty="0" err="1" smtClean="0"/>
              <a:t>filepaths</a:t>
            </a:r>
            <a:endParaRPr lang="de-DE" sz="4300" dirty="0" smtClean="0"/>
          </a:p>
          <a:p>
            <a:pPr>
              <a:buNone/>
            </a:pPr>
            <a:r>
              <a:rPr lang="de-DE" sz="4300" b="1" dirty="0" smtClean="0"/>
              <a:t>filepath2</a:t>
            </a:r>
            <a:r>
              <a:rPr lang="de-DE" sz="4300" dirty="0" smtClean="0"/>
              <a:t> &lt;- "UMI in R1 </a:t>
            </a:r>
            <a:r>
              <a:rPr lang="de-DE" sz="4300" dirty="0" err="1" smtClean="0"/>
              <a:t>and</a:t>
            </a:r>
            <a:r>
              <a:rPr lang="de-DE" sz="4300" dirty="0" smtClean="0"/>
              <a:t> R2/BC_IGHFR1_S88_L001_R2_001.fastq.gz"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outputsFolder</a:t>
            </a:r>
            <a:r>
              <a:rPr lang="de-DE" sz="4300" dirty="0" smtClean="0"/>
              <a:t> &lt;- "Outputs_Paired_R1_R2„	</a:t>
            </a:r>
            <a:r>
              <a:rPr lang="de-DE" sz="4300" dirty="0" smtClean="0"/>
              <a:t>#</a:t>
            </a:r>
            <a:r>
              <a:rPr lang="de-DE" sz="4300" dirty="0" err="1" smtClean="0"/>
              <a:t>outputs</a:t>
            </a:r>
            <a:r>
              <a:rPr lang="de-DE" sz="4300" dirty="0" smtClean="0"/>
              <a:t> </a:t>
            </a:r>
            <a:r>
              <a:rPr lang="de-DE" sz="4300" dirty="0" err="1" smtClean="0"/>
              <a:t>folder</a:t>
            </a:r>
            <a:endParaRPr lang="de-DE" sz="4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Επιλογή </a:t>
            </a:r>
            <a:r>
              <a:rPr lang="en-US" sz="2000" dirty="0" smtClean="0"/>
              <a:t>UMIs </a:t>
            </a:r>
            <a:r>
              <a:rPr lang="el-GR" sz="2000" dirty="0" smtClean="0"/>
              <a:t>με </a:t>
            </a:r>
            <a:r>
              <a:rPr lang="en-US" sz="2000" dirty="0" smtClean="0"/>
              <a:t>counts &gt;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</a:t>
            </a:r>
            <a:r>
              <a:rPr lang="el-GR" sz="2000" dirty="0" smtClean="0"/>
              <a:t>ανά </a:t>
            </a:r>
            <a:r>
              <a:rPr lang="en-US" sz="2000" dirty="0" smtClean="0"/>
              <a:t>UMI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το κάθε </a:t>
            </a:r>
            <a:r>
              <a:rPr lang="en-US" sz="2000" dirty="0" smtClean="0"/>
              <a:t>UMI </a:t>
            </a:r>
            <a:r>
              <a:rPr lang="el-GR" sz="2000" dirty="0" smtClean="0"/>
              <a:t>ξεχωριστά</a:t>
            </a:r>
            <a:r>
              <a:rPr lang="en-US" sz="2000" dirty="0" smtClean="0"/>
              <a:t> </a:t>
            </a:r>
            <a:r>
              <a:rPr lang="el-GR" sz="2000" dirty="0" smtClean="0"/>
              <a:t>με τα εξής βήματα: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Υπολογισμός μέσης τιμής ποιότητας κάθε βάσης </a:t>
            </a:r>
            <a:r>
              <a:rPr lang="el-GR" sz="1600" dirty="0" err="1" smtClean="0"/>
              <a:t>mean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Υπολογισμός αριθμού εμφάνισης κάθε βάσης </a:t>
            </a:r>
            <a:r>
              <a:rPr lang="el-GR" sz="1600" dirty="0" err="1" smtClean="0"/>
              <a:t>count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Μετατροπή </a:t>
            </a:r>
            <a:r>
              <a:rPr lang="el-GR" sz="1600" dirty="0" err="1" smtClean="0"/>
              <a:t>mean</a:t>
            </a:r>
            <a:r>
              <a:rPr lang="el-GR" sz="1600" dirty="0" smtClean="0"/>
              <a:t> σε ποσοστό %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Μετατροπή </a:t>
            </a:r>
            <a:r>
              <a:rPr lang="el-GR" sz="1600" dirty="0" err="1" smtClean="0"/>
              <a:t>count</a:t>
            </a:r>
            <a:r>
              <a:rPr lang="el-GR" sz="1600" dirty="0" smtClean="0"/>
              <a:t> σε ποσοστό %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Εύρεση της μέσης τιμής </a:t>
            </a:r>
            <a:r>
              <a:rPr lang="el-GR" sz="1600" dirty="0" err="1" smtClean="0"/>
              <a:t>mean</a:t>
            </a:r>
            <a:r>
              <a:rPr lang="el-GR" sz="1600" dirty="0" smtClean="0"/>
              <a:t> και </a:t>
            </a:r>
            <a:r>
              <a:rPr lang="el-GR" sz="1600" dirty="0" err="1" smtClean="0"/>
              <a:t>count</a:t>
            </a:r>
            <a:r>
              <a:rPr lang="el-GR" sz="1600" dirty="0" smtClean="0"/>
              <a:t> για κάθε βάση και ορισμός ως </a:t>
            </a:r>
            <a:r>
              <a:rPr lang="el-GR" sz="1600" dirty="0" err="1" smtClean="0"/>
              <a:t>criterion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Επιλογή της βάσης με </a:t>
            </a:r>
            <a:r>
              <a:rPr lang="el-GR" sz="1600" dirty="0" err="1" smtClean="0"/>
              <a:t>max</a:t>
            </a:r>
            <a:r>
              <a:rPr lang="el-GR" sz="1600" dirty="0" smtClean="0"/>
              <a:t>(</a:t>
            </a:r>
            <a:r>
              <a:rPr lang="el-GR" sz="1600" dirty="0" err="1" smtClean="0"/>
              <a:t>criterion</a:t>
            </a:r>
            <a:r>
              <a:rPr lang="el-GR" sz="1600" dirty="0" smtClean="0"/>
              <a:t>) (αν υπάρχουν πάνω από μία βάσεις με ίδιο </a:t>
            </a:r>
            <a:r>
              <a:rPr lang="en-US" sz="1600" dirty="0" smtClean="0"/>
              <a:t>criterion, </a:t>
            </a:r>
            <a:r>
              <a:rPr lang="el-GR" sz="1600" dirty="0" smtClean="0"/>
              <a:t>τότε επιλογή αυτής με </a:t>
            </a:r>
            <a:r>
              <a:rPr lang="en-US" sz="1600" dirty="0" smtClean="0"/>
              <a:t>max(quality))</a:t>
            </a:r>
            <a:endParaRPr lang="el-G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UMI correction </a:t>
            </a:r>
            <a:r>
              <a:rPr lang="el-GR" sz="2000" dirty="0" smtClean="0"/>
              <a:t>με κριτήρια: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UMI distance </a:t>
            </a:r>
            <a:r>
              <a:rPr lang="en-US" sz="1600" dirty="0" smtClean="0"/>
              <a:t>&lt;= </a:t>
            </a:r>
            <a:r>
              <a:rPr lang="en-US" sz="1600" dirty="0" err="1" smtClean="0"/>
              <a:t>UMIdistance</a:t>
            </a:r>
            <a:endParaRPr lang="en-US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Sequence distance &lt; </a:t>
            </a:r>
            <a:r>
              <a:rPr lang="en-US" sz="1600" dirty="0" err="1" smtClean="0"/>
              <a:t>sequenceDistance</a:t>
            </a:r>
            <a:r>
              <a:rPr lang="en-US" sz="1600" dirty="0" smtClean="0"/>
              <a:t> (</a:t>
            </a:r>
            <a:r>
              <a:rPr lang="el-GR" sz="1600" dirty="0" smtClean="0"/>
              <a:t>για </a:t>
            </a:r>
            <a:r>
              <a:rPr lang="en-US" sz="1600" dirty="0" smtClean="0"/>
              <a:t>read 1 </a:t>
            </a:r>
            <a:r>
              <a:rPr lang="el-GR" sz="1600" dirty="0" smtClean="0"/>
              <a:t>και </a:t>
            </a:r>
            <a:r>
              <a:rPr lang="en-US" sz="1600" dirty="0" smtClean="0"/>
              <a:t>read2)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τα νέα </a:t>
            </a:r>
            <a:r>
              <a:rPr lang="en-US" sz="2000" dirty="0" smtClean="0"/>
              <a:t>UMIs</a:t>
            </a:r>
            <a:r>
              <a:rPr lang="el-GR" sz="2000" dirty="0" smtClean="0"/>
              <a:t> με τα ίδια βήματα όπως το </a:t>
            </a:r>
            <a:r>
              <a:rPr lang="el-GR" sz="2000" dirty="0" smtClean="0"/>
              <a:t>2</a:t>
            </a:r>
            <a:r>
              <a:rPr lang="en-US" sz="2000" dirty="0" smtClean="0"/>
              <a:t> </a:t>
            </a:r>
            <a:r>
              <a:rPr lang="el-GR" sz="2000" dirty="0" smtClean="0"/>
              <a:t>(αν είναι ένα </a:t>
            </a:r>
            <a:r>
              <a:rPr lang="en-US" sz="2000" dirty="0" smtClean="0"/>
              <a:t>UMI </a:t>
            </a:r>
            <a:r>
              <a:rPr lang="el-GR" sz="2000" dirty="0" smtClean="0"/>
              <a:t>παίρνει κατευθείαν το αποτέλεσμα του βήματος 2)</a:t>
            </a:r>
            <a:endParaRPr lang="en-US" sz="2000" dirty="0" smtClean="0"/>
          </a:p>
          <a:p>
            <a:endParaRPr lang="el-GR" sz="2000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data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Ίδια βήματα με το προηγούμενο σενάριο αλλά μόνο για </a:t>
            </a:r>
            <a:r>
              <a:rPr lang="en-US" dirty="0" smtClean="0"/>
              <a:t>read1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 </a:t>
            </a:r>
            <a:r>
              <a:rPr lang="el-GR" dirty="0" smtClean="0"/>
              <a:t>και </a:t>
            </a:r>
            <a:r>
              <a:rPr lang="en-US" dirty="0" smtClean="0"/>
              <a:t>read2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Δημιουργία νέου </a:t>
            </a:r>
            <a:r>
              <a:rPr lang="en-US" sz="2000" dirty="0" smtClean="0"/>
              <a:t>UMI12 </a:t>
            </a:r>
            <a:r>
              <a:rPr lang="el-GR" sz="2000" dirty="0" smtClean="0"/>
              <a:t>από τη συνένωση </a:t>
            </a:r>
            <a:r>
              <a:rPr lang="en-US" sz="2000" dirty="0" smtClean="0"/>
              <a:t>UMI1, UMI2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Επιλογή </a:t>
            </a:r>
            <a:r>
              <a:rPr lang="en-US" sz="2000" dirty="0" smtClean="0"/>
              <a:t>UMI12s </a:t>
            </a:r>
            <a:r>
              <a:rPr lang="el-GR" sz="2000" dirty="0" smtClean="0"/>
              <a:t>με </a:t>
            </a:r>
            <a:r>
              <a:rPr lang="en-US" sz="2000" dirty="0" smtClean="0"/>
              <a:t>counts &gt;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</a:t>
            </a:r>
            <a:r>
              <a:rPr lang="el-GR" sz="2000" dirty="0" smtClean="0"/>
              <a:t>ανά </a:t>
            </a:r>
            <a:r>
              <a:rPr lang="en-US" sz="2000" dirty="0" smtClean="0"/>
              <a:t>UMI12 (</a:t>
            </a:r>
            <a:r>
              <a:rPr lang="el-GR" sz="2000" dirty="0" smtClean="0"/>
              <a:t>τα δεδομένα δεν είναι καλά, οπότε στη συγκεκριμένη περίπτωση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==0)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το κάθε </a:t>
            </a:r>
            <a:r>
              <a:rPr lang="en-US" sz="2000" dirty="0" smtClean="0"/>
              <a:t>UMI12 </a:t>
            </a:r>
            <a:r>
              <a:rPr lang="el-GR" sz="2000" dirty="0" smtClean="0"/>
              <a:t>ξεχωριστά</a:t>
            </a:r>
            <a:r>
              <a:rPr lang="en-US" sz="2000" dirty="0" smtClean="0"/>
              <a:t> </a:t>
            </a:r>
            <a:r>
              <a:rPr lang="el-GR" sz="2000" dirty="0" smtClean="0"/>
              <a:t>με τα </a:t>
            </a:r>
            <a:r>
              <a:rPr lang="el-GR" sz="2000" dirty="0" smtClean="0"/>
              <a:t>ίδια βήματα, όπως τα προηγούμενα σενάρια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UMI </a:t>
            </a:r>
            <a:r>
              <a:rPr lang="en-US" sz="2000" dirty="0" smtClean="0"/>
              <a:t>correction </a:t>
            </a:r>
            <a:r>
              <a:rPr lang="el-GR" sz="2000" dirty="0" smtClean="0"/>
              <a:t>με κριτήρια: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UMI distance &lt;= </a:t>
            </a:r>
            <a:r>
              <a:rPr lang="en-US" sz="1600" dirty="0" err="1" smtClean="0"/>
              <a:t>UMIdistance</a:t>
            </a:r>
            <a:r>
              <a:rPr lang="el-GR" sz="1600" dirty="0" smtClean="0"/>
              <a:t> (για </a:t>
            </a:r>
            <a:r>
              <a:rPr lang="en-US" sz="1600" dirty="0" smtClean="0"/>
              <a:t>UMI1 </a:t>
            </a:r>
            <a:r>
              <a:rPr lang="el-GR" sz="1600" dirty="0" smtClean="0"/>
              <a:t>και </a:t>
            </a:r>
            <a:r>
              <a:rPr lang="en-US" sz="1600" dirty="0" smtClean="0"/>
              <a:t>UMI2</a:t>
            </a:r>
            <a:r>
              <a:rPr lang="el-GR" sz="1600" dirty="0" smtClean="0"/>
              <a:t>, όχι </a:t>
            </a:r>
            <a:r>
              <a:rPr lang="en-US" sz="1600" dirty="0" smtClean="0"/>
              <a:t>UMI12</a:t>
            </a:r>
            <a:r>
              <a:rPr lang="el-GR" sz="1600" dirty="0" smtClean="0"/>
              <a:t>)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Sequence distance &lt; </a:t>
            </a:r>
            <a:r>
              <a:rPr lang="en-US" sz="1600" dirty="0" err="1" smtClean="0"/>
              <a:t>sequenceDistance</a:t>
            </a:r>
            <a:r>
              <a:rPr lang="en-US" sz="1600" dirty="0" smtClean="0"/>
              <a:t> (</a:t>
            </a:r>
            <a:r>
              <a:rPr lang="el-GR" sz="1600" dirty="0" smtClean="0"/>
              <a:t>για </a:t>
            </a:r>
            <a:r>
              <a:rPr lang="en-US" sz="1600" dirty="0" smtClean="0"/>
              <a:t>read 1 </a:t>
            </a:r>
            <a:r>
              <a:rPr lang="el-GR" sz="1600" dirty="0" smtClean="0"/>
              <a:t>και </a:t>
            </a:r>
            <a:r>
              <a:rPr lang="en-US" sz="1600" dirty="0" smtClean="0"/>
              <a:t>read2)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τα νέα </a:t>
            </a:r>
            <a:r>
              <a:rPr lang="en-US" sz="2000" dirty="0" smtClean="0"/>
              <a:t>UMIs</a:t>
            </a:r>
            <a:r>
              <a:rPr lang="el-GR" sz="2000" dirty="0" smtClean="0"/>
              <a:t> με τα ίδια βήματα όπως το 2</a:t>
            </a:r>
            <a:r>
              <a:rPr lang="en-US" sz="2000" dirty="0" smtClean="0"/>
              <a:t> </a:t>
            </a:r>
            <a:r>
              <a:rPr lang="el-GR" sz="2000" dirty="0" smtClean="0"/>
              <a:t>(αν είναι ένα </a:t>
            </a:r>
            <a:r>
              <a:rPr lang="en-US" sz="2000" dirty="0" smtClean="0"/>
              <a:t>UMI </a:t>
            </a:r>
            <a:r>
              <a:rPr lang="el-GR" sz="2000" dirty="0" smtClean="0"/>
              <a:t>παίρνει κατευθείαν το αποτέλεσμα του βήματος 2</a:t>
            </a:r>
            <a:r>
              <a:rPr lang="el-GR" sz="2000" dirty="0" smtClean="0"/>
              <a:t>)</a:t>
            </a:r>
            <a:r>
              <a:rPr lang="en-US" sz="2000" dirty="0" smtClean="0"/>
              <a:t> 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*</a:t>
            </a:r>
            <a:r>
              <a:rPr lang="el-GR" sz="2000" dirty="0" smtClean="0"/>
              <a:t>Η αντιστοίχιση από </a:t>
            </a:r>
            <a:r>
              <a:rPr lang="en-US" sz="2000" dirty="0" smtClean="0"/>
              <a:t>UMI12 </a:t>
            </a:r>
            <a:r>
              <a:rPr lang="el-GR" sz="2000" dirty="0" smtClean="0"/>
              <a:t>σε ακολουθία γίνεται μέσω του πίνακα 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err="1" smtClean="0"/>
              <a:t>test_full</a:t>
            </a:r>
            <a:r>
              <a:rPr lang="en-US" sz="2000" dirty="0" smtClean="0"/>
              <a:t>, </a:t>
            </a:r>
            <a:r>
              <a:rPr lang="el-GR" sz="2000" dirty="0" smtClean="0"/>
              <a:t>με στήλες </a:t>
            </a:r>
            <a:endParaRPr lang="en-US" sz="2000" dirty="0" smtClean="0"/>
          </a:p>
          <a:p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3143240" y="5643578"/>
          <a:ext cx="2438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UMI12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060496"/>
          </a:xfrm>
        </p:spPr>
        <p:txBody>
          <a:bodyPr/>
          <a:lstStyle/>
          <a:p>
            <a:r>
              <a:rPr lang="el-GR" dirty="0" smtClean="0"/>
              <a:t>Αρχεία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UMIsProject.R</a:t>
            </a:r>
            <a:r>
              <a:rPr lang="en-US" sz="2000" dirty="0" smtClean="0"/>
              <a:t> (inputs </a:t>
            </a:r>
            <a:r>
              <a:rPr lang="el-GR" sz="2000" dirty="0" smtClean="0"/>
              <a:t>και</a:t>
            </a:r>
            <a:r>
              <a:rPr lang="en-US" sz="2000" dirty="0" smtClean="0"/>
              <a:t> if-else </a:t>
            </a:r>
            <a:r>
              <a:rPr lang="el-GR" sz="2000" dirty="0" smtClean="0"/>
              <a:t>για επιλογή κατάλληλου σεναρίου ανάλογα με τις εισόδους)</a:t>
            </a:r>
            <a:endParaRPr lang="en-US" sz="2000" dirty="0" smtClean="0"/>
          </a:p>
          <a:p>
            <a:r>
              <a:rPr lang="en-US" sz="2000" b="1" dirty="0" err="1" smtClean="0"/>
              <a:t>casesWorkflows.R</a:t>
            </a:r>
            <a:r>
              <a:rPr lang="el-GR" sz="2000" dirty="0" smtClean="0"/>
              <a:t> (περιλαμβάνει 3 συναρτήσεις, μία για κάθε σενάριο χρήσης, μέσα σε αυτές εκτελείται όλη η ροή από την ανάγνωση των αρχείων εισόδου μέχρι την παραγωγή των αρχείων εξόδου) </a:t>
            </a:r>
          </a:p>
          <a:p>
            <a:pPr lvl="1"/>
            <a:r>
              <a:rPr lang="en-US" sz="1600" dirty="0" smtClean="0"/>
              <a:t>pairedR1(inputs)</a:t>
            </a:r>
          </a:p>
          <a:p>
            <a:pPr lvl="1"/>
            <a:r>
              <a:rPr lang="en-US" sz="1600" dirty="0" smtClean="0"/>
              <a:t>pairedR1R2(inputs)</a:t>
            </a:r>
          </a:p>
          <a:p>
            <a:pPr lvl="1"/>
            <a:r>
              <a:rPr lang="en-US" sz="1600" dirty="0" smtClean="0"/>
              <a:t>single(inputs)</a:t>
            </a:r>
          </a:p>
          <a:p>
            <a:r>
              <a:rPr lang="en-US" sz="2000" b="1" dirty="0" err="1" smtClean="0"/>
              <a:t>functions.R</a:t>
            </a:r>
            <a:r>
              <a:rPr lang="el-GR" sz="2000" dirty="0" smtClean="0"/>
              <a:t> (όλες οι συναρτήσεις που καλούνται από τα σενάρια χρήσης)</a:t>
            </a:r>
            <a:endParaRPr lang="en-US" sz="2000" dirty="0" smtClean="0"/>
          </a:p>
          <a:p>
            <a:pPr lvl="1"/>
            <a:r>
              <a:rPr lang="en-US" sz="1600" dirty="0" err="1" smtClean="0"/>
              <a:t>groupingFunction</a:t>
            </a:r>
            <a:r>
              <a:rPr lang="en-US" sz="1600" dirty="0" smtClean="0"/>
              <a:t> / groupingPairedR1R2 / </a:t>
            </a:r>
            <a:r>
              <a:rPr lang="en-US" sz="1600" dirty="0" err="1" smtClean="0"/>
              <a:t>groupingFunctionSingle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groupingFinal</a:t>
            </a:r>
            <a:r>
              <a:rPr lang="en-US" sz="1600" dirty="0" smtClean="0"/>
              <a:t> / groupingFinalPairedR1R2 / </a:t>
            </a:r>
            <a:r>
              <a:rPr lang="en-US" sz="1600" dirty="0" err="1" smtClean="0"/>
              <a:t>groupingFinalSingle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UMIcorrection</a:t>
            </a:r>
            <a:r>
              <a:rPr lang="en-US" sz="1600" dirty="0" smtClean="0"/>
              <a:t> /  UMI12correction / </a:t>
            </a:r>
            <a:r>
              <a:rPr lang="en-US" sz="1600" dirty="0" err="1" smtClean="0"/>
              <a:t>UMIcorrectionSingle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calculationsFunction</a:t>
            </a:r>
            <a:endParaRPr lang="en-US" sz="1600" dirty="0" smtClean="0"/>
          </a:p>
          <a:p>
            <a:pPr lvl="1"/>
            <a:r>
              <a:rPr lang="en-US" sz="1600" dirty="0" err="1" smtClean="0"/>
              <a:t>o</a:t>
            </a:r>
            <a:r>
              <a:rPr lang="en-US" sz="1600" dirty="0" err="1" smtClean="0"/>
              <a:t>ne.run.calculationsFunction</a:t>
            </a:r>
            <a:endParaRPr lang="el-G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1800" dirty="0" smtClean="0"/>
              <a:t>Σε μορφή </a:t>
            </a:r>
            <a:r>
              <a:rPr lang="en-US" sz="1800" dirty="0" smtClean="0"/>
              <a:t>“</a:t>
            </a:r>
            <a:r>
              <a:rPr lang="en-US" sz="1800" dirty="0" smtClean="0">
                <a:solidFill>
                  <a:srgbClr val="00B050"/>
                </a:solidFill>
              </a:rPr>
              <a:t>ID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UMI</a:t>
            </a:r>
            <a:r>
              <a:rPr lang="en-US" sz="1800" dirty="0" smtClean="0"/>
              <a:t>”</a:t>
            </a:r>
            <a:endParaRPr lang="el-GR" sz="1800" dirty="0" smtClean="0"/>
          </a:p>
          <a:p>
            <a:pPr>
              <a:buNone/>
            </a:pPr>
            <a:r>
              <a:rPr lang="el-GR" sz="1800" dirty="0" smtClean="0"/>
              <a:t>Πχ. </a:t>
            </a:r>
            <a:r>
              <a:rPr lang="de-DE" sz="1800" dirty="0" smtClean="0"/>
              <a:t>"</a:t>
            </a:r>
            <a:r>
              <a:rPr lang="de-DE" sz="1800" dirty="0" smtClean="0">
                <a:solidFill>
                  <a:srgbClr val="00B050"/>
                </a:solidFill>
              </a:rPr>
              <a:t>M70821:28:000000000-J5K72:1:1104:25072:6469 </a:t>
            </a:r>
            <a:r>
              <a:rPr lang="de-DE" sz="1800" u="sng" dirty="0" smtClean="0">
                <a:solidFill>
                  <a:srgbClr val="00B050"/>
                </a:solidFill>
              </a:rPr>
              <a:t>1</a:t>
            </a:r>
            <a:r>
              <a:rPr lang="de-DE" sz="1800" dirty="0" smtClean="0">
                <a:solidFill>
                  <a:srgbClr val="00B050"/>
                </a:solidFill>
              </a:rPr>
              <a:t>:N:0:TGGTCTAA+TCTCAAAG </a:t>
            </a:r>
            <a:r>
              <a:rPr lang="de-DE" sz="1800" dirty="0" smtClean="0">
                <a:solidFill>
                  <a:srgbClr val="FF0000"/>
                </a:solidFill>
              </a:rPr>
              <a:t>AAAAGTGGGT</a:t>
            </a:r>
            <a:r>
              <a:rPr lang="de-DE" sz="1800" dirty="0" smtClean="0"/>
              <a:t>"</a:t>
            </a:r>
            <a:r>
              <a:rPr lang="en-US" sz="1800" dirty="0" smtClean="0"/>
              <a:t> </a:t>
            </a:r>
            <a:endParaRPr lang="el-GR" sz="1800" dirty="0" smtClean="0"/>
          </a:p>
          <a:p>
            <a:r>
              <a:rPr lang="el-GR" sz="1800" dirty="0" smtClean="0"/>
              <a:t>Υπάρχει πρόβλημα να είναι ίδιο </a:t>
            </a:r>
            <a:r>
              <a:rPr lang="en-US" sz="1800" dirty="0" smtClean="0"/>
              <a:t>ID </a:t>
            </a:r>
            <a:r>
              <a:rPr lang="el-GR" sz="1800" dirty="0" smtClean="0"/>
              <a:t>για όλο το αρχείο?</a:t>
            </a:r>
            <a:r>
              <a:rPr lang="el-GR" sz="1800" dirty="0" smtClean="0"/>
              <a:t> </a:t>
            </a:r>
            <a:r>
              <a:rPr lang="el-GR" sz="1800" dirty="0" smtClean="0"/>
              <a:t>(διαφορετικό βέβαια για </a:t>
            </a:r>
            <a:r>
              <a:rPr lang="en-US" sz="1800" dirty="0" smtClean="0"/>
              <a:t>read1 </a:t>
            </a:r>
            <a:r>
              <a:rPr lang="el-GR" sz="1800" dirty="0" smtClean="0"/>
              <a:t>και </a:t>
            </a:r>
            <a:r>
              <a:rPr lang="en-US" sz="1800" dirty="0" smtClean="0"/>
              <a:t>read2)</a:t>
            </a:r>
          </a:p>
          <a:p>
            <a:r>
              <a:rPr lang="el-GR" sz="1800" dirty="0" smtClean="0"/>
              <a:t>Στην τελευταία περίπτωση… </a:t>
            </a:r>
            <a:r>
              <a:rPr lang="en-US" sz="1800" dirty="0" smtClean="0"/>
              <a:t>UMI </a:t>
            </a:r>
            <a:r>
              <a:rPr lang="el-GR" sz="1800" dirty="0" smtClean="0"/>
              <a:t>κρατάω ολόκληρο το νέο </a:t>
            </a:r>
            <a:r>
              <a:rPr lang="en-US" sz="1800" dirty="0" smtClean="0"/>
              <a:t>UMI12 (</a:t>
            </a:r>
            <a:r>
              <a:rPr lang="el-GR" sz="1800" dirty="0" smtClean="0"/>
              <a:t>αφού </a:t>
            </a:r>
            <a:r>
              <a:rPr lang="en-US" sz="1800" dirty="0" smtClean="0"/>
              <a:t>UMI1 </a:t>
            </a:r>
            <a:r>
              <a:rPr lang="el-GR" sz="1800" dirty="0" smtClean="0"/>
              <a:t>διαφορετικό του </a:t>
            </a:r>
            <a:r>
              <a:rPr lang="en-US" sz="1800" dirty="0" smtClean="0"/>
              <a:t>UMI2</a:t>
            </a:r>
            <a:r>
              <a:rPr lang="el-GR" sz="1800" dirty="0" smtClean="0"/>
              <a:t>,</a:t>
            </a:r>
            <a:r>
              <a:rPr lang="en-US" sz="1800" dirty="0" smtClean="0"/>
              <a:t> </a:t>
            </a:r>
            <a:r>
              <a:rPr lang="el-GR" sz="1800" dirty="0" smtClean="0"/>
              <a:t>και μετά δε θα μπορεί να γίνει αντιστοίχιση) </a:t>
            </a:r>
          </a:p>
          <a:p>
            <a:endParaRPr lang="el-GR" sz="1800" dirty="0" smtClean="0"/>
          </a:p>
          <a:p>
            <a:endParaRPr lang="el-GR" sz="1800" dirty="0"/>
          </a:p>
        </p:txBody>
      </p:sp>
      <p:cxnSp>
        <p:nvCxnSpPr>
          <p:cNvPr id="5" name="4 - Ευθύγραμμο βέλος σύνδεσης"/>
          <p:cNvCxnSpPr/>
          <p:nvPr/>
        </p:nvCxnSpPr>
        <p:spPr>
          <a:xfrm rot="10800000">
            <a:off x="5572132" y="2285992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If-else </a:t>
            </a:r>
            <a:r>
              <a:rPr lang="el-GR" sz="2400" dirty="0" smtClean="0"/>
              <a:t>στο πρώτο </a:t>
            </a:r>
            <a:r>
              <a:rPr lang="en-US" sz="2400" dirty="0" err="1" smtClean="0"/>
              <a:t>groupingFunction</a:t>
            </a:r>
            <a:r>
              <a:rPr lang="en-US" sz="2400" dirty="0" smtClean="0"/>
              <a:t> </a:t>
            </a:r>
            <a:r>
              <a:rPr lang="el-GR" sz="2400" dirty="0" smtClean="0"/>
              <a:t>για </a:t>
            </a:r>
            <a:r>
              <a:rPr lang="en-US" sz="2400" dirty="0" smtClean="0"/>
              <a:t>counts==1, </a:t>
            </a:r>
            <a:r>
              <a:rPr lang="el-GR" sz="2400" dirty="0" smtClean="0"/>
              <a:t>το οποίο όμως να ισχύει μόνο αν </a:t>
            </a:r>
            <a:r>
              <a:rPr lang="en-US" sz="2400" dirty="0" err="1" smtClean="0"/>
              <a:t>countsCutoff</a:t>
            </a:r>
            <a:r>
              <a:rPr lang="en-US" sz="2400" dirty="0" smtClean="0"/>
              <a:t>&gt;0 ???  </a:t>
            </a:r>
          </a:p>
          <a:p>
            <a:r>
              <a:rPr lang="el-GR" sz="2400" dirty="0" smtClean="0"/>
              <a:t>Καλύτερο </a:t>
            </a:r>
            <a:r>
              <a:rPr lang="en-US" sz="2400" dirty="0" smtClean="0"/>
              <a:t>dataset </a:t>
            </a:r>
            <a:r>
              <a:rPr lang="el-GR" sz="2400" dirty="0" smtClean="0"/>
              <a:t>για το τελευταίο σενάριο… (όλα τα μοναδικά </a:t>
            </a:r>
            <a:r>
              <a:rPr lang="en-US" sz="2400" dirty="0" smtClean="0"/>
              <a:t>UMIs </a:t>
            </a:r>
            <a:r>
              <a:rPr lang="el-GR" sz="2400" dirty="0" smtClean="0"/>
              <a:t>έχουν 1 έως 2 </a:t>
            </a:r>
            <a:r>
              <a:rPr lang="en-US" sz="2400" dirty="0" smtClean="0"/>
              <a:t>counts)</a:t>
            </a:r>
            <a:r>
              <a:rPr lang="el-GR" sz="2400" dirty="0" smtClean="0"/>
              <a:t> </a:t>
            </a:r>
            <a:endParaRPr lang="en-US" sz="2400" dirty="0" smtClean="0"/>
          </a:p>
          <a:p>
            <a:r>
              <a:rPr lang="el-GR" sz="2400" dirty="0" smtClean="0"/>
              <a:t>Δομή αρχείων – συναρτήσεων</a:t>
            </a:r>
          </a:p>
          <a:p>
            <a:r>
              <a:rPr lang="el-GR" sz="2400" dirty="0" smtClean="0"/>
              <a:t>Ονόματα???</a:t>
            </a:r>
          </a:p>
          <a:p>
            <a:endParaRPr lang="el-GR" sz="2400" dirty="0" smtClean="0"/>
          </a:p>
          <a:p>
            <a:endParaRPr lang="el-G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463</Words>
  <PresentationFormat>Προβολή στην οθόνη (4:3)</PresentationFormat>
  <Paragraphs>75</Paragraphs>
  <Slides>8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Σενάρια χρήσης</vt:lpstr>
      <vt:lpstr>Inputs</vt:lpstr>
      <vt:lpstr>Paired data – UMI σε read1</vt:lpstr>
      <vt:lpstr>Single data</vt:lpstr>
      <vt:lpstr>Paired data – UMI σε read1 και read2</vt:lpstr>
      <vt:lpstr>Αρχεία </vt:lpstr>
      <vt:lpstr>IDs</vt:lpstr>
      <vt:lpstr>Ερωτήσεις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Σενάρια χρήσης</dc:title>
  <dc:creator>User</dc:creator>
  <cp:lastModifiedBy>Χρήστης των Windows</cp:lastModifiedBy>
  <cp:revision>9</cp:revision>
  <dcterms:created xsi:type="dcterms:W3CDTF">2021-01-07T14:39:21Z</dcterms:created>
  <dcterms:modified xsi:type="dcterms:W3CDTF">2021-01-07T16:06:27Z</dcterms:modified>
</cp:coreProperties>
</file>