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30275213" cy="42803763"/>
  <p:notesSz cx="6858000" cy="9144000"/>
  <p:defaultTextStyle>
    <a:defPPr>
      <a:defRPr lang="en-US"/>
    </a:defPPr>
    <a:lvl1pPr marL="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24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492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73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983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6228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475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720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966" algn="l" defTabSz="457245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844D470-0F69-467B-8314-5850E69112AB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527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as Pechlivanis" initials="NP" lastIdx="2" clrIdx="0">
    <p:extLst>
      <p:ext uri="{19B8F6BF-5375-455C-9EA6-DF929625EA0E}">
        <p15:presenceInfo xmlns:p15="http://schemas.microsoft.com/office/powerpoint/2012/main" userId="6a711ebda6d3dc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E59"/>
    <a:srgbClr val="CCD8DA"/>
    <a:srgbClr val="90A9AD"/>
    <a:srgbClr val="EDDBCA"/>
    <a:srgbClr val="FCF9D6"/>
    <a:srgbClr val="E1C5DE"/>
    <a:srgbClr val="C9E8F6"/>
    <a:srgbClr val="C8AECA"/>
    <a:srgbClr val="FFFFFF"/>
    <a:srgbClr val="FA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0" autoAdjust="0"/>
    <p:restoredTop sz="96374" autoAdjust="0"/>
  </p:normalViewPr>
  <p:slideViewPr>
    <p:cSldViewPr snapToGrid="0">
      <p:cViewPr>
        <p:scale>
          <a:sx n="40" d="100"/>
          <a:sy n="40" d="100"/>
        </p:scale>
        <p:origin x="1302" y="-5022"/>
      </p:cViewPr>
      <p:guideLst>
        <p:guide orient="horz" pos="13527"/>
        <p:guide pos="9536"/>
      </p:guideLst>
    </p:cSldViewPr>
  </p:slideViewPr>
  <p:notesTextViewPr>
    <p:cViewPr>
      <p:scale>
        <a:sx n="300" d="100"/>
        <a:sy n="300" d="100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26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17C0E-7EDB-4075-A298-E3ED005F4C7C}" type="datetimeFigureOut">
              <a:rPr lang="el-GR" smtClean="0"/>
              <a:t>6/7/2023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362B-0C33-42E9-A330-B7EDC4FB39D2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6611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FDF9D-009C-4A66-9571-998C56D03408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C9BBEC-6DB9-41FB-89FD-0B48A241D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08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629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257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0886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4515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814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1772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5401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29030" algn="l" defTabSz="3507257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C9BBEC-6DB9-41FB-89FD-0B48A241D6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6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2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7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0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4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3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39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385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69131-528E-47CA-9221-AD941DD4DEED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9DC35-36D5-4DA4-889F-27E7C33C9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6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12" Type="http://schemas.openxmlformats.org/officeDocument/2006/relationships/image" Target="../media/image2.sv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5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14" Type="http://schemas.microsoft.com/office/2007/relationships/hdphoto" Target="../media/hdphoto1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156306" y="5001495"/>
            <a:ext cx="29990646" cy="12822467"/>
          </a:xfrm>
          <a:prstGeom prst="rect">
            <a:avLst/>
          </a:prstGeom>
          <a:solidFill>
            <a:schemeClr val="bg1"/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C316FC-537E-4D77-AF68-159099DDD169}"/>
              </a:ext>
            </a:extLst>
          </p:cNvPr>
          <p:cNvGrpSpPr/>
          <p:nvPr/>
        </p:nvGrpSpPr>
        <p:grpSpPr>
          <a:xfrm>
            <a:off x="1205119" y="17358500"/>
            <a:ext cx="13464118" cy="11472254"/>
            <a:chOff x="977891" y="15402929"/>
            <a:chExt cx="13461122" cy="114697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7040AE-E103-4BF4-8BEF-45480ADB9322}"/>
                </a:ext>
              </a:extLst>
            </p:cNvPr>
            <p:cNvSpPr txBox="1"/>
            <p:nvPr/>
          </p:nvSpPr>
          <p:spPr>
            <a:xfrm>
              <a:off x="1011008" y="26472520"/>
              <a:ext cx="134280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A69EE5-15A0-2A11-E4AE-D7C1E4D11FFB}"/>
                </a:ext>
              </a:extLst>
            </p:cNvPr>
            <p:cNvSpPr txBox="1"/>
            <p:nvPr/>
          </p:nvSpPr>
          <p:spPr>
            <a:xfrm>
              <a:off x="982877" y="15402929"/>
              <a:ext cx="2462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48FB5C-3E3F-503C-5232-E2FD5494C54A}"/>
                </a:ext>
              </a:extLst>
            </p:cNvPr>
            <p:cNvSpPr txBox="1"/>
            <p:nvPr/>
          </p:nvSpPr>
          <p:spPr>
            <a:xfrm>
              <a:off x="977891" y="22236372"/>
              <a:ext cx="24622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246D524-104D-48D9-83A2-433E67F0CA6B}"/>
              </a:ext>
            </a:extLst>
          </p:cNvPr>
          <p:cNvSpPr/>
          <p:nvPr/>
        </p:nvSpPr>
        <p:spPr>
          <a:xfrm>
            <a:off x="601" y="-74005"/>
            <a:ext cx="30293072" cy="4999261"/>
          </a:xfrm>
          <a:prstGeom prst="rect">
            <a:avLst/>
          </a:prstGeom>
          <a:solidFill>
            <a:srgbClr val="224E59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9661" y="735345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Genomics Data Generation and Evaluation for the Use Case of Benchmarking Somatic Variant Calling Algorithms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-263705" y="2860426"/>
            <a:ext cx="30274012" cy="1939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Fragkouli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Styliani-Christina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1,</a:t>
            </a:r>
            <a:r>
              <a:rPr lang="el-GR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Pechlivanis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Nikos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Agathangelidis</a:t>
            </a:r>
            <a:r>
              <a:rPr lang="en-US" sz="400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Psomopoulos</a:t>
            </a:r>
            <a:r>
              <a:rPr lang="en-US" sz="40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Fotis</a:t>
            </a:r>
            <a:r>
              <a:rPr lang="en-US" sz="40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 algn="ctr"/>
            <a:endParaRPr lang="el-G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Institute of Applied Biosciences, Centre of Research and Technology Hellas,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Thermi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57001, Thessaloniki, Greece</a:t>
            </a:r>
          </a:p>
          <a:p>
            <a:pPr algn="ctr"/>
            <a:r>
              <a:rPr lang="en-US" sz="280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Biology, National and </a:t>
            </a:r>
            <a:r>
              <a:rPr lang="en-US" sz="280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Kapodistrian</a:t>
            </a:r>
            <a:r>
              <a:rPr lang="en-US" sz="280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University of Athens, Athens 10679, GR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5861" y="17940198"/>
            <a:ext cx="30095922" cy="22725896"/>
            <a:chOff x="47735" y="21844644"/>
            <a:chExt cx="30095922" cy="18804495"/>
          </a:xfrm>
        </p:grpSpPr>
        <p:sp>
          <p:nvSpPr>
            <p:cNvPr id="46" name="Rectangle 45"/>
            <p:cNvSpPr/>
            <p:nvPr/>
          </p:nvSpPr>
          <p:spPr>
            <a:xfrm>
              <a:off x="47735" y="21844644"/>
              <a:ext cx="30095922" cy="1880449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224E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57760" y="21864587"/>
              <a:ext cx="30085897" cy="840514"/>
            </a:xfrm>
            <a:prstGeom prst="rect">
              <a:avLst/>
            </a:prstGeom>
            <a:solidFill>
              <a:srgbClr val="90A9AD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6001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6001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 Benchmarking GATK-Mutect2</a:t>
              </a:r>
              <a:endPara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7248270" y="7964118"/>
            <a:ext cx="7433758" cy="9246278"/>
            <a:chOff x="197126" y="10410679"/>
            <a:chExt cx="8027232" cy="10617772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404" y="10410679"/>
              <a:ext cx="7113642" cy="7217167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197126" y="18094992"/>
              <a:ext cx="8027232" cy="293345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 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22945220" y="8449478"/>
            <a:ext cx="7158250" cy="8715767"/>
            <a:chOff x="20896092" y="11148077"/>
            <a:chExt cx="8027232" cy="9827221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2474" y="11148077"/>
              <a:ext cx="5534468" cy="6412954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8C20CFF-4BD1-40F4-BFBD-6135A421D18B}"/>
                </a:ext>
              </a:extLst>
            </p:cNvPr>
            <p:cNvSpPr/>
            <p:nvPr/>
          </p:nvSpPr>
          <p:spPr>
            <a:xfrm>
              <a:off x="20896092" y="18094992"/>
              <a:ext cx="8027232" cy="288030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x5000 coverage</a:t>
              </a:r>
            </a:p>
            <a:p>
              <a:pPr algn="ctr"/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dirty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“Gold Standard” Variants of</a:t>
              </a:r>
              <a:endParaRPr lang="en-US" sz="40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4000" b="1" u="sng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10%</a:t>
              </a:r>
              <a:r>
                <a:rPr lang="en-US" sz="40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Allele Frequency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4555840" y="6489263"/>
            <a:ext cx="9574066" cy="9129820"/>
            <a:chOff x="9166085" y="6158609"/>
            <a:chExt cx="13496514" cy="12870262"/>
          </a:xfrm>
        </p:grpSpPr>
        <p:grpSp>
          <p:nvGrpSpPr>
            <p:cNvPr id="97" name="Group 96"/>
            <p:cNvGrpSpPr/>
            <p:nvPr/>
          </p:nvGrpSpPr>
          <p:grpSpPr>
            <a:xfrm>
              <a:off x="9166085" y="6158609"/>
              <a:ext cx="13496514" cy="8200290"/>
              <a:chOff x="7726426" y="6567680"/>
              <a:chExt cx="13496514" cy="820029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1423887" y="6567680"/>
                <a:ext cx="9799053" cy="4566225"/>
                <a:chOff x="345562" y="6221145"/>
                <a:chExt cx="9799053" cy="4566225"/>
              </a:xfrm>
            </p:grpSpPr>
            <p:pic>
              <p:nvPicPr>
                <p:cNvPr id="11" name="Picture 10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5562" y="6221145"/>
                  <a:ext cx="9799053" cy="4566225"/>
                </a:xfrm>
                <a:prstGeom prst="rect">
                  <a:avLst/>
                </a:prstGeom>
              </p:spPr>
            </p:pic>
            <p:sp>
              <p:nvSpPr>
                <p:cNvPr id="80" name="Rectangle 79"/>
                <p:cNvSpPr/>
                <p:nvPr/>
              </p:nvSpPr>
              <p:spPr>
                <a:xfrm>
                  <a:off x="3652839" y="9574951"/>
                  <a:ext cx="2964529" cy="663554"/>
                </a:xfrm>
                <a:prstGeom prst="rect">
                  <a:avLst/>
                </a:prstGeom>
                <a:noFill/>
                <a:ln w="76200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l-GR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89" name="Elbow Connector 88"/>
              <p:cNvCxnSpPr/>
              <p:nvPr/>
            </p:nvCxnSpPr>
            <p:spPr>
              <a:xfrm rot="5400000">
                <a:off x="10974505" y="7500818"/>
                <a:ext cx="2100831" cy="8596989"/>
              </a:xfrm>
              <a:prstGeom prst="bentConnector2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7750489" y="14767970"/>
                <a:ext cx="8633394" cy="0"/>
              </a:xfrm>
              <a:prstGeom prst="straightConnector1">
                <a:avLst/>
              </a:prstGeom>
              <a:ln w="1016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18C20CFF-4BD1-40F4-BFBD-6135A421D18B}"/>
                  </a:ext>
                </a:extLst>
              </p:cNvPr>
              <p:cNvSpPr/>
              <p:nvPr/>
            </p:nvSpPr>
            <p:spPr>
              <a:xfrm>
                <a:off x="7908240" y="13549630"/>
                <a:ext cx="8415175" cy="91113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224E59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Merge bam files</a:t>
                </a:r>
              </a:p>
            </p:txBody>
          </p:sp>
        </p:grpSp>
        <p:sp>
          <p:nvSpPr>
            <p:cNvPr id="103" name="Oval 102"/>
            <p:cNvSpPr/>
            <p:nvPr/>
          </p:nvSpPr>
          <p:spPr>
            <a:xfrm>
              <a:off x="10510177" y="13159797"/>
              <a:ext cx="6122867" cy="974205"/>
            </a:xfrm>
            <a:prstGeom prst="ellipse">
              <a:avLst/>
            </a:prstGeom>
            <a:solidFill>
              <a:schemeClr val="accent2">
                <a:alpha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5" name="Straight Arrow Connector 104"/>
            <p:cNvCxnSpPr/>
            <p:nvPr/>
          </p:nvCxnSpPr>
          <p:spPr>
            <a:xfrm>
              <a:off x="9199801" y="19028871"/>
              <a:ext cx="8623741" cy="0"/>
            </a:xfrm>
            <a:prstGeom prst="straightConnector1">
              <a:avLst/>
            </a:prstGeom>
            <a:ln w="1016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00" y="40747205"/>
            <a:ext cx="30274012" cy="2247778"/>
            <a:chOff x="600" y="40747205"/>
            <a:chExt cx="30274012" cy="224777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246D524-104D-48D9-83A2-433E67F0CA6B}"/>
                </a:ext>
              </a:extLst>
            </p:cNvPr>
            <p:cNvSpPr/>
            <p:nvPr/>
          </p:nvSpPr>
          <p:spPr>
            <a:xfrm>
              <a:off x="600" y="40855143"/>
              <a:ext cx="30274012" cy="2131540"/>
            </a:xfrm>
            <a:prstGeom prst="rect">
              <a:avLst/>
            </a:prstGeom>
            <a:solidFill>
              <a:srgbClr val="224E59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2C164FB-8E53-48DB-B177-69EC644552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rcRect l="9637" t="14247" r="13656" b="44764"/>
            <a:stretch/>
          </p:blipFill>
          <p:spPr>
            <a:xfrm>
              <a:off x="179549" y="41248760"/>
              <a:ext cx="2839817" cy="151746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3CBAB0-8072-4F48-A10B-8E146AEAD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artisticPhotocopy/>
                      </a14:imgEffect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68" t="37768" r="2938" b="34472"/>
            <a:stretch/>
          </p:blipFill>
          <p:spPr>
            <a:xfrm>
              <a:off x="3233876" y="41222946"/>
              <a:ext cx="4950917" cy="1471558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4FAB7F6-8991-4C01-9DDD-D61865D7B322}"/>
                </a:ext>
              </a:extLst>
            </p:cNvPr>
            <p:cNvGrpSpPr/>
            <p:nvPr/>
          </p:nvGrpSpPr>
          <p:grpSpPr>
            <a:xfrm>
              <a:off x="20660327" y="41002707"/>
              <a:ext cx="3622511" cy="1737637"/>
              <a:chOff x="11134162" y="40950188"/>
              <a:chExt cx="3621705" cy="173725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545708B5-797C-40B0-A5DC-0B14FF3C9D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4162" y="41159305"/>
                <a:ext cx="305450" cy="305450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8F2B25-9BD0-4B73-B1CA-FD4A76765CC5}"/>
                  </a:ext>
                </a:extLst>
              </p:cNvPr>
              <p:cNvSpPr txBox="1"/>
              <p:nvPr/>
            </p:nvSpPr>
            <p:spPr>
              <a:xfrm>
                <a:off x="11553629" y="40950188"/>
                <a:ext cx="32022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sfragkoul@certh.gr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93EE9055-4671-4867-8674-B83BF3EE0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4162" y="41706703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669C03-398B-42AF-9E8E-6E06C18D8F34}"/>
                  </a:ext>
                </a:extLst>
              </p:cNvPr>
              <p:cNvSpPr txBox="1"/>
              <p:nvPr/>
            </p:nvSpPr>
            <p:spPr>
              <a:xfrm>
                <a:off x="11553492" y="41495647"/>
                <a:ext cx="17901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sfragkoul</a:t>
                </a:r>
              </a:p>
            </p:txBody>
          </p: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06022DB-DDA2-4B7E-889D-7C51FBC77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34162" y="42258991"/>
                <a:ext cx="305450" cy="305450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ECA3008-2E8F-4CBB-A810-4363879B4929}"/>
                  </a:ext>
                </a:extLst>
              </p:cNvPr>
              <p:cNvSpPr txBox="1"/>
              <p:nvPr/>
            </p:nvSpPr>
            <p:spPr>
              <a:xfrm>
                <a:off x="11553635" y="42041107"/>
                <a:ext cx="2072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b="1" i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@</a:t>
                </a:r>
                <a:r>
                  <a:rPr lang="en-US" sz="2400" b="1" i="1" dirty="0" err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scfragkoul</a:t>
                </a:r>
                <a:endParaRPr lang="en-US" sz="2400" b="1" i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8" cstate="hq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90334" y="40747205"/>
              <a:ext cx="5996044" cy="2247778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46554" y="41268394"/>
              <a:ext cx="6850122" cy="1334071"/>
            </a:xfrm>
            <a:prstGeom prst="rect">
              <a:avLst/>
            </a:prstGeom>
          </p:spPr>
        </p:pic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69924" y="5025032"/>
            <a:ext cx="29990388" cy="1015791"/>
          </a:xfrm>
          <a:prstGeom prst="rect">
            <a:avLst/>
          </a:prstGeom>
          <a:solidFill>
            <a:srgbClr val="90A9AD"/>
          </a:solidFill>
        </p:spPr>
        <p:txBody>
          <a:bodyPr wrap="square">
            <a:spAutoFit/>
          </a:bodyPr>
          <a:lstStyle/>
          <a:p>
            <a:pPr algn="ctr"/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Synthetic </a:t>
            </a:r>
            <a:r>
              <a:rPr lang="el-GR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Standard</a:t>
            </a:r>
            <a:r>
              <a:rPr lang="el-GR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6001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1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Generation</a:t>
            </a:r>
          </a:p>
        </p:txBody>
      </p:sp>
      <p:sp>
        <p:nvSpPr>
          <p:cNvPr id="63" name="Oval 62"/>
          <p:cNvSpPr/>
          <p:nvPr/>
        </p:nvSpPr>
        <p:spPr>
          <a:xfrm>
            <a:off x="5916364" y="5015729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6255560" y="5105672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1" name="Oval 100"/>
          <p:cNvSpPr/>
          <p:nvPr/>
        </p:nvSpPr>
        <p:spPr>
          <a:xfrm>
            <a:off x="9006526" y="17950676"/>
            <a:ext cx="1009651" cy="102509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24E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60" tIns="45730" rIns="91460" bIns="4573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 flipH="1">
            <a:off x="9322968" y="18071003"/>
            <a:ext cx="369357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75453" y="6489263"/>
            <a:ext cx="7231499" cy="10335368"/>
            <a:chOff x="241077" y="6455382"/>
            <a:chExt cx="7231499" cy="8492537"/>
          </a:xfrm>
        </p:grpSpPr>
        <p:sp>
          <p:nvSpPr>
            <p:cNvPr id="70" name="Rounded Rectangle 69"/>
            <p:cNvSpPr/>
            <p:nvPr/>
          </p:nvSpPr>
          <p:spPr>
            <a:xfrm rot="10800000">
              <a:off x="241077" y="6455382"/>
              <a:ext cx="7231498" cy="8492537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1656179" y="6825570"/>
              <a:ext cx="4401294" cy="7014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Highlights</a:t>
              </a:r>
              <a:endParaRPr lang="en-US" sz="5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70798" y="7797868"/>
              <a:ext cx="7101778" cy="63002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Generation of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synthetic genomics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data based on </a:t>
              </a:r>
              <a:r>
                <a:rPr lang="en-US" sz="4400" i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TP53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gene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Define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«Ground Truth» 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SNIPs and INDELs in order to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benchmark</a:t>
              </a: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 somatic variant callers</a:t>
              </a:r>
            </a:p>
            <a:p>
              <a:pPr marL="571500" indent="-571500"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571500" indent="-571500">
                <a:buFont typeface="Arial" panose="020B0604020202020204" pitchFamily="34" charset="0"/>
                <a:buChar char="•"/>
              </a:pPr>
              <a:r>
                <a:rPr lang="en-US" sz="4400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Investigate the impact of variant callers in variants at </a:t>
              </a:r>
              <a:r>
                <a:rPr lang="en-US" sz="4400" b="1" dirty="0" smtClean="0">
                  <a:solidFill>
                    <a:schemeClr val="accent2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low frequencies</a:t>
              </a:r>
              <a:endParaRPr lang="en-US" sz="4400" b="1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4" y="19119186"/>
            <a:ext cx="29840383" cy="21506239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457136" y="19033882"/>
            <a:ext cx="7553176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Down-sampling of coverag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Variants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9117621" y="19033882"/>
            <a:ext cx="5681507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Differences in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15224405" y="19033882"/>
            <a:ext cx="14918134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Variance in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Density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DNA Base</a:t>
            </a:r>
            <a:endParaRPr lang="en-US" sz="32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/>
          <p:cNvSpPr/>
          <p:nvPr/>
        </p:nvSpPr>
        <p:spPr>
          <a:xfrm rot="1019409">
            <a:off x="4075262" y="20804907"/>
            <a:ext cx="4473513" cy="1251594"/>
          </a:xfrm>
          <a:prstGeom prst="wedgeRoundRectCallou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Misrepresentation of information</a:t>
            </a:r>
            <a:endParaRPr lang="el-GR" sz="3600" b="1" dirty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6854668" y="30346003"/>
            <a:ext cx="11434389" cy="980869"/>
            <a:chOff x="10370666" y="29568104"/>
            <a:chExt cx="6677629" cy="1857845"/>
          </a:xfrm>
        </p:grpSpPr>
        <p:sp>
          <p:nvSpPr>
            <p:cNvPr id="82" name="Rounded Rectangular Callout 81"/>
            <p:cNvSpPr/>
            <p:nvPr/>
          </p:nvSpPr>
          <p:spPr>
            <a:xfrm flipH="1" flipV="1">
              <a:off x="10393310" y="29568104"/>
              <a:ext cx="6654985" cy="1857843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b="1" dirty="0">
                <a:solidFill>
                  <a:srgbClr val="90A9A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ounded Rectangular Callout 82"/>
            <p:cNvSpPr/>
            <p:nvPr/>
          </p:nvSpPr>
          <p:spPr>
            <a:xfrm>
              <a:off x="10370666" y="29568110"/>
              <a:ext cx="6677629" cy="1857839"/>
            </a:xfrm>
            <a:prstGeom prst="wedgeRoundRectCallout">
              <a:avLst/>
            </a:prstGeom>
            <a:solidFill>
              <a:schemeClr val="accent2">
                <a:lumMod val="20000"/>
                <a:lumOff val="80000"/>
              </a:schemeClr>
            </a:solidFill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smtClean="0">
                  <a:solidFill>
                    <a:srgbClr val="224E5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Difficulty to identify variants at low frequencies</a:t>
              </a:r>
              <a:endParaRPr lang="el-GR" sz="36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1247422" y="37114858"/>
            <a:ext cx="778477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Venn plot of the Overall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434043" y="37934096"/>
            <a:ext cx="9661621" cy="2666204"/>
            <a:chOff x="20796464" y="37082471"/>
            <a:chExt cx="9168566" cy="2342171"/>
          </a:xfrm>
        </p:grpSpPr>
        <p:sp>
          <p:nvSpPr>
            <p:cNvPr id="64" name="Rounded Rectangle 63"/>
            <p:cNvSpPr/>
            <p:nvPr/>
          </p:nvSpPr>
          <p:spPr>
            <a:xfrm rot="5400000">
              <a:off x="24256146" y="33715759"/>
              <a:ext cx="2342171" cy="9075596"/>
            </a:xfrm>
            <a:prstGeom prst="roundRect">
              <a:avLst/>
            </a:prstGeom>
            <a:solidFill>
              <a:srgbClr val="90A9AD"/>
            </a:solidFill>
            <a:ln>
              <a:solidFill>
                <a:srgbClr val="90A9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 sz="4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796464" y="37337400"/>
              <a:ext cx="4176686" cy="17033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4000" b="1" u="sng" dirty="0">
                  <a:solidFill>
                    <a:schemeClr val="accent2">
                      <a:lumMod val="20000"/>
                      <a:lumOff val="8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learn more about our work please visit</a:t>
              </a:r>
            </a:p>
          </p:txBody>
        </p:sp>
        <p:sp>
          <p:nvSpPr>
            <p:cNvPr id="27" name="Striped Right Arrow 26"/>
            <p:cNvSpPr/>
            <p:nvPr/>
          </p:nvSpPr>
          <p:spPr>
            <a:xfrm>
              <a:off x="25291841" y="37370875"/>
              <a:ext cx="1989321" cy="1872043"/>
            </a:xfrm>
            <a:prstGeom prst="striped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27568865" y="37230893"/>
              <a:ext cx="2104699" cy="2094630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18C20CFF-4BD1-40F4-BFBD-6135A421D18B}"/>
              </a:ext>
            </a:extLst>
          </p:cNvPr>
          <p:cNvSpPr/>
          <p:nvPr/>
        </p:nvSpPr>
        <p:spPr>
          <a:xfrm>
            <a:off x="2680760" y="39932989"/>
            <a:ext cx="1692812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Divergence in the identification of SNIPs and their AF of 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Ground Truth</a:t>
            </a:r>
            <a:r>
              <a:rPr lang="el-GR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3200" b="1" dirty="0" smtClean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rgbClr val="224E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Variants  </a:t>
            </a:r>
            <a:endParaRPr lang="en-US" sz="3200" b="1" dirty="0" smtClean="0">
              <a:solidFill>
                <a:srgbClr val="224E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8310158" y="41333171"/>
            <a:ext cx="5043892" cy="1125584"/>
            <a:chOff x="8389799" y="41671189"/>
            <a:chExt cx="4228335" cy="946131"/>
          </a:xfrm>
        </p:grpSpPr>
        <p:sp>
          <p:nvSpPr>
            <p:cNvPr id="73" name="Rectangle 72"/>
            <p:cNvSpPr/>
            <p:nvPr/>
          </p:nvSpPr>
          <p:spPr>
            <a:xfrm>
              <a:off x="8389799" y="42386488"/>
              <a:ext cx="4228335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Horizon Europe </a:t>
              </a:r>
              <a:r>
                <a:rPr lang="en-US" sz="900" b="1" dirty="0" err="1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Programme</a:t>
              </a:r>
              <a:r>
                <a:rPr lang="en-US" sz="9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Grant Agreement Number 101058573</a:t>
              </a:r>
              <a:endParaRPr lang="el-GR" sz="900" dirty="0">
                <a:solidFill>
                  <a:schemeClr val="bg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8469411" y="41671189"/>
              <a:ext cx="4052926" cy="673552"/>
              <a:chOff x="8433081" y="41656803"/>
              <a:chExt cx="4052926" cy="673552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33081" y="41656803"/>
                <a:ext cx="4052926" cy="673552"/>
              </a:xfrm>
              <a:prstGeom prst="rect">
                <a:avLst/>
              </a:prstGeom>
            </p:spPr>
          </p:pic>
          <p:sp>
            <p:nvSpPr>
              <p:cNvPr id="85" name="Rectangle 84"/>
              <p:cNvSpPr/>
              <p:nvPr/>
            </p:nvSpPr>
            <p:spPr>
              <a:xfrm>
                <a:off x="9361519" y="41746432"/>
                <a:ext cx="164019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Funded by the European Union</a:t>
                </a:r>
                <a:endParaRPr lang="el-GR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11760</TotalTime>
  <Words>232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Nikolas Pechlivanis</dc:creator>
  <cp:lastModifiedBy>sfragkoul</cp:lastModifiedBy>
  <cp:revision>254</cp:revision>
  <dcterms:created xsi:type="dcterms:W3CDTF">2022-08-24T08:21:35Z</dcterms:created>
  <dcterms:modified xsi:type="dcterms:W3CDTF">2023-07-06T06:52:54Z</dcterms:modified>
</cp:coreProperties>
</file>