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30275213" cy="42803763"/>
  <p:notesSz cx="6858000" cy="9144000"/>
  <p:defaultTextStyle>
    <a:defPPr>
      <a:defRPr lang="en-US"/>
    </a:defPPr>
    <a:lvl1pPr marL="0" algn="l" defTabSz="4572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245" algn="l" defTabSz="4572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492" algn="l" defTabSz="4572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736" algn="l" defTabSz="4572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983" algn="l" defTabSz="4572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6228" algn="l" defTabSz="4572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3475" algn="l" defTabSz="4572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200720" algn="l" defTabSz="4572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966" algn="l" defTabSz="4572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844D470-0F69-467B-8314-5850E69112AB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3527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kolas Pechlivanis" initials="NP" lastIdx="2" clrIdx="0">
    <p:extLst>
      <p:ext uri="{19B8F6BF-5375-455C-9EA6-DF929625EA0E}">
        <p15:presenceInfo xmlns:p15="http://schemas.microsoft.com/office/powerpoint/2012/main" userId="6a711ebda6d3dcc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4E59"/>
    <a:srgbClr val="CCD8DA"/>
    <a:srgbClr val="90A9AD"/>
    <a:srgbClr val="EDDBCA"/>
    <a:srgbClr val="FCF9D6"/>
    <a:srgbClr val="E1C5DE"/>
    <a:srgbClr val="C9E8F6"/>
    <a:srgbClr val="C8AECA"/>
    <a:srgbClr val="FFFFFF"/>
    <a:srgbClr val="FAF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00" autoAdjust="0"/>
    <p:restoredTop sz="96374" autoAdjust="0"/>
  </p:normalViewPr>
  <p:slideViewPr>
    <p:cSldViewPr snapToGrid="0">
      <p:cViewPr>
        <p:scale>
          <a:sx n="20" d="100"/>
          <a:sy n="20" d="100"/>
        </p:scale>
        <p:origin x="3192" y="198"/>
      </p:cViewPr>
      <p:guideLst>
        <p:guide orient="horz" pos="13527"/>
        <p:guide pos="9536"/>
      </p:guideLst>
    </p:cSldViewPr>
  </p:slideViewPr>
  <p:notesTextViewPr>
    <p:cViewPr>
      <p:scale>
        <a:sx n="300" d="100"/>
        <a:sy n="300" d="100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268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17C0E-7EDB-4075-A298-E3ED005F4C7C}" type="datetimeFigureOut">
              <a:rPr lang="el-GR" smtClean="0"/>
              <a:t>6/7/2023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362B-0C33-42E9-A330-B7EDC4FB39D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366116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FDF9D-009C-4A66-9571-998C56D03408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C9BBEC-6DB9-41FB-89FD-0B48A241D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08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07257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1pPr>
    <a:lvl2pPr marL="1753629" algn="l" defTabSz="3507257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2pPr>
    <a:lvl3pPr marL="3507257" algn="l" defTabSz="3507257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3pPr>
    <a:lvl4pPr marL="5260886" algn="l" defTabSz="3507257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4pPr>
    <a:lvl5pPr marL="7014515" algn="l" defTabSz="3507257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5pPr>
    <a:lvl6pPr marL="8768142" algn="l" defTabSz="3507257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6pPr>
    <a:lvl7pPr marL="10521772" algn="l" defTabSz="3507257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7pPr>
    <a:lvl8pPr marL="12275401" algn="l" defTabSz="3507257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8pPr>
    <a:lvl9pPr marL="14029030" algn="l" defTabSz="3507257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9BBEC-6DB9-41FB-89FD-0B48A241D6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566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9131-528E-47CA-9221-AD941DD4DEE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DC35-36D5-4DA4-889F-27E7C33C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22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9131-528E-47CA-9221-AD941DD4DEE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DC35-36D5-4DA4-889F-27E7C33C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37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9131-528E-47CA-9221-AD941DD4DEE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DC35-36D5-4DA4-889F-27E7C33C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30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9131-528E-47CA-9221-AD941DD4DEE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DC35-36D5-4DA4-889F-27E7C33C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49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9131-528E-47CA-9221-AD941DD4DEE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DC35-36D5-4DA4-889F-27E7C33C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74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9131-528E-47CA-9221-AD941DD4DEE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DC35-36D5-4DA4-889F-27E7C33C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82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9131-528E-47CA-9221-AD941DD4DEE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DC35-36D5-4DA4-889F-27E7C33C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39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9131-528E-47CA-9221-AD941DD4DEE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DC35-36D5-4DA4-889F-27E7C33C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39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9131-528E-47CA-9221-AD941DD4DEE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DC35-36D5-4DA4-889F-27E7C33C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89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9131-528E-47CA-9221-AD941DD4DEE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DC35-36D5-4DA4-889F-27E7C33C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85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9131-528E-47CA-9221-AD941DD4DEE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DC35-36D5-4DA4-889F-27E7C33C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10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69131-528E-47CA-9221-AD941DD4DEE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9DC35-36D5-4DA4-889F-27E7C33C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60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.png"/><Relationship Id="rId18" Type="http://schemas.openxmlformats.org/officeDocument/2006/relationships/image" Target="../media/image9.png"/><Relationship Id="rId3" Type="http://schemas.openxmlformats.org/officeDocument/2006/relationships/image" Target="../media/image1.png"/><Relationship Id="rId21" Type="http://schemas.openxmlformats.org/officeDocument/2006/relationships/image" Target="../media/image12.png"/><Relationship Id="rId12" Type="http://schemas.openxmlformats.org/officeDocument/2006/relationships/image" Target="../media/image2.svg"/><Relationship Id="rId1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.png"/><Relationship Id="rId20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5" Type="http://schemas.openxmlformats.org/officeDocument/2006/relationships/image" Target="../media/image6.png"/><Relationship Id="rId19" Type="http://schemas.openxmlformats.org/officeDocument/2006/relationships/image" Target="../media/image10.png"/><Relationship Id="rId4" Type="http://schemas.openxmlformats.org/officeDocument/2006/relationships/image" Target="../media/image2.png"/><Relationship Id="rId14" Type="http://schemas.microsoft.com/office/2007/relationships/hdphoto" Target="../media/hdphoto1.wdp"/><Relationship Id="rId2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/>
        </p:nvSpPr>
        <p:spPr>
          <a:xfrm>
            <a:off x="156306" y="5001495"/>
            <a:ext cx="29990646" cy="12822467"/>
          </a:xfrm>
          <a:prstGeom prst="rect">
            <a:avLst/>
          </a:prstGeom>
          <a:solidFill>
            <a:schemeClr val="bg1"/>
          </a:solidFill>
          <a:ln>
            <a:solidFill>
              <a:srgbClr val="224E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60" tIns="45730" rIns="91460" bIns="457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l-G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8C316FC-537E-4D77-AF68-159099DDD169}"/>
              </a:ext>
            </a:extLst>
          </p:cNvPr>
          <p:cNvGrpSpPr/>
          <p:nvPr/>
        </p:nvGrpSpPr>
        <p:grpSpPr>
          <a:xfrm>
            <a:off x="1205119" y="17358500"/>
            <a:ext cx="13464118" cy="11472254"/>
            <a:chOff x="977891" y="15402929"/>
            <a:chExt cx="13461122" cy="1146970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27040AE-E103-4BF4-8BEF-45480ADB9322}"/>
                </a:ext>
              </a:extLst>
            </p:cNvPr>
            <p:cNvSpPr txBox="1"/>
            <p:nvPr/>
          </p:nvSpPr>
          <p:spPr>
            <a:xfrm>
              <a:off x="1011008" y="26472520"/>
              <a:ext cx="134280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5A69EE5-15A0-2A11-E4AE-D7C1E4D11FFB}"/>
                </a:ext>
              </a:extLst>
            </p:cNvPr>
            <p:cNvSpPr txBox="1"/>
            <p:nvPr/>
          </p:nvSpPr>
          <p:spPr>
            <a:xfrm>
              <a:off x="982877" y="15402929"/>
              <a:ext cx="2462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848FB5C-3E3F-503C-5232-E2FD5494C54A}"/>
                </a:ext>
              </a:extLst>
            </p:cNvPr>
            <p:cNvSpPr txBox="1"/>
            <p:nvPr/>
          </p:nvSpPr>
          <p:spPr>
            <a:xfrm>
              <a:off x="977891" y="22236372"/>
              <a:ext cx="24622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C246D524-104D-48D9-83A2-433E67F0CA6B}"/>
              </a:ext>
            </a:extLst>
          </p:cNvPr>
          <p:cNvSpPr/>
          <p:nvPr/>
        </p:nvSpPr>
        <p:spPr>
          <a:xfrm>
            <a:off x="601" y="-74005"/>
            <a:ext cx="30293072" cy="4999261"/>
          </a:xfrm>
          <a:prstGeom prst="rect">
            <a:avLst/>
          </a:prstGeom>
          <a:solidFill>
            <a:srgbClr val="224E59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8C20CFF-4BD1-40F4-BFBD-6135A421D18B}"/>
              </a:ext>
            </a:extLst>
          </p:cNvPr>
          <p:cNvSpPr/>
          <p:nvPr/>
        </p:nvSpPr>
        <p:spPr>
          <a:xfrm>
            <a:off x="19661" y="735345"/>
            <a:ext cx="30274012" cy="1939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1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Synthetic Genomics Data Generation and Evaluation for the Use Case of Benchmarking Somatic Variant Calling Algorithms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8C20CFF-4BD1-40F4-BFBD-6135A421D18B}"/>
              </a:ext>
            </a:extLst>
          </p:cNvPr>
          <p:cNvSpPr/>
          <p:nvPr/>
        </p:nvSpPr>
        <p:spPr>
          <a:xfrm>
            <a:off x="-263705" y="2860426"/>
            <a:ext cx="30274012" cy="1939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Fragkouli</a:t>
            </a:r>
            <a:r>
              <a:rPr lang="en-US" sz="40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Styliani-Christina</a:t>
            </a:r>
            <a:r>
              <a:rPr lang="en-US" sz="400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1,</a:t>
            </a:r>
            <a:r>
              <a:rPr lang="el-GR" sz="400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40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00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Pechlivanis</a:t>
            </a:r>
            <a:r>
              <a:rPr lang="en-US" sz="40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Nikos</a:t>
            </a:r>
            <a:r>
              <a:rPr lang="en-US" sz="400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l-GR" sz="40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00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Agathangelidis</a:t>
            </a:r>
            <a:r>
              <a:rPr lang="en-US" sz="400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Andreas</a:t>
            </a:r>
            <a:r>
              <a:rPr lang="en-US" sz="400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40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00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Psomopoulos</a:t>
            </a:r>
            <a:r>
              <a:rPr lang="en-US" sz="40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Fotis</a:t>
            </a:r>
            <a:r>
              <a:rPr lang="en-US" sz="400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algn="ctr"/>
            <a:endParaRPr lang="el-G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8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Institute of Applied Biosciences, Centre of Research and Technology Hellas, </a:t>
            </a:r>
            <a:r>
              <a:rPr lang="en-US" sz="280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Thermi</a:t>
            </a:r>
            <a:r>
              <a:rPr lang="en-US" sz="28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57001, Thessaloniki, Greece</a:t>
            </a:r>
          </a:p>
          <a:p>
            <a:pPr algn="ctr"/>
            <a:r>
              <a:rPr lang="en-US" sz="280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Biology, National and </a:t>
            </a:r>
            <a:r>
              <a:rPr lang="en-US" sz="280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Kapodistrian</a:t>
            </a:r>
            <a:r>
              <a:rPr lang="en-US" sz="28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University of Athens, Athens 10679, GR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95861" y="17940198"/>
            <a:ext cx="30095922" cy="22725896"/>
            <a:chOff x="47735" y="21844644"/>
            <a:chExt cx="30095922" cy="18804495"/>
          </a:xfrm>
        </p:grpSpPr>
        <p:sp>
          <p:nvSpPr>
            <p:cNvPr id="46" name="Rectangle 45"/>
            <p:cNvSpPr/>
            <p:nvPr/>
          </p:nvSpPr>
          <p:spPr>
            <a:xfrm>
              <a:off x="47735" y="21844644"/>
              <a:ext cx="30095922" cy="1880449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24E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60" tIns="45730" rIns="91460" bIns="457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l-G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8C20CFF-4BD1-40F4-BFBD-6135A421D18B}"/>
                </a:ext>
              </a:extLst>
            </p:cNvPr>
            <p:cNvSpPr/>
            <p:nvPr/>
          </p:nvSpPr>
          <p:spPr>
            <a:xfrm>
              <a:off x="57760" y="21864587"/>
              <a:ext cx="30085897" cy="840514"/>
            </a:xfrm>
            <a:prstGeom prst="rect">
              <a:avLst/>
            </a:prstGeom>
            <a:solidFill>
              <a:srgbClr val="90A9AD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6001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6001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 Benchmarking GATK-Mutect2</a:t>
              </a:r>
              <a:endParaRPr lang="en-US" sz="6001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7248270" y="7964118"/>
            <a:ext cx="7433758" cy="9246278"/>
            <a:chOff x="197126" y="10410679"/>
            <a:chExt cx="8027232" cy="10617772"/>
          </a:xfrm>
        </p:grpSpPr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404" y="10410679"/>
              <a:ext cx="7113642" cy="7217167"/>
            </a:xfrm>
            <a:prstGeom prst="rect">
              <a:avLst/>
            </a:prstGeom>
          </p:spPr>
        </p:pic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18C20CFF-4BD1-40F4-BFBD-6135A421D18B}"/>
                </a:ext>
              </a:extLst>
            </p:cNvPr>
            <p:cNvSpPr/>
            <p:nvPr/>
          </p:nvSpPr>
          <p:spPr>
            <a:xfrm>
              <a:off x="197126" y="18094992"/>
              <a:ext cx="8027232" cy="293345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rgbClr val="224E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x500 </a:t>
              </a:r>
              <a:r>
                <a:rPr lang="en-US" sz="4000" b="1" dirty="0" smtClean="0">
                  <a:solidFill>
                    <a:srgbClr val="224E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coverage</a:t>
              </a:r>
            </a:p>
            <a:p>
              <a:pPr algn="ctr"/>
              <a:endParaRPr lang="en-US" sz="40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4000" b="1" dirty="0" smtClean="0">
                  <a:solidFill>
                    <a:srgbClr val="224E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“Gold Standard” Variants of</a:t>
              </a:r>
            </a:p>
            <a:p>
              <a:pPr algn="ctr"/>
              <a:r>
                <a:rPr lang="en-US" sz="4000" b="1" u="sng" dirty="0" smtClean="0">
                  <a:solidFill>
                    <a:srgbClr val="224E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100%</a:t>
              </a:r>
              <a:r>
                <a:rPr lang="en-US" sz="4000" b="1" dirty="0" smtClean="0">
                  <a:solidFill>
                    <a:srgbClr val="224E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Allele Frequency</a:t>
              </a: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22945220" y="8449478"/>
            <a:ext cx="7158250" cy="8715767"/>
            <a:chOff x="20896092" y="11148077"/>
            <a:chExt cx="8027232" cy="9827221"/>
          </a:xfrm>
        </p:grpSpPr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42474" y="11148077"/>
              <a:ext cx="5534468" cy="6412954"/>
            </a:xfrm>
            <a:prstGeom prst="rect">
              <a:avLst/>
            </a:prstGeom>
          </p:spPr>
        </p:pic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18C20CFF-4BD1-40F4-BFBD-6135A421D18B}"/>
                </a:ext>
              </a:extLst>
            </p:cNvPr>
            <p:cNvSpPr/>
            <p:nvPr/>
          </p:nvSpPr>
          <p:spPr>
            <a:xfrm>
              <a:off x="20896092" y="18094992"/>
              <a:ext cx="8027232" cy="288030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 smtClean="0">
                  <a:solidFill>
                    <a:srgbClr val="224E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x5000 coverage</a:t>
              </a:r>
            </a:p>
            <a:p>
              <a:pPr algn="ctr"/>
              <a:endParaRPr lang="en-US" sz="40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4000" b="1" dirty="0">
                  <a:solidFill>
                    <a:srgbClr val="224E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“Gold Standard” Variants of</a:t>
              </a:r>
              <a:endParaRPr lang="en-US" sz="40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4000" b="1" u="sng" dirty="0" smtClean="0">
                  <a:solidFill>
                    <a:srgbClr val="224E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10%</a:t>
              </a:r>
              <a:r>
                <a:rPr lang="en-US" sz="4000" b="1" dirty="0" smtClean="0">
                  <a:solidFill>
                    <a:srgbClr val="224E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Allele Frequency</a:t>
              </a: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14555840" y="6489263"/>
            <a:ext cx="9574066" cy="9129820"/>
            <a:chOff x="9166085" y="6158609"/>
            <a:chExt cx="13496514" cy="12870262"/>
          </a:xfrm>
        </p:grpSpPr>
        <p:grpSp>
          <p:nvGrpSpPr>
            <p:cNvPr id="97" name="Group 96"/>
            <p:cNvGrpSpPr/>
            <p:nvPr/>
          </p:nvGrpSpPr>
          <p:grpSpPr>
            <a:xfrm>
              <a:off x="9166085" y="6158609"/>
              <a:ext cx="13496514" cy="8200290"/>
              <a:chOff x="7726426" y="6567680"/>
              <a:chExt cx="13496514" cy="8200290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1423887" y="6567680"/>
                <a:ext cx="9799053" cy="4566225"/>
                <a:chOff x="345562" y="6221145"/>
                <a:chExt cx="9799053" cy="4566225"/>
              </a:xfrm>
            </p:grpSpPr>
            <p:pic>
              <p:nvPicPr>
                <p:cNvPr id="11" name="Picture 10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5562" y="6221145"/>
                  <a:ext cx="9799053" cy="4566225"/>
                </a:xfrm>
                <a:prstGeom prst="rect">
                  <a:avLst/>
                </a:prstGeom>
              </p:spPr>
            </p:pic>
            <p:sp>
              <p:nvSpPr>
                <p:cNvPr id="80" name="Rectangle 79"/>
                <p:cNvSpPr/>
                <p:nvPr/>
              </p:nvSpPr>
              <p:spPr>
                <a:xfrm>
                  <a:off x="3652839" y="9574951"/>
                  <a:ext cx="2964529" cy="663554"/>
                </a:xfrm>
                <a:prstGeom prst="rect">
                  <a:avLst/>
                </a:prstGeom>
                <a:noFill/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89" name="Elbow Connector 88"/>
              <p:cNvCxnSpPr/>
              <p:nvPr/>
            </p:nvCxnSpPr>
            <p:spPr>
              <a:xfrm rot="5400000">
                <a:off x="10974505" y="7500818"/>
                <a:ext cx="2100831" cy="8596989"/>
              </a:xfrm>
              <a:prstGeom prst="bentConnector2">
                <a:avLst/>
              </a:prstGeom>
              <a:ln w="1016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/>
              <p:nvPr/>
            </p:nvCxnSpPr>
            <p:spPr>
              <a:xfrm>
                <a:off x="7750489" y="14767970"/>
                <a:ext cx="8633394" cy="0"/>
              </a:xfrm>
              <a:prstGeom prst="straightConnector1">
                <a:avLst/>
              </a:prstGeom>
              <a:ln w="1016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18C20CFF-4BD1-40F4-BFBD-6135A421D18B}"/>
                  </a:ext>
                </a:extLst>
              </p:cNvPr>
              <p:cNvSpPr/>
              <p:nvPr/>
            </p:nvSpPr>
            <p:spPr>
              <a:xfrm>
                <a:off x="7908240" y="13549630"/>
                <a:ext cx="8415175" cy="91113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600" b="1" dirty="0" smtClean="0">
                    <a:solidFill>
                      <a:srgbClr val="224E5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Merge bam files</a:t>
                </a:r>
              </a:p>
            </p:txBody>
          </p:sp>
        </p:grpSp>
        <p:sp>
          <p:nvSpPr>
            <p:cNvPr id="103" name="Oval 102"/>
            <p:cNvSpPr/>
            <p:nvPr/>
          </p:nvSpPr>
          <p:spPr>
            <a:xfrm>
              <a:off x="10510177" y="13159797"/>
              <a:ext cx="6122867" cy="974205"/>
            </a:xfrm>
            <a:prstGeom prst="ellipse">
              <a:avLst/>
            </a:prstGeom>
            <a:solidFill>
              <a:schemeClr val="accent2"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5" name="Straight Arrow Connector 104"/>
            <p:cNvCxnSpPr/>
            <p:nvPr/>
          </p:nvCxnSpPr>
          <p:spPr>
            <a:xfrm>
              <a:off x="9199801" y="19028871"/>
              <a:ext cx="8623741" cy="0"/>
            </a:xfrm>
            <a:prstGeom prst="straightConnector1">
              <a:avLst/>
            </a:prstGeom>
            <a:ln w="1016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C246D524-104D-48D9-83A2-433E67F0CA6B}"/>
              </a:ext>
            </a:extLst>
          </p:cNvPr>
          <p:cNvSpPr/>
          <p:nvPr/>
        </p:nvSpPr>
        <p:spPr>
          <a:xfrm>
            <a:off x="600" y="40855143"/>
            <a:ext cx="30274012" cy="2131540"/>
          </a:xfrm>
          <a:prstGeom prst="rect">
            <a:avLst/>
          </a:prstGeom>
          <a:solidFill>
            <a:srgbClr val="224E59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2C164FB-8E53-48DB-B177-69EC6445529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rcRect l="9637" t="14247" r="13656" b="44764"/>
          <a:stretch/>
        </p:blipFill>
        <p:spPr>
          <a:xfrm>
            <a:off x="22111411" y="41227422"/>
            <a:ext cx="2839817" cy="151746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43CBAB0-8072-4F48-A10B-8E146AEADDB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Photocopy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68" t="37768" r="2938" b="34472"/>
          <a:stretch/>
        </p:blipFill>
        <p:spPr>
          <a:xfrm>
            <a:off x="17098122" y="41250373"/>
            <a:ext cx="4950917" cy="1471558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94FAB7F6-8991-4C01-9DDD-D61865D7B322}"/>
              </a:ext>
            </a:extLst>
          </p:cNvPr>
          <p:cNvGrpSpPr/>
          <p:nvPr/>
        </p:nvGrpSpPr>
        <p:grpSpPr>
          <a:xfrm>
            <a:off x="333552" y="41117328"/>
            <a:ext cx="3622511" cy="1737648"/>
            <a:chOff x="11134162" y="40950177"/>
            <a:chExt cx="3621705" cy="173726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45708B5-797C-40B0-A5DC-0B14FF3C9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34162" y="41159305"/>
              <a:ext cx="305450" cy="30545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48F2B25-9BD0-4B73-B1CA-FD4A76765CC5}"/>
                </a:ext>
              </a:extLst>
            </p:cNvPr>
            <p:cNvSpPr txBox="1"/>
            <p:nvPr/>
          </p:nvSpPr>
          <p:spPr>
            <a:xfrm>
              <a:off x="11553629" y="40950177"/>
              <a:ext cx="32022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b="1" i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sfragkoul@certh.gr</a:t>
              </a:r>
              <a:endParaRPr lang="en-US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3EE9055-4671-4867-8674-B83BF3EE0B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34162" y="41706703"/>
              <a:ext cx="305450" cy="305450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F669C03-398B-42AF-9E8E-6E06C18D8F34}"/>
                </a:ext>
              </a:extLst>
            </p:cNvPr>
            <p:cNvSpPr txBox="1"/>
            <p:nvPr/>
          </p:nvSpPr>
          <p:spPr>
            <a:xfrm>
              <a:off x="11553492" y="41495647"/>
              <a:ext cx="1790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b="1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sfragkoul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D06022DB-DDA2-4B7E-889D-7C51FBC77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34162" y="42258991"/>
              <a:ext cx="305450" cy="305450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ECA3008-2E8F-4CBB-A810-4363879B4929}"/>
                </a:ext>
              </a:extLst>
            </p:cNvPr>
            <p:cNvSpPr txBox="1"/>
            <p:nvPr/>
          </p:nvSpPr>
          <p:spPr>
            <a:xfrm>
              <a:off x="11553635" y="42041107"/>
              <a:ext cx="20722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b="1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@</a:t>
              </a:r>
              <a:r>
                <a:rPr lang="en-US" sz="2400" b="1" i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scfragkoul</a:t>
              </a:r>
              <a:endParaRPr lang="en-US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18" cstate="hq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479" y="40862263"/>
            <a:ext cx="5996044" cy="224777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6330" y="41319117"/>
            <a:ext cx="6850122" cy="1334071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18C20CFF-4BD1-40F4-BFBD-6135A421D18B}"/>
              </a:ext>
            </a:extLst>
          </p:cNvPr>
          <p:cNvSpPr/>
          <p:nvPr/>
        </p:nvSpPr>
        <p:spPr>
          <a:xfrm>
            <a:off x="169924" y="5025032"/>
            <a:ext cx="29990388" cy="1015791"/>
          </a:xfrm>
          <a:prstGeom prst="rect">
            <a:avLst/>
          </a:prstGeom>
          <a:solidFill>
            <a:srgbClr val="90A9AD"/>
          </a:solidFill>
        </p:spPr>
        <p:txBody>
          <a:bodyPr wrap="square">
            <a:spAutoFit/>
          </a:bodyPr>
          <a:lstStyle/>
          <a:p>
            <a:pPr algn="ctr"/>
            <a:r>
              <a:rPr lang="en-US" sz="6001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6001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6001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Synthetic </a:t>
            </a:r>
            <a:r>
              <a:rPr lang="el-GR" sz="6001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en-US" sz="6001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Gold Standard</a:t>
            </a:r>
            <a:r>
              <a:rPr lang="el-GR" sz="6001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r>
              <a:rPr lang="en-US" sz="6001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1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Generation</a:t>
            </a:r>
          </a:p>
        </p:txBody>
      </p:sp>
      <p:sp>
        <p:nvSpPr>
          <p:cNvPr id="63" name="Oval 62"/>
          <p:cNvSpPr/>
          <p:nvPr/>
        </p:nvSpPr>
        <p:spPr>
          <a:xfrm>
            <a:off x="5916364" y="5015729"/>
            <a:ext cx="1009651" cy="10250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224E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60" tIns="45730" rIns="91460" bIns="457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l-G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8C20CFF-4BD1-40F4-BFBD-6135A421D18B}"/>
              </a:ext>
            </a:extLst>
          </p:cNvPr>
          <p:cNvSpPr/>
          <p:nvPr/>
        </p:nvSpPr>
        <p:spPr>
          <a:xfrm flipH="1">
            <a:off x="6255560" y="5105672"/>
            <a:ext cx="369357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01" name="Oval 100"/>
          <p:cNvSpPr/>
          <p:nvPr/>
        </p:nvSpPr>
        <p:spPr>
          <a:xfrm>
            <a:off x="9006526" y="17950676"/>
            <a:ext cx="1009651" cy="10250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224E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60" tIns="45730" rIns="91460" bIns="457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l-G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8C20CFF-4BD1-40F4-BFBD-6135A421D18B}"/>
              </a:ext>
            </a:extLst>
          </p:cNvPr>
          <p:cNvSpPr/>
          <p:nvPr/>
        </p:nvSpPr>
        <p:spPr>
          <a:xfrm flipH="1">
            <a:off x="9322968" y="18071003"/>
            <a:ext cx="369357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75453" y="6489263"/>
            <a:ext cx="7231499" cy="10335368"/>
            <a:chOff x="241077" y="6455382"/>
            <a:chExt cx="7231499" cy="8492537"/>
          </a:xfrm>
        </p:grpSpPr>
        <p:sp>
          <p:nvSpPr>
            <p:cNvPr id="70" name="Rounded Rectangle 69"/>
            <p:cNvSpPr/>
            <p:nvPr/>
          </p:nvSpPr>
          <p:spPr>
            <a:xfrm rot="10800000">
              <a:off x="241077" y="6455382"/>
              <a:ext cx="7231498" cy="8492537"/>
            </a:xfrm>
            <a:prstGeom prst="roundRect">
              <a:avLst/>
            </a:prstGeom>
            <a:solidFill>
              <a:srgbClr val="90A9AD"/>
            </a:solidFill>
            <a:ln>
              <a:solidFill>
                <a:srgbClr val="90A9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656179" y="6825570"/>
              <a:ext cx="4401294" cy="7014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5400" b="1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Highlights</a:t>
              </a:r>
              <a:endParaRPr lang="en-US" sz="5400" b="1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70798" y="7797868"/>
              <a:ext cx="7101778" cy="63002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44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Generation of </a:t>
              </a:r>
              <a:r>
                <a:rPr lang="en-US" sz="4400" b="1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synthetic genomics</a:t>
              </a:r>
              <a:r>
                <a:rPr lang="en-US" sz="44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data based on </a:t>
              </a:r>
              <a:r>
                <a:rPr lang="en-US" sz="4400" i="1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TP53</a:t>
              </a:r>
              <a:r>
                <a:rPr lang="en-US" sz="44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gene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endParaRPr lang="en-US" sz="44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44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Define </a:t>
              </a:r>
              <a:r>
                <a:rPr lang="en-US" sz="4400" b="1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«Ground Truth» </a:t>
              </a:r>
              <a:r>
                <a:rPr lang="en-US" sz="44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SNIPs and INDELs in order to </a:t>
              </a:r>
              <a:r>
                <a:rPr lang="en-US" sz="4400" b="1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benchmark</a:t>
              </a:r>
              <a:r>
                <a:rPr lang="en-US" sz="44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somatic variant callers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endParaRPr lang="en-US" sz="44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44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Investigate the impact of variant callers in variants at </a:t>
              </a:r>
              <a:r>
                <a:rPr lang="en-US" sz="4400" b="1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low frequencies</a:t>
              </a:r>
              <a:endParaRPr lang="en-US" sz="4400" b="1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24" y="19119186"/>
            <a:ext cx="29840383" cy="21506239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18C20CFF-4BD1-40F4-BFBD-6135A421D18B}"/>
              </a:ext>
            </a:extLst>
          </p:cNvPr>
          <p:cNvSpPr/>
          <p:nvPr/>
        </p:nvSpPr>
        <p:spPr>
          <a:xfrm>
            <a:off x="457136" y="19033882"/>
            <a:ext cx="7553176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Down-sampling of coverag</a:t>
            </a:r>
            <a:r>
              <a:rPr lang="en-US" sz="3200" b="1" dirty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l-GR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en-US" sz="3200" b="1" dirty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Ground Truth</a:t>
            </a:r>
            <a:r>
              <a:rPr lang="el-GR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r>
              <a:rPr lang="en-US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Variants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8C20CFF-4BD1-40F4-BFBD-6135A421D18B}"/>
              </a:ext>
            </a:extLst>
          </p:cNvPr>
          <p:cNvSpPr/>
          <p:nvPr/>
        </p:nvSpPr>
        <p:spPr>
          <a:xfrm>
            <a:off x="9117621" y="19033882"/>
            <a:ext cx="5681507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Differences in AF of </a:t>
            </a:r>
            <a:r>
              <a:rPr lang="el-GR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en-US" sz="3200" b="1" dirty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Ground Truth</a:t>
            </a:r>
            <a:r>
              <a:rPr lang="el-GR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r>
              <a:rPr lang="en-US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Variants</a:t>
            </a:r>
            <a:endParaRPr lang="en-US" sz="3200" b="1" dirty="0" smtClean="0">
              <a:solidFill>
                <a:srgbClr val="224E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8C20CFF-4BD1-40F4-BFBD-6135A421D18B}"/>
              </a:ext>
            </a:extLst>
          </p:cNvPr>
          <p:cNvSpPr/>
          <p:nvPr/>
        </p:nvSpPr>
        <p:spPr>
          <a:xfrm>
            <a:off x="15224405" y="19033882"/>
            <a:ext cx="14918134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Variance in </a:t>
            </a:r>
            <a:r>
              <a:rPr lang="en-US" sz="3200" b="1" dirty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 </a:t>
            </a:r>
            <a:r>
              <a:rPr lang="en-US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Density </a:t>
            </a:r>
            <a:r>
              <a:rPr lang="en-US" sz="3200" b="1" dirty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plots </a:t>
            </a:r>
            <a:r>
              <a:rPr lang="en-US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l-GR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en-US" sz="3200" b="1" dirty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Ground Truth</a:t>
            </a:r>
            <a:r>
              <a:rPr lang="el-GR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r>
              <a:rPr lang="en-US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Variants </a:t>
            </a:r>
            <a:r>
              <a:rPr lang="en-US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 DNA Base</a:t>
            </a:r>
            <a:endParaRPr lang="en-US" sz="3200" b="1" dirty="0">
              <a:solidFill>
                <a:srgbClr val="224E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ounded Rectangular Callout 73"/>
          <p:cNvSpPr/>
          <p:nvPr/>
        </p:nvSpPr>
        <p:spPr>
          <a:xfrm rot="1019409">
            <a:off x="4075262" y="20804907"/>
            <a:ext cx="4473513" cy="1251594"/>
          </a:xfrm>
          <a:prstGeom prst="wedgeRoundRectCallou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Misrepresentation of information</a:t>
            </a:r>
            <a:endParaRPr lang="el-GR" sz="3600" b="1" dirty="0">
              <a:solidFill>
                <a:srgbClr val="224E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6854668" y="30346003"/>
            <a:ext cx="11434389" cy="980869"/>
            <a:chOff x="10370666" y="29568104"/>
            <a:chExt cx="6677629" cy="1857845"/>
          </a:xfrm>
        </p:grpSpPr>
        <p:sp>
          <p:nvSpPr>
            <p:cNvPr id="82" name="Rounded Rectangular Callout 81"/>
            <p:cNvSpPr/>
            <p:nvPr/>
          </p:nvSpPr>
          <p:spPr>
            <a:xfrm flipH="1" flipV="1">
              <a:off x="10393310" y="29568104"/>
              <a:ext cx="6654985" cy="1857843"/>
            </a:xfrm>
            <a:prstGeom prst="wedgeRoundRectCallout">
              <a:avLst/>
            </a:prstGeom>
            <a:solidFill>
              <a:schemeClr val="accent2">
                <a:lumMod val="20000"/>
                <a:lumOff val="80000"/>
              </a:schemeClr>
            </a:solidFill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sz="4000" b="1" dirty="0">
                <a:solidFill>
                  <a:srgbClr val="90A9A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Rounded Rectangular Callout 82"/>
            <p:cNvSpPr/>
            <p:nvPr/>
          </p:nvSpPr>
          <p:spPr>
            <a:xfrm>
              <a:off x="10370666" y="29568110"/>
              <a:ext cx="6677629" cy="1857839"/>
            </a:xfrm>
            <a:prstGeom prst="wedgeRoundRectCallout">
              <a:avLst/>
            </a:prstGeom>
            <a:solidFill>
              <a:schemeClr val="accent2">
                <a:lumMod val="20000"/>
                <a:lumOff val="80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solidFill>
                    <a:srgbClr val="224E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Difficulty to identify variants at low frequencies</a:t>
              </a:r>
              <a:endParaRPr lang="el-GR" sz="3600" b="1" dirty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18C20CFF-4BD1-40F4-BFBD-6135A421D18B}"/>
              </a:ext>
            </a:extLst>
          </p:cNvPr>
          <p:cNvSpPr/>
          <p:nvPr/>
        </p:nvSpPr>
        <p:spPr>
          <a:xfrm>
            <a:off x="21247422" y="37114858"/>
            <a:ext cx="7784778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Venn plot of the Overall </a:t>
            </a:r>
            <a:r>
              <a:rPr lang="en-US" sz="3200" b="1" dirty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Variants</a:t>
            </a:r>
            <a:endParaRPr lang="en-US" sz="3200" b="1" dirty="0" smtClean="0">
              <a:solidFill>
                <a:srgbClr val="224E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0434043" y="37934096"/>
            <a:ext cx="9661621" cy="2666204"/>
            <a:chOff x="20796464" y="37082471"/>
            <a:chExt cx="9168566" cy="2342171"/>
          </a:xfrm>
        </p:grpSpPr>
        <p:sp>
          <p:nvSpPr>
            <p:cNvPr id="64" name="Rounded Rectangle 63"/>
            <p:cNvSpPr/>
            <p:nvPr/>
          </p:nvSpPr>
          <p:spPr>
            <a:xfrm rot="5400000">
              <a:off x="24256146" y="33715759"/>
              <a:ext cx="2342171" cy="9075596"/>
            </a:xfrm>
            <a:prstGeom prst="roundRect">
              <a:avLst/>
            </a:prstGeom>
            <a:solidFill>
              <a:srgbClr val="90A9AD"/>
            </a:solidFill>
            <a:ln>
              <a:solidFill>
                <a:srgbClr val="90A9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796464" y="37337400"/>
              <a:ext cx="4176686" cy="17033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4000" b="1" u="sng" dirty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 learn more about our work please visit</a:t>
              </a:r>
            </a:p>
          </p:txBody>
        </p:sp>
        <p:sp>
          <p:nvSpPr>
            <p:cNvPr id="27" name="Striped Right Arrow 26"/>
            <p:cNvSpPr/>
            <p:nvPr/>
          </p:nvSpPr>
          <p:spPr>
            <a:xfrm>
              <a:off x="25291841" y="37370875"/>
              <a:ext cx="1989321" cy="1872043"/>
            </a:xfrm>
            <a:prstGeom prst="striped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27568865" y="37230893"/>
              <a:ext cx="2104699" cy="2094630"/>
            </a:xfrm>
            <a:prstGeom prst="rect">
              <a:avLst/>
            </a:prstGeom>
          </p:spPr>
        </p:pic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18C20CFF-4BD1-40F4-BFBD-6135A421D18B}"/>
              </a:ext>
            </a:extLst>
          </p:cNvPr>
          <p:cNvSpPr/>
          <p:nvPr/>
        </p:nvSpPr>
        <p:spPr>
          <a:xfrm>
            <a:off x="2680760" y="39932989"/>
            <a:ext cx="1692812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Divergence in the identification of SNIPs and their AF of </a:t>
            </a:r>
            <a:r>
              <a:rPr lang="el-GR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en-US" sz="3200" b="1" dirty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Ground Truth</a:t>
            </a:r>
            <a:r>
              <a:rPr lang="el-GR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r>
              <a:rPr lang="en-US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Variants  </a:t>
            </a:r>
            <a:endParaRPr lang="en-US" sz="3200" b="1" dirty="0" smtClean="0">
              <a:solidFill>
                <a:srgbClr val="224E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5173787" y="41423360"/>
            <a:ext cx="5043892" cy="1125584"/>
            <a:chOff x="8389799" y="41671189"/>
            <a:chExt cx="4228335" cy="946131"/>
          </a:xfrm>
        </p:grpSpPr>
        <p:sp>
          <p:nvSpPr>
            <p:cNvPr id="73" name="Rectangle 72"/>
            <p:cNvSpPr/>
            <p:nvPr/>
          </p:nvSpPr>
          <p:spPr>
            <a:xfrm>
              <a:off x="8389799" y="42386488"/>
              <a:ext cx="4228335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Horizon Europe </a:t>
              </a:r>
              <a:r>
                <a:rPr lang="en-US" sz="9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Programme</a:t>
              </a:r>
              <a:r>
                <a:rPr lang="en-US" sz="9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Grant Agreement Number 101058573</a:t>
              </a:r>
              <a:endParaRPr lang="el-GR" sz="900" dirty="0">
                <a:solidFill>
                  <a:schemeClr val="bg1"/>
                </a:solidFill>
              </a:endParaRPr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8469411" y="41671189"/>
              <a:ext cx="4052926" cy="673552"/>
              <a:chOff x="8433081" y="41656803"/>
              <a:chExt cx="4052926" cy="673552"/>
            </a:xfrm>
          </p:grpSpPr>
          <p:pic>
            <p:nvPicPr>
              <p:cNvPr id="79" name="Picture 78"/>
              <p:cNvPicPr>
                <a:picLocks noChangeAspect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433081" y="41656803"/>
                <a:ext cx="4052926" cy="673552"/>
              </a:xfrm>
              <a:prstGeom prst="rect">
                <a:avLst/>
              </a:prstGeom>
            </p:spPr>
          </p:pic>
          <p:sp>
            <p:nvSpPr>
              <p:cNvPr id="85" name="Rectangle 84"/>
              <p:cNvSpPr/>
              <p:nvPr/>
            </p:nvSpPr>
            <p:spPr>
              <a:xfrm>
                <a:off x="9361519" y="41746432"/>
                <a:ext cx="1640191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Funded by the European Union</a:t>
                </a:r>
                <a:endParaRPr lang="el-GR" sz="11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916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11762</TotalTime>
  <Words>232</Words>
  <Application>Microsoft Office PowerPoint</Application>
  <PresentationFormat>Custom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Nikolas Pechlivanis</dc:creator>
  <cp:lastModifiedBy>sfragkoul</cp:lastModifiedBy>
  <cp:revision>255</cp:revision>
  <dcterms:created xsi:type="dcterms:W3CDTF">2022-08-24T08:21:35Z</dcterms:created>
  <dcterms:modified xsi:type="dcterms:W3CDTF">2023-07-06T07:05:33Z</dcterms:modified>
</cp:coreProperties>
</file>