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0275213" cy="42803763"/>
  <p:notesSz cx="6858000" cy="9144000"/>
  <p:defaultTextStyle>
    <a:defPPr>
      <a:defRPr lang="en-US"/>
    </a:defPPr>
    <a:lvl1pPr marL="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4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492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73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6228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47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844D470-0F69-467B-8314-5850E69112A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527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s Pechlivanis" initials="NP" lastIdx="2" clrIdx="0">
    <p:extLst>
      <p:ext uri="{19B8F6BF-5375-455C-9EA6-DF929625EA0E}">
        <p15:presenceInfo xmlns:p15="http://schemas.microsoft.com/office/powerpoint/2012/main" userId="6a711ebda6d3dc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E59"/>
    <a:srgbClr val="CCD8DA"/>
    <a:srgbClr val="90A9AD"/>
    <a:srgbClr val="EDDBCA"/>
    <a:srgbClr val="FCF9D6"/>
    <a:srgbClr val="E1C5DE"/>
    <a:srgbClr val="C9E8F6"/>
    <a:srgbClr val="C8AECA"/>
    <a:srgbClr val="FFFFFF"/>
    <a:srgbClr val="FA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6374" autoAdjust="0"/>
  </p:normalViewPr>
  <p:slideViewPr>
    <p:cSldViewPr snapToGrid="0">
      <p:cViewPr>
        <p:scale>
          <a:sx n="20" d="100"/>
          <a:sy n="20" d="100"/>
        </p:scale>
        <p:origin x="3192" y="198"/>
      </p:cViewPr>
      <p:guideLst>
        <p:guide orient="horz" pos="13527"/>
        <p:guide pos="9536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6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7C0E-7EDB-4075-A298-E3ED005F4C7C}" type="datetimeFigureOut">
              <a:rPr lang="el-GR" smtClean="0"/>
              <a:t>4/7/2023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362B-0C33-42E9-A330-B7EDC4FB39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661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FDF9D-009C-4A66-9571-998C56D0340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9BBEC-6DB9-41FB-89FD-0B48A24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629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257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0886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4515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814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177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5401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903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9BBEC-6DB9-41FB-89FD-0B48A241D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9131-528E-47CA-9221-AD941DD4DEED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156306" y="5001495"/>
            <a:ext cx="29990646" cy="12822467"/>
          </a:xfrm>
          <a:prstGeom prst="rect">
            <a:avLst/>
          </a:prstGeom>
          <a:solidFill>
            <a:schemeClr val="bg1"/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C316FC-537E-4D77-AF68-159099DDD169}"/>
              </a:ext>
            </a:extLst>
          </p:cNvPr>
          <p:cNvGrpSpPr/>
          <p:nvPr/>
        </p:nvGrpSpPr>
        <p:grpSpPr>
          <a:xfrm>
            <a:off x="1205119" y="17358500"/>
            <a:ext cx="13464118" cy="11472254"/>
            <a:chOff x="977891" y="15402929"/>
            <a:chExt cx="13461122" cy="114697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7040AE-E103-4BF4-8BEF-45480ADB9322}"/>
                </a:ext>
              </a:extLst>
            </p:cNvPr>
            <p:cNvSpPr txBox="1"/>
            <p:nvPr/>
          </p:nvSpPr>
          <p:spPr>
            <a:xfrm>
              <a:off x="1011008" y="26472520"/>
              <a:ext cx="13428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A69EE5-15A0-2A11-E4AE-D7C1E4D11FFB}"/>
                </a:ext>
              </a:extLst>
            </p:cNvPr>
            <p:cNvSpPr txBox="1"/>
            <p:nvPr/>
          </p:nvSpPr>
          <p:spPr>
            <a:xfrm>
              <a:off x="982877" y="15402929"/>
              <a:ext cx="24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8FB5C-3E3F-503C-5232-E2FD5494C54A}"/>
                </a:ext>
              </a:extLst>
            </p:cNvPr>
            <p:cNvSpPr txBox="1"/>
            <p:nvPr/>
          </p:nvSpPr>
          <p:spPr>
            <a:xfrm>
              <a:off x="977891" y="22236372"/>
              <a:ext cx="246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246D524-104D-48D9-83A2-433E67F0CA6B}"/>
              </a:ext>
            </a:extLst>
          </p:cNvPr>
          <p:cNvSpPr/>
          <p:nvPr/>
        </p:nvSpPr>
        <p:spPr>
          <a:xfrm>
            <a:off x="601" y="-74005"/>
            <a:ext cx="30293072" cy="4999261"/>
          </a:xfrm>
          <a:prstGeom prst="rect">
            <a:avLst/>
          </a:prstGeom>
          <a:solidFill>
            <a:srgbClr val="224E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9661" y="735345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Genomics Data Generation and Evaluation for the Use Case of Benchmarking Somatic Variant Calling Algorithms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-263705" y="2860426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Fragkouli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Styliani-Christina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l-GR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Pechlivanis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Nikos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l-GR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Agathangelidis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Andreas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Psomopoulos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Fotis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el-G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of Applied Biosciences, Centre of Research and Technology Hellas,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Thermi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57001, Thessaloniki, Greece</a:t>
            </a: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Biology, National and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Kapodistrian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of Athens, Athens 10679, GR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5861" y="17940198"/>
            <a:ext cx="30095922" cy="22725896"/>
            <a:chOff x="47735" y="21844644"/>
            <a:chExt cx="30095922" cy="18804495"/>
          </a:xfrm>
        </p:grpSpPr>
        <p:sp>
          <p:nvSpPr>
            <p:cNvPr id="46" name="Rectangle 45"/>
            <p:cNvSpPr/>
            <p:nvPr/>
          </p:nvSpPr>
          <p:spPr>
            <a:xfrm>
              <a:off x="47735" y="21844644"/>
              <a:ext cx="30095922" cy="188044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24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57760" y="21864587"/>
              <a:ext cx="30085897" cy="840514"/>
            </a:xfrm>
            <a:prstGeom prst="rect">
              <a:avLst/>
            </a:prstGeom>
            <a:solidFill>
              <a:srgbClr val="90A9AD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60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1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Benchmarking GATK-Mutect2</a:t>
              </a:r>
              <a:endPara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248270" y="7964118"/>
            <a:ext cx="7433758" cy="9246278"/>
            <a:chOff x="197126" y="10410679"/>
            <a:chExt cx="8027232" cy="10617772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4" y="10410679"/>
              <a:ext cx="7113642" cy="7217167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197126" y="18094992"/>
              <a:ext cx="8027232" cy="2933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 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“Gold Standard” 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Variants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945220" y="8449478"/>
            <a:ext cx="7158250" cy="8715767"/>
            <a:chOff x="20896092" y="11148077"/>
            <a:chExt cx="8027232" cy="9827221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2474" y="11148077"/>
              <a:ext cx="5534468" cy="6412954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20896092" y="18094992"/>
              <a:ext cx="8027232" cy="28803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x5000 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“Gold Standard” Variants of</a:t>
              </a:r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4555840" y="6489263"/>
            <a:ext cx="9574066" cy="9129820"/>
            <a:chOff x="9166085" y="6158609"/>
            <a:chExt cx="13496514" cy="12870262"/>
          </a:xfrm>
        </p:grpSpPr>
        <p:grpSp>
          <p:nvGrpSpPr>
            <p:cNvPr id="97" name="Group 96"/>
            <p:cNvGrpSpPr/>
            <p:nvPr/>
          </p:nvGrpSpPr>
          <p:grpSpPr>
            <a:xfrm>
              <a:off x="9166085" y="6158609"/>
              <a:ext cx="13496514" cy="8200290"/>
              <a:chOff x="7726426" y="6567680"/>
              <a:chExt cx="13496514" cy="820029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1423887" y="6567680"/>
                <a:ext cx="9799053" cy="4566225"/>
                <a:chOff x="345562" y="6221145"/>
                <a:chExt cx="9799053" cy="4566225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562" y="6221145"/>
                  <a:ext cx="9799053" cy="4566225"/>
                </a:xfrm>
                <a:prstGeom prst="rect">
                  <a:avLst/>
                </a:prstGeom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3652839" y="9574951"/>
                  <a:ext cx="2964529" cy="663554"/>
                </a:xfrm>
                <a:prstGeom prst="rect">
                  <a:avLst/>
                </a:prstGeom>
                <a:noFill/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9" name="Elbow Connector 88"/>
              <p:cNvCxnSpPr/>
              <p:nvPr/>
            </p:nvCxnSpPr>
            <p:spPr>
              <a:xfrm rot="5400000">
                <a:off x="10974505" y="7500818"/>
                <a:ext cx="2100831" cy="8596989"/>
              </a:xfrm>
              <a:prstGeom prst="bentConnector2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7750489" y="14767970"/>
                <a:ext cx="8633394" cy="0"/>
              </a:xfrm>
              <a:prstGeom prst="straightConnector1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8C20CFF-4BD1-40F4-BFBD-6135A421D18B}"/>
                  </a:ext>
                </a:extLst>
              </p:cNvPr>
              <p:cNvSpPr/>
              <p:nvPr/>
            </p:nvSpPr>
            <p:spPr>
              <a:xfrm>
                <a:off x="7908240" y="13549630"/>
                <a:ext cx="8415175" cy="9111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224E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bam files</a:t>
                </a:r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10510177" y="13159797"/>
              <a:ext cx="6122867" cy="974205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199801" y="19028871"/>
              <a:ext cx="8623741" cy="0"/>
            </a:xfrm>
            <a:prstGeom prst="straightConnector1">
              <a:avLst/>
            </a:prstGeom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00" y="40762142"/>
            <a:ext cx="30274012" cy="2351799"/>
            <a:chOff x="600" y="40762142"/>
            <a:chExt cx="30274012" cy="23517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46D524-104D-48D9-83A2-433E67F0CA6B}"/>
                </a:ext>
              </a:extLst>
            </p:cNvPr>
            <p:cNvSpPr/>
            <p:nvPr/>
          </p:nvSpPr>
          <p:spPr>
            <a:xfrm>
              <a:off x="600" y="40855143"/>
              <a:ext cx="30274012" cy="2131540"/>
            </a:xfrm>
            <a:prstGeom prst="rect">
              <a:avLst/>
            </a:prstGeom>
            <a:solidFill>
              <a:srgbClr val="224E59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2C164FB-8E53-48DB-B177-69EC644552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rcRect l="9637" t="14247" r="13656" b="44764"/>
            <a:stretch/>
          </p:blipFill>
          <p:spPr>
            <a:xfrm>
              <a:off x="571430" y="41048671"/>
              <a:ext cx="3214269" cy="171754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43CBAB0-8072-4F48-A10B-8E146AEAD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37768" r="2938" b="34472"/>
            <a:stretch/>
          </p:blipFill>
          <p:spPr>
            <a:xfrm>
              <a:off x="4643074" y="41066967"/>
              <a:ext cx="5603879" cy="1665637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4FAB7F6-8991-4C01-9DDD-D61865D7B322}"/>
                </a:ext>
              </a:extLst>
            </p:cNvPr>
            <p:cNvGrpSpPr/>
            <p:nvPr/>
          </p:nvGrpSpPr>
          <p:grpSpPr>
            <a:xfrm>
              <a:off x="19965234" y="41002707"/>
              <a:ext cx="3622536" cy="1737637"/>
              <a:chOff x="10439314" y="40950188"/>
              <a:chExt cx="3621730" cy="17372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45708B5-797C-40B0-A5DC-0B14FF3C9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9314" y="41159305"/>
                <a:ext cx="305450" cy="30545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8F2B25-9BD0-4B73-B1CA-FD4A76765CC5}"/>
                  </a:ext>
                </a:extLst>
              </p:cNvPr>
              <p:cNvSpPr txBox="1"/>
              <p:nvPr/>
            </p:nvSpPr>
            <p:spPr>
              <a:xfrm>
                <a:off x="10858807" y="40950188"/>
                <a:ext cx="32022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sfragkoul@certh.gr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3EE9055-4671-4867-8674-B83BF3EE0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9314" y="41706703"/>
                <a:ext cx="305450" cy="30545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669C03-398B-42AF-9E8E-6E06C18D8F34}"/>
                  </a:ext>
                </a:extLst>
              </p:cNvPr>
              <p:cNvSpPr txBox="1"/>
              <p:nvPr/>
            </p:nvSpPr>
            <p:spPr>
              <a:xfrm>
                <a:off x="10858807" y="41495647"/>
                <a:ext cx="179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sfragkoul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06022DB-DDA2-4B7E-889D-7C51FBC77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9314" y="42258991"/>
                <a:ext cx="305450" cy="30545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CA3008-2E8F-4CBB-A810-4363879B4929}"/>
                  </a:ext>
                </a:extLst>
              </p:cNvPr>
              <p:cNvSpPr txBox="1"/>
              <p:nvPr/>
            </p:nvSpPr>
            <p:spPr>
              <a:xfrm>
                <a:off x="10858806" y="42041107"/>
                <a:ext cx="2072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@</a:t>
                </a:r>
                <a:r>
                  <a:rPr lang="en-US" sz="2400" b="1" i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scfragkoul</a:t>
                </a:r>
                <a:endPara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8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3428" y="40762142"/>
              <a:ext cx="6273524" cy="235179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9822" y="41087727"/>
              <a:ext cx="8301712" cy="1616770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69924" y="5025032"/>
            <a:ext cx="29990388" cy="1015791"/>
          </a:xfrm>
          <a:prstGeom prst="rect">
            <a:avLst/>
          </a:prstGeom>
          <a:solidFill>
            <a:srgbClr val="90A9AD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</a:t>
            </a:r>
            <a:r>
              <a:rPr lang="el-GR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Standard</a:t>
            </a:r>
            <a:r>
              <a:rPr lang="el-GR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Generation</a:t>
            </a:r>
          </a:p>
        </p:txBody>
      </p:sp>
      <p:sp>
        <p:nvSpPr>
          <p:cNvPr id="63" name="Oval 62"/>
          <p:cNvSpPr/>
          <p:nvPr/>
        </p:nvSpPr>
        <p:spPr>
          <a:xfrm>
            <a:off x="5916364" y="5015729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 flipH="1">
            <a:off x="6255560" y="5105672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>
          <a:xfrm>
            <a:off x="9006526" y="17950676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 flipH="1">
            <a:off x="9322968" y="18071003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5453" y="6489263"/>
            <a:ext cx="7231499" cy="10335368"/>
            <a:chOff x="241077" y="6455382"/>
            <a:chExt cx="7231499" cy="8492537"/>
          </a:xfrm>
        </p:grpSpPr>
        <p:sp>
          <p:nvSpPr>
            <p:cNvPr id="70" name="Rounded Rectangle 69"/>
            <p:cNvSpPr/>
            <p:nvPr/>
          </p:nvSpPr>
          <p:spPr>
            <a:xfrm rot="10800000">
              <a:off x="241077" y="6455382"/>
              <a:ext cx="7231498" cy="8492537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6179" y="6825570"/>
              <a:ext cx="4401294" cy="701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Highlights</a:t>
              </a:r>
              <a:endParaRPr lang="en-US" sz="5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0798" y="7797868"/>
              <a:ext cx="7101778" cy="63002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Generation of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synthetic genomics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data based on </a:t>
              </a:r>
              <a:r>
                <a:rPr lang="en-US" sz="4400" i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TP53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gene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Define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«Ground Truth» 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SNIPs and INDELs 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 order to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benchmark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somatic variant callers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Investigate the impact of variant callers in 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variants 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at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low frequencies</a:t>
              </a:r>
              <a:endParaRPr lang="en-US" sz="4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4" y="19119186"/>
            <a:ext cx="29840383" cy="2150623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457136" y="19033882"/>
            <a:ext cx="7553176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Down-sampling of coverag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9117621" y="19033882"/>
            <a:ext cx="5681507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in AF 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5224405" y="19033882"/>
            <a:ext cx="1491813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in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DNA Base</a:t>
            </a:r>
            <a:endParaRPr lang="en-US" sz="3200" b="1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ounded Rectangular Callout 73"/>
          <p:cNvSpPr/>
          <p:nvPr/>
        </p:nvSpPr>
        <p:spPr>
          <a:xfrm rot="1019409">
            <a:off x="4075262" y="20804907"/>
            <a:ext cx="4473513" cy="1251594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Misrepresentation of information</a:t>
            </a:r>
            <a:endParaRPr lang="el-GR" sz="3600" b="1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854668" y="30346003"/>
            <a:ext cx="11434389" cy="980869"/>
            <a:chOff x="10370666" y="29568104"/>
            <a:chExt cx="6677629" cy="1857845"/>
          </a:xfrm>
        </p:grpSpPr>
        <p:sp>
          <p:nvSpPr>
            <p:cNvPr id="82" name="Rounded Rectangular Callout 81"/>
            <p:cNvSpPr/>
            <p:nvPr/>
          </p:nvSpPr>
          <p:spPr>
            <a:xfrm flipH="1" flipV="1">
              <a:off x="10393310" y="29568104"/>
              <a:ext cx="6654985" cy="1857843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b="1" dirty="0">
                <a:solidFill>
                  <a:srgbClr val="90A9A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ular Callout 82"/>
            <p:cNvSpPr/>
            <p:nvPr/>
          </p:nvSpPr>
          <p:spPr>
            <a:xfrm>
              <a:off x="10370666" y="29568110"/>
              <a:ext cx="6677629" cy="1857839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Difficulty to identify </a:t>
              </a:r>
              <a:r>
                <a:rPr lang="en-US" sz="36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6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ariants </a:t>
              </a:r>
              <a:r>
                <a:rPr lang="en-US" sz="36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 low frequencies</a:t>
              </a:r>
              <a:endParaRPr lang="el-GR" sz="36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21247422" y="37114858"/>
            <a:ext cx="778477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Venn plot of the Overall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434043" y="37934096"/>
            <a:ext cx="9661621" cy="2666204"/>
            <a:chOff x="20796464" y="37082471"/>
            <a:chExt cx="9168566" cy="2342171"/>
          </a:xfrm>
        </p:grpSpPr>
        <p:sp>
          <p:nvSpPr>
            <p:cNvPr id="64" name="Rounded Rectangle 63"/>
            <p:cNvSpPr/>
            <p:nvPr/>
          </p:nvSpPr>
          <p:spPr>
            <a:xfrm rot="5400000">
              <a:off x="24256146" y="33715759"/>
              <a:ext cx="2342171" cy="9075596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796464" y="37337400"/>
              <a:ext cx="4176686" cy="1703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u="sng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learn more about our work please visit</a:t>
              </a:r>
            </a:p>
          </p:txBody>
        </p:sp>
        <p:sp>
          <p:nvSpPr>
            <p:cNvPr id="27" name="Striped Right Arrow 26"/>
            <p:cNvSpPr/>
            <p:nvPr/>
          </p:nvSpPr>
          <p:spPr>
            <a:xfrm>
              <a:off x="25291841" y="37370875"/>
              <a:ext cx="1989321" cy="1872043"/>
            </a:xfrm>
            <a:prstGeom prst="strip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7568865" y="37230893"/>
              <a:ext cx="2104699" cy="209463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2680760" y="39932989"/>
            <a:ext cx="1692812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Divergence in the identification of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SNIPs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their AF 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  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11735</TotalTime>
  <Words>219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Pechlivanis</dc:creator>
  <cp:lastModifiedBy>sfragkoul</cp:lastModifiedBy>
  <cp:revision>249</cp:revision>
  <dcterms:created xsi:type="dcterms:W3CDTF">2022-08-24T08:21:35Z</dcterms:created>
  <dcterms:modified xsi:type="dcterms:W3CDTF">2023-07-04T09:12:10Z</dcterms:modified>
</cp:coreProperties>
</file>