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9" r:id="rId6"/>
    <p:sldId id="263" r:id="rId7"/>
    <p:sldId id="271" r:id="rId8"/>
    <p:sldId id="265" r:id="rId9"/>
    <p:sldId id="266" r:id="rId10"/>
    <p:sldId id="270" r:id="rId11"/>
    <p:sldId id="267" r:id="rId12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4" autoAdjust="0"/>
    <p:restoredTop sz="78021" autoAdjust="0"/>
  </p:normalViewPr>
  <p:slideViewPr>
    <p:cSldViewPr>
      <p:cViewPr varScale="1">
        <p:scale>
          <a:sx n="43" d="100"/>
          <a:sy n="43" d="100"/>
        </p:scale>
        <p:origin x="31" y="5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Anpassung</a:t>
            </a:r>
            <a:r>
              <a:rPr lang="de-DE" baseline="0" dirty="0"/>
              <a:t> der Grid-Größe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19.948</c:v>
                </c:pt>
                <c:pt idx="1">
                  <c:v>19.771000000000001</c:v>
                </c:pt>
                <c:pt idx="2">
                  <c:v>19.707999999999998</c:v>
                </c:pt>
                <c:pt idx="3">
                  <c:v>19.718</c:v>
                </c:pt>
                <c:pt idx="4">
                  <c:v>19.847999999999999</c:v>
                </c:pt>
                <c:pt idx="5">
                  <c:v>19.527999999999999</c:v>
                </c:pt>
                <c:pt idx="6">
                  <c:v>20.294</c:v>
                </c:pt>
                <c:pt idx="7">
                  <c:v>21.428999999999998</c:v>
                </c:pt>
                <c:pt idx="8">
                  <c:v>30.869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2-4590-94C1-D35E8582CC84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48.581000000000003</c:v>
                </c:pt>
                <c:pt idx="1">
                  <c:v>55.262</c:v>
                </c:pt>
                <c:pt idx="2">
                  <c:v>53.764000000000003</c:v>
                </c:pt>
                <c:pt idx="3">
                  <c:v>51.755000000000003</c:v>
                </c:pt>
                <c:pt idx="4">
                  <c:v>55.542999999999999</c:v>
                </c:pt>
                <c:pt idx="5">
                  <c:v>67.188000000000002</c:v>
                </c:pt>
                <c:pt idx="6">
                  <c:v>117.726</c:v>
                </c:pt>
                <c:pt idx="7">
                  <c:v>315.92899999999997</c:v>
                </c:pt>
                <c:pt idx="8">
                  <c:v>480.88400000000001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2-4590-94C1-D35E8582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Zellenauflösung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Anpassung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 mit kopieren der Daten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Mit Daten kopieren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Tabelle1!$I$6:$I$15</c:f>
              <c:numCache>
                <c:formatCode>0.00</c:formatCode>
                <c:ptCount val="10"/>
                <c:pt idx="0">
                  <c:v>3.88</c:v>
                </c:pt>
                <c:pt idx="1">
                  <c:v>5.78</c:v>
                </c:pt>
                <c:pt idx="2">
                  <c:v>7.59</c:v>
                </c:pt>
                <c:pt idx="3">
                  <c:v>9.5399999999999991</c:v>
                </c:pt>
                <c:pt idx="4">
                  <c:v>11.4</c:v>
                </c:pt>
                <c:pt idx="5">
                  <c:v>13.44</c:v>
                </c:pt>
                <c:pt idx="6">
                  <c:v>15.1</c:v>
                </c:pt>
                <c:pt idx="7">
                  <c:v>17.11</c:v>
                </c:pt>
                <c:pt idx="8">
                  <c:v>18.75</c:v>
                </c:pt>
                <c:pt idx="9">
                  <c:v>20.835000000000001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53F-B11E-E7D2BC04E61D}"/>
            </c:ext>
          </c:extLst>
        </c:ser>
        <c:ser>
          <c:idx val="1"/>
          <c:order val="1"/>
          <c:tx>
            <c:v>Ohne kopieren, mit allokieren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Tabelle1!$M$6:$M$15</c:f>
              <c:numCache>
                <c:formatCode>General</c:formatCode>
                <c:ptCount val="10"/>
                <c:pt idx="0">
                  <c:v>2.6640000000000001</c:v>
                </c:pt>
                <c:pt idx="1">
                  <c:v>3.3380000000000001</c:v>
                </c:pt>
                <c:pt idx="2">
                  <c:v>3.915</c:v>
                </c:pt>
                <c:pt idx="3">
                  <c:v>4.4269999999999996</c:v>
                </c:pt>
                <c:pt idx="4">
                  <c:v>5.03</c:v>
                </c:pt>
                <c:pt idx="5">
                  <c:v>6.0049999999999999</c:v>
                </c:pt>
                <c:pt idx="6">
                  <c:v>6.4640000000000004</c:v>
                </c:pt>
                <c:pt idx="7">
                  <c:v>6.8520000000000003</c:v>
                </c:pt>
                <c:pt idx="8">
                  <c:v>7.5910000000000002</c:v>
                </c:pt>
                <c:pt idx="9">
                  <c:v>8.0229999999999997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53F-B11E-E7D2BC04E61D}"/>
            </c:ext>
          </c:extLst>
        </c:ser>
        <c:ser>
          <c:idx val="2"/>
          <c:order val="2"/>
          <c:tx>
            <c:v>Nur Kernel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Tabelle1!$Q$6:$Q$15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53F-B11E-E7D2BC04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027064"/>
        <c:axId val="384636048"/>
      </c:barChart>
      <c:catAx>
        <c:axId val="64702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4636048"/>
        <c:crosses val="autoZero"/>
        <c:auto val="1"/>
        <c:lblAlgn val="ctr"/>
        <c:lblOffset val="100"/>
        <c:noMultiLvlLbl val="1"/>
      </c:catAx>
      <c:valAx>
        <c:axId val="3846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layout>
            <c:manualLayout>
              <c:xMode val="edge"/>
              <c:yMode val="edge"/>
              <c:x val="9.7908704985773934E-2"/>
              <c:y val="0.35906010443284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7027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03B3-73A0-4FC3-A73F-428D462C922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69254-7F39-4E4E-BBD5-8841442989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A6982F2-4160-4C63-9132-8F5EF1A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AD25085-C9D9-48D8-910E-1F66F35E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6C21A1-FECE-491C-8CFB-0B74E979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9451" y="6324600"/>
            <a:ext cx="234420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669" y="6324600"/>
            <a:ext cx="61446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0363" y="6324600"/>
            <a:ext cx="220824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6BCA-3CD9-4838-A450-9447542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F8D3D-4C20-405E-A640-85AA40A3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B19CF-0E7A-41F2-A246-6667611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Implementierung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realistischen Szenarien in unter 16ms möglich ~ 60Hz</a:t>
            </a:r>
          </a:p>
          <a:p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63CA-8B6D-49D0-AEC8-56D60455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2D2B7-5E83-4778-9F9B-F93B9F0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B191D-5330-45C0-81CC-538668C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81601" y="119675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9254-7F39-4E4E-BBD5-88414429894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 dirty="0"/>
              <a:t>Regelmäßiges Gitter aufbauen</a:t>
            </a:r>
          </a:p>
          <a:p>
            <a:r>
              <a:rPr lang="de-DE" sz="2000" dirty="0"/>
              <a:t>Hash-Wert für jedes einzelne Partikel berechnen</a:t>
            </a:r>
          </a:p>
          <a:p>
            <a:r>
              <a:rPr lang="de-DE" sz="2000" dirty="0"/>
              <a:t>Einsortieren der Partikel in zugehörigen </a:t>
            </a:r>
            <a:r>
              <a:rPr lang="de-DE" sz="2000" dirty="0" err="1"/>
              <a:t>Bucket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Vorteil</a:t>
            </a:r>
          </a:p>
          <a:p>
            <a:pPr lvl="1"/>
            <a:r>
              <a:rPr lang="de-DE" sz="1800" dirty="0"/>
              <a:t>Nicht jedes Partikel muss bei Abfragen überprüft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D1C79-9E17-46D6-B001-83746E11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27FB6-5A5E-438A-946B-3FE7943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EDE18-627E-4B36-B8D5-F1A01C08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27114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4CD6C-6CDE-4C46-82CC-BC05081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BD8AC-F412-4D29-9642-DB6E2903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5D703-04F0-4B91-BA65-F886268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1B30-31AE-471D-92C4-0DB2369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18CD4-5DB1-4D52-9576-74CDCBA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7EED1-5195-413A-8EE3-77D8812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79233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bei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einfacher Eintragung ist Partikelradius nicht von Zellgröße unabhängig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E4E8E-7D53-489B-9AD6-4CB9D507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1E8F-06C0-4B2F-A0C3-EAE3820F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2840D-FE35-4C87-8F82-E83EEDD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BB9C4-5143-4B4A-8046-38D1EBC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1676D-B234-4DEA-B321-C4B3BEA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A540-B838-4D33-A2BA-FE9BDC5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25A8CE2-AE44-4F65-AE7C-F6C83338A3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568" y="1855333"/>
          <a:ext cx="3240360" cy="162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4">
                  <a:extLst>
                    <a:ext uri="{9D8B030D-6E8A-4147-A177-3AD203B41FA5}">
                      <a16:colId xmlns:a16="http://schemas.microsoft.com/office/drawing/2014/main" val="3833736895"/>
                    </a:ext>
                  </a:extLst>
                </a:gridCol>
                <a:gridCol w="2343576">
                  <a:extLst>
                    <a:ext uri="{9D8B030D-6E8A-4147-A177-3AD203B41FA5}">
                      <a16:colId xmlns:a16="http://schemas.microsoft.com/office/drawing/2014/main" val="3061341619"/>
                    </a:ext>
                  </a:extLst>
                </a:gridCol>
              </a:tblGrid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4071330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90429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4081086"/>
                  </a:ext>
                </a:extLst>
              </a:tr>
              <a:tr h="162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3340864"/>
                  </a:ext>
                </a:extLst>
              </a:tr>
              <a:tr h="23085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432271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Nvidia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Gtx</a:t>
                      </a:r>
                      <a:r>
                        <a:rPr lang="de-DE" sz="1100" u="none" strike="noStrike" dirty="0">
                          <a:effectLst/>
                        </a:rPr>
                        <a:t> 970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196768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CPU: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846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3E077-7F1E-4328-8AB9-D0C9B78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CB1D7-31DB-4C3A-8964-6F16C02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F71FC-6934-4664-ACB3-82E0DB2C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780649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0AD21-4B6D-4D3B-805D-A78A9BF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A8A2-0ADB-4D8F-A40D-AFF7FE0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25DF0-70F7-4ACE-8A40-2DCCB84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C556FEC-B9AB-4CFA-A31C-AD6510583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70407"/>
              </p:ext>
            </p:extLst>
          </p:nvPr>
        </p:nvGraphicFramePr>
        <p:xfrm>
          <a:off x="744248" y="1134773"/>
          <a:ext cx="107661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520</Words>
  <Application>Microsoft Office PowerPoint</Application>
  <PresentationFormat>Breitbild</PresentationFormat>
  <Paragraphs>256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Microsoft Sans Serif</vt:lpstr>
      <vt:lpstr>Times New Roman</vt:lpstr>
      <vt:lpstr>Verdana</vt:lpstr>
      <vt:lpstr>TUD_Master</vt:lpstr>
      <vt:lpstr>Beschleunigungsdatenstrukturen für Partikeldaten</vt:lpstr>
      <vt:lpstr>Aufgabe</vt:lpstr>
      <vt:lpstr>Aufbau eines Hash-Grids</vt:lpstr>
      <vt:lpstr>Parallelisierung</vt:lpstr>
      <vt:lpstr>Implementierung</vt:lpstr>
      <vt:lpstr>Probleme bei Implementierung</vt:lpstr>
      <vt:lpstr>Messungen Hash-Grid Aufbau</vt:lpstr>
      <vt:lpstr>Messungen Hash-Grid Aufbau</vt:lpstr>
      <vt:lpstr>Messungen Hash-Grid Aufbau</vt:lpstr>
      <vt:lpstr>Abfrage Umkreis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194</cp:revision>
  <dcterms:created xsi:type="dcterms:W3CDTF">2017-10-05T09:15:04Z</dcterms:created>
  <dcterms:modified xsi:type="dcterms:W3CDTF">2018-01-28T18:19:56Z</dcterms:modified>
</cp:coreProperties>
</file>