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58" r:id="rId4"/>
    <p:sldId id="261" r:id="rId5"/>
    <p:sldId id="262" r:id="rId6"/>
    <p:sldId id="269" r:id="rId7"/>
    <p:sldId id="263" r:id="rId8"/>
    <p:sldId id="278" r:id="rId9"/>
    <p:sldId id="271" r:id="rId10"/>
    <p:sldId id="265" r:id="rId11"/>
    <p:sldId id="272" r:id="rId12"/>
    <p:sldId id="266" r:id="rId13"/>
    <p:sldId id="270" r:id="rId14"/>
    <p:sldId id="279" r:id="rId15"/>
    <p:sldId id="273" r:id="rId16"/>
    <p:sldId id="275" r:id="rId17"/>
    <p:sldId id="274" r:id="rId18"/>
    <p:sldId id="267" r:id="rId19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8" autoAdjust="0"/>
    <p:restoredTop sz="78021" autoAdjust="0"/>
  </p:normalViewPr>
  <p:slideViewPr>
    <p:cSldViewPr>
      <p:cViewPr>
        <p:scale>
          <a:sx n="50" d="100"/>
          <a:sy n="50" d="100"/>
        </p:scale>
        <p:origin x="223" y="3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Veränderung</a:t>
            </a:r>
            <a:r>
              <a:rPr lang="de-DE" baseline="0" dirty="0"/>
              <a:t> der Grid-Größe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19.948</c:v>
                </c:pt>
                <c:pt idx="1">
                  <c:v>19.771000000000001</c:v>
                </c:pt>
                <c:pt idx="2">
                  <c:v>19.707999999999998</c:v>
                </c:pt>
                <c:pt idx="3">
                  <c:v>19.718</c:v>
                </c:pt>
                <c:pt idx="4">
                  <c:v>19.847999999999999</c:v>
                </c:pt>
                <c:pt idx="5">
                  <c:v>19.527999999999999</c:v>
                </c:pt>
                <c:pt idx="6">
                  <c:v>20.294</c:v>
                </c:pt>
                <c:pt idx="7">
                  <c:v>21.428999999999998</c:v>
                </c:pt>
                <c:pt idx="8">
                  <c:v>30.869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2-4590-94C1-D35E8582CC84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48.581000000000003</c:v>
                </c:pt>
                <c:pt idx="1">
                  <c:v>55.262</c:v>
                </c:pt>
                <c:pt idx="2">
                  <c:v>53.764000000000003</c:v>
                </c:pt>
                <c:pt idx="3">
                  <c:v>51.755000000000003</c:v>
                </c:pt>
                <c:pt idx="4">
                  <c:v>55.542999999999999</c:v>
                </c:pt>
                <c:pt idx="5">
                  <c:v>67.188000000000002</c:v>
                </c:pt>
                <c:pt idx="6">
                  <c:v>117.726</c:v>
                </c:pt>
                <c:pt idx="7">
                  <c:v>315.92899999999997</c:v>
                </c:pt>
                <c:pt idx="8">
                  <c:v>480.88400000000001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E2-4590-94C1-D35E8582C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Zellenauflösung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  <c:max val="6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Veränderung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Veränderung</a:t>
            </a:r>
            <a:r>
              <a:rPr lang="de-DE" baseline="0" dirty="0"/>
              <a:t> </a:t>
            </a:r>
            <a:r>
              <a:rPr lang="de-DE" dirty="0"/>
              <a:t>der Partikelanzahl (bis 60</a:t>
            </a:r>
            <a:r>
              <a:rPr lang="de-DE" baseline="0" dirty="0"/>
              <a:t> Millionen)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Tabelle5!$B$15</c:f>
              <c:strCache>
                <c:ptCount val="1"/>
                <c:pt idx="0">
                  <c:v> CPU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Tabelle5!$B$16:$B$35</c:f>
              <c:numCache>
                <c:formatCode>General</c:formatCode>
                <c:ptCount val="20"/>
                <c:pt idx="0">
                  <c:v>128</c:v>
                </c:pt>
                <c:pt idx="1">
                  <c:v>210</c:v>
                </c:pt>
                <c:pt idx="2">
                  <c:v>284</c:v>
                </c:pt>
                <c:pt idx="3">
                  <c:v>357</c:v>
                </c:pt>
                <c:pt idx="4">
                  <c:v>423</c:v>
                </c:pt>
                <c:pt idx="5">
                  <c:v>501</c:v>
                </c:pt>
                <c:pt idx="6">
                  <c:v>566</c:v>
                </c:pt>
                <c:pt idx="7">
                  <c:v>643</c:v>
                </c:pt>
                <c:pt idx="8">
                  <c:v>686</c:v>
                </c:pt>
                <c:pt idx="9">
                  <c:v>742</c:v>
                </c:pt>
                <c:pt idx="10">
                  <c:v>812</c:v>
                </c:pt>
                <c:pt idx="11">
                  <c:v>891</c:v>
                </c:pt>
                <c:pt idx="12">
                  <c:v>964</c:v>
                </c:pt>
                <c:pt idx="13">
                  <c:v>1003</c:v>
                </c:pt>
                <c:pt idx="14">
                  <c:v>1061</c:v>
                </c:pt>
                <c:pt idx="15">
                  <c:v>1134</c:v>
                </c:pt>
                <c:pt idx="16">
                  <c:v>1212</c:v>
                </c:pt>
                <c:pt idx="17">
                  <c:v>1287</c:v>
                </c:pt>
                <c:pt idx="18">
                  <c:v>1365</c:v>
                </c:pt>
                <c:pt idx="19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9-45CE-89FF-1D861BCF2394}"/>
            </c:ext>
          </c:extLst>
        </c:ser>
        <c:ser>
          <c:idx val="1"/>
          <c:order val="1"/>
          <c:tx>
            <c:strRef>
              <c:f>Tabelle5!$C$15</c:f>
              <c:strCache>
                <c:ptCount val="1"/>
                <c:pt idx="0">
                  <c:v> GPU mit kopieren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3.2025880485869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9-45CE-89FF-1D861BCF2394}"/>
                </c:ext>
              </c:extLst>
            </c:dLbl>
            <c:dLbl>
              <c:idx val="1"/>
              <c:layout>
                <c:manualLayout>
                  <c:x val="-1.6198449612403101E-2"/>
                  <c:y val="-3.20258804858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Tabelle5!$C$16:$C$35</c:f>
              <c:numCache>
                <c:formatCode>General</c:formatCode>
                <c:ptCount val="20"/>
                <c:pt idx="0">
                  <c:v>27</c:v>
                </c:pt>
                <c:pt idx="1">
                  <c:v>49</c:v>
                </c:pt>
                <c:pt idx="2">
                  <c:v>72</c:v>
                </c:pt>
                <c:pt idx="3">
                  <c:v>93</c:v>
                </c:pt>
                <c:pt idx="4">
                  <c:v>117</c:v>
                </c:pt>
                <c:pt idx="5">
                  <c:v>139</c:v>
                </c:pt>
                <c:pt idx="6">
                  <c:v>161</c:v>
                </c:pt>
                <c:pt idx="7">
                  <c:v>181</c:v>
                </c:pt>
                <c:pt idx="8">
                  <c:v>205</c:v>
                </c:pt>
                <c:pt idx="9">
                  <c:v>226</c:v>
                </c:pt>
                <c:pt idx="10">
                  <c:v>248</c:v>
                </c:pt>
                <c:pt idx="11">
                  <c:v>271</c:v>
                </c:pt>
                <c:pt idx="12">
                  <c:v>294</c:v>
                </c:pt>
                <c:pt idx="13">
                  <c:v>315</c:v>
                </c:pt>
                <c:pt idx="14">
                  <c:v>339</c:v>
                </c:pt>
                <c:pt idx="15">
                  <c:v>358</c:v>
                </c:pt>
                <c:pt idx="16">
                  <c:v>381</c:v>
                </c:pt>
                <c:pt idx="17">
                  <c:v>402</c:v>
                </c:pt>
                <c:pt idx="18">
                  <c:v>426</c:v>
                </c:pt>
                <c:pt idx="19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A9-45CE-89FF-1D861BCF2394}"/>
            </c:ext>
          </c:extLst>
        </c:ser>
        <c:ser>
          <c:idx val="2"/>
          <c:order val="2"/>
          <c:tx>
            <c:strRef>
              <c:f>Tabelle5!$D$15</c:f>
              <c:strCache>
                <c:ptCount val="1"/>
                <c:pt idx="0">
                  <c:v> GPU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2.3757146635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9-45CE-89FF-1D861BCF2394}"/>
                </c:ext>
              </c:extLst>
            </c:dLbl>
            <c:dLbl>
              <c:idx val="3"/>
              <c:layout>
                <c:manualLayout>
                  <c:x val="-1.6198449612403101E-2"/>
                  <c:y val="-1.342122932307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9-45CE-89FF-1D861BCF2394}"/>
                </c:ext>
              </c:extLst>
            </c:dLbl>
            <c:dLbl>
              <c:idx val="4"/>
              <c:layout>
                <c:manualLayout>
                  <c:x val="-1.6198449612403101E-2"/>
                  <c:y val="-1.9622779710675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Tabelle5!$D$16:$D$35</c:f>
              <c:numCache>
                <c:formatCode>General</c:formatCode>
                <c:ptCount val="20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40</c:v>
                </c:pt>
                <c:pt idx="5">
                  <c:v>49</c:v>
                </c:pt>
                <c:pt idx="6">
                  <c:v>56</c:v>
                </c:pt>
                <c:pt idx="7">
                  <c:v>63</c:v>
                </c:pt>
                <c:pt idx="8">
                  <c:v>71</c:v>
                </c:pt>
                <c:pt idx="9">
                  <c:v>77</c:v>
                </c:pt>
                <c:pt idx="10">
                  <c:v>85</c:v>
                </c:pt>
                <c:pt idx="11">
                  <c:v>93</c:v>
                </c:pt>
                <c:pt idx="12">
                  <c:v>100</c:v>
                </c:pt>
                <c:pt idx="13">
                  <c:v>109</c:v>
                </c:pt>
                <c:pt idx="14">
                  <c:v>115</c:v>
                </c:pt>
                <c:pt idx="15">
                  <c:v>123</c:v>
                </c:pt>
                <c:pt idx="16">
                  <c:v>131</c:v>
                </c:pt>
                <c:pt idx="17">
                  <c:v>137</c:v>
                </c:pt>
                <c:pt idx="18">
                  <c:v>145</c:v>
                </c:pt>
                <c:pt idx="1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A9-45CE-89FF-1D861BCF2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3509480"/>
        <c:axId val="543500952"/>
      </c:lineChart>
      <c:catAx>
        <c:axId val="5435094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 in Millionen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0952"/>
        <c:crosses val="autoZero"/>
        <c:auto val="1"/>
        <c:lblAlgn val="ctr"/>
        <c:lblOffset val="100"/>
        <c:noMultiLvlLbl val="0"/>
      </c:catAx>
      <c:valAx>
        <c:axId val="54350095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9480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</a:t>
            </a:r>
            <a:r>
              <a:rPr lang="de-DE" baseline="0" dirty="0"/>
              <a:t> Anteile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Tabelle1!$T$5</c:f>
              <c:strCache>
                <c:ptCount val="1"/>
                <c:pt idx="0">
                  <c:v>Kopieren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61B6E4-3320-4CEF-B696-BD32C731D70B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871E42-D487-4527-92AF-972977EEDCE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0E4696F-676F-4574-B5C3-C42273BB292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1FF5355-A69A-4E1C-B563-E83FD5B29BC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89CE9EA-F313-4268-94B3-C3A8ABFB61E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912E843-F2C4-4CDC-8E61-635214B0ADC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EF02DCE-0162-45CF-B215-7D61E6B3E31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2520CE1-6D92-41FB-A632-0C94F52E4C3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DAD4742-2D10-484B-BEFE-6D10D1FFB37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63C4414-F77D-49C3-8567-53AA4B8C761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Tabelle1!$T$6:$T$15</c:f>
              <c:numCache>
                <c:formatCode>0.00</c:formatCode>
                <c:ptCount val="10"/>
                <c:pt idx="0">
                  <c:v>1.2159999999999997</c:v>
                </c:pt>
                <c:pt idx="1">
                  <c:v>2.4420000000000002</c:v>
                </c:pt>
                <c:pt idx="2">
                  <c:v>3.6749999999999998</c:v>
                </c:pt>
                <c:pt idx="3">
                  <c:v>5.1129999999999995</c:v>
                </c:pt>
                <c:pt idx="4">
                  <c:v>6.37</c:v>
                </c:pt>
                <c:pt idx="5">
                  <c:v>7.4349999999999996</c:v>
                </c:pt>
                <c:pt idx="6">
                  <c:v>8.6359999999999992</c:v>
                </c:pt>
                <c:pt idx="7">
                  <c:v>10.257999999999999</c:v>
                </c:pt>
                <c:pt idx="8">
                  <c:v>11.158999999999999</c:v>
                </c:pt>
                <c:pt idx="9">
                  <c:v>12.812000000000001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Tabelle1!$W$6:$W$15</c15:f>
                <c15:dlblRangeCache>
                  <c:ptCount val="10"/>
                  <c:pt idx="0">
                    <c:v>31%</c:v>
                  </c:pt>
                  <c:pt idx="1">
                    <c:v>42%</c:v>
                  </c:pt>
                  <c:pt idx="2">
                    <c:v>48%</c:v>
                  </c:pt>
                  <c:pt idx="3">
                    <c:v>54%</c:v>
                  </c:pt>
                  <c:pt idx="4">
                    <c:v>56%</c:v>
                  </c:pt>
                  <c:pt idx="5">
                    <c:v>55%</c:v>
                  </c:pt>
                  <c:pt idx="6">
                    <c:v>57%</c:v>
                  </c:pt>
                  <c:pt idx="7">
                    <c:v>60%</c:v>
                  </c:pt>
                  <c:pt idx="8">
                    <c:v>59%</c:v>
                  </c:pt>
                  <c:pt idx="9">
                    <c:v>61%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9503-4047-B5FA-4481F91F4A6B}"/>
            </c:ext>
          </c:extLst>
        </c:ser>
        <c:ser>
          <c:idx val="1"/>
          <c:order val="1"/>
          <c:tx>
            <c:strRef>
              <c:f>Tabelle1!$U$5</c:f>
              <c:strCache>
                <c:ptCount val="1"/>
                <c:pt idx="0">
                  <c:v>Speicher allok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3806226-E271-46BC-AD6E-142C2AF5631C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36214B1-5CB8-45B4-A8C5-43D33A7CC61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F5E9D3-2D32-4459-85CF-06214FB07A6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FB812D1-5378-4EDA-8715-757C05DEA31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EC294A8-F4EF-4F16-AF84-F5BFD1BFBCD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DB929C7-214A-4431-B306-B8565056A11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CA50422-D737-44A1-AB92-5B2BA87F5A1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8104E77-3977-4D1A-9996-C562377D78F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C489FEE-ECB4-4EDB-8906-7636A7E6459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A4C8886-FDB0-4E6B-8FBF-1D1142CC5EE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Tabelle1!$U$6:$U$15</c:f>
              <c:numCache>
                <c:formatCode>0.00</c:formatCode>
                <c:ptCount val="10"/>
                <c:pt idx="0">
                  <c:v>1.1940000000000002</c:v>
                </c:pt>
                <c:pt idx="1">
                  <c:v>1.421</c:v>
                </c:pt>
                <c:pt idx="2">
                  <c:v>1.673</c:v>
                </c:pt>
                <c:pt idx="3">
                  <c:v>1.8149999999999995</c:v>
                </c:pt>
                <c:pt idx="4">
                  <c:v>1.9690000000000003</c:v>
                </c:pt>
                <c:pt idx="5">
                  <c:v>2.2109999999999999</c:v>
                </c:pt>
                <c:pt idx="6">
                  <c:v>2.2700000000000005</c:v>
                </c:pt>
                <c:pt idx="7">
                  <c:v>2.2970000000000006</c:v>
                </c:pt>
                <c:pt idx="8">
                  <c:v>2.5609999999999999</c:v>
                </c:pt>
                <c:pt idx="9">
                  <c:v>2.6859999999999999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Tabelle1!$X$6:$X$15</c15:f>
                <c15:dlblRangeCache>
                  <c:ptCount val="10"/>
                  <c:pt idx="0">
                    <c:v>31%</c:v>
                  </c:pt>
                  <c:pt idx="1">
                    <c:v>25%</c:v>
                  </c:pt>
                  <c:pt idx="2">
                    <c:v>22%</c:v>
                  </c:pt>
                  <c:pt idx="3">
                    <c:v>19%</c:v>
                  </c:pt>
                  <c:pt idx="4">
                    <c:v>17%</c:v>
                  </c:pt>
                  <c:pt idx="5">
                    <c:v>17%</c:v>
                  </c:pt>
                  <c:pt idx="6">
                    <c:v>15%</c:v>
                  </c:pt>
                  <c:pt idx="7">
                    <c:v>13%</c:v>
                  </c:pt>
                  <c:pt idx="8">
                    <c:v>14%</c:v>
                  </c:pt>
                  <c:pt idx="9">
                    <c:v>13%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9503-4047-B5FA-4481F91F4A6B}"/>
            </c:ext>
          </c:extLst>
        </c:ser>
        <c:ser>
          <c:idx val="2"/>
          <c:order val="2"/>
          <c:tx>
            <c:strRef>
              <c:f>Tabelle1!$V$5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6363EA-1137-4917-94F2-47B0FAAB4D46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477B0D-DBE3-4CE4-9365-B8CCF12D3B7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C67CDB-586A-4868-9E94-5F27AC7A96E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6E6D5F2-FB65-4406-98D7-77B72032736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2F7BEC-A502-43EA-87BE-8505C39031B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FE4F252-036D-43A6-9A03-687C5FA2F1E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C99412D-C58A-4F4E-AC8D-53B7863D1D01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9427879-2A69-46E6-A956-26C940E949C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68141C4-8CFE-4985-A726-E5BBAB3B7A8F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194EA89-2D88-4BD4-A410-DDFB3809A75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Tabelle1!$V$6:$V$15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Tabelle1!$Y$6:$Y$15</c15:f>
                <c15:dlblRangeCache>
                  <c:ptCount val="10"/>
                  <c:pt idx="0">
                    <c:v>38%</c:v>
                  </c:pt>
                  <c:pt idx="1">
                    <c:v>33%</c:v>
                  </c:pt>
                  <c:pt idx="2">
                    <c:v>30%</c:v>
                  </c:pt>
                  <c:pt idx="3">
                    <c:v>27%</c:v>
                  </c:pt>
                  <c:pt idx="4">
                    <c:v>27%</c:v>
                  </c:pt>
                  <c:pt idx="5">
                    <c:v>28%</c:v>
                  </c:pt>
                  <c:pt idx="6">
                    <c:v>28%</c:v>
                  </c:pt>
                  <c:pt idx="7">
                    <c:v>27%</c:v>
                  </c:pt>
                  <c:pt idx="8">
                    <c:v>27%</c:v>
                  </c:pt>
                  <c:pt idx="9">
                    <c:v>26%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9503-4047-B5FA-4481F91F4A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5622224"/>
        <c:axId val="535625504"/>
      </c:barChart>
      <c:catAx>
        <c:axId val="5356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5504"/>
        <c:crosses val="autoZero"/>
        <c:auto val="1"/>
        <c:lblAlgn val="ctr"/>
        <c:lblOffset val="100"/>
        <c:noMultiLvlLbl val="0"/>
      </c:catAx>
      <c:valAx>
        <c:axId val="53562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ms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Abfragezeit bei Veränderung </a:t>
            </a:r>
            <a:r>
              <a:rPr lang="de-DE"/>
              <a:t>des</a:t>
            </a:r>
            <a:r>
              <a:rPr lang="de-DE" baseline="0"/>
              <a:t> Anfrage </a:t>
            </a:r>
            <a:r>
              <a:rPr lang="de-DE" baseline="0" dirty="0"/>
              <a:t>Radius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Tabelle7!$F$18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Tabelle7!$F$19:$F$48</c:f>
              <c:numCache>
                <c:formatCode>General</c:formatCode>
                <c:ptCount val="30"/>
                <c:pt idx="0">
                  <c:v>0.41299999999999998</c:v>
                </c:pt>
                <c:pt idx="1">
                  <c:v>0.502</c:v>
                </c:pt>
                <c:pt idx="2">
                  <c:v>0.39400000000000002</c:v>
                </c:pt>
                <c:pt idx="3">
                  <c:v>0.4</c:v>
                </c:pt>
                <c:pt idx="4">
                  <c:v>0.47899999999999998</c:v>
                </c:pt>
                <c:pt idx="5">
                  <c:v>0.441</c:v>
                </c:pt>
                <c:pt idx="6">
                  <c:v>0.49</c:v>
                </c:pt>
                <c:pt idx="7">
                  <c:v>0.45200000000000001</c:v>
                </c:pt>
                <c:pt idx="8">
                  <c:v>0.43</c:v>
                </c:pt>
                <c:pt idx="9">
                  <c:v>0.441</c:v>
                </c:pt>
                <c:pt idx="10">
                  <c:v>0.46500000000000002</c:v>
                </c:pt>
                <c:pt idx="11">
                  <c:v>0.46600000000000003</c:v>
                </c:pt>
                <c:pt idx="12">
                  <c:v>0.44800000000000001</c:v>
                </c:pt>
                <c:pt idx="13">
                  <c:v>0.47899999999999998</c:v>
                </c:pt>
                <c:pt idx="14">
                  <c:v>0.47599999999999998</c:v>
                </c:pt>
                <c:pt idx="15">
                  <c:v>0.47699999999999998</c:v>
                </c:pt>
                <c:pt idx="16">
                  <c:v>0.50700000000000001</c:v>
                </c:pt>
                <c:pt idx="17">
                  <c:v>0.49099999999999999</c:v>
                </c:pt>
                <c:pt idx="18">
                  <c:v>0.52400000000000002</c:v>
                </c:pt>
                <c:pt idx="19">
                  <c:v>0.55600000000000005</c:v>
                </c:pt>
                <c:pt idx="20">
                  <c:v>0.55500000000000005</c:v>
                </c:pt>
                <c:pt idx="21">
                  <c:v>0.54800000000000004</c:v>
                </c:pt>
                <c:pt idx="22">
                  <c:v>0.73599999999999999</c:v>
                </c:pt>
                <c:pt idx="23">
                  <c:v>0.78500000000000003</c:v>
                </c:pt>
                <c:pt idx="24">
                  <c:v>0.85799999999999998</c:v>
                </c:pt>
                <c:pt idx="25">
                  <c:v>0.90600000000000003</c:v>
                </c:pt>
                <c:pt idx="26">
                  <c:v>0.93400000000000005</c:v>
                </c:pt>
                <c:pt idx="27">
                  <c:v>0.96699999999999997</c:v>
                </c:pt>
                <c:pt idx="28">
                  <c:v>0.98</c:v>
                </c:pt>
                <c:pt idx="29">
                  <c:v>1.0629999999999999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F58-94E6-6ED3BC501CD0}"/>
            </c:ext>
          </c:extLst>
        </c:ser>
        <c:ser>
          <c:idx val="1"/>
          <c:order val="1"/>
          <c:tx>
            <c:strRef>
              <c:f>Tabelle7!$G$18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Tabelle7!$G$19:$G$48</c:f>
              <c:numCache>
                <c:formatCode>General</c:formatCode>
                <c:ptCount val="30"/>
                <c:pt idx="0">
                  <c:v>1.6E-2</c:v>
                </c:pt>
                <c:pt idx="1">
                  <c:v>3.5999999999999997E-2</c:v>
                </c:pt>
                <c:pt idx="2">
                  <c:v>7.5999999999999998E-2</c:v>
                </c:pt>
                <c:pt idx="3">
                  <c:v>0.153</c:v>
                </c:pt>
                <c:pt idx="4">
                  <c:v>0.26600000000000001</c:v>
                </c:pt>
                <c:pt idx="5">
                  <c:v>0.441</c:v>
                </c:pt>
                <c:pt idx="6">
                  <c:v>0.7</c:v>
                </c:pt>
                <c:pt idx="7">
                  <c:v>0.94</c:v>
                </c:pt>
                <c:pt idx="8">
                  <c:v>1.0609999999999999</c:v>
                </c:pt>
                <c:pt idx="9">
                  <c:v>1.244</c:v>
                </c:pt>
                <c:pt idx="10">
                  <c:v>1.385</c:v>
                </c:pt>
                <c:pt idx="11">
                  <c:v>1.5840000000000001</c:v>
                </c:pt>
                <c:pt idx="12">
                  <c:v>1.7709999999999999</c:v>
                </c:pt>
                <c:pt idx="13">
                  <c:v>1.944</c:v>
                </c:pt>
                <c:pt idx="14">
                  <c:v>2.081</c:v>
                </c:pt>
                <c:pt idx="15">
                  <c:v>2.3370000000000002</c:v>
                </c:pt>
                <c:pt idx="16">
                  <c:v>2.4969999999999999</c:v>
                </c:pt>
                <c:pt idx="17">
                  <c:v>2.798</c:v>
                </c:pt>
                <c:pt idx="18">
                  <c:v>3.0710000000000002</c:v>
                </c:pt>
                <c:pt idx="19">
                  <c:v>3.407</c:v>
                </c:pt>
                <c:pt idx="20">
                  <c:v>3.7290000000000001</c:v>
                </c:pt>
                <c:pt idx="21">
                  <c:v>4.2320000000000002</c:v>
                </c:pt>
                <c:pt idx="22">
                  <c:v>6.25</c:v>
                </c:pt>
                <c:pt idx="23">
                  <c:v>8.9009999999999998</c:v>
                </c:pt>
                <c:pt idx="24">
                  <c:v>11.311</c:v>
                </c:pt>
                <c:pt idx="25">
                  <c:v>13.111000000000001</c:v>
                </c:pt>
                <c:pt idx="26">
                  <c:v>15.374000000000001</c:v>
                </c:pt>
                <c:pt idx="27">
                  <c:v>15.688000000000001</c:v>
                </c:pt>
                <c:pt idx="28">
                  <c:v>17.379000000000001</c:v>
                </c:pt>
                <c:pt idx="29">
                  <c:v>17.951000000000001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F58-94E6-6ED3BC50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36136"/>
        <c:axId val="643236792"/>
      </c:lineChart>
      <c:catAx>
        <c:axId val="64323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Anfrage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792"/>
        <c:crosses val="autoZero"/>
        <c:auto val="1"/>
        <c:lblAlgn val="ctr"/>
        <c:lblOffset val="100"/>
        <c:noMultiLvlLbl val="0"/>
      </c:catAx>
      <c:valAx>
        <c:axId val="6432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  <a:prstGeom prst="rect">
            <a:avLst/>
          </a:prstGeo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D5640B-C1E8-4DF4-AC7A-8F7E4BA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9872-2ACA-418F-BB36-408B1BEEC55B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B3DE7-D114-462C-859C-5369701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4C83E-DB84-461C-8747-A8E0F09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AC43FA6-ADE5-43CE-8179-F30AA66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B80C6EB-879E-4D35-B410-8A71A5B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FA6A-1AA1-4E7D-90EF-C28EA5FAB52D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0E936A-9C6F-44C0-A187-3671320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20109F2-6F5A-454B-96D1-FCB6FE3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E101E-9543-428F-B23F-1A7CF26F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156-427F-4121-8968-8CB03783711B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1D655-C0E4-4D76-97EC-A2CB1E5E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62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BA0AB-BC6E-4F77-BF80-CE855015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e.colorado.edu/~siewerts/extra/code/example_code_archive/a490dmis_code/CUDA/cuda_work/samples/5_Simulations/particles/doc/particle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Beschleunigungsdatenstrukturen für Partikeldaten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Hash-Grid-Datenstruktur aus ungeordneter Partikelliste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26211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24103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2E86E-28FE-438C-98F4-5104619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710-6BA7-439E-B5C5-68E01B364723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1234B-8FD4-4093-B411-C480EE0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491C-57FC-472B-A239-A650A833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B260-D74E-406F-B2FA-67320E2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72BB7C-5DA6-4559-8BD5-9F288248D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1017"/>
              </p:ext>
            </p:extLst>
          </p:nvPr>
        </p:nvGraphicFramePr>
        <p:xfrm>
          <a:off x="191344" y="1196752"/>
          <a:ext cx="11737303" cy="51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1389BC1-5CD8-400D-BEA2-6A58F4FD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52894"/>
              </p:ext>
            </p:extLst>
          </p:nvPr>
        </p:nvGraphicFramePr>
        <p:xfrm>
          <a:off x="1127448" y="1772816"/>
          <a:ext cx="4356101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26">
                  <a:extLst>
                    <a:ext uri="{9D8B030D-6E8A-4147-A177-3AD203B41FA5}">
                      <a16:colId xmlns:a16="http://schemas.microsoft.com/office/drawing/2014/main" val="4258357727"/>
                    </a:ext>
                  </a:extLst>
                </a:gridCol>
                <a:gridCol w="2808375">
                  <a:extLst>
                    <a:ext uri="{9D8B030D-6E8A-4147-A177-3AD203B41FA5}">
                      <a16:colId xmlns:a16="http://schemas.microsoft.com/office/drawing/2014/main" val="36839412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laser.00080.chkpt.density.mmpld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471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85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3964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754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1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65985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434983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DD01E-FFAB-41F7-A2FA-B1B44C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EFDD-7D31-478D-B538-0A60EEDC68A4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7CFE7-A674-4AE3-9C97-57FCBE7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A859-55C2-4438-A7F6-40BCFF68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062F1FC-3E0D-46D5-A5D7-C1289A94D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25772"/>
              </p:ext>
            </p:extLst>
          </p:nvPr>
        </p:nvGraphicFramePr>
        <p:xfrm>
          <a:off x="839416" y="1196752"/>
          <a:ext cx="10657183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412E8-A0B4-4105-A7CE-E4268F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D3BF-E0CA-4CC1-9D49-1210CE82D387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87B1-99AA-4618-A7D8-CB93B65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D24AFC-61AB-4D3E-BEF8-1CC8537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 die nicht den Kreis schneiden können und welche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3EF8D-5F42-4377-91A9-0C354A38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F73-EF76-4A19-A7EA-CC17B55F06C5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392D2-9F91-4C2D-9493-CF8E16B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F28A8-23E5-43D2-B587-9D2E49E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522924-E154-4C43-9A22-41F92BE6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116632"/>
            <a:ext cx="12880753" cy="7245424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AC3F6FD-EE35-4FAD-B950-B7B8F5417E5F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Messungen Umkreis Abfrage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C2EA3-DF4C-4795-B778-72355B93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BA6B-305E-42A2-B69A-6B47E49F9AFA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79367B-65BF-4E70-A9BE-C4A04B75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A08DC-9046-4173-9C81-BEEBA67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E03A4-3C2D-42A6-AFCA-E5D89C78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6432EC-5079-4E35-B37F-9E3AD4DD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51055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3CBA6D-8668-4478-9AA7-FF8A036D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9880"/>
              </p:ext>
            </p:extLst>
          </p:nvPr>
        </p:nvGraphicFramePr>
        <p:xfrm>
          <a:off x="1508891" y="1844824"/>
          <a:ext cx="3936999" cy="1440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483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2426516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5C9A4-76E2-44A9-AF51-6CBA2798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3991-38AF-47E2-A0B1-ED69461D56A1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58D2-A392-47F7-BB06-E3C016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8CE1-2E6B-4A4B-802E-9B521DF9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2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1BB96-B80C-43D9-B5A7-73EE293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FCD07-0B2B-450E-822C-D101440B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2B34-B4F5-4618-9F11-EAF325A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C35-E505-4949-BC89-F7915348695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57C2A-9F99-4711-853B-9EE7BEC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73064-EE3D-4B46-AF4C-7031B3C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4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40807-F397-444B-99B7-F9AC800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Raycast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09F03-8998-45EE-9E76-D7F851A9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6854560" cy="5040560"/>
          </a:xfrm>
        </p:spPr>
        <p:txBody>
          <a:bodyPr/>
          <a:lstStyle/>
          <a:p>
            <a:r>
              <a:rPr lang="de-DE" b="1"/>
              <a:t>Parallelisierung der Zellen am Strahl entlang</a:t>
            </a:r>
          </a:p>
          <a:p>
            <a:pPr lvl="1"/>
            <a:r>
              <a:rPr lang="de-DE"/>
              <a:t>Zellen müssten zunächst auf CPU berechnet werden</a:t>
            </a:r>
          </a:p>
          <a:p>
            <a:pPr lvl="1"/>
            <a:r>
              <a:rPr lang="de-DE"/>
              <a:t>Speicher allokieren und Übertragung kostet viel Zeit</a:t>
            </a:r>
          </a:p>
          <a:p>
            <a:pPr lvl="1"/>
            <a:r>
              <a:rPr lang="de-DE"/>
              <a:t>Zellenanzahl in vielen Fällen sehr gering </a:t>
            </a:r>
            <a:r>
              <a:rPr lang="de-DE">
                <a:sym typeface="Wingdings" panose="05000000000000000000" pitchFamily="2" charset="2"/>
              </a:rPr>
              <a:t> lohnt nicht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aller Zellen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Übertragung nur von Raycasts und Ergebnisliste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Mehrere Raycasts parallel möglich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Es werden aber auch Zellen geprüft, die nicht vom Raycast geschnitten werden  zum Teil viel Overhead</a:t>
            </a:r>
          </a:p>
          <a:p>
            <a:pPr lvl="1"/>
            <a:endParaRPr lang="de-DE">
              <a:sym typeface="Wingdings" panose="05000000000000000000" pitchFamily="2" charset="2"/>
            </a:endParaRPr>
          </a:p>
          <a:p>
            <a:r>
              <a:rPr lang="de-DE" b="1">
                <a:sym typeface="Wingdings" panose="05000000000000000000" pitchFamily="2" charset="2"/>
              </a:rPr>
              <a:t>Parallelisierung der Raycasts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Einzelner Raycast wird seriell verarbeitet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Erwartung: Bei wenigen Raycasts deutlich langsamer als CPU Implementierung, bei vielen schneller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EA00DD-9782-4CBD-9229-C596C4893316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5AB221D-674C-4BFD-98AE-6332344A54B3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19A394-40DC-49B9-BAB0-1C5AF79DCA0F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0A4652-71F4-4179-AA77-D833800C14E1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E240C5-F475-45E6-983A-652BCF3F396F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7D31ECE-1981-4515-BB16-7E2139308FA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D3FBCDD-F459-4352-96B5-0E7086A95CA7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7FDE04B-AD0F-481F-AEE4-B28EB530B096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9ABEFD9-67D6-441E-B59B-91616CF601AC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3650B19-842A-44C1-BBB8-B1C8B199E8C0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E9DB1E-F4BF-43E9-AF8B-F7D44F5B3823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DC4361-A2A8-4FEB-9ADD-857CDD898AF1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2AABDA-E33C-4DC7-82AB-D0EE88BCB33D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4F41BE5-3DD5-49DA-899B-252D7D65969C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6312779-600A-4B2C-82A3-676BB11B933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6C6C13-9937-4069-9F91-40EF9C2F768F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8856D0B-095A-4C12-8A90-65E8E819D32F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CB440DE-E349-4A00-BE24-BDE5513930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A479B57-F6DE-4BAA-8DF3-F681B3D84B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F2086DB-E0FA-4D2B-93A7-CA67804F2597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53A3343-5618-4655-87E9-B260E6C9CAA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B56B582-1639-47D0-A6C2-74B15F25196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143CDA-5A4A-449D-88F7-A94121CD102E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5E7D661-1213-414F-8F86-3E470A0B79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B97BDBEF-9F57-43B2-9697-9358B21B220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CE854FE-81C5-4F67-A89A-F1D8293DF7BF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B1D618E-6E66-4B9C-A372-8CCE18F76B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AB248003-A1D5-48AE-8F28-D34163DCD3A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0C12623-5567-4A71-9FAD-835D96704CC9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39CD6AC-4641-482E-9CB8-538E64D7CC7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1880687-5C01-423A-BB5C-BD2BDD17DA0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9BBC42B-A4DF-495A-893F-07B9B48A844F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6B93C6F5-4E3B-4706-8C90-F7D2C8A8221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0C9C982-5EF2-424F-A6AC-825698E12D0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7AC9110-02A1-4BA9-8029-4AD302A31D96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D44B111-56A5-4396-B1B4-7A380866D90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6F85134-BB29-4B06-B6D2-2DF9ACE118F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E34E3225-C1D6-46C2-90D2-7E8A5667B84F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38B771D0-7150-4C4F-BEE4-DE43D633E4E9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605F515-D51C-44BC-B60E-0972AF0B7781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53411A1-8698-4230-9238-E7BD43A363E5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B665E97E-D293-45A0-B52C-2C5277AD57D9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F2C254E-D39C-4FF3-B4FE-E6EE10BE3CC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C8013C9-1F1C-465A-A4C5-7DDC564EB519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66E6BF1-BAD2-439A-93E3-E944B734AE3E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03E0C572-38F5-4C6B-A028-D05EC0FE6550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DD57775-7BB5-4240-BFD7-D721D240D229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B92EBC2-013B-4334-8807-A12676E55666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39E38F-457B-4936-8D81-011D948C88B2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B3E22A8-A216-49BA-B39C-848A0F5582E2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ACEC8D-57CD-4425-9E7B-D0330054E457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646F7D21-14F3-4FCD-9BD7-48C115506B4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7B6B81C4-DC21-4517-97B0-93C92BBA4B95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562CE1A-BC2F-4984-A9F1-00750FF70EF1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E3DB9BF2-79B8-48E2-9AF9-A937706FBE8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9B2CD74-1DA3-4926-A223-737BAA7E849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7FC5ADE5-F36E-4403-B819-80A63ACA4929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C3BCF9E-909E-473B-AF95-691330F49E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3533867-BDBD-4AEF-AAD8-A36D7AC0A4C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8A618A2B-E584-484A-83FD-C1FB2C17071A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C366C82-2393-4A88-B558-9F1899536A6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24A0640-BDAD-4FF8-90DC-8549DEB7C37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1470EF21-33E4-43D0-B98E-872F55F4B01A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86701CFF-CE26-4FA3-9D5C-EDF3D2F7B4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2F75E46-4351-49B5-A96E-3B0A1983CF2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EFAD7DE-F4B4-4B9E-AFF5-ADF9884F6092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172891B0-93DA-4C01-9B3F-C7002F4CCD9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A0FF5E0-BFA6-489E-9DC7-6B8108785F1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E3A9008C-D89B-44E3-9342-688F297DFCEC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9F2F496-C441-4E54-BD42-469E7D5FB60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73253DE-57DD-4A44-95B2-CA5F1FE592AB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AE82908-D5F9-4E8D-8812-50ACFABADF5D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7D4F5671-E952-4760-9538-F71F8900E33B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BC55E83-9CF1-42F7-A3F8-BD5EBC8148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552E3CCA-7D9C-49D1-BE9A-9B329727A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24192" y="2990023"/>
            <a:ext cx="3600402" cy="12974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7A6A9812-87D9-4712-B589-27A947C49E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52184" y="4078722"/>
            <a:ext cx="3824810" cy="36112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44AF4925-6B6B-41FC-8DA1-CBD09794CD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9783" y="3294462"/>
            <a:ext cx="3824810" cy="114017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AA3AF4-3132-42BE-84DF-707049F2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0D7-607A-453B-83F4-29FA9426ED65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C36FD-47A9-4192-984D-309EC78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718FA4-AC83-4352-B28D-4DA92299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/>
              <a:t>Hash-Grid Aufbau auf der GPU lohnt sich</a:t>
            </a:r>
          </a:p>
          <a:p>
            <a:r>
              <a:rPr lang="de-DE" sz="2400"/>
              <a:t>Durch optimierte Datenstruktur können noch kürzere Laufzeiten erreicht werden</a:t>
            </a:r>
          </a:p>
          <a:p>
            <a:r>
              <a:rPr lang="de-DE" sz="2400"/>
              <a:t>Berechnung in realistischen Szenarien (2 Millionen Partikel) in unter 16ms möglich ~ 60Hz</a:t>
            </a:r>
          </a:p>
          <a:p>
            <a:r>
              <a:rPr lang="de-DE" sz="2400"/>
              <a:t>Daten kopieren hat großen Anteil auf Laufzeit</a:t>
            </a:r>
          </a:p>
          <a:p>
            <a:r>
              <a:rPr lang="de-DE" sz="2400"/>
              <a:t>Ob Abfragen sich lohnen ist stark abhängig vom Szenario</a:t>
            </a:r>
          </a:p>
          <a:p>
            <a:endParaRPr lang="de-DE" sz="2400"/>
          </a:p>
          <a:p>
            <a:endParaRPr lang="de-DE" sz="2400"/>
          </a:p>
          <a:p>
            <a:endParaRPr lang="de-DE" sz="240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8E5C-7321-4386-899F-BD477D6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F3D-0C31-4226-8914-34E2C71AA1FC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06134-B07B-4ABB-B80C-D2C2C65A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2F6FF-4539-4454-9311-7458F28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D28D-2675-45ED-A8FA-F0C33B48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97A4B-FF62-4F2A-9361-49C0D1B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Aufbau eines Hash-Grids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Parallelisierung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Probleme bei der 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Messungen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Abfrage Raycast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3C774-997C-4CBA-8023-2C7603BC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2FD5-2F7A-445A-94AA-A5BBD7DE2318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CBC82-5247-4ABB-94E7-4E4870F8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3F644-CBDF-412E-8D02-D266601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71051" y="1447742"/>
            <a:ext cx="4801226" cy="5040560"/>
          </a:xfrm>
        </p:spPr>
        <p:txBody>
          <a:bodyPr/>
          <a:lstStyle/>
          <a:p>
            <a:r>
              <a:rPr lang="de-DE"/>
              <a:t>Hash-Grid für (Ungeordnete) Liste von Partikeln erstellen</a:t>
            </a:r>
          </a:p>
          <a:p>
            <a:r>
              <a:rPr lang="de-DE"/>
              <a:t>Parallelisiert mit CUDA</a:t>
            </a:r>
          </a:p>
          <a:p>
            <a:endParaRPr lang="de-DE"/>
          </a:p>
          <a:p>
            <a:r>
              <a:rPr lang="de-DE"/>
              <a:t>Messungen durchführen anhand von Beispielabfragen</a:t>
            </a:r>
          </a:p>
          <a:p>
            <a:endParaRPr lang="de-DE"/>
          </a:p>
          <a:p>
            <a:r>
              <a:rPr lang="de-DE"/>
              <a:t>Optimierung freier Parameter (Zellgröße/Grid-Größe, Anzahl Buckets)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00A2F-3549-42B5-8FC2-EEEFB51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1D0-B01A-466D-A81C-F4D5F9957B04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C16B9-AAD6-4375-AE08-9C26797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5BA10-4F07-4786-AE24-872195A1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/>
              <a:t>Regelmäßiges Gitter aufbauen</a:t>
            </a:r>
          </a:p>
          <a:p>
            <a:r>
              <a:rPr lang="de-DE" sz="2000"/>
              <a:t>Hash-Wert für jedes einzelne Partikel berechnen</a:t>
            </a:r>
          </a:p>
          <a:p>
            <a:r>
              <a:rPr lang="de-DE" sz="2000"/>
              <a:t>Einsortieren der Partikel in zugehörigen Bucket</a:t>
            </a:r>
          </a:p>
          <a:p>
            <a:endParaRPr lang="de-DE" sz="2000"/>
          </a:p>
          <a:p>
            <a:r>
              <a:rPr lang="de-DE" sz="2000"/>
              <a:t>Vorteil</a:t>
            </a:r>
          </a:p>
          <a:p>
            <a:pPr lvl="1"/>
            <a:r>
              <a:rPr lang="de-DE" sz="1800"/>
              <a:t>Nicht jedes Partikel muss bei Abfragen überprüft werden</a:t>
            </a:r>
            <a:endParaRPr lang="de-DE" sz="18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6C729-A9E5-40EA-A922-9520348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B52F-87E3-412B-9CD7-90191EF1E04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FF46B-E788-4E2D-8193-3FF49B9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FBAC5-4D36-4463-B3AF-3645D29C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20769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58F61-1CA1-4DDC-9E04-D2D12413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768-1BC3-42AA-9BE1-34C09027BE8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33FE7-AF69-482A-8EB4-78CAE5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8EA9-B170-43B1-A2FA-C3E3DB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Nach Simon Green [</a:t>
            </a:r>
            <a:r>
              <a:rPr lang="de-DE" sz="2000">
                <a:hlinkClick r:id="rId2"/>
              </a:rPr>
              <a:t>Link</a:t>
            </a:r>
            <a:r>
              <a:rPr lang="de-DE" sz="2000"/>
              <a:t>]</a:t>
            </a:r>
          </a:p>
          <a:p>
            <a:r>
              <a:rPr lang="de-DE" sz="2000"/>
              <a:t>Einzelne Schritte in einzelne Kernel eingeteilt</a:t>
            </a:r>
          </a:p>
          <a:p>
            <a:pPr lvl="1"/>
            <a:r>
              <a:rPr lang="de-DE" sz="1800"/>
              <a:t>Berechnung der Hashwerte</a:t>
            </a:r>
          </a:p>
          <a:p>
            <a:pPr lvl="1"/>
            <a:r>
              <a:rPr lang="de-DE" sz="1800"/>
              <a:t>Sortierung per Radixsort (mit Thrust)</a:t>
            </a:r>
          </a:p>
          <a:p>
            <a:pPr lvl="1"/>
            <a:r>
              <a:rPr lang="de-DE" sz="1800"/>
              <a:t>Start und Endindex setzen</a:t>
            </a:r>
          </a:p>
          <a:p>
            <a:r>
              <a:rPr lang="de-DE" sz="2000"/>
              <a:t>Pro Partikel ein Thread</a:t>
            </a:r>
          </a:p>
          <a:p>
            <a:endParaRPr lang="de-DE"/>
          </a:p>
          <a:p>
            <a:pPr lvl="1"/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80495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BE1201-E2B4-4EF8-AE7C-438FAA9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D965-3CE4-472B-BEB9-74D36334FC40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4A8E6-97B9-45B5-A315-1E3386D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F5731F-30EB-4B59-BC7F-BE11B45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Probleme bei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Soll Partikel nur in eine Zelle eingetragen werden oder in alle </a:t>
            </a:r>
            <a:br>
              <a:rPr lang="de-DE"/>
            </a:br>
            <a:r>
              <a:rPr lang="de-DE"/>
              <a:t>überschneidenden</a:t>
            </a:r>
          </a:p>
          <a:p>
            <a:r>
              <a:rPr lang="de-DE"/>
              <a:t>Mehrfache Eintragung in Buckets bedeutet mehr Aufwand</a:t>
            </a:r>
            <a:br>
              <a:rPr lang="de-DE"/>
            </a:br>
            <a:r>
              <a:rPr lang="de-DE"/>
              <a:t>beim Aufbau des Grids</a:t>
            </a:r>
          </a:p>
          <a:p>
            <a:r>
              <a:rPr lang="de-DE"/>
              <a:t>Bei einmaligem Eintragen ist Partikelradius von Zellgröße abhängig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Datensätze sind wegen Alignment nicht alle geeignet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BA2F8-1B77-4F31-85E5-8A4367C6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C61-C9D8-4CD5-80BB-473DB45779E3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BD047-E8B4-464A-93BE-35F7D70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B3C44F-303F-46A2-80FF-20353EC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8C2E4-3521-4D53-99F1-4FE65AD8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44824"/>
            <a:ext cx="5696745" cy="476316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56C873-152F-4DAB-AB5C-BA3969EECD59}"/>
              </a:ext>
            </a:extLst>
          </p:cNvPr>
          <p:cNvSpPr txBox="1"/>
          <p:nvPr/>
        </p:nvSpPr>
        <p:spPr>
          <a:xfrm>
            <a:off x="479376" y="2060848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Manuelle Prüfung richtiger Zuordnung bei kleinem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Partikel aus allen Zellen aufaddieren und mit Gesamtpartikelanzahl vergleichen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Vergleich mit CPU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Erstellen eines Volumengraphen aus verschiedenen Frames mit </a:t>
            </a:r>
            <a:r>
              <a:rPr lang="de-DE" sz="20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ParaView</a:t>
            </a: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D7344C-C4F9-4EBF-A5AC-2559B5EA5037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Validierung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83C37D-E8A9-4A2F-93B1-6D48F4E8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7731-5FB4-4AAD-B78E-8B4A8FFCAACF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0769D72-98B9-4A57-AF38-06DC285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A1933C9-A9DB-4236-A9C8-1D03A025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660990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25A8CE2-AE44-4F65-AE7C-F6C83338A3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7568" y="1855333"/>
          <a:ext cx="3240360" cy="162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784">
                  <a:extLst>
                    <a:ext uri="{9D8B030D-6E8A-4147-A177-3AD203B41FA5}">
                      <a16:colId xmlns:a16="http://schemas.microsoft.com/office/drawing/2014/main" val="3833736895"/>
                    </a:ext>
                  </a:extLst>
                </a:gridCol>
                <a:gridCol w="2343576">
                  <a:extLst>
                    <a:ext uri="{9D8B030D-6E8A-4147-A177-3AD203B41FA5}">
                      <a16:colId xmlns:a16="http://schemas.microsoft.com/office/drawing/2014/main" val="3061341619"/>
                    </a:ext>
                  </a:extLst>
                </a:gridCol>
              </a:tblGrid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4071330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790429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2000000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4081086"/>
                  </a:ext>
                </a:extLst>
              </a:tr>
              <a:tr h="16269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Grid Auflösung: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3340864"/>
                  </a:ext>
                </a:extLst>
              </a:tr>
              <a:tr h="23085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432271"/>
                  </a:ext>
                </a:extLst>
              </a:tr>
              <a:tr h="22279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 err="1">
                          <a:effectLst/>
                        </a:rPr>
                        <a:t>Nvidia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Gtx</a:t>
                      </a:r>
                      <a:r>
                        <a:rPr lang="de-DE" sz="1100" u="none" strike="noStrike" dirty="0">
                          <a:effectLst/>
                        </a:rPr>
                        <a:t> 970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5196768"/>
                  </a:ext>
                </a:extLst>
              </a:tr>
              <a:tr h="22743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CPU: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846159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D86D-78E1-4E55-91CE-2E7C5ED4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C03-C05D-40E7-96E9-BD1015E6297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79C03-5514-4FD7-80C9-168F883A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13EB4-B6C8-4130-9F12-892F3ED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826</Words>
  <Application>Microsoft Office PowerPoint</Application>
  <PresentationFormat>Breitbild</PresentationFormat>
  <Paragraphs>355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Microsoft Sans Serif</vt:lpstr>
      <vt:lpstr>Times New Roman</vt:lpstr>
      <vt:lpstr>Verdana</vt:lpstr>
      <vt:lpstr>Wingdings</vt:lpstr>
      <vt:lpstr>TUD_Master</vt:lpstr>
      <vt:lpstr>Beschleunigungsdatenstrukturen für Partikeldaten</vt:lpstr>
      <vt:lpstr>Gliederung</vt:lpstr>
      <vt:lpstr>Aufgabe</vt:lpstr>
      <vt:lpstr>Aufbau eines Hash-Grids</vt:lpstr>
      <vt:lpstr>Parallelisierung</vt:lpstr>
      <vt:lpstr>Implementierung</vt:lpstr>
      <vt:lpstr>Probleme bei Implementierung</vt:lpstr>
      <vt:lpstr>PowerPoint-Präsentation</vt:lpstr>
      <vt:lpstr>Messungen Hash-Grid Aufbau</vt:lpstr>
      <vt:lpstr>Messungen Hash-Grid Aufbau</vt:lpstr>
      <vt:lpstr>Messungen Hash-Grid Aufbau</vt:lpstr>
      <vt:lpstr>Messungen Hash-Grid Aufbau</vt:lpstr>
      <vt:lpstr>Abfrage Umkreis</vt:lpstr>
      <vt:lpstr>PowerPoint-Präsentation</vt:lpstr>
      <vt:lpstr>Messungen Umkreis Abfrage</vt:lpstr>
      <vt:lpstr>Messungen Umkreis Abfrage</vt:lpstr>
      <vt:lpstr>Raycast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215</cp:revision>
  <dcterms:created xsi:type="dcterms:W3CDTF">2017-10-05T09:15:04Z</dcterms:created>
  <dcterms:modified xsi:type="dcterms:W3CDTF">2018-01-31T15:39:07Z</dcterms:modified>
</cp:coreProperties>
</file>