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1" r:id="rId4"/>
    <p:sldId id="262" r:id="rId5"/>
    <p:sldId id="269" r:id="rId6"/>
    <p:sldId id="263" r:id="rId7"/>
    <p:sldId id="271" r:id="rId8"/>
    <p:sldId id="265" r:id="rId9"/>
    <p:sldId id="272" r:id="rId10"/>
    <p:sldId id="266" r:id="rId11"/>
    <p:sldId id="270" r:id="rId12"/>
    <p:sldId id="273" r:id="rId13"/>
    <p:sldId id="267" r:id="rId14"/>
  </p:sldIdLst>
  <p:sldSz cx="12192000" cy="6858000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E84"/>
    <a:srgbClr val="DAE8FA"/>
    <a:srgbClr val="BFBFBF"/>
    <a:srgbClr val="D9D9D9"/>
    <a:srgbClr val="FFFFFF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14" autoAdjust="0"/>
    <p:restoredTop sz="78021" autoAdjust="0"/>
  </p:normalViewPr>
  <p:slideViewPr>
    <p:cSldViewPr>
      <p:cViewPr varScale="1">
        <p:scale>
          <a:sx n="56" d="100"/>
          <a:sy n="56" d="100"/>
        </p:scale>
        <p:origin x="29" y="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 bei Anpassung</a:t>
            </a:r>
            <a:r>
              <a:rPr lang="de-DE" baseline="0" dirty="0"/>
              <a:t> der Grid-Größe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GPU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Tabelle3!$B$22:$B$30</c:f>
              <c:numCache>
                <c:formatCode>General</c:formatCode>
                <c:ptCount val="9"/>
                <c:pt idx="0">
                  <c:v>19.948</c:v>
                </c:pt>
                <c:pt idx="1">
                  <c:v>19.771000000000001</c:v>
                </c:pt>
                <c:pt idx="2">
                  <c:v>19.707999999999998</c:v>
                </c:pt>
                <c:pt idx="3">
                  <c:v>19.718</c:v>
                </c:pt>
                <c:pt idx="4">
                  <c:v>19.847999999999999</c:v>
                </c:pt>
                <c:pt idx="5">
                  <c:v>19.527999999999999</c:v>
                </c:pt>
                <c:pt idx="6">
                  <c:v>20.294</c:v>
                </c:pt>
                <c:pt idx="7">
                  <c:v>21.428999999999998</c:v>
                </c:pt>
                <c:pt idx="8">
                  <c:v>30.869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2-4590-94C1-D35E8582CC84}"/>
            </c:ext>
          </c:extLst>
        </c:ser>
        <c:ser>
          <c:idx val="1"/>
          <c:order val="1"/>
          <c:tx>
            <c:v>CPU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Tabelle3!$C$22:$C$30</c:f>
              <c:numCache>
                <c:formatCode>General</c:formatCode>
                <c:ptCount val="9"/>
                <c:pt idx="0">
                  <c:v>48.581000000000003</c:v>
                </c:pt>
                <c:pt idx="1">
                  <c:v>55.262</c:v>
                </c:pt>
                <c:pt idx="2">
                  <c:v>53.764000000000003</c:v>
                </c:pt>
                <c:pt idx="3">
                  <c:v>51.755000000000003</c:v>
                </c:pt>
                <c:pt idx="4">
                  <c:v>55.542999999999999</c:v>
                </c:pt>
                <c:pt idx="5">
                  <c:v>67.188000000000002</c:v>
                </c:pt>
                <c:pt idx="6">
                  <c:v>117.726</c:v>
                </c:pt>
                <c:pt idx="7">
                  <c:v>315.92899999999997</c:v>
                </c:pt>
                <c:pt idx="8">
                  <c:v>480.88400000000001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E2-4590-94C1-D35E8582C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32484200"/>
        <c:axId val="532484528"/>
      </c:barChart>
      <c:catAx>
        <c:axId val="532484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Zellenauflösung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528"/>
        <c:crosses val="autoZero"/>
        <c:auto val="1"/>
        <c:lblAlgn val="ctr"/>
        <c:lblOffset val="100"/>
        <c:noMultiLvlLbl val="0"/>
      </c:catAx>
      <c:valAx>
        <c:axId val="532484528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2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</a:t>
            </a:r>
            <a:r>
              <a:rPr lang="de-DE" baseline="0" dirty="0"/>
              <a:t> bei Anpassung der Partikelanzahl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Tabelle2!$B$14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Tabelle2!$B$15:$B$24</c:f>
              <c:numCache>
                <c:formatCode>General</c:formatCode>
                <c:ptCount val="10"/>
                <c:pt idx="0">
                  <c:v>3.84</c:v>
                </c:pt>
                <c:pt idx="1">
                  <c:v>5.6079999999999997</c:v>
                </c:pt>
                <c:pt idx="2">
                  <c:v>7.62</c:v>
                </c:pt>
                <c:pt idx="3">
                  <c:v>9.5</c:v>
                </c:pt>
                <c:pt idx="4">
                  <c:v>11.324</c:v>
                </c:pt>
                <c:pt idx="5">
                  <c:v>13.119</c:v>
                </c:pt>
                <c:pt idx="6">
                  <c:v>15.063000000000001</c:v>
                </c:pt>
                <c:pt idx="7">
                  <c:v>16.920999999999999</c:v>
                </c:pt>
                <c:pt idx="8">
                  <c:v>18.731999999999999</c:v>
                </c:pt>
                <c:pt idx="9">
                  <c:v>20.64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15-4D41-90C7-F5CD6B35B6F0}"/>
            </c:ext>
          </c:extLst>
        </c:ser>
        <c:ser>
          <c:idx val="2"/>
          <c:order val="2"/>
          <c:tx>
            <c:strRef>
              <c:f>Tabelle2!$E$14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Tabelle2!$E$15:$E$24</c:f>
              <c:numCache>
                <c:formatCode>General</c:formatCode>
                <c:ptCount val="10"/>
                <c:pt idx="0">
                  <c:v>27.097999999999999</c:v>
                </c:pt>
                <c:pt idx="1">
                  <c:v>43.987000000000002</c:v>
                </c:pt>
                <c:pt idx="2">
                  <c:v>56.189</c:v>
                </c:pt>
                <c:pt idx="3">
                  <c:v>66.156999999999996</c:v>
                </c:pt>
                <c:pt idx="4">
                  <c:v>76.700999999999993</c:v>
                </c:pt>
                <c:pt idx="5">
                  <c:v>85.269000000000005</c:v>
                </c:pt>
                <c:pt idx="6">
                  <c:v>94.078000000000003</c:v>
                </c:pt>
                <c:pt idx="7">
                  <c:v>103.092</c:v>
                </c:pt>
                <c:pt idx="8">
                  <c:v>114.949</c:v>
                </c:pt>
                <c:pt idx="9">
                  <c:v>123.917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5-4D41-90C7-F5CD6B35B6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39811744"/>
        <c:axId val="65248433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Tabelle2!$C$14</c15:sqref>
                        </c15:formulaRef>
                      </c:ext>
                    </c:extLst>
                    <c:strCache>
                      <c:ptCount val="1"/>
                      <c:pt idx="0">
                        <c:v>GPU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Tabelle2!$C$15:$C$24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3.8460000000000001</c:v>
                      </c:pt>
                      <c:pt idx="1">
                        <c:v>5.7610000000000001</c:v>
                      </c:pt>
                      <c:pt idx="2">
                        <c:v>7.5789999999999997</c:v>
                      </c:pt>
                      <c:pt idx="3">
                        <c:v>9.3320000000000007</c:v>
                      </c:pt>
                      <c:pt idx="4">
                        <c:v>11.244</c:v>
                      </c:pt>
                      <c:pt idx="5">
                        <c:v>13.282</c:v>
                      </c:pt>
                      <c:pt idx="6">
                        <c:v>15.153</c:v>
                      </c:pt>
                      <c:pt idx="7">
                        <c:v>16.954000000000001</c:v>
                      </c:pt>
                      <c:pt idx="8">
                        <c:v>18.489000000000001</c:v>
                      </c:pt>
                      <c:pt idx="9">
                        <c:v>20.282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915-4D41-90C7-F5CD6B35B6F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Tabelle2!$F$14</c15:sqref>
                        </c15:formulaRef>
                      </c:ext>
                    </c:extLst>
                    <c:strCache>
                      <c:ptCount val="1"/>
                      <c:pt idx="0">
                        <c:v>CPU 2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Tabelle2!$F$15:$F$24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26.454000000000001</c:v>
                      </c:pt>
                      <c:pt idx="1">
                        <c:v>43.322000000000003</c:v>
                      </c:pt>
                      <c:pt idx="2">
                        <c:v>55.795000000000002</c:v>
                      </c:pt>
                      <c:pt idx="3">
                        <c:v>66.209000000000003</c:v>
                      </c:pt>
                      <c:pt idx="4">
                        <c:v>76.269000000000005</c:v>
                      </c:pt>
                      <c:pt idx="5">
                        <c:v>86.52</c:v>
                      </c:pt>
                      <c:pt idx="6">
                        <c:v>92.811000000000007</c:v>
                      </c:pt>
                      <c:pt idx="7">
                        <c:v>103.947</c:v>
                      </c:pt>
                      <c:pt idx="8">
                        <c:v>114.711</c:v>
                      </c:pt>
                      <c:pt idx="9">
                        <c:v>125.229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915-4D41-90C7-F5CD6B35B6F0}"/>
                  </c:ext>
                </c:extLst>
              </c15:ser>
            </c15:filteredLineSeries>
          </c:ext>
        </c:extLst>
      </c:lineChart>
      <c:catAx>
        <c:axId val="53981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 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2484336"/>
        <c:crosses val="autoZero"/>
        <c:auto val="1"/>
        <c:lblAlgn val="ctr"/>
        <c:lblOffset val="100"/>
        <c:noMultiLvlLbl val="0"/>
      </c:catAx>
      <c:valAx>
        <c:axId val="65248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98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 bei Anpassung der Partikelanzahl (bis 60</a:t>
            </a:r>
            <a:r>
              <a:rPr lang="de-DE" baseline="0" dirty="0"/>
              <a:t> Millionen)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Tabelle5!$B$15</c:f>
              <c:strCache>
                <c:ptCount val="1"/>
                <c:pt idx="0">
                  <c:v> CPU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Tabelle5!$B$16:$B$35</c:f>
              <c:numCache>
                <c:formatCode>General</c:formatCode>
                <c:ptCount val="20"/>
                <c:pt idx="0">
                  <c:v>128</c:v>
                </c:pt>
                <c:pt idx="1">
                  <c:v>210</c:v>
                </c:pt>
                <c:pt idx="2">
                  <c:v>284</c:v>
                </c:pt>
                <c:pt idx="3">
                  <c:v>357</c:v>
                </c:pt>
                <c:pt idx="4">
                  <c:v>423</c:v>
                </c:pt>
                <c:pt idx="5">
                  <c:v>501</c:v>
                </c:pt>
                <c:pt idx="6">
                  <c:v>566</c:v>
                </c:pt>
                <c:pt idx="7">
                  <c:v>643</c:v>
                </c:pt>
                <c:pt idx="8">
                  <c:v>686</c:v>
                </c:pt>
                <c:pt idx="9">
                  <c:v>742</c:v>
                </c:pt>
                <c:pt idx="10">
                  <c:v>812</c:v>
                </c:pt>
                <c:pt idx="11">
                  <c:v>891</c:v>
                </c:pt>
                <c:pt idx="12">
                  <c:v>964</c:v>
                </c:pt>
                <c:pt idx="13">
                  <c:v>1003</c:v>
                </c:pt>
                <c:pt idx="14">
                  <c:v>1061</c:v>
                </c:pt>
                <c:pt idx="15">
                  <c:v>1134</c:v>
                </c:pt>
                <c:pt idx="16">
                  <c:v>1212</c:v>
                </c:pt>
                <c:pt idx="17">
                  <c:v>1287</c:v>
                </c:pt>
                <c:pt idx="18">
                  <c:v>1365</c:v>
                </c:pt>
                <c:pt idx="19">
                  <c:v>1411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A9-45CE-89FF-1D861BCF2394}"/>
            </c:ext>
          </c:extLst>
        </c:ser>
        <c:ser>
          <c:idx val="1"/>
          <c:order val="1"/>
          <c:tx>
            <c:strRef>
              <c:f>Tabelle5!$C$15</c:f>
              <c:strCache>
                <c:ptCount val="1"/>
                <c:pt idx="0">
                  <c:v> GPU mit kopieren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6198449612403101E-2"/>
                  <c:y val="-3.20258804858694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0A9-45CE-89FF-1D861BCF2394}"/>
                </c:ext>
              </c:extLst>
            </c:dLbl>
            <c:dLbl>
              <c:idx val="1"/>
              <c:layout>
                <c:manualLayout>
                  <c:x val="-1.6198449612403101E-2"/>
                  <c:y val="-3.2025880485869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A9-45CE-89FF-1D861BCF23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Tabelle5!$C$16:$C$35</c:f>
              <c:numCache>
                <c:formatCode>General</c:formatCode>
                <c:ptCount val="20"/>
                <c:pt idx="0">
                  <c:v>27</c:v>
                </c:pt>
                <c:pt idx="1">
                  <c:v>49</c:v>
                </c:pt>
                <c:pt idx="2">
                  <c:v>72</c:v>
                </c:pt>
                <c:pt idx="3">
                  <c:v>93</c:v>
                </c:pt>
                <c:pt idx="4">
                  <c:v>117</c:v>
                </c:pt>
                <c:pt idx="5">
                  <c:v>139</c:v>
                </c:pt>
                <c:pt idx="6">
                  <c:v>161</c:v>
                </c:pt>
                <c:pt idx="7">
                  <c:v>181</c:v>
                </c:pt>
                <c:pt idx="8">
                  <c:v>205</c:v>
                </c:pt>
                <c:pt idx="9">
                  <c:v>226</c:v>
                </c:pt>
                <c:pt idx="10">
                  <c:v>248</c:v>
                </c:pt>
                <c:pt idx="11">
                  <c:v>271</c:v>
                </c:pt>
                <c:pt idx="12">
                  <c:v>294</c:v>
                </c:pt>
                <c:pt idx="13">
                  <c:v>315</c:v>
                </c:pt>
                <c:pt idx="14">
                  <c:v>339</c:v>
                </c:pt>
                <c:pt idx="15">
                  <c:v>358</c:v>
                </c:pt>
                <c:pt idx="16">
                  <c:v>381</c:v>
                </c:pt>
                <c:pt idx="17">
                  <c:v>402</c:v>
                </c:pt>
                <c:pt idx="18">
                  <c:v>426</c:v>
                </c:pt>
                <c:pt idx="19">
                  <c:v>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A9-45CE-89FF-1D861BCF2394}"/>
            </c:ext>
          </c:extLst>
        </c:ser>
        <c:ser>
          <c:idx val="2"/>
          <c:order val="2"/>
          <c:tx>
            <c:strRef>
              <c:f>Tabelle5!$D$15</c:f>
              <c:strCache>
                <c:ptCount val="1"/>
                <c:pt idx="0">
                  <c:v> GPU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6198449612403101E-2"/>
                  <c:y val="-2.375714663574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A9-45CE-89FF-1D861BCF2394}"/>
                </c:ext>
              </c:extLst>
            </c:dLbl>
            <c:dLbl>
              <c:idx val="3"/>
              <c:layout>
                <c:manualLayout>
                  <c:x val="-1.6198449612403101E-2"/>
                  <c:y val="-1.34212293230788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A9-45CE-89FF-1D861BCF2394}"/>
                </c:ext>
              </c:extLst>
            </c:dLbl>
            <c:dLbl>
              <c:idx val="4"/>
              <c:layout>
                <c:manualLayout>
                  <c:x val="-1.6198449612403101E-2"/>
                  <c:y val="-1.96227797106758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A9-45CE-89FF-1D861BCF23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Tabelle5!$D$16:$D$35</c:f>
              <c:numCache>
                <c:formatCode>General</c:formatCode>
                <c:ptCount val="20"/>
                <c:pt idx="0">
                  <c:v>10</c:v>
                </c:pt>
                <c:pt idx="1">
                  <c:v>18</c:v>
                </c:pt>
                <c:pt idx="2">
                  <c:v>26</c:v>
                </c:pt>
                <c:pt idx="3">
                  <c:v>33</c:v>
                </c:pt>
                <c:pt idx="4">
                  <c:v>40</c:v>
                </c:pt>
                <c:pt idx="5">
                  <c:v>49</c:v>
                </c:pt>
                <c:pt idx="6">
                  <c:v>56</c:v>
                </c:pt>
                <c:pt idx="7">
                  <c:v>63</c:v>
                </c:pt>
                <c:pt idx="8">
                  <c:v>71</c:v>
                </c:pt>
                <c:pt idx="9">
                  <c:v>77</c:v>
                </c:pt>
                <c:pt idx="10">
                  <c:v>85</c:v>
                </c:pt>
                <c:pt idx="11">
                  <c:v>93</c:v>
                </c:pt>
                <c:pt idx="12">
                  <c:v>100</c:v>
                </c:pt>
                <c:pt idx="13">
                  <c:v>109</c:v>
                </c:pt>
                <c:pt idx="14">
                  <c:v>115</c:v>
                </c:pt>
                <c:pt idx="15">
                  <c:v>123</c:v>
                </c:pt>
                <c:pt idx="16">
                  <c:v>131</c:v>
                </c:pt>
                <c:pt idx="17">
                  <c:v>137</c:v>
                </c:pt>
                <c:pt idx="18">
                  <c:v>145</c:v>
                </c:pt>
                <c:pt idx="19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0A9-45CE-89FF-1D861BCF239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43509480"/>
        <c:axId val="543500952"/>
      </c:lineChart>
      <c:catAx>
        <c:axId val="5435094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Partikelanzahl in Millionen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3500952"/>
        <c:crosses val="autoZero"/>
        <c:auto val="1"/>
        <c:lblAlgn val="ctr"/>
        <c:lblOffset val="100"/>
        <c:noMultiLvlLbl val="0"/>
      </c:catAx>
      <c:valAx>
        <c:axId val="543500952"/>
        <c:scaling>
          <c:orientation val="minMax"/>
          <c:max val="1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3509480"/>
        <c:crosses val="autoZero"/>
        <c:crossBetween val="between"/>
        <c:min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 mit Kopieren der Daten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Mit Daten kopieren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Tabelle1!$H$6:$H$15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Tabelle1!$I$6:$I$15</c:f>
              <c:numCache>
                <c:formatCode>0.00</c:formatCode>
                <c:ptCount val="10"/>
                <c:pt idx="0">
                  <c:v>3.88</c:v>
                </c:pt>
                <c:pt idx="1">
                  <c:v>5.78</c:v>
                </c:pt>
                <c:pt idx="2">
                  <c:v>7.59</c:v>
                </c:pt>
                <c:pt idx="3">
                  <c:v>9.5399999999999991</c:v>
                </c:pt>
                <c:pt idx="4">
                  <c:v>11.4</c:v>
                </c:pt>
                <c:pt idx="5">
                  <c:v>13.44</c:v>
                </c:pt>
                <c:pt idx="6">
                  <c:v>15.1</c:v>
                </c:pt>
                <c:pt idx="7">
                  <c:v>17.11</c:v>
                </c:pt>
                <c:pt idx="8">
                  <c:v>18.75</c:v>
                </c:pt>
                <c:pt idx="9">
                  <c:v>20.835000000000001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7-453F-B11E-E7D2BC04E61D}"/>
            </c:ext>
          </c:extLst>
        </c:ser>
        <c:ser>
          <c:idx val="1"/>
          <c:order val="1"/>
          <c:tx>
            <c:v>Ohne kopieren, mit allokieren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Tabelle1!$H$6:$H$15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Tabelle1!$M$6:$M$15</c:f>
              <c:numCache>
                <c:formatCode>General</c:formatCode>
                <c:ptCount val="10"/>
                <c:pt idx="0">
                  <c:v>2.6640000000000001</c:v>
                </c:pt>
                <c:pt idx="1">
                  <c:v>3.3380000000000001</c:v>
                </c:pt>
                <c:pt idx="2">
                  <c:v>3.915</c:v>
                </c:pt>
                <c:pt idx="3">
                  <c:v>4.4269999999999996</c:v>
                </c:pt>
                <c:pt idx="4">
                  <c:v>5.03</c:v>
                </c:pt>
                <c:pt idx="5">
                  <c:v>6.0049999999999999</c:v>
                </c:pt>
                <c:pt idx="6">
                  <c:v>6.4640000000000004</c:v>
                </c:pt>
                <c:pt idx="7">
                  <c:v>6.8520000000000003</c:v>
                </c:pt>
                <c:pt idx="8">
                  <c:v>7.5910000000000002</c:v>
                </c:pt>
                <c:pt idx="9">
                  <c:v>8.0229999999999997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7-453F-B11E-E7D2BC04E61D}"/>
            </c:ext>
          </c:extLst>
        </c:ser>
        <c:ser>
          <c:idx val="2"/>
          <c:order val="2"/>
          <c:tx>
            <c:v>Nur Kernel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Tabelle1!$H$6:$H$15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Tabelle1!$Q$6:$Q$15</c:f>
              <c:numCache>
                <c:formatCode>0.00</c:formatCode>
                <c:ptCount val="10"/>
                <c:pt idx="0">
                  <c:v>1.47</c:v>
                </c:pt>
                <c:pt idx="1">
                  <c:v>1.917</c:v>
                </c:pt>
                <c:pt idx="2">
                  <c:v>2.242</c:v>
                </c:pt>
                <c:pt idx="3">
                  <c:v>2.6120000000000001</c:v>
                </c:pt>
                <c:pt idx="4">
                  <c:v>3.0609999999999999</c:v>
                </c:pt>
                <c:pt idx="5">
                  <c:v>3.794</c:v>
                </c:pt>
                <c:pt idx="6">
                  <c:v>4.194</c:v>
                </c:pt>
                <c:pt idx="7">
                  <c:v>4.5549999999999997</c:v>
                </c:pt>
                <c:pt idx="8">
                  <c:v>5.03</c:v>
                </c:pt>
                <c:pt idx="9">
                  <c:v>5.3369999999999997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B7-453F-B11E-E7D2BC04E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7027064"/>
        <c:axId val="384636048"/>
      </c:barChart>
      <c:catAx>
        <c:axId val="647027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 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4636048"/>
        <c:crosses val="autoZero"/>
        <c:auto val="1"/>
        <c:lblAlgn val="ctr"/>
        <c:lblOffset val="100"/>
        <c:noMultiLvlLbl val="1"/>
      </c:catAx>
      <c:valAx>
        <c:axId val="38463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layout>
            <c:manualLayout>
              <c:xMode val="edge"/>
              <c:yMode val="edge"/>
              <c:x val="9.7908704985773934E-2"/>
              <c:y val="0.359060104432840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70270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Abfragezeit bei steigendem</a:t>
            </a:r>
            <a:r>
              <a:rPr lang="de-DE" baseline="0" dirty="0"/>
              <a:t> Abfrage Radius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Tabelle7!$F$18</c:f>
              <c:strCache>
                <c:ptCount val="1"/>
                <c:pt idx="0">
                  <c:v> GPU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Tabelle7!$E$19:$E$48</c:f>
              <c:numCache>
                <c:formatCode>General</c:formatCode>
                <c:ptCount val="30"/>
                <c:pt idx="0">
                  <c:v>19</c:v>
                </c:pt>
                <c:pt idx="1">
                  <c:v>39</c:v>
                </c:pt>
                <c:pt idx="2">
                  <c:v>58</c:v>
                </c:pt>
                <c:pt idx="3">
                  <c:v>78</c:v>
                </c:pt>
                <c:pt idx="4">
                  <c:v>97</c:v>
                </c:pt>
                <c:pt idx="5">
                  <c:v>117</c:v>
                </c:pt>
                <c:pt idx="6">
                  <c:v>136</c:v>
                </c:pt>
                <c:pt idx="7">
                  <c:v>156</c:v>
                </c:pt>
                <c:pt idx="8">
                  <c:v>175</c:v>
                </c:pt>
                <c:pt idx="9">
                  <c:v>195</c:v>
                </c:pt>
                <c:pt idx="10">
                  <c:v>214</c:v>
                </c:pt>
                <c:pt idx="11">
                  <c:v>234</c:v>
                </c:pt>
                <c:pt idx="12">
                  <c:v>253</c:v>
                </c:pt>
                <c:pt idx="13">
                  <c:v>273</c:v>
                </c:pt>
                <c:pt idx="14">
                  <c:v>292</c:v>
                </c:pt>
                <c:pt idx="15">
                  <c:v>312</c:v>
                </c:pt>
                <c:pt idx="16">
                  <c:v>331</c:v>
                </c:pt>
                <c:pt idx="17">
                  <c:v>351</c:v>
                </c:pt>
                <c:pt idx="18">
                  <c:v>370</c:v>
                </c:pt>
                <c:pt idx="19">
                  <c:v>390</c:v>
                </c:pt>
                <c:pt idx="20">
                  <c:v>409</c:v>
                </c:pt>
                <c:pt idx="21">
                  <c:v>429</c:v>
                </c:pt>
                <c:pt idx="22">
                  <c:v>448</c:v>
                </c:pt>
                <c:pt idx="23">
                  <c:v>468</c:v>
                </c:pt>
                <c:pt idx="24">
                  <c:v>487</c:v>
                </c:pt>
                <c:pt idx="25">
                  <c:v>507</c:v>
                </c:pt>
                <c:pt idx="26">
                  <c:v>526</c:v>
                </c:pt>
                <c:pt idx="27">
                  <c:v>546</c:v>
                </c:pt>
                <c:pt idx="28">
                  <c:v>565</c:v>
                </c:pt>
                <c:pt idx="29">
                  <c:v>585</c:v>
                </c:pt>
              </c:numCache>
            </c:numRef>
          </c:cat>
          <c:val>
            <c:numRef>
              <c:f>Tabelle7!$F$19:$F$48</c:f>
              <c:numCache>
                <c:formatCode>General</c:formatCode>
                <c:ptCount val="30"/>
                <c:pt idx="0">
                  <c:v>0.41299999999999998</c:v>
                </c:pt>
                <c:pt idx="1">
                  <c:v>0.502</c:v>
                </c:pt>
                <c:pt idx="2">
                  <c:v>0.39400000000000002</c:v>
                </c:pt>
                <c:pt idx="3">
                  <c:v>0.4</c:v>
                </c:pt>
                <c:pt idx="4">
                  <c:v>0.47899999999999998</c:v>
                </c:pt>
                <c:pt idx="5">
                  <c:v>0.441</c:v>
                </c:pt>
                <c:pt idx="6">
                  <c:v>0.49</c:v>
                </c:pt>
                <c:pt idx="7">
                  <c:v>0.45200000000000001</c:v>
                </c:pt>
                <c:pt idx="8">
                  <c:v>0.43</c:v>
                </c:pt>
                <c:pt idx="9">
                  <c:v>0.441</c:v>
                </c:pt>
                <c:pt idx="10">
                  <c:v>0.46500000000000002</c:v>
                </c:pt>
                <c:pt idx="11">
                  <c:v>0.46600000000000003</c:v>
                </c:pt>
                <c:pt idx="12">
                  <c:v>0.44800000000000001</c:v>
                </c:pt>
                <c:pt idx="13">
                  <c:v>0.47899999999999998</c:v>
                </c:pt>
                <c:pt idx="14">
                  <c:v>0.47599999999999998</c:v>
                </c:pt>
                <c:pt idx="15">
                  <c:v>0.47699999999999998</c:v>
                </c:pt>
                <c:pt idx="16">
                  <c:v>0.50700000000000001</c:v>
                </c:pt>
                <c:pt idx="17">
                  <c:v>0.49099999999999999</c:v>
                </c:pt>
                <c:pt idx="18">
                  <c:v>0.52400000000000002</c:v>
                </c:pt>
                <c:pt idx="19">
                  <c:v>0.55600000000000005</c:v>
                </c:pt>
                <c:pt idx="20">
                  <c:v>0.55500000000000005</c:v>
                </c:pt>
                <c:pt idx="21">
                  <c:v>0.54800000000000004</c:v>
                </c:pt>
                <c:pt idx="22">
                  <c:v>0.73599999999999999</c:v>
                </c:pt>
                <c:pt idx="23">
                  <c:v>0.78500000000000003</c:v>
                </c:pt>
                <c:pt idx="24">
                  <c:v>0.85799999999999998</c:v>
                </c:pt>
                <c:pt idx="25">
                  <c:v>0.90600000000000003</c:v>
                </c:pt>
                <c:pt idx="26">
                  <c:v>0.93400000000000005</c:v>
                </c:pt>
                <c:pt idx="27">
                  <c:v>0.96699999999999997</c:v>
                </c:pt>
                <c:pt idx="28">
                  <c:v>0.98</c:v>
                </c:pt>
                <c:pt idx="29">
                  <c:v>1.0629999999999999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B-4F58-94E6-6ED3BC501CD0}"/>
            </c:ext>
          </c:extLst>
        </c:ser>
        <c:ser>
          <c:idx val="1"/>
          <c:order val="1"/>
          <c:tx>
            <c:strRef>
              <c:f>Tabelle7!$G$18</c:f>
              <c:strCache>
                <c:ptCount val="1"/>
                <c:pt idx="0">
                  <c:v> CPU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Tabelle7!$E$19:$E$48</c:f>
              <c:numCache>
                <c:formatCode>General</c:formatCode>
                <c:ptCount val="30"/>
                <c:pt idx="0">
                  <c:v>19</c:v>
                </c:pt>
                <c:pt idx="1">
                  <c:v>39</c:v>
                </c:pt>
                <c:pt idx="2">
                  <c:v>58</c:v>
                </c:pt>
                <c:pt idx="3">
                  <c:v>78</c:v>
                </c:pt>
                <c:pt idx="4">
                  <c:v>97</c:v>
                </c:pt>
                <c:pt idx="5">
                  <c:v>117</c:v>
                </c:pt>
                <c:pt idx="6">
                  <c:v>136</c:v>
                </c:pt>
                <c:pt idx="7">
                  <c:v>156</c:v>
                </c:pt>
                <c:pt idx="8">
                  <c:v>175</c:v>
                </c:pt>
                <c:pt idx="9">
                  <c:v>195</c:v>
                </c:pt>
                <c:pt idx="10">
                  <c:v>214</c:v>
                </c:pt>
                <c:pt idx="11">
                  <c:v>234</c:v>
                </c:pt>
                <c:pt idx="12">
                  <c:v>253</c:v>
                </c:pt>
                <c:pt idx="13">
                  <c:v>273</c:v>
                </c:pt>
                <c:pt idx="14">
                  <c:v>292</c:v>
                </c:pt>
                <c:pt idx="15">
                  <c:v>312</c:v>
                </c:pt>
                <c:pt idx="16">
                  <c:v>331</c:v>
                </c:pt>
                <c:pt idx="17">
                  <c:v>351</c:v>
                </c:pt>
                <c:pt idx="18">
                  <c:v>370</c:v>
                </c:pt>
                <c:pt idx="19">
                  <c:v>390</c:v>
                </c:pt>
                <c:pt idx="20">
                  <c:v>409</c:v>
                </c:pt>
                <c:pt idx="21">
                  <c:v>429</c:v>
                </c:pt>
                <c:pt idx="22">
                  <c:v>448</c:v>
                </c:pt>
                <c:pt idx="23">
                  <c:v>468</c:v>
                </c:pt>
                <c:pt idx="24">
                  <c:v>487</c:v>
                </c:pt>
                <c:pt idx="25">
                  <c:v>507</c:v>
                </c:pt>
                <c:pt idx="26">
                  <c:v>526</c:v>
                </c:pt>
                <c:pt idx="27">
                  <c:v>546</c:v>
                </c:pt>
                <c:pt idx="28">
                  <c:v>565</c:v>
                </c:pt>
                <c:pt idx="29">
                  <c:v>585</c:v>
                </c:pt>
              </c:numCache>
            </c:numRef>
          </c:cat>
          <c:val>
            <c:numRef>
              <c:f>Tabelle7!$G$19:$G$48</c:f>
              <c:numCache>
                <c:formatCode>General</c:formatCode>
                <c:ptCount val="30"/>
                <c:pt idx="0">
                  <c:v>1.6E-2</c:v>
                </c:pt>
                <c:pt idx="1">
                  <c:v>3.5999999999999997E-2</c:v>
                </c:pt>
                <c:pt idx="2">
                  <c:v>7.5999999999999998E-2</c:v>
                </c:pt>
                <c:pt idx="3">
                  <c:v>0.153</c:v>
                </c:pt>
                <c:pt idx="4">
                  <c:v>0.26600000000000001</c:v>
                </c:pt>
                <c:pt idx="5">
                  <c:v>0.441</c:v>
                </c:pt>
                <c:pt idx="6">
                  <c:v>0.7</c:v>
                </c:pt>
                <c:pt idx="7">
                  <c:v>0.94</c:v>
                </c:pt>
                <c:pt idx="8">
                  <c:v>1.0609999999999999</c:v>
                </c:pt>
                <c:pt idx="9">
                  <c:v>1.244</c:v>
                </c:pt>
                <c:pt idx="10">
                  <c:v>1.385</c:v>
                </c:pt>
                <c:pt idx="11">
                  <c:v>1.5840000000000001</c:v>
                </c:pt>
                <c:pt idx="12">
                  <c:v>1.7709999999999999</c:v>
                </c:pt>
                <c:pt idx="13">
                  <c:v>1.944</c:v>
                </c:pt>
                <c:pt idx="14">
                  <c:v>2.081</c:v>
                </c:pt>
                <c:pt idx="15">
                  <c:v>2.3370000000000002</c:v>
                </c:pt>
                <c:pt idx="16">
                  <c:v>2.4969999999999999</c:v>
                </c:pt>
                <c:pt idx="17">
                  <c:v>2.798</c:v>
                </c:pt>
                <c:pt idx="18">
                  <c:v>3.0710000000000002</c:v>
                </c:pt>
                <c:pt idx="19">
                  <c:v>3.407</c:v>
                </c:pt>
                <c:pt idx="20">
                  <c:v>3.7290000000000001</c:v>
                </c:pt>
                <c:pt idx="21">
                  <c:v>4.2320000000000002</c:v>
                </c:pt>
                <c:pt idx="22">
                  <c:v>6.25</c:v>
                </c:pt>
                <c:pt idx="23">
                  <c:v>8.9009999999999998</c:v>
                </c:pt>
                <c:pt idx="24">
                  <c:v>11.311</c:v>
                </c:pt>
                <c:pt idx="25">
                  <c:v>13.111000000000001</c:v>
                </c:pt>
                <c:pt idx="26">
                  <c:v>15.374000000000001</c:v>
                </c:pt>
                <c:pt idx="27">
                  <c:v>15.688000000000001</c:v>
                </c:pt>
                <c:pt idx="28">
                  <c:v>17.379000000000001</c:v>
                </c:pt>
                <c:pt idx="29">
                  <c:v>17.951000000000001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B-4F58-94E6-6ED3BC501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3236136"/>
        <c:axId val="643236792"/>
      </c:lineChart>
      <c:catAx>
        <c:axId val="643236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Anfrage Radius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3236792"/>
        <c:crosses val="autoZero"/>
        <c:auto val="1"/>
        <c:lblAlgn val="ctr"/>
        <c:lblOffset val="100"/>
        <c:noMultiLvlLbl val="0"/>
      </c:catAx>
      <c:valAx>
        <c:axId val="64323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3236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CE42AD3-648B-46E8-8FBB-30EFB10BB37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9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6125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8976631-D776-48BD-958A-029B16459D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26876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310217" y="2703513"/>
            <a:ext cx="10005483" cy="1143000"/>
          </a:xfrm>
        </p:spPr>
        <p:txBody>
          <a:bodyPr tIns="0" anchor="b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933056"/>
            <a:ext cx="9956800" cy="2391544"/>
          </a:xfrm>
        </p:spPr>
        <p:txBody>
          <a:bodyPr tIns="0" anchor="t"/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5140" name="Picture 1044" descr="D:\Job\Aktive Beratung\TUD Neu CI\Kopie von TU_Logo_90mm\TU_Logo_90_S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384" y="332656"/>
            <a:ext cx="2264275" cy="6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ni\allgemeines\Logo\cgvLogo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280282"/>
            <a:ext cx="2603230" cy="7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 bwMode="auto">
          <a:xfrm>
            <a:off x="0" y="1168401"/>
            <a:ext cx="12192000" cy="1778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403B3-73A0-4FC3-A73F-428D462C922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7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sm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69254-7F39-4E4E-BBD5-8841442989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6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1600" y="1196752"/>
            <a:ext cx="547819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021" y="1196752"/>
            <a:ext cx="528058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A6982F2-4160-4C63-9132-8F5EF1A3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AD25085-C9D9-48D8-910E-1F66F35E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Hash-Grid mit Cuda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16C21A1-FECE-491C-8CFB-0B74E979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3407-1DC8-4BE2-B2E6-BF3A023C87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2000" cy="105273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600" y="1196752"/>
            <a:ext cx="1088915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9451" y="6324600"/>
            <a:ext cx="234420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dirty="0"/>
              <a:t>23.01.2018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9669" y="6324600"/>
            <a:ext cx="614468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60363" y="6324600"/>
            <a:ext cx="220824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fld id="{80F83407-1DC8-4BE2-B2E6-BF3A023C87D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1000126"/>
            <a:ext cx="12192000" cy="12382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pic>
        <p:nvPicPr>
          <p:cNvPr id="12" name="Picture 2" descr="D:\Uni\allgemeines\Logo\cgvLogo_white.png"/>
          <p:cNvPicPr>
            <a:picLocks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84"/>
          <a:stretch/>
        </p:blipFill>
        <p:spPr bwMode="auto">
          <a:xfrm>
            <a:off x="681045" y="229983"/>
            <a:ext cx="619200" cy="6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Beschleunigungsdatenstrukturen für Partikeldaten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Hash-Grid-Datenstruktur aus ungeordneter Partikelliste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38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FD5C6-56C4-4024-A216-5EFE33C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0AD21-4B6D-4D3B-805D-A78A9BFF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A8A2-0ADB-4D8F-A40D-AFF7FE01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25DF0-70F7-4ACE-8A40-2DCCB84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DC556FEC-B9AB-4CFA-A31C-AD6510583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073762"/>
              </p:ext>
            </p:extLst>
          </p:nvPr>
        </p:nvGraphicFramePr>
        <p:xfrm>
          <a:off x="47328" y="1134773"/>
          <a:ext cx="11953328" cy="4958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058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hteck 166">
            <a:extLst>
              <a:ext uri="{FF2B5EF4-FFF2-40B4-BE49-F238E27FC236}">
                <a16:creationId xmlns:a16="http://schemas.microsoft.com/office/drawing/2014/main" id="{A8F15068-1A16-453C-92A7-0C9F15A691EB}"/>
              </a:ext>
            </a:extLst>
          </p:cNvPr>
          <p:cNvSpPr/>
          <p:nvPr/>
        </p:nvSpPr>
        <p:spPr>
          <a:xfrm>
            <a:off x="6850399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185B68D6-6A13-45E3-9166-DB4DD2510850}"/>
              </a:ext>
            </a:extLst>
          </p:cNvPr>
          <p:cNvSpPr/>
          <p:nvPr/>
        </p:nvSpPr>
        <p:spPr>
          <a:xfrm>
            <a:off x="7518833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C864BEE3-C40C-4FF4-85CC-A1FBB1C9A4F2}"/>
              </a:ext>
            </a:extLst>
          </p:cNvPr>
          <p:cNvSpPr/>
          <p:nvPr/>
        </p:nvSpPr>
        <p:spPr>
          <a:xfrm>
            <a:off x="8192157" y="4759925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C9BBBE9F-6C1E-4360-BA73-45457EF3697F}"/>
              </a:ext>
            </a:extLst>
          </p:cNvPr>
          <p:cNvSpPr/>
          <p:nvPr/>
        </p:nvSpPr>
        <p:spPr>
          <a:xfrm>
            <a:off x="8192157" y="4089321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A65E4ABD-BBF5-4361-8782-31E4939756BC}"/>
              </a:ext>
            </a:extLst>
          </p:cNvPr>
          <p:cNvSpPr/>
          <p:nvPr/>
        </p:nvSpPr>
        <p:spPr>
          <a:xfrm>
            <a:off x="6853619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D59044F-B1B1-467F-9750-CB3BFB6467BC}"/>
              </a:ext>
            </a:extLst>
          </p:cNvPr>
          <p:cNvSpPr/>
          <p:nvPr/>
        </p:nvSpPr>
        <p:spPr>
          <a:xfrm>
            <a:off x="7522053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36CB2044-3ED1-4CB3-96AE-2BC5A75BAF3A}"/>
              </a:ext>
            </a:extLst>
          </p:cNvPr>
          <p:cNvSpPr/>
          <p:nvPr/>
        </p:nvSpPr>
        <p:spPr>
          <a:xfrm>
            <a:off x="8195377" y="207673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3AABB6D9-4BC5-46BD-850B-FE1DE0E8342C}"/>
              </a:ext>
            </a:extLst>
          </p:cNvPr>
          <p:cNvSpPr/>
          <p:nvPr/>
        </p:nvSpPr>
        <p:spPr>
          <a:xfrm>
            <a:off x="8861364" y="207340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08A59EC6-8892-47CB-A5DD-25A4D436FF15}"/>
              </a:ext>
            </a:extLst>
          </p:cNvPr>
          <p:cNvSpPr/>
          <p:nvPr/>
        </p:nvSpPr>
        <p:spPr>
          <a:xfrm>
            <a:off x="8861364" y="2747680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F806FEF5-7333-499E-86A4-98F118C55DB2}"/>
              </a:ext>
            </a:extLst>
          </p:cNvPr>
          <p:cNvSpPr/>
          <p:nvPr/>
        </p:nvSpPr>
        <p:spPr>
          <a:xfrm>
            <a:off x="8856994" y="341442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DEC4A4CB-48AB-4865-B958-C99E61429A51}"/>
              </a:ext>
            </a:extLst>
          </p:cNvPr>
          <p:cNvSpPr/>
          <p:nvPr/>
        </p:nvSpPr>
        <p:spPr>
          <a:xfrm>
            <a:off x="8852237" y="409115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02D6D823-09B2-48D3-8D6F-428432952F8B}"/>
              </a:ext>
            </a:extLst>
          </p:cNvPr>
          <p:cNvSpPr/>
          <p:nvPr/>
        </p:nvSpPr>
        <p:spPr>
          <a:xfrm>
            <a:off x="8854031" y="475237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26EDE87-CAAB-4FA4-A393-23BF37469971}"/>
              </a:ext>
            </a:extLst>
          </p:cNvPr>
          <p:cNvSpPr/>
          <p:nvPr/>
        </p:nvSpPr>
        <p:spPr>
          <a:xfrm>
            <a:off x="6850399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1191B5D-E99D-4CEA-9C9B-231B148C0851}"/>
              </a:ext>
            </a:extLst>
          </p:cNvPr>
          <p:cNvSpPr/>
          <p:nvPr/>
        </p:nvSpPr>
        <p:spPr>
          <a:xfrm>
            <a:off x="7518833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8BCC6E92-9B4F-418B-AA38-B19B3794F9A9}"/>
              </a:ext>
            </a:extLst>
          </p:cNvPr>
          <p:cNvSpPr/>
          <p:nvPr/>
        </p:nvSpPr>
        <p:spPr>
          <a:xfrm>
            <a:off x="8188550" y="3422326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281B0BE9-C665-4BE4-8736-F8E4D6D4071D}"/>
              </a:ext>
            </a:extLst>
          </p:cNvPr>
          <p:cNvSpPr/>
          <p:nvPr/>
        </p:nvSpPr>
        <p:spPr>
          <a:xfrm>
            <a:off x="7521129" y="341930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09AF2B32-30A0-4E34-B542-AD8367CC2E98}"/>
              </a:ext>
            </a:extLst>
          </p:cNvPr>
          <p:cNvSpPr/>
          <p:nvPr/>
        </p:nvSpPr>
        <p:spPr>
          <a:xfrm>
            <a:off x="6846792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B8AB7655-9B9F-4226-BF0E-EF477E92413A}"/>
              </a:ext>
            </a:extLst>
          </p:cNvPr>
          <p:cNvSpPr/>
          <p:nvPr/>
        </p:nvSpPr>
        <p:spPr>
          <a:xfrm>
            <a:off x="7515226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8D00E1-A642-4A5A-BB92-27F54EE2FF62}"/>
              </a:ext>
            </a:extLst>
          </p:cNvPr>
          <p:cNvSpPr/>
          <p:nvPr/>
        </p:nvSpPr>
        <p:spPr>
          <a:xfrm>
            <a:off x="8188550" y="274844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6D4632F6-9B91-4D32-B4C7-1A136BDC1CD7}"/>
              </a:ext>
            </a:extLst>
          </p:cNvPr>
          <p:cNvSpPr/>
          <p:nvPr/>
        </p:nvSpPr>
        <p:spPr>
          <a:xfrm>
            <a:off x="6852029" y="342164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D87C9F-1466-472E-A6EA-24F095EA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Abfrage Umkreis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342B5-0735-42D9-89F0-399D6EFD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707180" cy="5040560"/>
          </a:xfrm>
        </p:spPr>
        <p:txBody>
          <a:bodyPr/>
          <a:lstStyle/>
          <a:p>
            <a:r>
              <a:rPr lang="de-DE" dirty="0"/>
              <a:t>Wie viele Partikel sind in bestimmter Kugel mit Radius r?</a:t>
            </a:r>
          </a:p>
          <a:p>
            <a:r>
              <a:rPr lang="de-DE" dirty="0"/>
              <a:t>Zellen die mit </a:t>
            </a:r>
            <a:r>
              <a:rPr lang="de-DE" dirty="0" err="1"/>
              <a:t>Bounding</a:t>
            </a:r>
            <a:r>
              <a:rPr lang="de-DE" dirty="0"/>
              <a:t>-Box des Kreises überschneiden werden ermittelt</a:t>
            </a:r>
          </a:p>
          <a:p>
            <a:r>
              <a:rPr lang="de-DE" dirty="0"/>
              <a:t>Umliegende Zellen werden ermittelt</a:t>
            </a:r>
          </a:p>
          <a:p>
            <a:r>
              <a:rPr lang="de-DE" dirty="0"/>
              <a:t>Thread wird für jede dieser Zellen gestartet</a:t>
            </a:r>
          </a:p>
          <a:p>
            <a:r>
              <a:rPr lang="de-DE" dirty="0"/>
              <a:t>Abstand der entsprechenden Partikel zum Mittelpunkt wird berechnet</a:t>
            </a:r>
          </a:p>
          <a:p>
            <a:endParaRPr lang="de-DE" dirty="0"/>
          </a:p>
          <a:p>
            <a:r>
              <a:rPr lang="de-DE" dirty="0"/>
              <a:t>Mögliche Optimierung: Zellen die nicht den Kreis schneiden können und welche bei denen alle Partikel auf jeden Fall im Kreis nicht extra prüfen</a:t>
            </a:r>
          </a:p>
          <a:p>
            <a:endParaRPr lang="de-DE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23069289-B608-4DAE-876B-69E99B42CC0A}"/>
              </a:ext>
            </a:extLst>
          </p:cNvPr>
          <p:cNvSpPr/>
          <p:nvPr/>
        </p:nvSpPr>
        <p:spPr>
          <a:xfrm>
            <a:off x="7209349" y="3119838"/>
            <a:ext cx="1581648" cy="1581648"/>
          </a:xfrm>
          <a:prstGeom prst="ellipse">
            <a:avLst/>
          </a:prstGeom>
          <a:solidFill>
            <a:srgbClr val="DAE8FA">
              <a:alpha val="7411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76BCA-3CD9-4838-A450-9447542E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AF8D3D-4C20-405E-A640-85AA40A3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B19CF-0E7A-41F2-A246-66676114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8EE24AB-FB1F-4A98-B2DF-693A7C1FFB8B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C59D99-B6B8-43D5-832B-C4F24287075C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1F663C-A257-4BD5-9913-1B05A2B45AEE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A0F7CE-3A73-4F06-AA4F-F2FDAA73C3D1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4BE8518-DF26-43F1-A379-BFC04364E700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F4B7852-2BDB-4E6B-880A-2B8DC73E9F2F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AEC4CD1-3A65-4479-B249-019F219D5920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5F4646-22C4-4A53-900F-A943684394A5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B63B3C-7483-4EF8-8477-59003D4665AA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83338E8-0C9C-44E7-A1CC-EEF18D4C6880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7E962C-A54F-48A5-830E-75FDC46C21B4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11862F6-9DF9-4DF5-9146-5C5102A429B4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1C214E-A4F6-4AA8-868B-0E884DBB23B7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BAEC1A2-55E2-4CE1-89FA-CF612D9AD23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8F00325-9845-48C0-BA89-ED88B45F0E2B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0902D51-AEDE-470E-B183-720AFA9B1051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ED0054-463A-4169-9309-04B97C844DA1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0F68838-8FF7-424E-A98F-BAE3232F84B3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3187380-48D4-4102-B531-566E83238BF3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17DC3E0-AA80-4FA2-B8E3-7E87671C4470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27F7A9D-281C-4932-BD39-E3A51D57780A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082141B-D67F-43A6-8E50-2A172CA45E49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2182F-FBA2-4DAD-9EF3-35204134E82D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6022664-71FD-4F37-B30D-113341217BFE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C1C411C-D43B-4DD7-8DB1-658969CC86F7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C37CEEF-B862-46E6-B0DC-728FBBA1280C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4E4BD9C-83CE-4BB6-B9C1-D1DEE5BC2370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4B4FAEB-71A2-4FA4-A6E8-34654E199DE0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07B676-1711-4921-9B26-7E534534F920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1FA5B3F9-73CF-4CE5-804C-21EE86F857B9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27F4347-272F-4E50-9EBA-F7211B3C5B4A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59D6624-120F-40A4-B312-5E9F9ED17F4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0E1EA9D-2859-42E7-84B0-A351BF42FE65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696B87-4364-4E3F-8A5F-1A971925FCFF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994168-7E9D-4C6A-946F-C386895CD3A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0928B8-1939-44EF-9385-85A1CE21366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53308B0-4D88-4EC6-8171-7D6FDCA3662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9542E9F-647E-4219-9414-F5CF5CED58D4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B48EA70-C223-4BFB-B7B5-DC9314109A5C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4515EAB-4CD6-4EFB-B2B4-E0470BE2099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F195BF6-4A99-4BBB-BC18-ABF4B29FD63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1549B21-DB9D-4617-911D-B69EFBB4BE99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38E6C3C-1779-4EE0-AFB6-988F1591BF0E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CA01C48-EF49-416C-9FC6-397E6FCC79CC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0561E1-978B-4190-854D-42E1373D67D3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9E4B980-ABE3-480B-818D-8796A59AD566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6E22B6-075E-4D31-A7D6-B6AB67E1F08A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0F54783-BF33-40E3-BA76-31269B05FA0F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124A107-624A-4F66-A77C-A8285324B2F3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EA507E46-1880-46A2-AF2F-1900075AB4C3}"/>
              </a:ext>
            </a:extLst>
          </p:cNvPr>
          <p:cNvGrpSpPr/>
          <p:nvPr/>
        </p:nvGrpSpPr>
        <p:grpSpPr>
          <a:xfrm>
            <a:off x="7726049" y="4638655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C23C5D9-6C43-49D8-9198-70DFC1E9BBD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FECD61E1-EA7E-40A2-AB90-412D6CD9C9E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E4EFDFB5-198A-46DC-B482-3B4007C07F4A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4DFD2CD3-44AC-4CED-A70B-8B2A2B00EE0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802C7494-7E9B-460D-90CC-E5A5A067FFE8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F2B9A68F-1599-47D9-8D0D-A138358D7DDF}"/>
              </a:ext>
            </a:extLst>
          </p:cNvPr>
          <p:cNvGrpSpPr/>
          <p:nvPr/>
        </p:nvGrpSpPr>
        <p:grpSpPr>
          <a:xfrm>
            <a:off x="8820317" y="3461329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346892CB-1250-40AA-8C10-2924FEF0991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CB6B222-8877-4BA5-A970-6DCE0201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EB1127AD-A2E8-437B-9DA9-C257A87F07D3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1A337718-298F-4C50-BCCF-C6F1190D143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9C462C95-39DE-411A-8609-F7D43C60372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A93A96F8-448A-4CA6-B2AE-ECAF4A2A3A12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14D01F93-0C11-4DB5-A796-FF37B73EA995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01295731-23C3-4C9A-8906-2F7564AC30B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DE96681A-AECB-423F-9D21-E1145F94A1FC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E25CDDC1-77BA-4431-8A5B-52EA6846688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CACB55D-BD2C-447E-BDAD-271E00A2C5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3AE78779-56E7-41C9-BE2C-3AFADCA277C9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4188F5E-C706-4080-B9E2-AFBF8BE7564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9DAF55FA-F681-4D27-9D79-2ED76B0128A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12485241-0884-4F12-8250-5013CD33913E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B8B025AE-9E8F-4102-9AA3-E5EBAF253F0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4BD0228-5476-4FEB-9362-D910BA3E089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000E717-94EF-4A1E-B39B-40B95896519E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BF88592A-44BA-4556-A5ED-A44FCE248420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1E72C228-AA7E-4DC6-9F50-56AE9D2DD5C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85592FE8-0A1C-4404-BC7E-36B253D8A7C2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D5B37625-96BC-4F55-A089-8F74EBA3FAF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3ACCB8-DF5A-4189-A2E2-6F9BCDEDA0D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234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61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59" grpId="0" animBg="1"/>
      <p:bldP spid="160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58" grpId="0" animBg="1"/>
      <p:bldP spid="1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E03A4-3C2D-42A6-AFCA-E5D89C78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Messungen Umkreis Abfrage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BF395-E908-4AB7-A5F2-BDAED4A7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1ABEF-3C2E-4E31-9B75-9A8A9822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F8AE4-4105-4584-97C0-5535780A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12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26432EC-5079-4E35-B37F-9E3AD4DD7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45187"/>
              </p:ext>
            </p:extLst>
          </p:nvPr>
        </p:nvGraphicFramePr>
        <p:xfrm>
          <a:off x="681038" y="1196975"/>
          <a:ext cx="1089025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83CBA6D-8668-4478-9AA7-FF8A036D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99880"/>
              </p:ext>
            </p:extLst>
          </p:nvPr>
        </p:nvGraphicFramePr>
        <p:xfrm>
          <a:off x="1508891" y="1844824"/>
          <a:ext cx="3936999" cy="1440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483">
                  <a:extLst>
                    <a:ext uri="{9D8B030D-6E8A-4147-A177-3AD203B41FA5}">
                      <a16:colId xmlns:a16="http://schemas.microsoft.com/office/drawing/2014/main" val="1295988609"/>
                    </a:ext>
                  </a:extLst>
                </a:gridCol>
                <a:gridCol w="2426516">
                  <a:extLst>
                    <a:ext uri="{9D8B030D-6E8A-4147-A177-3AD203B41FA5}">
                      <a16:colId xmlns:a16="http://schemas.microsoft.com/office/drawing/2014/main" val="3263447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laser.mmpld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29573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80638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562500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2521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64x64x64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5000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niedrigste gemessene Zeit bei 10 durchläufen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630663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038477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3096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22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B760B-7EC4-4A85-BD9A-1EC6A909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5632324-4D95-41EC-AF26-25BEB80F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Implementierung auf der GPU lohnt sich</a:t>
            </a:r>
          </a:p>
          <a:p>
            <a:r>
              <a:rPr lang="de-DE" sz="2400" dirty="0"/>
              <a:t>Durch optimierte Datenstruktur können noch kürzere Laufzeiten erreicht werden</a:t>
            </a:r>
          </a:p>
          <a:p>
            <a:r>
              <a:rPr lang="de-DE" sz="2400" dirty="0"/>
              <a:t>Berechnung in realistischen Szenarien in unter 16ms möglich ~ 60Hz</a:t>
            </a:r>
          </a:p>
          <a:p>
            <a:r>
              <a:rPr lang="de-DE" sz="2400" dirty="0"/>
              <a:t>…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663CA-8B6D-49D0-AEC8-56D60455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12D2B7-5E83-4778-9F9B-F93B9F0B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CB191D-5330-45C0-81CC-538668C5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73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idx="1"/>
          </p:nvPr>
        </p:nvSpPr>
        <p:spPr>
          <a:xfrm>
            <a:off x="681601" y="1196752"/>
            <a:ext cx="4801226" cy="5040560"/>
          </a:xfrm>
        </p:spPr>
        <p:txBody>
          <a:bodyPr/>
          <a:lstStyle/>
          <a:p>
            <a:r>
              <a:rPr lang="de-DE" dirty="0"/>
              <a:t>Hash-Grid für (Ungeordnete) Liste von Partikeln erstellen</a:t>
            </a:r>
          </a:p>
          <a:p>
            <a:r>
              <a:rPr lang="de-DE" dirty="0"/>
              <a:t>Parallelisiert mit CUDA</a:t>
            </a:r>
          </a:p>
          <a:p>
            <a:endParaRPr lang="de-DE" dirty="0"/>
          </a:p>
          <a:p>
            <a:r>
              <a:rPr lang="de-DE" dirty="0"/>
              <a:t>Messungen durchführen anhand von Beispielabfragen</a:t>
            </a:r>
          </a:p>
          <a:p>
            <a:endParaRPr lang="de-DE" dirty="0"/>
          </a:p>
          <a:p>
            <a:r>
              <a:rPr lang="de-DE" dirty="0"/>
              <a:t>Optimierung freier Parameter (Zellgröße/Grid-Größe, Anzahl </a:t>
            </a:r>
            <a:r>
              <a:rPr lang="de-DE" dirty="0" err="1"/>
              <a:t>Buckets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9254-7F39-4E4E-BBD5-884144298941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300296"/>
            <a:ext cx="2922975" cy="2056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336" y="1300296"/>
            <a:ext cx="2922975" cy="205669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3573016"/>
            <a:ext cx="2922975" cy="20566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053" y="3573016"/>
            <a:ext cx="2922975" cy="20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FEA541BA-C850-4833-8F20-52C9C744E756}"/>
              </a:ext>
            </a:extLst>
          </p:cNvPr>
          <p:cNvSpPr/>
          <p:nvPr/>
        </p:nvSpPr>
        <p:spPr>
          <a:xfrm>
            <a:off x="9515495" y="476281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3768257-9541-48AB-BA5E-AAA43C0793B1}"/>
              </a:ext>
            </a:extLst>
          </p:cNvPr>
          <p:cNvSpPr/>
          <p:nvPr/>
        </p:nvSpPr>
        <p:spPr>
          <a:xfrm>
            <a:off x="10187327" y="1412498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D5258937-73AB-4C94-9BAE-5D2CE904CA2C}"/>
              </a:ext>
            </a:extLst>
          </p:cNvPr>
          <p:cNvSpPr/>
          <p:nvPr/>
        </p:nvSpPr>
        <p:spPr>
          <a:xfrm>
            <a:off x="10857469" y="3416076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609C960E-7D90-4F17-BBF2-75F1A63250E9}"/>
              </a:ext>
            </a:extLst>
          </p:cNvPr>
          <p:cNvSpPr/>
          <p:nvPr/>
        </p:nvSpPr>
        <p:spPr>
          <a:xfrm>
            <a:off x="9520668" y="341824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E35949E-2E0B-49DF-AAC8-D8CEAD34CB18}"/>
              </a:ext>
            </a:extLst>
          </p:cNvPr>
          <p:cNvSpPr/>
          <p:nvPr/>
        </p:nvSpPr>
        <p:spPr>
          <a:xfrm>
            <a:off x="8185381" y="4095071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77CB8FF-32ED-40D1-B24C-EF142D5C7FD4}"/>
              </a:ext>
            </a:extLst>
          </p:cNvPr>
          <p:cNvSpPr/>
          <p:nvPr/>
        </p:nvSpPr>
        <p:spPr>
          <a:xfrm>
            <a:off x="7512745" y="408562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C3301A5C-9BDE-428A-8702-48EC441039E8}"/>
              </a:ext>
            </a:extLst>
          </p:cNvPr>
          <p:cNvSpPr/>
          <p:nvPr/>
        </p:nvSpPr>
        <p:spPr>
          <a:xfrm>
            <a:off x="7520319" y="341873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50BD5FB0-C712-42D6-A74A-EDBD2559DDF8}"/>
              </a:ext>
            </a:extLst>
          </p:cNvPr>
          <p:cNvSpPr/>
          <p:nvPr/>
        </p:nvSpPr>
        <p:spPr>
          <a:xfrm>
            <a:off x="8182983" y="275658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809C126-10D2-4E42-846F-1DBFC5E4F82B}"/>
              </a:ext>
            </a:extLst>
          </p:cNvPr>
          <p:cNvSpPr/>
          <p:nvPr/>
        </p:nvSpPr>
        <p:spPr>
          <a:xfrm>
            <a:off x="7515333" y="275429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E7F17C0-068B-4493-B1A0-4AFCAA5EFD98}"/>
              </a:ext>
            </a:extLst>
          </p:cNvPr>
          <p:cNvSpPr/>
          <p:nvPr/>
        </p:nvSpPr>
        <p:spPr>
          <a:xfrm>
            <a:off x="6846888" y="2076212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18CCE5-9459-436E-924F-4CCB26FE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 eines Hash-Grids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D108F-ABBC-4AB8-ACE6-8BA5B237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171350" cy="5040560"/>
          </a:xfrm>
        </p:spPr>
        <p:txBody>
          <a:bodyPr/>
          <a:lstStyle/>
          <a:p>
            <a:r>
              <a:rPr lang="de-DE" sz="2000" dirty="0"/>
              <a:t>Regelmäßiges Gitter aufbauen</a:t>
            </a:r>
          </a:p>
          <a:p>
            <a:r>
              <a:rPr lang="de-DE" sz="2000" dirty="0"/>
              <a:t>Hash-Wert für jedes einzelne Partikel berechnen</a:t>
            </a:r>
          </a:p>
          <a:p>
            <a:r>
              <a:rPr lang="de-DE" sz="2000" dirty="0"/>
              <a:t>Einsortieren der Partikel in zugehörigen </a:t>
            </a:r>
            <a:r>
              <a:rPr lang="de-DE" sz="2000" dirty="0" err="1"/>
              <a:t>Bucket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Vorteil</a:t>
            </a:r>
          </a:p>
          <a:p>
            <a:pPr lvl="1"/>
            <a:r>
              <a:rPr lang="de-DE" sz="1800" dirty="0"/>
              <a:t>Nicht jedes Partikel muss bei Abfragen überprüft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D1C79-9E17-46D6-B001-83746E11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27FB6-5A5E-438A-946B-3FE7943C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EDE18-627E-4B36-B8D5-F1A01C08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5C189EB-3C2C-4DEC-80F5-EB5FCB5B5B3A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CFD2E21-5583-4A3E-9E5A-F27CC9A8B8E3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9453CC3-61D6-462A-A4F7-5E737CC9E7B9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83AC924-B34C-4D42-A4AC-601AF6895A85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A030DA-3478-46A7-987E-134023F9CCC6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EFFE113-8689-405D-98E6-2DC6983F7CC0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A0C77E5-572C-449B-99B8-55E9FE4E6227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E560303-0D22-4125-BEAB-C6BB580AB9CB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9243D7-3B45-435A-96A0-EF2C57B967A4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4D5D6AF-B024-4676-9C71-AFDD77086F9C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A2545B8-6C6A-4FFA-94AE-ADFEF033A98A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F089679-561F-4992-B104-F8A80BF48E76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F9CFEF-701C-4E28-A2CB-9A71FAB1D7FE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DFC935D-0E47-4A0B-93E3-2380B6E113B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677AB99-40D7-497F-BF01-FBFDF47EF1E7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89DF4B9-BD68-4496-8313-51A0D043B13A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664D9A9-FFEE-4EBD-92E6-9DF765076E1D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1DF47F1-7151-48F8-BBE3-FB5E37710AFE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4E88D27-F155-4FED-B1FD-645C03F036DC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9797BD-B4BA-4EBF-A0E1-73BF4D0BF179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77CE78D-A6B9-4A9E-BBFC-BE7D438A85A9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58C15F-4B75-4C50-BFFF-789978A127EF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D8FAD94-C846-450C-84F9-5D0CA3DEDC67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3C57D45-FAE8-4328-8D9B-B2BA1E2CA383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1E2C7AB-C8DB-44D1-A778-5368A65D0236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0E0FCC8-07DF-4B64-BE7F-4888B36A8023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0B3D7E4-B3E1-4B55-990C-6DB084971C5D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BA10E41-C038-4794-9069-4DCF7C54C5B3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58EF9FF-63AA-4F89-93EF-C1091A58D9F4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0E3E3D0-09EB-47DC-8036-9D8160AADB8C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C8499F2-8E2A-4F34-9348-569BC6074F45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0309474-0A93-4107-8A94-B5BF07AE9CE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DFB4422-2C7A-46E8-B44C-886C0D95FE51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210DB3AA-BEF1-4F43-9903-7ABA912DA7EA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3AE18CE-4393-4FDA-9D65-06CC3618605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98DF332-B4C3-4C70-8F80-88CBEC20FCC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9DD7D3E-D3C8-49C4-9F97-314AFD3352E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CC13E00-F636-40B0-B8D0-94D9CCF72F77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BD4CD2E-A57E-4D5C-A208-D41F6E2EF989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52C687D-BA8D-4383-B5F0-FECF0566EBF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3FCEB22-A590-4C96-A9CC-EF7CF3388CC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EE27E26-0AAA-4FF0-8AAF-106DBF2E4C0E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77FB07B7-B63E-47B1-893F-35C72D36E700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30DF073-959E-4321-A927-947359C55A03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D6EDB98E-11E5-4859-85FA-C3FB72851EE1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80EDF84-BE79-4737-9840-CD3B955977BF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AB88AC8-605C-4F01-96C4-61AC140B0885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E91C5E4-B3E8-4C7E-83CE-ABDE959FF62D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9195222-48F4-4031-8BAA-0FB9A499A1E8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46C90E83-68B6-4726-9152-2D71C66A8BA1}"/>
              </a:ext>
            </a:extLst>
          </p:cNvPr>
          <p:cNvSpPr txBox="1"/>
          <p:nvPr/>
        </p:nvSpPr>
        <p:spPr>
          <a:xfrm>
            <a:off x="7292806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9F933995-0666-4036-8958-880C3AFE5644}"/>
              </a:ext>
            </a:extLst>
          </p:cNvPr>
          <p:cNvSpPr txBox="1"/>
          <p:nvPr/>
        </p:nvSpPr>
        <p:spPr>
          <a:xfrm>
            <a:off x="796884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7157D911-C4D8-49F7-B50F-097E285CDDEE}"/>
              </a:ext>
            </a:extLst>
          </p:cNvPr>
          <p:cNvSpPr txBox="1"/>
          <p:nvPr/>
        </p:nvSpPr>
        <p:spPr>
          <a:xfrm>
            <a:off x="8635694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9712390E-272F-4C20-AC77-C51D0BA7CB2D}"/>
              </a:ext>
            </a:extLst>
          </p:cNvPr>
          <p:cNvSpPr txBox="1"/>
          <p:nvPr/>
        </p:nvSpPr>
        <p:spPr>
          <a:xfrm>
            <a:off x="9311238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5AD8568-D394-4BD9-88D5-0054301E6321}"/>
              </a:ext>
            </a:extLst>
          </p:cNvPr>
          <p:cNvSpPr txBox="1"/>
          <p:nvPr/>
        </p:nvSpPr>
        <p:spPr>
          <a:xfrm>
            <a:off x="9987278" y="13631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3543488-CCD4-410F-967A-63DCCC5CCAED}"/>
              </a:ext>
            </a:extLst>
          </p:cNvPr>
          <p:cNvSpPr txBox="1"/>
          <p:nvPr/>
        </p:nvSpPr>
        <p:spPr>
          <a:xfrm>
            <a:off x="1065412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5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E2D69B6E-1890-42EF-AD4B-ACCAA4F3F65C}"/>
              </a:ext>
            </a:extLst>
          </p:cNvPr>
          <p:cNvSpPr txBox="1"/>
          <p:nvPr/>
        </p:nvSpPr>
        <p:spPr>
          <a:xfrm>
            <a:off x="11328088" y="13488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9945FD2B-BB28-43DA-B89E-9A4A388D6093}"/>
              </a:ext>
            </a:extLst>
          </p:cNvPr>
          <p:cNvSpPr txBox="1"/>
          <p:nvPr/>
        </p:nvSpPr>
        <p:spPr>
          <a:xfrm>
            <a:off x="7298161" y="20334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B5CFDB98-93E3-468C-A610-4DE03125CFE3}"/>
              </a:ext>
            </a:extLst>
          </p:cNvPr>
          <p:cNvSpPr txBox="1"/>
          <p:nvPr/>
        </p:nvSpPr>
        <p:spPr>
          <a:xfrm>
            <a:off x="7974201" y="20351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0895ABD0-4C66-419A-995E-E5B1C6B4B57F}"/>
              </a:ext>
            </a:extLst>
          </p:cNvPr>
          <p:cNvSpPr txBox="1"/>
          <p:nvPr/>
        </p:nvSpPr>
        <p:spPr>
          <a:xfrm>
            <a:off x="8647688" y="20331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9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EEEF00A9-E769-4736-830A-FAF395C22C95}"/>
              </a:ext>
            </a:extLst>
          </p:cNvPr>
          <p:cNvSpPr txBox="1"/>
          <p:nvPr/>
        </p:nvSpPr>
        <p:spPr>
          <a:xfrm>
            <a:off x="9214852" y="20420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E557BAC-8518-4CDC-BD9B-38443F1CF247}"/>
              </a:ext>
            </a:extLst>
          </p:cNvPr>
          <p:cNvSpPr txBox="1"/>
          <p:nvPr/>
        </p:nvSpPr>
        <p:spPr>
          <a:xfrm>
            <a:off x="9863174" y="20446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11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77A9C3C3-4BB3-4B75-8EC0-75B7031736F3}"/>
              </a:ext>
            </a:extLst>
          </p:cNvPr>
          <p:cNvSpPr txBox="1"/>
          <p:nvPr/>
        </p:nvSpPr>
        <p:spPr>
          <a:xfrm>
            <a:off x="10542100" y="20351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12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33FB97D6-06A5-44AA-9926-D1DCD8D1C970}"/>
              </a:ext>
            </a:extLst>
          </p:cNvPr>
          <p:cNvSpPr txBox="1"/>
          <p:nvPr/>
        </p:nvSpPr>
        <p:spPr>
          <a:xfrm>
            <a:off x="11221026" y="2021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13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5FAD39CE-7E6F-41DA-9D4D-A8E6928D5027}"/>
              </a:ext>
            </a:extLst>
          </p:cNvPr>
          <p:cNvSpPr txBox="1"/>
          <p:nvPr/>
        </p:nvSpPr>
        <p:spPr>
          <a:xfrm>
            <a:off x="7189051" y="27021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C43ADF9D-C93E-4776-B5B1-C11C538B65A6}"/>
              </a:ext>
            </a:extLst>
          </p:cNvPr>
          <p:cNvSpPr txBox="1"/>
          <p:nvPr/>
        </p:nvSpPr>
        <p:spPr>
          <a:xfrm>
            <a:off x="7852436" y="27000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7E741038-C06D-4B82-845C-A43E138E7A24}"/>
              </a:ext>
            </a:extLst>
          </p:cNvPr>
          <p:cNvSpPr txBox="1"/>
          <p:nvPr/>
        </p:nvSpPr>
        <p:spPr>
          <a:xfrm>
            <a:off x="8522257" y="26994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E15C2AA-9BC6-4957-A870-81576C9165AD}"/>
              </a:ext>
            </a:extLst>
          </p:cNvPr>
          <p:cNvSpPr txBox="1"/>
          <p:nvPr/>
        </p:nvSpPr>
        <p:spPr>
          <a:xfrm>
            <a:off x="9191181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96522B79-170C-4226-8C36-839415B71BF7}"/>
              </a:ext>
            </a:extLst>
          </p:cNvPr>
          <p:cNvSpPr txBox="1"/>
          <p:nvPr/>
        </p:nvSpPr>
        <p:spPr>
          <a:xfrm>
            <a:off x="7876475" y="33610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DD9F3C9D-AC8C-4EA8-B9D5-954BABA431B1}"/>
              </a:ext>
            </a:extLst>
          </p:cNvPr>
          <p:cNvSpPr txBox="1"/>
          <p:nvPr/>
        </p:nvSpPr>
        <p:spPr>
          <a:xfrm>
            <a:off x="8540114" y="33628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C25C43DD-F540-4274-B152-28661C8A8381}"/>
              </a:ext>
            </a:extLst>
          </p:cNvPr>
          <p:cNvSpPr txBox="1"/>
          <p:nvPr/>
        </p:nvSpPr>
        <p:spPr>
          <a:xfrm>
            <a:off x="9873086" y="27146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18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5097056-DE29-49FE-B1C1-5192DF89D5BA}"/>
              </a:ext>
            </a:extLst>
          </p:cNvPr>
          <p:cNvSpPr txBox="1"/>
          <p:nvPr/>
        </p:nvSpPr>
        <p:spPr>
          <a:xfrm>
            <a:off x="10542986" y="27138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19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86E37AC-4B57-4698-8620-74952D63CFF3}"/>
              </a:ext>
            </a:extLst>
          </p:cNvPr>
          <p:cNvSpPr txBox="1"/>
          <p:nvPr/>
        </p:nvSpPr>
        <p:spPr>
          <a:xfrm>
            <a:off x="11221026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20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359B5FB5-E461-48DD-9BA2-A1082DF36CBF}"/>
              </a:ext>
            </a:extLst>
          </p:cNvPr>
          <p:cNvSpPr txBox="1"/>
          <p:nvPr/>
        </p:nvSpPr>
        <p:spPr>
          <a:xfrm>
            <a:off x="11215259" y="335752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27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F8A291-28A7-4946-AFD9-2C2E36C932F4}"/>
              </a:ext>
            </a:extLst>
          </p:cNvPr>
          <p:cNvSpPr txBox="1"/>
          <p:nvPr/>
        </p:nvSpPr>
        <p:spPr>
          <a:xfrm>
            <a:off x="7202813" y="33706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B61482F-BA5D-46E4-9AA9-8B1AD8943ECE}"/>
              </a:ext>
            </a:extLst>
          </p:cNvPr>
          <p:cNvSpPr txBox="1"/>
          <p:nvPr/>
        </p:nvSpPr>
        <p:spPr>
          <a:xfrm>
            <a:off x="9196912" y="337283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24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98F7ED4A-17A0-409B-BF85-B5630D924FFA}"/>
              </a:ext>
            </a:extLst>
          </p:cNvPr>
          <p:cNvSpPr txBox="1"/>
          <p:nvPr/>
        </p:nvSpPr>
        <p:spPr>
          <a:xfrm>
            <a:off x="8544618" y="40369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24CF591B-5A1C-4E51-B26A-CA963CC77615}"/>
              </a:ext>
            </a:extLst>
          </p:cNvPr>
          <p:cNvSpPr txBox="1"/>
          <p:nvPr/>
        </p:nvSpPr>
        <p:spPr>
          <a:xfrm>
            <a:off x="9881561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25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7C2FF691-15D6-4D6E-BFCB-B44E86E7B812}"/>
              </a:ext>
            </a:extLst>
          </p:cNvPr>
          <p:cNvSpPr txBox="1"/>
          <p:nvPr/>
        </p:nvSpPr>
        <p:spPr>
          <a:xfrm>
            <a:off x="10548410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26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5E9088AE-8505-4EB0-8A27-FA4529E8714A}"/>
              </a:ext>
            </a:extLst>
          </p:cNvPr>
          <p:cNvSpPr txBox="1"/>
          <p:nvPr/>
        </p:nvSpPr>
        <p:spPr>
          <a:xfrm>
            <a:off x="7207317" y="40447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AB460910-EB94-4D91-88CB-97905B07681C}"/>
              </a:ext>
            </a:extLst>
          </p:cNvPr>
          <p:cNvSpPr txBox="1"/>
          <p:nvPr/>
        </p:nvSpPr>
        <p:spPr>
          <a:xfrm>
            <a:off x="7880979" y="40351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B17EAF24-A14B-4CDE-BDD8-83C5C47A2DCC}"/>
              </a:ext>
            </a:extLst>
          </p:cNvPr>
          <p:cNvSpPr txBox="1"/>
          <p:nvPr/>
        </p:nvSpPr>
        <p:spPr>
          <a:xfrm>
            <a:off x="9201416" y="40469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31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085AF4DC-362C-4F71-8918-9A5755E96BCB}"/>
              </a:ext>
            </a:extLst>
          </p:cNvPr>
          <p:cNvSpPr txBox="1"/>
          <p:nvPr/>
        </p:nvSpPr>
        <p:spPr>
          <a:xfrm>
            <a:off x="9886065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32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8266F973-6813-4845-AC19-DBB11A4EBD88}"/>
              </a:ext>
            </a:extLst>
          </p:cNvPr>
          <p:cNvSpPr txBox="1"/>
          <p:nvPr/>
        </p:nvSpPr>
        <p:spPr>
          <a:xfrm>
            <a:off x="10552914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33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2E123F9-5785-4384-ADB7-4EC024532B39}"/>
              </a:ext>
            </a:extLst>
          </p:cNvPr>
          <p:cNvSpPr txBox="1"/>
          <p:nvPr/>
        </p:nvSpPr>
        <p:spPr>
          <a:xfrm>
            <a:off x="11219763" y="40316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34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A3C20788-DE1D-455F-BC84-0641D796E6E4}"/>
              </a:ext>
            </a:extLst>
          </p:cNvPr>
          <p:cNvSpPr txBox="1"/>
          <p:nvPr/>
        </p:nvSpPr>
        <p:spPr>
          <a:xfrm>
            <a:off x="7202813" y="47161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35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3C619C0B-92A2-443D-9E3A-93787B7A2D1A}"/>
              </a:ext>
            </a:extLst>
          </p:cNvPr>
          <p:cNvSpPr txBox="1"/>
          <p:nvPr/>
        </p:nvSpPr>
        <p:spPr>
          <a:xfrm>
            <a:off x="7876475" y="47065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36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2E36EFCF-7D50-4128-9479-C2418F6BF21B}"/>
              </a:ext>
            </a:extLst>
          </p:cNvPr>
          <p:cNvSpPr txBox="1"/>
          <p:nvPr/>
        </p:nvSpPr>
        <p:spPr>
          <a:xfrm>
            <a:off x="8540114" y="47083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37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FDB946DB-FE8C-4243-A5A6-5DDE945F777B}"/>
              </a:ext>
            </a:extLst>
          </p:cNvPr>
          <p:cNvSpPr txBox="1"/>
          <p:nvPr/>
        </p:nvSpPr>
        <p:spPr>
          <a:xfrm>
            <a:off x="9196912" y="47183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38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EAC2F57C-1E6F-485B-A46D-6620B7AC61A4}"/>
              </a:ext>
            </a:extLst>
          </p:cNvPr>
          <p:cNvSpPr txBox="1"/>
          <p:nvPr/>
        </p:nvSpPr>
        <p:spPr>
          <a:xfrm>
            <a:off x="9881561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39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9E44825A-5D81-45F6-91E2-84F157B695C1}"/>
              </a:ext>
            </a:extLst>
          </p:cNvPr>
          <p:cNvSpPr txBox="1"/>
          <p:nvPr/>
        </p:nvSpPr>
        <p:spPr>
          <a:xfrm>
            <a:off x="10548410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40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F9F1D657-C2DE-4FA6-B126-D4E8DE4E5124}"/>
              </a:ext>
            </a:extLst>
          </p:cNvPr>
          <p:cNvSpPr txBox="1"/>
          <p:nvPr/>
        </p:nvSpPr>
        <p:spPr>
          <a:xfrm>
            <a:off x="11215259" y="47030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41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485A29BC-B3CB-4ACC-ACDC-B678706BE341}"/>
              </a:ext>
            </a:extLst>
          </p:cNvPr>
          <p:cNvSpPr txBox="1"/>
          <p:nvPr/>
        </p:nvSpPr>
        <p:spPr>
          <a:xfrm>
            <a:off x="7207317" y="53944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42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CFD5CC7C-440B-4954-B4E0-70A695A25B42}"/>
              </a:ext>
            </a:extLst>
          </p:cNvPr>
          <p:cNvSpPr txBox="1"/>
          <p:nvPr/>
        </p:nvSpPr>
        <p:spPr>
          <a:xfrm>
            <a:off x="7880979" y="53849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43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17C2A855-547A-482B-8454-2C53B65EDAC4}"/>
              </a:ext>
            </a:extLst>
          </p:cNvPr>
          <p:cNvSpPr txBox="1"/>
          <p:nvPr/>
        </p:nvSpPr>
        <p:spPr>
          <a:xfrm>
            <a:off x="8544618" y="538671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44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D962DA8-37FD-41DC-8CF1-7CD8116DBE6F}"/>
              </a:ext>
            </a:extLst>
          </p:cNvPr>
          <p:cNvSpPr txBox="1"/>
          <p:nvPr/>
        </p:nvSpPr>
        <p:spPr>
          <a:xfrm>
            <a:off x="9201416" y="53967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45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376DBA47-E64E-4EC5-80E9-0042E72D47FF}"/>
              </a:ext>
            </a:extLst>
          </p:cNvPr>
          <p:cNvSpPr txBox="1"/>
          <p:nvPr/>
        </p:nvSpPr>
        <p:spPr>
          <a:xfrm>
            <a:off x="9886065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46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A82ECD68-07AE-4F6F-80F3-4626A40166D6}"/>
              </a:ext>
            </a:extLst>
          </p:cNvPr>
          <p:cNvSpPr txBox="1"/>
          <p:nvPr/>
        </p:nvSpPr>
        <p:spPr>
          <a:xfrm>
            <a:off x="10552914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47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48E7E27-61B1-4462-A299-51194D6E4C2A}"/>
              </a:ext>
            </a:extLst>
          </p:cNvPr>
          <p:cNvSpPr txBox="1"/>
          <p:nvPr/>
        </p:nvSpPr>
        <p:spPr>
          <a:xfrm>
            <a:off x="11219763" y="53814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48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117DCA2-73DB-46D4-BBB7-D8036F7738FA}"/>
              </a:ext>
            </a:extLst>
          </p:cNvPr>
          <p:cNvGrpSpPr/>
          <p:nvPr/>
        </p:nvGrpSpPr>
        <p:grpSpPr>
          <a:xfrm>
            <a:off x="7248128" y="22048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ED9E70C-9897-4E87-9260-52BAB5B6361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C8C534BD-FFCF-4C64-B4A4-36B0FF3E321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BA0F0DCA-BB3A-4BBE-AAC7-F1D09D6B37C5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66CEC353-81AF-43E9-9364-638D2102500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0CB0FA90-6EAC-4F7E-8AA2-C63EAD5C5D9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66731F0-0F4E-4999-B74F-34FD8885BB5E}"/>
              </a:ext>
            </a:extLst>
          </p:cNvPr>
          <p:cNvGrpSpPr/>
          <p:nvPr/>
        </p:nvGrpSpPr>
        <p:grpSpPr>
          <a:xfrm>
            <a:off x="9480375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AD2D78B5-E97C-416C-A87F-6B653F43AA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BEB4280-C0A8-4D43-8A11-F0842DDFD24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71462F61-16D0-4560-96F7-3A7994056606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E75E8F0C-4517-4E92-8985-88BAE6DE138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0E1925A0-56CF-4391-96E5-3653B3C6EC4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9A8C408B-9FD9-4B9E-9A3C-577CE6AEBCB7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B802592-4698-4DB9-8889-15A08195A39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DF8FF85-DE9E-4D79-A548-63DAAD0FED4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BA30711-B591-4EBC-BD4C-D084C62B8674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1BFA351-62BE-481F-91AF-0881E3248379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7CC5C0-625A-45CA-A739-A4E536EEC24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52FA3653-E754-4153-9260-9A67B246A630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79F0236A-B1A9-4B28-BE9B-80DFEA946F1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E344A95A-9A22-47C2-BF8C-403C022400A6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AA3BECEF-F4FB-43CF-AD70-E86399D3DFFD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8AAFE8A4-A0B2-40A2-9251-1E491CA3E533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16ABEF9-1478-4916-9A39-40ADA737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11CEBC7C-6B4A-4606-B480-A3E5B19CF6EB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F3650E4A-543E-40DA-B70E-C974D1C3C03E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48ED6521-E96A-48B5-B530-1B74D1D29960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3DEEAC8E-FFE2-4A40-AD6A-A9DEBD3EB3B8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BB628E08-32DA-48EC-A51F-4BE68D306BE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20C9C6A-3A84-4A7C-A9B9-0CC4169A1A6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3" name="Textfeld 122">
            <a:extLst>
              <a:ext uri="{FF2B5EF4-FFF2-40B4-BE49-F238E27FC236}">
                <a16:creationId xmlns:a16="http://schemas.microsoft.com/office/drawing/2014/main" id="{1F03AB8E-06CF-48C3-9E8E-11EABBB75A09}"/>
              </a:ext>
            </a:extLst>
          </p:cNvPr>
          <p:cNvSpPr txBox="1"/>
          <p:nvPr/>
        </p:nvSpPr>
        <p:spPr>
          <a:xfrm>
            <a:off x="7480275" y="32552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A0F17E0-94C2-4432-9E0E-D1F14D3EB7FF}"/>
              </a:ext>
            </a:extLst>
          </p:cNvPr>
          <p:cNvSpPr txBox="1"/>
          <p:nvPr/>
        </p:nvSpPr>
        <p:spPr>
          <a:xfrm>
            <a:off x="10306429" y="17314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02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BE0EE38F-2B19-46AA-8DE8-4FF2152D9CA9}"/>
              </a:ext>
            </a:extLst>
          </p:cNvPr>
          <p:cNvSpPr txBox="1"/>
          <p:nvPr/>
        </p:nvSpPr>
        <p:spPr>
          <a:xfrm>
            <a:off x="9606122" y="532341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03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1AC159D-0A1E-4A91-8B64-337B5D9758DA}"/>
              </a:ext>
            </a:extLst>
          </p:cNvPr>
          <p:cNvSpPr txBox="1"/>
          <p:nvPr/>
        </p:nvSpPr>
        <p:spPr>
          <a:xfrm>
            <a:off x="9498656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04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F2786B0-BB5C-4461-B6EB-19BA064BEAE2}"/>
              </a:ext>
            </a:extLst>
          </p:cNvPr>
          <p:cNvSpPr txBox="1"/>
          <p:nvPr/>
        </p:nvSpPr>
        <p:spPr>
          <a:xfrm>
            <a:off x="8431942" y="428271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A4EA4031-D789-4597-86E9-432D7CD7C806}"/>
              </a:ext>
            </a:extLst>
          </p:cNvPr>
          <p:cNvSpPr txBox="1"/>
          <p:nvPr/>
        </p:nvSpPr>
        <p:spPr>
          <a:xfrm>
            <a:off x="11158522" y="36854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06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23A6BF72-B03A-402C-8335-7FA71C06D267}"/>
              </a:ext>
            </a:extLst>
          </p:cNvPr>
          <p:cNvSpPr txBox="1"/>
          <p:nvPr/>
        </p:nvSpPr>
        <p:spPr>
          <a:xfrm>
            <a:off x="8408725" y="326506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E65A227F-A9C3-4140-9E94-6A220FC598C8}"/>
              </a:ext>
            </a:extLst>
          </p:cNvPr>
          <p:cNvSpPr txBox="1"/>
          <p:nvPr/>
        </p:nvSpPr>
        <p:spPr>
          <a:xfrm>
            <a:off x="7940674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D36E41B3-5D78-4FFD-A9EA-636887ADC28F}"/>
              </a:ext>
            </a:extLst>
          </p:cNvPr>
          <p:cNvSpPr txBox="1"/>
          <p:nvPr/>
        </p:nvSpPr>
        <p:spPr>
          <a:xfrm>
            <a:off x="7608168" y="412454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DCC8C638-B417-43C0-9292-903303A96E55}"/>
              </a:ext>
            </a:extLst>
          </p:cNvPr>
          <p:cNvSpPr txBox="1"/>
          <p:nvPr/>
        </p:nvSpPr>
        <p:spPr>
          <a:xfrm>
            <a:off x="7270092" y="231558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879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1" grpId="0" animBg="1"/>
      <p:bldP spid="140" grpId="0" animBg="1"/>
      <p:bldP spid="139" grpId="0" animBg="1"/>
      <p:bldP spid="138" grpId="0" animBg="1"/>
      <p:bldP spid="137" grpId="0" animBg="1"/>
      <p:bldP spid="136" grpId="0" animBg="1"/>
      <p:bldP spid="135" grpId="0" animBg="1"/>
      <p:bldP spid="134" grpId="0" animBg="1"/>
      <p:bldP spid="1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68353-6C45-410C-AAAD-15ADA562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Parallelisierung</a:t>
            </a:r>
            <a:endParaRPr lang="de-DE" dirty="0"/>
          </a:p>
        </p:txBody>
      </p:sp>
      <p:graphicFrame>
        <p:nvGraphicFramePr>
          <p:cNvPr id="195" name="Inhaltsplatzhalter 194">
            <a:extLst>
              <a:ext uri="{FF2B5EF4-FFF2-40B4-BE49-F238E27FC236}">
                <a16:creationId xmlns:a16="http://schemas.microsoft.com/office/drawing/2014/main" id="{4AE86FDD-90F9-4B19-9020-8A51A1C9F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627114"/>
              </p:ext>
            </p:extLst>
          </p:nvPr>
        </p:nvGraphicFramePr>
        <p:xfrm>
          <a:off x="681038" y="1196975"/>
          <a:ext cx="1598536" cy="4479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1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32127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5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4037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3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9684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4CD6C-6CDE-4C46-82CC-BC050819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3BD8AC-F412-4D29-9642-DB6E2903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5D703-04F0-4B91-BA65-F886268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490F6356-1157-476D-9905-38044704764A}"/>
              </a:ext>
            </a:extLst>
          </p:cNvPr>
          <p:cNvGrpSpPr/>
          <p:nvPr/>
        </p:nvGrpSpPr>
        <p:grpSpPr>
          <a:xfrm>
            <a:off x="7824192" y="1988840"/>
            <a:ext cx="3254382" cy="3298769"/>
            <a:chOff x="7680176" y="1498383"/>
            <a:chExt cx="3254382" cy="3298769"/>
          </a:xfrm>
        </p:grpSpPr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3B330617-7EAD-40B6-AC40-3BA0467E3FE2}"/>
                </a:ext>
              </a:extLst>
            </p:cNvPr>
            <p:cNvGrpSpPr/>
            <p:nvPr/>
          </p:nvGrpSpPr>
          <p:grpSpPr>
            <a:xfrm>
              <a:off x="7680176" y="1498383"/>
              <a:ext cx="3254382" cy="3298769"/>
              <a:chOff x="7680176" y="1498383"/>
              <a:chExt cx="3254382" cy="3298769"/>
            </a:xfrm>
          </p:grpSpPr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C6D790B5-DF03-4C67-AB20-70813F5BD682}"/>
                  </a:ext>
                </a:extLst>
              </p:cNvPr>
              <p:cNvSpPr/>
              <p:nvPr/>
            </p:nvSpPr>
            <p:spPr bwMode="auto">
              <a:xfrm>
                <a:off x="7857676" y="204552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975EC727-A95D-4585-B1A3-84FE4F8D8C2D}"/>
                  </a:ext>
                </a:extLst>
              </p:cNvPr>
              <p:cNvSpPr/>
              <p:nvPr/>
            </p:nvSpPr>
            <p:spPr>
              <a:xfrm>
                <a:off x="768017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72FE6ED9-0AD3-4F77-A4BF-D4D2189FA8B1}"/>
                  </a:ext>
                </a:extLst>
              </p:cNvPr>
              <p:cNvSpPr/>
              <p:nvPr/>
            </p:nvSpPr>
            <p:spPr>
              <a:xfrm>
                <a:off x="876029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CD71767B-28FA-4A81-8275-885069C4A940}"/>
                  </a:ext>
                </a:extLst>
              </p:cNvPr>
              <p:cNvSpPr/>
              <p:nvPr/>
            </p:nvSpPr>
            <p:spPr>
              <a:xfrm>
                <a:off x="984041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831C31FE-C517-45D6-93C3-1D750275F770}"/>
                  </a:ext>
                </a:extLst>
              </p:cNvPr>
              <p:cNvSpPr/>
              <p:nvPr/>
            </p:nvSpPr>
            <p:spPr>
              <a:xfrm>
                <a:off x="768017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93FEDD74-13B4-4710-85B1-5B3F5CC7CC24}"/>
                  </a:ext>
                </a:extLst>
              </p:cNvPr>
              <p:cNvSpPr/>
              <p:nvPr/>
            </p:nvSpPr>
            <p:spPr>
              <a:xfrm>
                <a:off x="876029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33E1F2B3-FAEC-452C-A96A-973B776B1E13}"/>
                  </a:ext>
                </a:extLst>
              </p:cNvPr>
              <p:cNvSpPr/>
              <p:nvPr/>
            </p:nvSpPr>
            <p:spPr>
              <a:xfrm>
                <a:off x="984041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6D092115-C814-43A7-9372-0E0F59C688E8}"/>
                  </a:ext>
                </a:extLst>
              </p:cNvPr>
              <p:cNvSpPr/>
              <p:nvPr/>
            </p:nvSpPr>
            <p:spPr>
              <a:xfrm>
                <a:off x="768017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6C9A41B1-CE5A-4D61-8223-3C60B5AF8143}"/>
                  </a:ext>
                </a:extLst>
              </p:cNvPr>
              <p:cNvSpPr/>
              <p:nvPr/>
            </p:nvSpPr>
            <p:spPr>
              <a:xfrm>
                <a:off x="876029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E138E7A2-FF50-498B-A1AB-4A7ECE9943B0}"/>
                  </a:ext>
                </a:extLst>
              </p:cNvPr>
              <p:cNvSpPr/>
              <p:nvPr/>
            </p:nvSpPr>
            <p:spPr>
              <a:xfrm>
                <a:off x="984041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72D305EF-CD13-4A97-9D1A-150C04923327}"/>
                  </a:ext>
                </a:extLst>
              </p:cNvPr>
              <p:cNvSpPr/>
              <p:nvPr/>
            </p:nvSpPr>
            <p:spPr bwMode="auto">
              <a:xfrm>
                <a:off x="8397736" y="1950361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FB045307-1582-41E1-AB24-B99893A4BE15}"/>
                  </a:ext>
                </a:extLst>
              </p:cNvPr>
              <p:cNvSpPr/>
              <p:nvPr/>
            </p:nvSpPr>
            <p:spPr bwMode="auto">
              <a:xfrm>
                <a:off x="10026511" y="193695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8C4B4A97-37B7-4BB9-ADF5-E360CD7F3534}"/>
                  </a:ext>
                </a:extLst>
              </p:cNvPr>
              <p:cNvSpPr/>
              <p:nvPr/>
            </p:nvSpPr>
            <p:spPr bwMode="auto">
              <a:xfrm>
                <a:off x="10566571" y="1841789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75749916-1D64-4B93-B3DD-4E75DA1D3693}"/>
                  </a:ext>
                </a:extLst>
              </p:cNvPr>
              <p:cNvSpPr/>
              <p:nvPr/>
            </p:nvSpPr>
            <p:spPr bwMode="auto">
              <a:xfrm>
                <a:off x="10306788" y="208101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653A373A-28D5-4DE3-B3EB-56FD0185D12B}"/>
                  </a:ext>
                </a:extLst>
              </p:cNvPr>
              <p:cNvSpPr/>
              <p:nvPr/>
            </p:nvSpPr>
            <p:spPr bwMode="auto">
              <a:xfrm>
                <a:off x="9251791" y="329206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59F9BFD1-6916-495C-AD61-74DDB0F83313}"/>
                  </a:ext>
                </a:extLst>
              </p:cNvPr>
              <p:cNvSpPr txBox="1"/>
              <p:nvPr/>
            </p:nvSpPr>
            <p:spPr>
              <a:xfrm>
                <a:off x="8472632" y="15310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F4580E60-CB03-4CA9-88D6-98165BB3BAC1}"/>
                  </a:ext>
                </a:extLst>
              </p:cNvPr>
              <p:cNvSpPr txBox="1"/>
              <p:nvPr/>
            </p:nvSpPr>
            <p:spPr>
              <a:xfrm>
                <a:off x="9552132" y="15038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E698164E-7FC7-46D5-BCEB-8F02F31EAB11}"/>
                  </a:ext>
                </a:extLst>
              </p:cNvPr>
              <p:cNvSpPr txBox="1"/>
              <p:nvPr/>
            </p:nvSpPr>
            <p:spPr>
              <a:xfrm>
                <a:off x="10632872" y="149838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82" name="Textfeld 181">
                <a:extLst>
                  <a:ext uri="{FF2B5EF4-FFF2-40B4-BE49-F238E27FC236}">
                    <a16:creationId xmlns:a16="http://schemas.microsoft.com/office/drawing/2014/main" id="{6558844F-98C0-4AC6-BB8F-2E10F7A1F69E}"/>
                  </a:ext>
                </a:extLst>
              </p:cNvPr>
              <p:cNvSpPr txBox="1"/>
              <p:nvPr/>
            </p:nvSpPr>
            <p:spPr>
              <a:xfrm>
                <a:off x="8472632" y="2624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E61FC5DE-C43B-4DFF-81CE-379433F73757}"/>
                  </a:ext>
                </a:extLst>
              </p:cNvPr>
              <p:cNvSpPr txBox="1"/>
              <p:nvPr/>
            </p:nvSpPr>
            <p:spPr>
              <a:xfrm>
                <a:off x="9552132" y="2596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C30300AB-FCCB-4D38-9195-2FF16DF44623}"/>
                  </a:ext>
                </a:extLst>
              </p:cNvPr>
              <p:cNvSpPr txBox="1"/>
              <p:nvPr/>
            </p:nvSpPr>
            <p:spPr>
              <a:xfrm>
                <a:off x="10632872" y="259135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5568D0F7-8C8D-4FFE-8310-A0676E93C54B}"/>
                  </a:ext>
                </a:extLst>
              </p:cNvPr>
              <p:cNvSpPr txBox="1"/>
              <p:nvPr/>
            </p:nvSpPr>
            <p:spPr>
              <a:xfrm>
                <a:off x="8472632" y="36799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3243B74E-42C9-4949-A6DC-B9B952818EBC}"/>
                  </a:ext>
                </a:extLst>
              </p:cNvPr>
              <p:cNvSpPr txBox="1"/>
              <p:nvPr/>
            </p:nvSpPr>
            <p:spPr>
              <a:xfrm>
                <a:off x="9552132" y="36526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id="{DE5EBFBD-9478-4B30-9884-A8ADF1109C48}"/>
                  </a:ext>
                </a:extLst>
              </p:cNvPr>
              <p:cNvSpPr txBox="1"/>
              <p:nvPr/>
            </p:nvSpPr>
            <p:spPr>
              <a:xfrm>
                <a:off x="10632872" y="36472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8</a:t>
                </a:r>
              </a:p>
            </p:txBody>
          </p:sp>
        </p:grp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ADA64360-A27F-496D-B196-473E726A4BE0}"/>
                </a:ext>
              </a:extLst>
            </p:cNvPr>
            <p:cNvSpPr txBox="1"/>
            <p:nvPr/>
          </p:nvSpPr>
          <p:spPr>
            <a:xfrm>
              <a:off x="7815405" y="1964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0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3E66DDD-7AF3-411B-A5EC-D9A776BFCE4A}"/>
                </a:ext>
              </a:extLst>
            </p:cNvPr>
            <p:cNvSpPr txBox="1"/>
            <p:nvPr/>
          </p:nvSpPr>
          <p:spPr>
            <a:xfrm>
              <a:off x="10264885" y="19955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1</a:t>
              </a:r>
            </a:p>
          </p:txBody>
        </p: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288FD171-437D-4436-AF79-3D20326947EF}"/>
                </a:ext>
              </a:extLst>
            </p:cNvPr>
            <p:cNvSpPr txBox="1"/>
            <p:nvPr/>
          </p:nvSpPr>
          <p:spPr>
            <a:xfrm>
              <a:off x="9985832" y="1849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2</a:t>
              </a:r>
            </a:p>
          </p:txBody>
        </p: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CF22F443-376F-4176-A7FA-1FFBA40FBBF2}"/>
                </a:ext>
              </a:extLst>
            </p:cNvPr>
            <p:cNvSpPr txBox="1"/>
            <p:nvPr/>
          </p:nvSpPr>
          <p:spPr>
            <a:xfrm>
              <a:off x="9209520" y="32159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3</a:t>
              </a:r>
            </a:p>
          </p:txBody>
        </p:sp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F964A3B5-C26C-48B6-89D2-8E1944857AD8}"/>
                </a:ext>
              </a:extLst>
            </p:cNvPr>
            <p:cNvSpPr txBox="1"/>
            <p:nvPr/>
          </p:nvSpPr>
          <p:spPr>
            <a:xfrm>
              <a:off x="8355465" y="18654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4</a:t>
              </a:r>
            </a:p>
          </p:txBody>
        </p: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CAC46D43-D7E7-43FC-AADE-1734F8DB9C2F}"/>
                </a:ext>
              </a:extLst>
            </p:cNvPr>
            <p:cNvSpPr txBox="1"/>
            <p:nvPr/>
          </p:nvSpPr>
          <p:spPr>
            <a:xfrm>
              <a:off x="10524300" y="17603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/>
                  </a:solidFill>
                  <a:latin typeface="+mn-lt"/>
                </a:rPr>
                <a:t>5</a:t>
              </a:r>
            </a:p>
          </p:txBody>
        </p:sp>
      </p:grpSp>
      <p:graphicFrame>
        <p:nvGraphicFramePr>
          <p:cNvPr id="196" name="Tabelle 195">
            <a:extLst>
              <a:ext uri="{FF2B5EF4-FFF2-40B4-BE49-F238E27FC236}">
                <a16:creationId xmlns:a16="http://schemas.microsoft.com/office/drawing/2014/main" id="{08F0B107-34FA-4971-BA1E-370F3A9A3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20472"/>
              </p:ext>
            </p:extLst>
          </p:nvPr>
        </p:nvGraphicFramePr>
        <p:xfrm>
          <a:off x="3518619" y="1500203"/>
          <a:ext cx="3488340" cy="4037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2780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43803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15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14488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59391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6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37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AFFF-CD0E-4338-839D-BEF9A670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5502E-F513-4139-A43A-BBCAFBA8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Nach Simon Green [1]</a:t>
            </a:r>
          </a:p>
          <a:p>
            <a:r>
              <a:rPr lang="de-DE" sz="2000" dirty="0"/>
              <a:t>Einzelne Schritte in einzelne Kernel eingeteilt</a:t>
            </a:r>
          </a:p>
          <a:p>
            <a:pPr lvl="1"/>
            <a:r>
              <a:rPr lang="de-DE" sz="1800" dirty="0"/>
              <a:t>Berechnung der Hashwerte</a:t>
            </a:r>
          </a:p>
          <a:p>
            <a:pPr lvl="1"/>
            <a:r>
              <a:rPr lang="de-DE" sz="1800" dirty="0"/>
              <a:t>Sortierung per </a:t>
            </a:r>
            <a:r>
              <a:rPr lang="de-DE" sz="1800" dirty="0" err="1"/>
              <a:t>Radixsort</a:t>
            </a:r>
            <a:r>
              <a:rPr lang="de-DE" sz="1800" dirty="0"/>
              <a:t> (mit </a:t>
            </a:r>
            <a:r>
              <a:rPr lang="de-DE" sz="1800" dirty="0" err="1"/>
              <a:t>Thrust</a:t>
            </a:r>
            <a:r>
              <a:rPr lang="de-DE" sz="1800" dirty="0"/>
              <a:t>)</a:t>
            </a:r>
          </a:p>
          <a:p>
            <a:pPr lvl="1"/>
            <a:r>
              <a:rPr lang="de-DE" sz="1800" dirty="0"/>
              <a:t>Start und </a:t>
            </a:r>
            <a:r>
              <a:rPr lang="de-DE" sz="1800" dirty="0" err="1"/>
              <a:t>Endindex</a:t>
            </a:r>
            <a:r>
              <a:rPr lang="de-DE" sz="1800" dirty="0"/>
              <a:t> setzen</a:t>
            </a:r>
          </a:p>
          <a:p>
            <a:r>
              <a:rPr lang="de-DE" sz="2000" dirty="0"/>
              <a:t>Pro Partikel ein Thread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61B30-31AE-471D-92C4-0DB23699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18CD4-5DB1-4D52-9576-74CDCBAD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7EED1-5195-413A-8EE3-77D8812F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7" name="Inhaltsplatzhalter 194">
            <a:extLst>
              <a:ext uri="{FF2B5EF4-FFF2-40B4-BE49-F238E27FC236}">
                <a16:creationId xmlns:a16="http://schemas.microsoft.com/office/drawing/2014/main" id="{D94D9FC4-0DB6-4DF3-B527-CB17EDCA4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579233"/>
              </p:ext>
            </p:extLst>
          </p:nvPr>
        </p:nvGraphicFramePr>
        <p:xfrm>
          <a:off x="3006836" y="3292086"/>
          <a:ext cx="1598536" cy="2697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1051B26-EE7E-40D9-AF17-B37FC7BA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32945"/>
              </p:ext>
            </p:extLst>
          </p:nvPr>
        </p:nvGraphicFramePr>
        <p:xfrm>
          <a:off x="5591944" y="3292086"/>
          <a:ext cx="4536504" cy="2435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53871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</a:tbl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4778DB-B2FF-4DC1-8253-74F1FFDED1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4045160"/>
            <a:ext cx="4082916" cy="1514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E0C0C894-6C70-4366-A179-821692342998}"/>
              </a:ext>
            </a:extLst>
          </p:cNvPr>
          <p:cNvSpPr/>
          <p:nvPr/>
        </p:nvSpPr>
        <p:spPr>
          <a:xfrm>
            <a:off x="2142740" y="4208308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D8F76F10-0F3E-4370-9C35-3B0ABB910C0F}"/>
              </a:ext>
            </a:extLst>
          </p:cNvPr>
          <p:cNvSpPr/>
          <p:nvPr/>
        </p:nvSpPr>
        <p:spPr>
          <a:xfrm>
            <a:off x="2142740" y="4817216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A447978E-FDED-499D-BB76-A9B270A8A890}"/>
              </a:ext>
            </a:extLst>
          </p:cNvPr>
          <p:cNvSpPr/>
          <p:nvPr/>
        </p:nvSpPr>
        <p:spPr>
          <a:xfrm>
            <a:off x="2142740" y="5418129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CDEEE86-877C-4B02-8710-8276FADD524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5125185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252194F6-DDFD-46D6-AC94-231FB96D0D1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5301208"/>
            <a:ext cx="2498740" cy="4667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76ECC75-7D2B-482D-803A-F2470F01AA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4529184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E780511D-F0C3-4671-8E11-C2460AF4ED1C}"/>
              </a:ext>
            </a:extLst>
          </p:cNvPr>
          <p:cNvCxnSpPr>
            <a:cxnSpLocks/>
          </p:cNvCxnSpPr>
          <p:nvPr/>
        </p:nvCxnSpPr>
        <p:spPr bwMode="auto">
          <a:xfrm flipV="1">
            <a:off x="4637328" y="4005064"/>
            <a:ext cx="2466784" cy="452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80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hteck 161">
            <a:extLst>
              <a:ext uri="{FF2B5EF4-FFF2-40B4-BE49-F238E27FC236}">
                <a16:creationId xmlns:a16="http://schemas.microsoft.com/office/drawing/2014/main" id="{78B798CF-FA8D-47DA-8E5E-0670E4A25970}"/>
              </a:ext>
            </a:extLst>
          </p:cNvPr>
          <p:cNvSpPr/>
          <p:nvPr/>
        </p:nvSpPr>
        <p:spPr>
          <a:xfrm>
            <a:off x="8503711" y="1461486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C45B556-3A1A-4518-ADCE-0F193FD3446B}"/>
              </a:ext>
            </a:extLst>
          </p:cNvPr>
          <p:cNvSpPr/>
          <p:nvPr/>
        </p:nvSpPr>
        <p:spPr>
          <a:xfrm>
            <a:off x="8499731" y="2269404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951DC-C1C4-410F-B9C2-808792D9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 bei 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46F11-14C7-4BF2-9D08-012527E0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Partikel nur in eine Zelle eingetragen werden oder in alle </a:t>
            </a:r>
            <a:br>
              <a:rPr lang="de-DE" dirty="0"/>
            </a:br>
            <a:r>
              <a:rPr lang="de-DE" dirty="0"/>
              <a:t>überschneidenden</a:t>
            </a:r>
          </a:p>
          <a:p>
            <a:r>
              <a:rPr lang="de-DE" dirty="0"/>
              <a:t>Mehrfache Eintragung in </a:t>
            </a:r>
            <a:r>
              <a:rPr lang="de-DE" dirty="0" err="1"/>
              <a:t>Buckets</a:t>
            </a:r>
            <a:r>
              <a:rPr lang="de-DE" dirty="0"/>
              <a:t> bedeutet mehr Aufwand</a:t>
            </a:r>
            <a:br>
              <a:rPr lang="de-DE" dirty="0"/>
            </a:br>
            <a:r>
              <a:rPr lang="de-DE" dirty="0"/>
              <a:t>beim Aufbau des Grids</a:t>
            </a:r>
          </a:p>
          <a:p>
            <a:r>
              <a:rPr lang="de-DE" dirty="0"/>
              <a:t>Bei einmaligem Eintragen ist Partikelradius von Zellgröße abhängig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Datensätze sind wegen Alignment nicht alle geeignet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E4E8E-7D53-489B-9AD6-4CB9D507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51E8F-06C0-4B2F-A0C3-EAE3820F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2840D-FE35-4C87-8F82-E83EEDDA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BD80A7-F955-4621-8186-A2DDB3FD89B7}"/>
              </a:ext>
            </a:extLst>
          </p:cNvPr>
          <p:cNvSpPr/>
          <p:nvPr/>
        </p:nvSpPr>
        <p:spPr>
          <a:xfrm>
            <a:off x="700339" y="4428728"/>
            <a:ext cx="447997" cy="266700"/>
          </a:xfrm>
          <a:prstGeom prst="rect">
            <a:avLst/>
          </a:prstGeom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564F57-E128-4892-A3F4-E5701A59C652}"/>
              </a:ext>
            </a:extLst>
          </p:cNvPr>
          <p:cNvSpPr/>
          <p:nvPr/>
        </p:nvSpPr>
        <p:spPr>
          <a:xfrm>
            <a:off x="852740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0E5F3EC-77D8-4A01-A9C9-A83588ADBAB7}"/>
              </a:ext>
            </a:extLst>
          </p:cNvPr>
          <p:cNvSpPr/>
          <p:nvPr/>
        </p:nvSpPr>
        <p:spPr>
          <a:xfrm>
            <a:off x="11323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CD428F-C5E7-4CE3-8540-196A29C14CF0}"/>
              </a:ext>
            </a:extLst>
          </p:cNvPr>
          <p:cNvSpPr/>
          <p:nvPr/>
        </p:nvSpPr>
        <p:spPr>
          <a:xfrm>
            <a:off x="1415985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13F0CD-6263-45AF-AE05-E823F5B5BBBE}"/>
              </a:ext>
            </a:extLst>
          </p:cNvPr>
          <p:cNvSpPr/>
          <p:nvPr/>
        </p:nvSpPr>
        <p:spPr>
          <a:xfrm>
            <a:off x="169563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5BAF1D8-A7A6-42F4-8070-D37C32639CE1}"/>
              </a:ext>
            </a:extLst>
          </p:cNvPr>
          <p:cNvSpPr/>
          <p:nvPr/>
        </p:nvSpPr>
        <p:spPr>
          <a:xfrm>
            <a:off x="1975281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3F0459-2C7C-4020-80A8-EED441805800}"/>
              </a:ext>
            </a:extLst>
          </p:cNvPr>
          <p:cNvSpPr/>
          <p:nvPr/>
        </p:nvSpPr>
        <p:spPr>
          <a:xfrm>
            <a:off x="22549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6D8F54-882D-4412-9197-0EA26E5251F7}"/>
              </a:ext>
            </a:extLst>
          </p:cNvPr>
          <p:cNvSpPr/>
          <p:nvPr/>
        </p:nvSpPr>
        <p:spPr>
          <a:xfrm>
            <a:off x="2538526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57B942-C3C0-4B8B-B935-8E99724B99C3}"/>
              </a:ext>
            </a:extLst>
          </p:cNvPr>
          <p:cNvSpPr/>
          <p:nvPr/>
        </p:nvSpPr>
        <p:spPr>
          <a:xfrm>
            <a:off x="281817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61FFE78-EFEA-40D4-B72D-564BB0068FDB}"/>
              </a:ext>
            </a:extLst>
          </p:cNvPr>
          <p:cNvSpPr/>
          <p:nvPr/>
        </p:nvSpPr>
        <p:spPr>
          <a:xfrm>
            <a:off x="3097822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C2A69A-829A-4A1B-9519-A649742A0F24}"/>
              </a:ext>
            </a:extLst>
          </p:cNvPr>
          <p:cNvSpPr/>
          <p:nvPr/>
        </p:nvSpPr>
        <p:spPr>
          <a:xfrm>
            <a:off x="33774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D7CB8C-EE7F-4E8E-818D-67B7E3952BF5}"/>
              </a:ext>
            </a:extLst>
          </p:cNvPr>
          <p:cNvSpPr/>
          <p:nvPr/>
        </p:nvSpPr>
        <p:spPr>
          <a:xfrm>
            <a:off x="3661067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2326F14-894F-4E54-8C88-E5FD14C4B615}"/>
              </a:ext>
            </a:extLst>
          </p:cNvPr>
          <p:cNvSpPr/>
          <p:nvPr/>
        </p:nvSpPr>
        <p:spPr>
          <a:xfrm>
            <a:off x="394071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94B12D-95F7-48A4-8ACC-2F058C353844}"/>
              </a:ext>
            </a:extLst>
          </p:cNvPr>
          <p:cNvSpPr/>
          <p:nvPr/>
        </p:nvSpPr>
        <p:spPr>
          <a:xfrm>
            <a:off x="4220363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656B2BC-198B-461E-904F-B3BA8A335D86}"/>
              </a:ext>
            </a:extLst>
          </p:cNvPr>
          <p:cNvSpPr/>
          <p:nvPr/>
        </p:nvSpPr>
        <p:spPr>
          <a:xfrm>
            <a:off x="45000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832F439-E36A-45C2-812F-14036A0D887C}"/>
              </a:ext>
            </a:extLst>
          </p:cNvPr>
          <p:cNvSpPr/>
          <p:nvPr/>
        </p:nvSpPr>
        <p:spPr>
          <a:xfrm>
            <a:off x="4783608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B8316A-EB39-4C62-8409-F85B39ADDF2D}"/>
              </a:ext>
            </a:extLst>
          </p:cNvPr>
          <p:cNvSpPr/>
          <p:nvPr/>
        </p:nvSpPr>
        <p:spPr>
          <a:xfrm>
            <a:off x="506325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CA6BB4-B6B6-49BB-BAF8-10384C2DAEF6}"/>
              </a:ext>
            </a:extLst>
          </p:cNvPr>
          <p:cNvSpPr/>
          <p:nvPr/>
        </p:nvSpPr>
        <p:spPr>
          <a:xfrm>
            <a:off x="5342904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63657EB-D19B-477C-9003-AEFFA298B932}"/>
              </a:ext>
            </a:extLst>
          </p:cNvPr>
          <p:cNvSpPr/>
          <p:nvPr/>
        </p:nvSpPr>
        <p:spPr>
          <a:xfrm>
            <a:off x="5626501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233A08-1944-450C-ADD5-3541220662B8}"/>
              </a:ext>
            </a:extLst>
          </p:cNvPr>
          <p:cNvSpPr/>
          <p:nvPr/>
        </p:nvSpPr>
        <p:spPr>
          <a:xfrm>
            <a:off x="5906149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EB094FC1-51EC-42FF-B25E-BC3D278EA6E8}"/>
              </a:ext>
            </a:extLst>
          </p:cNvPr>
          <p:cNvSpPr/>
          <p:nvPr/>
        </p:nvSpPr>
        <p:spPr bwMode="auto">
          <a:xfrm rot="5400000">
            <a:off x="1268829" y="4519027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BC1D67B6-FF77-4AA8-A1F9-2CBAED6BEB05}"/>
              </a:ext>
            </a:extLst>
          </p:cNvPr>
          <p:cNvSpPr/>
          <p:nvPr/>
        </p:nvSpPr>
        <p:spPr bwMode="auto">
          <a:xfrm rot="5400000">
            <a:off x="2389395" y="4519028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14A2E4D0-FBA7-4995-8650-6C1D27C0C969}"/>
              </a:ext>
            </a:extLst>
          </p:cNvPr>
          <p:cNvSpPr/>
          <p:nvPr/>
        </p:nvSpPr>
        <p:spPr bwMode="auto">
          <a:xfrm rot="5400000">
            <a:off x="3511937" y="4523964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87542327-C590-44DE-B065-1F01184E792B}"/>
              </a:ext>
            </a:extLst>
          </p:cNvPr>
          <p:cNvSpPr/>
          <p:nvPr/>
        </p:nvSpPr>
        <p:spPr bwMode="auto">
          <a:xfrm rot="5400000">
            <a:off x="4632503" y="4523965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BB975C8-EB0F-4E72-9EA6-8C2345306389}"/>
              </a:ext>
            </a:extLst>
          </p:cNvPr>
          <p:cNvSpPr txBox="1"/>
          <p:nvPr/>
        </p:nvSpPr>
        <p:spPr>
          <a:xfrm>
            <a:off x="1272212" y="5192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5A5CCF9-ED3F-420D-ACC1-8BF239045F86}"/>
              </a:ext>
            </a:extLst>
          </p:cNvPr>
          <p:cNvSpPr txBox="1"/>
          <p:nvPr/>
        </p:nvSpPr>
        <p:spPr>
          <a:xfrm>
            <a:off x="2378924" y="519276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6E3C9B8-2F61-4A02-8EA4-3758057C21D3}"/>
              </a:ext>
            </a:extLst>
          </p:cNvPr>
          <p:cNvSpPr txBox="1"/>
          <p:nvPr/>
        </p:nvSpPr>
        <p:spPr>
          <a:xfrm>
            <a:off x="3517122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8A94626-9BB0-49C9-A377-D05DB1F90A58}"/>
              </a:ext>
            </a:extLst>
          </p:cNvPr>
          <p:cNvSpPr txBox="1"/>
          <p:nvPr/>
        </p:nvSpPr>
        <p:spPr>
          <a:xfrm>
            <a:off x="4637688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r</a:t>
            </a:r>
          </a:p>
        </p:txBody>
      </p: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53FBD1B6-CA15-450F-B8E3-E10A9439B726}"/>
              </a:ext>
            </a:extLst>
          </p:cNvPr>
          <p:cNvSpPr/>
          <p:nvPr/>
        </p:nvSpPr>
        <p:spPr bwMode="auto">
          <a:xfrm rot="5400000">
            <a:off x="5618999" y="4660997"/>
            <a:ext cx="290363" cy="8386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2A6D0E7-3984-458D-8BDD-C6F640BBC2CB}"/>
              </a:ext>
            </a:extLst>
          </p:cNvPr>
          <p:cNvSpPr txBox="1"/>
          <p:nvPr/>
        </p:nvSpPr>
        <p:spPr>
          <a:xfrm>
            <a:off x="5518244" y="5192767"/>
            <a:ext cx="4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chemeClr val="tx1"/>
                </a:solidFill>
                <a:latin typeface="+mn-lt"/>
              </a:rPr>
              <a:t>rgb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B334068F-5A31-4235-A960-B9F0084DD84F}"/>
              </a:ext>
            </a:extLst>
          </p:cNvPr>
          <p:cNvSpPr/>
          <p:nvPr/>
        </p:nvSpPr>
        <p:spPr bwMode="auto">
          <a:xfrm rot="5400000">
            <a:off x="3371940" y="3038689"/>
            <a:ext cx="290362" cy="53327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2F42F7-FF0E-497E-9481-782381ACF314}"/>
              </a:ext>
            </a:extLst>
          </p:cNvPr>
          <p:cNvSpPr txBox="1"/>
          <p:nvPr/>
        </p:nvSpPr>
        <p:spPr>
          <a:xfrm>
            <a:off x="3099047" y="5850230"/>
            <a:ext cx="8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19Byte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50D3FD-8A54-4F97-8DF6-4A9AD0F1223A}"/>
              </a:ext>
            </a:extLst>
          </p:cNvPr>
          <p:cNvSpPr/>
          <p:nvPr/>
        </p:nvSpPr>
        <p:spPr>
          <a:xfrm>
            <a:off x="625084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8DB2DC7-C7B3-4741-82C6-74433C2AC77C}"/>
              </a:ext>
            </a:extLst>
          </p:cNvPr>
          <p:cNvSpPr/>
          <p:nvPr/>
        </p:nvSpPr>
        <p:spPr>
          <a:xfrm>
            <a:off x="6530491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550814D-7140-471F-BF8B-1D1F96684678}"/>
              </a:ext>
            </a:extLst>
          </p:cNvPr>
          <p:cNvSpPr/>
          <p:nvPr/>
        </p:nvSpPr>
        <p:spPr>
          <a:xfrm>
            <a:off x="68140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48631EC-C1E4-4C68-9F42-6C19227D6876}"/>
              </a:ext>
            </a:extLst>
          </p:cNvPr>
          <p:cNvSpPr/>
          <p:nvPr/>
        </p:nvSpPr>
        <p:spPr>
          <a:xfrm>
            <a:off x="7093736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F6895A3-3F5A-41C8-A020-230A94D890D7}"/>
              </a:ext>
            </a:extLst>
          </p:cNvPr>
          <p:cNvSpPr/>
          <p:nvPr/>
        </p:nvSpPr>
        <p:spPr>
          <a:xfrm>
            <a:off x="737338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012D2A6-BB7E-45C9-AA7E-3489987B1C4D}"/>
              </a:ext>
            </a:extLst>
          </p:cNvPr>
          <p:cNvSpPr/>
          <p:nvPr/>
        </p:nvSpPr>
        <p:spPr>
          <a:xfrm>
            <a:off x="7653032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22FD61F-159D-4FA4-8BB2-0D21BDC3C546}"/>
              </a:ext>
            </a:extLst>
          </p:cNvPr>
          <p:cNvSpPr/>
          <p:nvPr/>
        </p:nvSpPr>
        <p:spPr>
          <a:xfrm>
            <a:off x="79366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40FA4CE-7927-41C1-9CA7-4133367B863C}"/>
              </a:ext>
            </a:extLst>
          </p:cNvPr>
          <p:cNvSpPr/>
          <p:nvPr/>
        </p:nvSpPr>
        <p:spPr>
          <a:xfrm>
            <a:off x="8216277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7B8BDDA-0C68-450A-84A1-EBE11A5620B5}"/>
              </a:ext>
            </a:extLst>
          </p:cNvPr>
          <p:cNvSpPr/>
          <p:nvPr/>
        </p:nvSpPr>
        <p:spPr>
          <a:xfrm>
            <a:off x="849592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D4F7B82-7BD7-4A12-981B-1FE5B9967582}"/>
              </a:ext>
            </a:extLst>
          </p:cNvPr>
          <p:cNvSpPr/>
          <p:nvPr/>
        </p:nvSpPr>
        <p:spPr>
          <a:xfrm>
            <a:off x="8775573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DDDE1B5-C201-4DE7-9625-901235F61E6E}"/>
              </a:ext>
            </a:extLst>
          </p:cNvPr>
          <p:cNvSpPr/>
          <p:nvPr/>
        </p:nvSpPr>
        <p:spPr>
          <a:xfrm>
            <a:off x="90591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81BCCBF4-685E-4497-8B8C-63936C2C032B}"/>
              </a:ext>
            </a:extLst>
          </p:cNvPr>
          <p:cNvSpPr/>
          <p:nvPr/>
        </p:nvSpPr>
        <p:spPr>
          <a:xfrm>
            <a:off x="9338818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42C64FE-CA30-4011-BEFC-84F045127296}"/>
              </a:ext>
            </a:extLst>
          </p:cNvPr>
          <p:cNvSpPr/>
          <p:nvPr/>
        </p:nvSpPr>
        <p:spPr>
          <a:xfrm>
            <a:off x="961846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2CA6E54-A1A4-4DC3-B2AA-2542C05DC550}"/>
              </a:ext>
            </a:extLst>
          </p:cNvPr>
          <p:cNvSpPr/>
          <p:nvPr/>
        </p:nvSpPr>
        <p:spPr>
          <a:xfrm>
            <a:off x="9898114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DC70105-084C-4D5D-A494-09ABC0F97D36}"/>
              </a:ext>
            </a:extLst>
          </p:cNvPr>
          <p:cNvSpPr/>
          <p:nvPr/>
        </p:nvSpPr>
        <p:spPr>
          <a:xfrm>
            <a:off x="101817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213E5F9-260A-499D-8B5A-0B837F9E54B2}"/>
              </a:ext>
            </a:extLst>
          </p:cNvPr>
          <p:cNvSpPr/>
          <p:nvPr/>
        </p:nvSpPr>
        <p:spPr>
          <a:xfrm>
            <a:off x="10461359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DC5A527-0131-49A2-A7AD-BBCEFD9FDF5C}"/>
              </a:ext>
            </a:extLst>
          </p:cNvPr>
          <p:cNvSpPr/>
          <p:nvPr/>
        </p:nvSpPr>
        <p:spPr>
          <a:xfrm>
            <a:off x="10741007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9B780AC-E941-452B-87F1-9AD14345762D}"/>
              </a:ext>
            </a:extLst>
          </p:cNvPr>
          <p:cNvSpPr/>
          <p:nvPr/>
        </p:nvSpPr>
        <p:spPr>
          <a:xfrm>
            <a:off x="11024604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C21B83A-B10B-4FE2-8A66-73A446AAD849}"/>
              </a:ext>
            </a:extLst>
          </p:cNvPr>
          <p:cNvSpPr/>
          <p:nvPr/>
        </p:nvSpPr>
        <p:spPr>
          <a:xfrm>
            <a:off x="11304252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47EC7480-1AA6-4D44-B780-7213517245C1}"/>
              </a:ext>
            </a:extLst>
          </p:cNvPr>
          <p:cNvSpPr txBox="1"/>
          <p:nvPr/>
        </p:nvSpPr>
        <p:spPr>
          <a:xfrm>
            <a:off x="7519344" y="5229498"/>
            <a:ext cx="318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Zweiter Datensatz nicht </a:t>
            </a:r>
            <a:r>
              <a:rPr lang="de-DE" sz="1800" dirty="0" err="1">
                <a:solidFill>
                  <a:schemeClr val="tx1"/>
                </a:solidFill>
                <a:latin typeface="+mn-lt"/>
              </a:rPr>
              <a:t>aligned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A4964D-5F92-4F0D-B31A-280F7366B7B5}"/>
              </a:ext>
            </a:extLst>
          </p:cNvPr>
          <p:cNvSpPr/>
          <p:nvPr/>
        </p:nvSpPr>
        <p:spPr>
          <a:xfrm>
            <a:off x="10102787" y="2267084"/>
            <a:ext cx="799579" cy="800878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BA42610-F143-48C2-8764-3C2D0509F477}"/>
              </a:ext>
            </a:extLst>
          </p:cNvPr>
          <p:cNvSpPr/>
          <p:nvPr/>
        </p:nvSpPr>
        <p:spPr>
          <a:xfrm>
            <a:off x="10103433" y="3081239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D6E541E-2D1C-49BB-9283-D785CF9751A6}"/>
              </a:ext>
            </a:extLst>
          </p:cNvPr>
          <p:cNvSpPr/>
          <p:nvPr/>
        </p:nvSpPr>
        <p:spPr>
          <a:xfrm>
            <a:off x="9296686" y="3069910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F693847F-0DEB-4958-B999-B7414E2EEE59}"/>
              </a:ext>
            </a:extLst>
          </p:cNvPr>
          <p:cNvSpPr/>
          <p:nvPr/>
        </p:nvSpPr>
        <p:spPr>
          <a:xfrm>
            <a:off x="9305770" y="2270051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D6849D84-3855-4152-A7D4-4BCAC07D380F}"/>
              </a:ext>
            </a:extLst>
          </p:cNvPr>
          <p:cNvSpPr/>
          <p:nvPr/>
        </p:nvSpPr>
        <p:spPr>
          <a:xfrm>
            <a:off x="10100557" y="1475887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6472EAC-E548-4E7E-9A1C-8EE6E0E2DE1C}"/>
              </a:ext>
            </a:extLst>
          </p:cNvPr>
          <p:cNvSpPr/>
          <p:nvPr/>
        </p:nvSpPr>
        <p:spPr>
          <a:xfrm>
            <a:off x="9299790" y="1473136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EE045D29-F779-4CF4-BBCC-1AF50A2BF5AD}"/>
              </a:ext>
            </a:extLst>
          </p:cNvPr>
          <p:cNvSpPr/>
          <p:nvPr/>
        </p:nvSpPr>
        <p:spPr>
          <a:xfrm>
            <a:off x="8495925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7B1A9B7-E2EC-424B-BCCD-448291C712EA}"/>
              </a:ext>
            </a:extLst>
          </p:cNvPr>
          <p:cNvSpPr/>
          <p:nvPr/>
        </p:nvSpPr>
        <p:spPr>
          <a:xfrm>
            <a:off x="9297649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DEDEF07-F0D4-41B9-929B-72A9B58E49CD}"/>
              </a:ext>
            </a:extLst>
          </p:cNvPr>
          <p:cNvSpPr/>
          <p:nvPr/>
        </p:nvSpPr>
        <p:spPr>
          <a:xfrm>
            <a:off x="10099372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BE9CA034-9E22-45DD-AC29-846A69B00714}"/>
              </a:ext>
            </a:extLst>
          </p:cNvPr>
          <p:cNvSpPr/>
          <p:nvPr/>
        </p:nvSpPr>
        <p:spPr>
          <a:xfrm>
            <a:off x="8495926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2F54E18-E163-4B9B-A3FB-CA8D15CC1EB8}"/>
              </a:ext>
            </a:extLst>
          </p:cNvPr>
          <p:cNvSpPr/>
          <p:nvPr/>
        </p:nvSpPr>
        <p:spPr>
          <a:xfrm>
            <a:off x="9297650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1B1E357-A8BE-40BE-B788-25D04EBFE3AD}"/>
              </a:ext>
            </a:extLst>
          </p:cNvPr>
          <p:cNvSpPr/>
          <p:nvPr/>
        </p:nvSpPr>
        <p:spPr>
          <a:xfrm>
            <a:off x="10099374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FD460C8-07FD-4769-BA59-A68FC5233251}"/>
              </a:ext>
            </a:extLst>
          </p:cNvPr>
          <p:cNvSpPr/>
          <p:nvPr/>
        </p:nvSpPr>
        <p:spPr>
          <a:xfrm>
            <a:off x="8495925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BA3A308-160B-413E-A057-1D4B0CB21C08}"/>
              </a:ext>
            </a:extLst>
          </p:cNvPr>
          <p:cNvSpPr/>
          <p:nvPr/>
        </p:nvSpPr>
        <p:spPr>
          <a:xfrm>
            <a:off x="9297649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FADFA4-DB6B-471D-8CE4-71FA2F8B58DD}"/>
              </a:ext>
            </a:extLst>
          </p:cNvPr>
          <p:cNvSpPr/>
          <p:nvPr/>
        </p:nvSpPr>
        <p:spPr>
          <a:xfrm>
            <a:off x="10099372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569874A2-2DE8-4294-BEA0-79F236468D9F}"/>
              </a:ext>
            </a:extLst>
          </p:cNvPr>
          <p:cNvSpPr txBox="1"/>
          <p:nvPr/>
        </p:nvSpPr>
        <p:spPr>
          <a:xfrm>
            <a:off x="8908453" y="141055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34717058-BAD7-4714-AAAA-D703E571C245}"/>
              </a:ext>
            </a:extLst>
          </p:cNvPr>
          <p:cNvSpPr txBox="1"/>
          <p:nvPr/>
        </p:nvSpPr>
        <p:spPr>
          <a:xfrm>
            <a:off x="9704105" y="1408036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B9DA33B-60EC-4A28-9AA9-4CE7A968934C}"/>
              </a:ext>
            </a:extLst>
          </p:cNvPr>
          <p:cNvSpPr txBox="1"/>
          <p:nvPr/>
        </p:nvSpPr>
        <p:spPr>
          <a:xfrm>
            <a:off x="10507477" y="140737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1DD4D4A-836B-48A1-BE00-4692E9C1B642}"/>
              </a:ext>
            </a:extLst>
          </p:cNvPr>
          <p:cNvSpPr txBox="1"/>
          <p:nvPr/>
        </p:nvSpPr>
        <p:spPr>
          <a:xfrm>
            <a:off x="9732937" y="2200852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C61058F4-20E9-4553-888E-3304FF534998}"/>
              </a:ext>
            </a:extLst>
          </p:cNvPr>
          <p:cNvSpPr txBox="1"/>
          <p:nvPr/>
        </p:nvSpPr>
        <p:spPr>
          <a:xfrm>
            <a:off x="10528894" y="2202998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F9158AF6-F4A4-4CD4-AD86-96795316E73C}"/>
              </a:ext>
            </a:extLst>
          </p:cNvPr>
          <p:cNvSpPr txBox="1"/>
          <p:nvPr/>
        </p:nvSpPr>
        <p:spPr>
          <a:xfrm>
            <a:off x="8924959" y="221232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38890E5-7BA6-4BC7-85F8-6751B8D1F490}"/>
              </a:ext>
            </a:extLst>
          </p:cNvPr>
          <p:cNvSpPr txBox="1"/>
          <p:nvPr/>
        </p:nvSpPr>
        <p:spPr>
          <a:xfrm>
            <a:off x="10534296" y="3011520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E7295AED-A579-4DC3-A8E8-36882E602D7D}"/>
              </a:ext>
            </a:extLst>
          </p:cNvPr>
          <p:cNvSpPr txBox="1"/>
          <p:nvPr/>
        </p:nvSpPr>
        <p:spPr>
          <a:xfrm>
            <a:off x="8930361" y="3020847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3544160F-57B1-4405-B50D-2FCF55FFD7F3}"/>
              </a:ext>
            </a:extLst>
          </p:cNvPr>
          <p:cNvSpPr txBox="1"/>
          <p:nvPr/>
        </p:nvSpPr>
        <p:spPr>
          <a:xfrm>
            <a:off x="9738339" y="3009373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49443F2F-6EB2-4488-8F2E-97D03D256257}"/>
              </a:ext>
            </a:extLst>
          </p:cNvPr>
          <p:cNvGrpSpPr/>
          <p:nvPr/>
        </p:nvGrpSpPr>
        <p:grpSpPr>
          <a:xfrm>
            <a:off x="9783593" y="2455095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16FBE97D-4849-48AD-977C-3350D0373FB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E977B40D-3FC9-4545-A7E6-240C4A83CE3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F98159C8-0163-4EC6-8CEC-9F9E8509CBFE}"/>
              </a:ext>
            </a:extLst>
          </p:cNvPr>
          <p:cNvGrpSpPr/>
          <p:nvPr/>
        </p:nvGrpSpPr>
        <p:grpSpPr>
          <a:xfrm>
            <a:off x="10344965" y="1958328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CED50FAD-1E2C-4FD0-AB78-DC63E8DE8C3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1AE5B0-818B-4324-94EF-D5E6FA9E56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6E54755C-9372-4765-899F-162920A36DE8}"/>
              </a:ext>
            </a:extLst>
          </p:cNvPr>
          <p:cNvGrpSpPr/>
          <p:nvPr/>
        </p:nvGrpSpPr>
        <p:grpSpPr>
          <a:xfrm>
            <a:off x="9240676" y="1944539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BEA5D7F4-5C57-4CD8-A883-D9DA035C314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BA904C-C3A8-4B55-8B01-D6CE9A185BCF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A0E22A74-2AB9-4CAA-85A2-36122B34476D}"/>
              </a:ext>
            </a:extLst>
          </p:cNvPr>
          <p:cNvGrpSpPr/>
          <p:nvPr/>
        </p:nvGrpSpPr>
        <p:grpSpPr>
          <a:xfrm>
            <a:off x="9374017" y="2991613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0ECF6E3E-D18B-41D2-BC76-015A8782DF9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A754697D-8009-4E53-81F3-1C67CE754F5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D15E69D-DC96-4E55-9A17-A3A4A79662D2}"/>
              </a:ext>
            </a:extLst>
          </p:cNvPr>
          <p:cNvGrpSpPr/>
          <p:nvPr/>
        </p:nvGrpSpPr>
        <p:grpSpPr>
          <a:xfrm>
            <a:off x="10372811" y="3175142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C10A851A-B7EE-4E23-89E9-DDF1E07D15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E1B6990-E4BB-46B5-9AC9-A2C2C4DC9C7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2F34D711-9856-4AAE-A1A3-BF27D1FBAFE8}"/>
              </a:ext>
            </a:extLst>
          </p:cNvPr>
          <p:cNvSpPr txBox="1"/>
          <p:nvPr/>
        </p:nvSpPr>
        <p:spPr>
          <a:xfrm>
            <a:off x="9267019" y="2084718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7A15A18-7BB8-4AF4-9015-56DDFEBA4579}"/>
              </a:ext>
            </a:extLst>
          </p:cNvPr>
          <p:cNvSpPr txBox="1"/>
          <p:nvPr/>
        </p:nvSpPr>
        <p:spPr>
          <a:xfrm>
            <a:off x="10399154" y="3306292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586B3741-6447-4B9A-B153-9CEF8C9A0C55}"/>
              </a:ext>
            </a:extLst>
          </p:cNvPr>
          <p:cNvSpPr txBox="1"/>
          <p:nvPr/>
        </p:nvSpPr>
        <p:spPr>
          <a:xfrm>
            <a:off x="10371308" y="2085743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A7F0E03C-D0CF-4C6F-98BA-FABD85000FB9}"/>
              </a:ext>
            </a:extLst>
          </p:cNvPr>
          <p:cNvSpPr txBox="1"/>
          <p:nvPr/>
        </p:nvSpPr>
        <p:spPr>
          <a:xfrm>
            <a:off x="9809936" y="2575836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A3C5C208-18C2-4280-9203-5E91FEE53D5A}"/>
              </a:ext>
            </a:extLst>
          </p:cNvPr>
          <p:cNvSpPr txBox="1"/>
          <p:nvPr/>
        </p:nvSpPr>
        <p:spPr>
          <a:xfrm>
            <a:off x="9411134" y="3116584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9965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1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5" grpId="0"/>
      <p:bldP spid="36" grpId="0"/>
      <p:bldP spid="37" grpId="0"/>
      <p:bldP spid="38" grpId="0" animBg="1"/>
      <p:bldP spid="39" grpId="0"/>
      <p:bldP spid="40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1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C110F-8588-4733-8186-A83019F1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4E9603A-4BC1-44BA-98F2-71EF07DAE7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81038" y="1196975"/>
          <a:ext cx="1089025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BBB9C4-5143-4B4A-8046-38D1EBC7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1676D-B234-4DEA-B321-C4B3BEAA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AA540-B838-4D33-A2BA-FE9BDC5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25A8CE2-AE44-4F65-AE7C-F6C83338A3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7568" y="1855333"/>
          <a:ext cx="3240360" cy="1629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784">
                  <a:extLst>
                    <a:ext uri="{9D8B030D-6E8A-4147-A177-3AD203B41FA5}">
                      <a16:colId xmlns:a16="http://schemas.microsoft.com/office/drawing/2014/main" val="3833736895"/>
                    </a:ext>
                  </a:extLst>
                </a:gridCol>
                <a:gridCol w="2343576">
                  <a:extLst>
                    <a:ext uri="{9D8B030D-6E8A-4147-A177-3AD203B41FA5}">
                      <a16:colId xmlns:a16="http://schemas.microsoft.com/office/drawing/2014/main" val="3061341619"/>
                    </a:ext>
                  </a:extLst>
                </a:gridCol>
              </a:tblGrid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exp2mill.mmpld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64071330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790429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94081086"/>
                  </a:ext>
                </a:extLst>
              </a:tr>
              <a:tr h="16269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3340864"/>
                  </a:ext>
                </a:extLst>
              </a:tr>
              <a:tr h="23085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432271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 err="1">
                          <a:effectLst/>
                        </a:rPr>
                        <a:t>Nvidia</a:t>
                      </a:r>
                      <a:r>
                        <a:rPr lang="de-DE" sz="1100" u="none" strike="noStrike" dirty="0">
                          <a:effectLst/>
                        </a:rPr>
                        <a:t> </a:t>
                      </a:r>
                      <a:r>
                        <a:rPr lang="de-DE" sz="1100" u="none" strike="noStrike" dirty="0" err="1">
                          <a:effectLst/>
                        </a:rPr>
                        <a:t>Gtx</a:t>
                      </a:r>
                      <a:r>
                        <a:rPr lang="de-DE" sz="1100" u="none" strike="noStrike" dirty="0">
                          <a:effectLst/>
                        </a:rPr>
                        <a:t> 970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95196768"/>
                  </a:ext>
                </a:extLst>
              </a:tr>
              <a:tr h="22743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CPU: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5846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0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E8680-DAEA-43D2-BBCE-C57EE78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Messungen Hash-Grid Aufbau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3E077-7F1E-4328-8AB9-D0C9B78D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23.01.2018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CB1D7-31DB-4C3A-8964-6F16C02A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Hash-Grid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F71FC-6934-4664-ACB3-82E0DB2C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D6B2E82-A9FE-49D8-BD7E-8DD9E8618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401140"/>
              </p:ext>
            </p:extLst>
          </p:nvPr>
        </p:nvGraphicFramePr>
        <p:xfrm>
          <a:off x="191344" y="1340768"/>
          <a:ext cx="11521281" cy="4983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15990DFE-8E18-4826-9B8C-36DC72E0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24103"/>
              </p:ext>
            </p:extLst>
          </p:nvPr>
        </p:nvGraphicFramePr>
        <p:xfrm>
          <a:off x="1199456" y="1844824"/>
          <a:ext cx="3744416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896">
                  <a:extLst>
                    <a:ext uri="{9D8B030D-6E8A-4147-A177-3AD203B41FA5}">
                      <a16:colId xmlns:a16="http://schemas.microsoft.com/office/drawing/2014/main" val="947799272"/>
                    </a:ext>
                  </a:extLst>
                </a:gridCol>
                <a:gridCol w="2810520">
                  <a:extLst>
                    <a:ext uri="{9D8B030D-6E8A-4147-A177-3AD203B41FA5}">
                      <a16:colId xmlns:a16="http://schemas.microsoft.com/office/drawing/2014/main" val="373345621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exp2mill.mmpld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37495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59771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826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32x320x32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3910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8243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72874273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143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36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5B260-D74E-406F-B2FA-67320E2F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Messungen Hash-Grid Aufbau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DE255B-82F3-4292-ADC6-ECAAA3B9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15784-825C-41D4-B6D4-0428E7C6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3FB0E-14D1-4DCE-B693-7A4EEAE6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3B3-73A0-4FC3-A73F-428D462C922D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72BB7C-5DA6-4559-8BD5-9F288248D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535274"/>
              </p:ext>
            </p:extLst>
          </p:nvPr>
        </p:nvGraphicFramePr>
        <p:xfrm>
          <a:off x="191344" y="1196752"/>
          <a:ext cx="11737303" cy="5141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1389BC1-5CD8-400D-BEA2-6A58F4FD7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52894"/>
              </p:ext>
            </p:extLst>
          </p:nvPr>
        </p:nvGraphicFramePr>
        <p:xfrm>
          <a:off x="1127448" y="1772816"/>
          <a:ext cx="4356101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726">
                  <a:extLst>
                    <a:ext uri="{9D8B030D-6E8A-4147-A177-3AD203B41FA5}">
                      <a16:colId xmlns:a16="http://schemas.microsoft.com/office/drawing/2014/main" val="4258357727"/>
                    </a:ext>
                  </a:extLst>
                </a:gridCol>
                <a:gridCol w="2808375">
                  <a:extLst>
                    <a:ext uri="{9D8B030D-6E8A-4147-A177-3AD203B41FA5}">
                      <a16:colId xmlns:a16="http://schemas.microsoft.com/office/drawing/2014/main" val="36839412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laser.00080.chkpt.density.mmpld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44715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33851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39649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64x64x64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37546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niedrigste gemessene Zeit bei 10 durchläufen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88107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33659855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24349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481036"/>
      </p:ext>
    </p:extLst>
  </p:cSld>
  <p:clrMapOvr>
    <a:masterClrMapping/>
  </p:clrMapOvr>
</p:sld>
</file>

<file path=ppt/theme/theme1.xml><?xml version="1.0" encoding="utf-8"?>
<a:theme xmlns:a="http://schemas.openxmlformats.org/drawingml/2006/main" name="TUD_Master">
  <a:themeElements>
    <a:clrScheme name="Benutzerdefiniert 2">
      <a:dk1>
        <a:srgbClr val="0B2A51"/>
      </a:dk1>
      <a:lt1>
        <a:srgbClr val="FFFFFF"/>
      </a:lt1>
      <a:dk2>
        <a:srgbClr val="000000"/>
      </a:dk2>
      <a:lt2>
        <a:srgbClr val="636C8E"/>
      </a:lt2>
      <a:accent1>
        <a:srgbClr val="002060"/>
      </a:accent1>
      <a:accent2>
        <a:srgbClr val="0070C0"/>
      </a:accent2>
      <a:accent3>
        <a:srgbClr val="80C535"/>
      </a:accent3>
      <a:accent4>
        <a:srgbClr val="FFC000"/>
      </a:accent4>
      <a:accent5>
        <a:srgbClr val="C0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>
        <a:spAutoFit/>
      </a:bodyPr>
      <a:lstStyle>
        <a:defPPr>
          <a:defRPr sz="1600" b="0" dirty="0" err="1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-CGV-SGr-16x9-1.6.Calibri.smlFont.potx" id="{ACF42B4F-33B5-4381-9C5A-A08BB1B04317}" vid="{A81D91CF-F1A9-42A7-AFBD-C390153C564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649</Words>
  <Application>Microsoft Office PowerPoint</Application>
  <PresentationFormat>Breitbild</PresentationFormat>
  <Paragraphs>304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Microsoft Sans Serif</vt:lpstr>
      <vt:lpstr>Times New Roman</vt:lpstr>
      <vt:lpstr>Verdana</vt:lpstr>
      <vt:lpstr>TUD_Master</vt:lpstr>
      <vt:lpstr>Beschleunigungsdatenstrukturen für Partikeldaten</vt:lpstr>
      <vt:lpstr>Aufgabe</vt:lpstr>
      <vt:lpstr>Aufbau eines Hash-Grids</vt:lpstr>
      <vt:lpstr>Parallelisierung</vt:lpstr>
      <vt:lpstr>Implementierung</vt:lpstr>
      <vt:lpstr>Probleme bei Implementierung</vt:lpstr>
      <vt:lpstr>Messungen Hash-Grid Aufbau</vt:lpstr>
      <vt:lpstr>Messungen Hash-Grid Aufbau</vt:lpstr>
      <vt:lpstr>Messungen Hash-Grid Aufbau</vt:lpstr>
      <vt:lpstr>Messungen Hash-Grid Aufbau</vt:lpstr>
      <vt:lpstr>Abfrage Umkreis</vt:lpstr>
      <vt:lpstr>Messungen Umkreis Abfrage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+ Context Methods for Point-Based Data</dc:title>
  <dc:creator>Joachim</dc:creator>
  <cp:lastModifiedBy>Remke Laptop</cp:lastModifiedBy>
  <cp:revision>199</cp:revision>
  <dcterms:created xsi:type="dcterms:W3CDTF">2017-10-05T09:15:04Z</dcterms:created>
  <dcterms:modified xsi:type="dcterms:W3CDTF">2018-01-30T10:11:49Z</dcterms:modified>
</cp:coreProperties>
</file>