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59" r:id="rId4"/>
  </p:sldIdLst>
  <p:sldSz cx="7772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8627" autoAdjust="0"/>
  </p:normalViewPr>
  <p:slideViewPr>
    <p:cSldViewPr snapToGrid="0" snapToObjects="1">
      <p:cViewPr>
        <p:scale>
          <a:sx n="100" d="100"/>
          <a:sy n="100" d="100"/>
        </p:scale>
        <p:origin x="-1248" y="3048"/>
      </p:cViewPr>
      <p:guideLst>
        <p:guide orient="horz" pos="3168"/>
        <p:guide pos="2448"/>
      </p:guideLst>
    </p:cSldViewPr>
  </p:slideViewPr>
  <p:notesTextViewPr>
    <p:cViewPr>
      <p:scale>
        <a:sx n="100" d="100"/>
        <a:sy n="100" d="100"/>
      </p:scale>
      <p:origin x="0" y="344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992E54-DE8F-EF4D-9680-AFA8F6B489E0}" type="datetimeFigureOut">
              <a:rPr lang="en-US" smtClean="0"/>
              <a:t>4/9/13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03438" y="685800"/>
            <a:ext cx="26511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95363A-A3DB-C347-BC96-02D2B2D68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0815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Figure 1: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Sampling schemes in ecological studies are often nested and may include plot; subplot or transect within plot; individual within plot, subplot, or transect; organ (e.g., leaf) within individual; tissue within organ; and DNA or mineral (e.g., C or N) within tissue. DNA extracted from a leaf of a tree that is present in a sub-plot may be characterized by environmental features of the plot.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95363A-A3DB-C347-BC96-02D2B2D6867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2448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Figure 2: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Core terms of the Biological Collections Ontology (BCO) and their relationships to the Basic Formal Ontology (BFO) and Ontology for Biomedical Investigations (OBI). BCO terms that are subclasses of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BFO: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continuant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shown in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For example,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BCO: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material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sample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a subclass of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BFO: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material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entity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hasRole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BFO: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material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sample role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(which is 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BFO: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role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BCO terms that are subclasses of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BFO: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occurrent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shown in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(B)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For example,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BFO: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material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sampling process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a subclass of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OBI: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planned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process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which is a subclass of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BFO: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process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The ontology graphs in A and B are connected through the BFO root term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entity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but are shown separately due to space constraints.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95363A-A3DB-C347-BC96-02D2B2D6867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5949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Figure 3: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Linking samples and derivatives from the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Moorea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Biocode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project.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A.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Biodiversity data is collected at many different levels that may be connect to one another in biologically meaningful ways, such as an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Essig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Museum specimen collected as part of 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Biocode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bioinventory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event, a Smithsonian tissue or CAMERA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metagenomic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gut sample collected from that specimen, or DNA extracted from the tissue or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metagenomic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sample.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B.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Ontology classes (ovals) from multiple, coordinated ontologies can be used to describe the samples and processes represented in A. These terms are rooted in the same upper-level ontology (the BFO) and connected by ontological relations such as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subClass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(solid black arrows),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 specified output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(blue arrows), and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 specified input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(green arrows). The relationship between the sequence ontology (SO) term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the BFO is not explicit in the SO file, and so is shown as a dashed line.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C.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Annotation of the workflow shown in A with ontology terms from B is represented graphically in C. Ontology classes are shown as ovals (as in B), instances are shown as rectangles, and relations between instances or classes as arrows (as in B). Color-coding links instances in C to classes in B. This figure shows how, for example,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TaxonID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 resulting from the BLAST identification process on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Genbank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sequence Y can be linked back to the original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Moorea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Biocode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sampling event. The relation between the island of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Moorea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the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EnvO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biome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term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oceanic island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shown as a dashed gray arrow, because an ontological relation between a geographic location or a material entity and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EnvO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classes has not yet been specified.</a:t>
            </a:r>
            <a:r>
              <a:rPr lang="en-US" smtClean="0">
                <a:effectLst/>
              </a:rPr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95363A-A3DB-C347-BC96-02D2B2D6867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370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3124624"/>
            <a:ext cx="6606540" cy="21560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5860" y="5699760"/>
            <a:ext cx="5440680" cy="2570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57479-130C-2642-8178-DBB7F6ECD696}" type="datetimeFigureOut">
              <a:rPr lang="en-US" smtClean="0"/>
              <a:t>4/9/13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987EB-0836-DB48-B067-116317415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167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57479-130C-2642-8178-DBB7F6ECD696}" type="datetimeFigureOut">
              <a:rPr lang="en-US" smtClean="0"/>
              <a:t>4/9/13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987EB-0836-DB48-B067-116317415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744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790281" y="591397"/>
            <a:ext cx="1485662" cy="1258697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0598" y="591397"/>
            <a:ext cx="4330144" cy="1258697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57479-130C-2642-8178-DBB7F6ECD696}" type="datetimeFigureOut">
              <a:rPr lang="en-US" smtClean="0"/>
              <a:t>4/9/13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987EB-0836-DB48-B067-116317415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923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57479-130C-2642-8178-DBB7F6ECD696}" type="datetimeFigureOut">
              <a:rPr lang="en-US" smtClean="0"/>
              <a:t>4/9/13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987EB-0836-DB48-B067-116317415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875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966" y="6463454"/>
            <a:ext cx="6606540" cy="199771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3966" y="4263180"/>
            <a:ext cx="6606540" cy="2200274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57479-130C-2642-8178-DBB7F6ECD696}" type="datetimeFigureOut">
              <a:rPr lang="en-US" smtClean="0"/>
              <a:t>4/9/13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987EB-0836-DB48-B067-116317415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668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0597" y="3441277"/>
            <a:ext cx="2907903" cy="973709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68040" y="3441277"/>
            <a:ext cx="2907904" cy="973709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57479-130C-2642-8178-DBB7F6ECD696}" type="datetimeFigureOut">
              <a:rPr lang="en-US" smtClean="0"/>
              <a:t>4/9/13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987EB-0836-DB48-B067-116317415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317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" y="402802"/>
            <a:ext cx="6995160" cy="1676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" y="2251499"/>
            <a:ext cx="3434160" cy="93831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8620" y="3189817"/>
            <a:ext cx="3434160" cy="57952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8272" y="2251499"/>
            <a:ext cx="3435509" cy="93831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48272" y="3189817"/>
            <a:ext cx="3435509" cy="57952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57479-130C-2642-8178-DBB7F6ECD696}" type="datetimeFigureOut">
              <a:rPr lang="en-US" smtClean="0"/>
              <a:t>4/9/13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987EB-0836-DB48-B067-116317415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77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57479-130C-2642-8178-DBB7F6ECD696}" type="datetimeFigureOut">
              <a:rPr lang="en-US" smtClean="0"/>
              <a:t>4/9/13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987EB-0836-DB48-B067-116317415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335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57479-130C-2642-8178-DBB7F6ECD696}" type="datetimeFigureOut">
              <a:rPr lang="en-US" smtClean="0"/>
              <a:t>4/9/13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987EB-0836-DB48-B067-116317415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739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" y="400473"/>
            <a:ext cx="2557066" cy="170434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8792" y="400474"/>
            <a:ext cx="4344988" cy="858456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20" y="2104814"/>
            <a:ext cx="2557066" cy="688022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57479-130C-2642-8178-DBB7F6ECD696}" type="datetimeFigureOut">
              <a:rPr lang="en-US" smtClean="0"/>
              <a:t>4/9/13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987EB-0836-DB48-B067-116317415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52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3445" y="7040880"/>
            <a:ext cx="4663440" cy="83121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3445" y="898737"/>
            <a:ext cx="4663440" cy="603504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3445" y="7872096"/>
            <a:ext cx="4663440" cy="118046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57479-130C-2642-8178-DBB7F6ECD696}" type="datetimeFigureOut">
              <a:rPr lang="en-US" smtClean="0"/>
              <a:t>4/9/13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987EB-0836-DB48-B067-116317415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810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8620" y="402802"/>
            <a:ext cx="6995160" cy="1676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" y="2346961"/>
            <a:ext cx="6995160" cy="66380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8620" y="9322647"/>
            <a:ext cx="181356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57479-130C-2642-8178-DBB7F6ECD696}" type="datetimeFigureOut">
              <a:rPr lang="en-US" smtClean="0"/>
              <a:t>4/9/13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55570" y="9322647"/>
            <a:ext cx="246126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70220" y="9322647"/>
            <a:ext cx="181356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0987EB-0836-DB48-B067-116317415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763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jpe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332221" y="1243867"/>
            <a:ext cx="4906041" cy="4729493"/>
            <a:chOff x="202931" y="1798404"/>
            <a:chExt cx="4906041" cy="4729493"/>
          </a:xfrm>
        </p:grpSpPr>
        <p:grpSp>
          <p:nvGrpSpPr>
            <p:cNvPr id="3" name="Group 2"/>
            <p:cNvGrpSpPr/>
            <p:nvPr/>
          </p:nvGrpSpPr>
          <p:grpSpPr>
            <a:xfrm>
              <a:off x="1813549" y="1798404"/>
              <a:ext cx="1806222" cy="4699000"/>
              <a:chOff x="2273749" y="1518356"/>
              <a:chExt cx="1806222" cy="4699000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2273749" y="1518356"/>
                <a:ext cx="1806222" cy="4699000"/>
                <a:chOff x="1030112" y="917222"/>
                <a:chExt cx="1806222" cy="4699000"/>
              </a:xfrm>
            </p:grpSpPr>
            <p:sp>
              <p:nvSpPr>
                <p:cNvPr id="28" name="Rectangle 27"/>
                <p:cNvSpPr/>
                <p:nvPr/>
              </p:nvSpPr>
              <p:spPr>
                <a:xfrm>
                  <a:off x="1030112" y="917222"/>
                  <a:ext cx="1806222" cy="4699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/>
                    <a:cs typeface="Arial"/>
                  </a:endParaRPr>
                </a:p>
              </p:txBody>
            </p:sp>
            <p:sp>
              <p:nvSpPr>
                <p:cNvPr id="29" name="Rectangle 28"/>
                <p:cNvSpPr/>
                <p:nvPr/>
              </p:nvSpPr>
              <p:spPr>
                <a:xfrm>
                  <a:off x="1433690" y="1264355"/>
                  <a:ext cx="1018821" cy="962378"/>
                </a:xfrm>
                <a:prstGeom prst="rect">
                  <a:avLst/>
                </a:prstGeom>
                <a:pattFill prst="wdUpDiag">
                  <a:fgClr>
                    <a:srgbClr val="A6A6A6"/>
                  </a:fgClr>
                  <a:bgClr>
                    <a:schemeClr val="tx1"/>
                  </a:bgClr>
                </a:patt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/>
                    <a:cs typeface="Arial"/>
                  </a:endParaRPr>
                </a:p>
              </p:txBody>
            </p:sp>
            <p:sp>
              <p:nvSpPr>
                <p:cNvPr id="30" name="Rectangle 29"/>
                <p:cNvSpPr/>
                <p:nvPr/>
              </p:nvSpPr>
              <p:spPr>
                <a:xfrm>
                  <a:off x="1435325" y="4281311"/>
                  <a:ext cx="1018821" cy="962378"/>
                </a:xfrm>
                <a:prstGeom prst="rect">
                  <a:avLst/>
                </a:prstGeom>
                <a:pattFill prst="wdUpDiag">
                  <a:fgClr>
                    <a:srgbClr val="A6A6A6"/>
                  </a:fgClr>
                  <a:bgClr>
                    <a:schemeClr val="tx1"/>
                  </a:bgClr>
                </a:patt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/>
                    <a:cs typeface="Arial"/>
                  </a:endParaRPr>
                </a:p>
              </p:txBody>
            </p:sp>
            <p:sp>
              <p:nvSpPr>
                <p:cNvPr id="31" name="Rectangle 30"/>
                <p:cNvSpPr/>
                <p:nvPr/>
              </p:nvSpPr>
              <p:spPr>
                <a:xfrm>
                  <a:off x="1930625" y="917222"/>
                  <a:ext cx="39737" cy="4698999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/>
                    <a:cs typeface="Arial"/>
                  </a:endParaRPr>
                </a:p>
              </p:txBody>
            </p:sp>
          </p:grpSp>
          <p:pic>
            <p:nvPicPr>
              <p:cNvPr id="26" name="Picture 2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05507" y="3383845"/>
                <a:ext cx="346909" cy="523522"/>
              </a:xfrm>
              <a:prstGeom prst="rect">
                <a:avLst/>
              </a:prstGeom>
            </p:spPr>
          </p:pic>
          <p:pic>
            <p:nvPicPr>
              <p:cNvPr id="27" name="Picture 2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50874" y="5102577"/>
                <a:ext cx="346909" cy="523522"/>
              </a:xfrm>
              <a:prstGeom prst="rect">
                <a:avLst/>
              </a:prstGeom>
            </p:spPr>
          </p:pic>
        </p:grpSp>
        <p:grpSp>
          <p:nvGrpSpPr>
            <p:cNvPr id="4" name="Group 3"/>
            <p:cNvGrpSpPr/>
            <p:nvPr/>
          </p:nvGrpSpPr>
          <p:grpSpPr>
            <a:xfrm>
              <a:off x="202931" y="1813731"/>
              <a:ext cx="4906041" cy="4714166"/>
              <a:chOff x="202931" y="1813731"/>
              <a:chExt cx="4906041" cy="4714166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268463" y="1813731"/>
                <a:ext cx="5579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Arial"/>
                    <a:cs typeface="Arial"/>
                  </a:rPr>
                  <a:t>plot</a:t>
                </a: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4103093" y="2596061"/>
                <a:ext cx="10058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Arial"/>
                    <a:cs typeface="Arial"/>
                  </a:rPr>
                  <a:t>sub-plot</a:t>
                </a: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202931" y="2596061"/>
                <a:ext cx="136486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Arial"/>
                    <a:cs typeface="Arial"/>
                  </a:rPr>
                  <a:t>transect </a:t>
                </a:r>
              </a:p>
              <a:p>
                <a:r>
                  <a:rPr lang="en-US" dirty="0" smtClean="0">
                    <a:latin typeface="Arial"/>
                    <a:cs typeface="Arial"/>
                  </a:rPr>
                  <a:t>(within plot)</a:t>
                </a: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202931" y="3399973"/>
                <a:ext cx="137886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Arial"/>
                    <a:cs typeface="Arial"/>
                  </a:rPr>
                  <a:t>individual (within plot)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268463" y="4827258"/>
                <a:ext cx="121578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Arial"/>
                    <a:cs typeface="Arial"/>
                  </a:rPr>
                  <a:t>individual </a:t>
                </a:r>
              </a:p>
              <a:p>
                <a:r>
                  <a:rPr lang="en-US" dirty="0" smtClean="0">
                    <a:latin typeface="Arial"/>
                    <a:cs typeface="Arial"/>
                  </a:rPr>
                  <a:t>(within </a:t>
                </a:r>
              </a:p>
              <a:p>
                <a:r>
                  <a:rPr lang="en-US" dirty="0" smtClean="0">
                    <a:latin typeface="Arial"/>
                    <a:cs typeface="Arial"/>
                  </a:rPr>
                  <a:t>sub-plot)</a:t>
                </a:r>
              </a:p>
            </p:txBody>
          </p:sp>
          <p:cxnSp>
            <p:nvCxnSpPr>
              <p:cNvPr id="10" name="Straight Connector 9"/>
              <p:cNvCxnSpPr>
                <a:stCxn id="7" idx="3"/>
              </p:cNvCxnSpPr>
              <p:nvPr/>
            </p:nvCxnSpPr>
            <p:spPr>
              <a:xfrm>
                <a:off x="1567795" y="2919227"/>
                <a:ext cx="1146267" cy="744666"/>
              </a:xfrm>
              <a:prstGeom prst="line">
                <a:avLst/>
              </a:prstGeom>
              <a:ln w="19050" cmpd="sng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>
                <a:stCxn id="6" idx="2"/>
              </p:cNvCxnSpPr>
              <p:nvPr/>
            </p:nvCxnSpPr>
            <p:spPr>
              <a:xfrm flipH="1">
                <a:off x="3062111" y="2965393"/>
                <a:ext cx="1543922" cy="2197100"/>
              </a:xfrm>
              <a:prstGeom prst="line">
                <a:avLst/>
              </a:prstGeom>
              <a:ln w="19050" cmpd="sng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>
                <a:stCxn id="29" idx="3"/>
                <a:endCxn id="6" idx="1"/>
              </p:cNvCxnSpPr>
              <p:nvPr/>
            </p:nvCxnSpPr>
            <p:spPr>
              <a:xfrm>
                <a:off x="3235948" y="2626726"/>
                <a:ext cx="867145" cy="154001"/>
              </a:xfrm>
              <a:prstGeom prst="line">
                <a:avLst/>
              </a:prstGeom>
              <a:ln w="19050" cmpd="sng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>
                <a:stCxn id="5" idx="3"/>
              </p:cNvCxnSpPr>
              <p:nvPr/>
            </p:nvCxnSpPr>
            <p:spPr>
              <a:xfrm>
                <a:off x="826428" y="1998397"/>
                <a:ext cx="987121" cy="147140"/>
              </a:xfrm>
              <a:prstGeom prst="line">
                <a:avLst/>
              </a:prstGeom>
              <a:ln w="19050" cmpd="sng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>
                <a:stCxn id="9" idx="3"/>
              </p:cNvCxnSpPr>
              <p:nvPr/>
            </p:nvCxnSpPr>
            <p:spPr>
              <a:xfrm>
                <a:off x="1484249" y="5288923"/>
                <a:ext cx="1577862" cy="256738"/>
              </a:xfrm>
              <a:prstGeom prst="line">
                <a:avLst/>
              </a:prstGeom>
              <a:ln w="19050" cmpd="sng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1418437" y="3721748"/>
                <a:ext cx="798690" cy="102358"/>
              </a:xfrm>
              <a:prstGeom prst="line">
                <a:avLst/>
              </a:prstGeom>
              <a:ln w="19050" cmpd="sng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16" name="Picture 15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26756" y="5219641"/>
                <a:ext cx="615032" cy="325967"/>
              </a:xfrm>
              <a:prstGeom prst="rect">
                <a:avLst/>
              </a:prstGeom>
            </p:spPr>
          </p:pic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99000" y="5440481"/>
                <a:ext cx="218672" cy="541213"/>
              </a:xfrm>
              <a:prstGeom prst="rect">
                <a:avLst/>
              </a:prstGeom>
            </p:spPr>
          </p:pic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998534" y="5685289"/>
                <a:ext cx="581721" cy="822720"/>
              </a:xfrm>
              <a:prstGeom prst="rect">
                <a:avLst/>
              </a:prstGeom>
            </p:spPr>
          </p:pic>
          <p:cxnSp>
            <p:nvCxnSpPr>
              <p:cNvPr id="19" name="Straight Connector 18"/>
              <p:cNvCxnSpPr/>
              <p:nvPr/>
            </p:nvCxnSpPr>
            <p:spPr>
              <a:xfrm>
                <a:off x="3062111" y="5618956"/>
                <a:ext cx="1086556" cy="287191"/>
              </a:xfrm>
              <a:prstGeom prst="line">
                <a:avLst/>
              </a:prstGeom>
              <a:ln w="19050" cmpd="sng">
                <a:solidFill>
                  <a:srgbClr val="3366FF"/>
                </a:solidFill>
                <a:headEnd type="non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 flipV="1">
                <a:off x="3158067" y="5382625"/>
                <a:ext cx="1145822" cy="162984"/>
              </a:xfrm>
              <a:prstGeom prst="line">
                <a:avLst/>
              </a:prstGeom>
              <a:ln w="19050" cmpd="sng">
                <a:solidFill>
                  <a:srgbClr val="3366FF"/>
                </a:solidFill>
                <a:headEnd type="non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flipV="1">
                <a:off x="4360334" y="5439069"/>
                <a:ext cx="0" cy="467078"/>
              </a:xfrm>
              <a:prstGeom prst="line">
                <a:avLst/>
              </a:prstGeom>
              <a:ln w="19050" cmpd="sng">
                <a:solidFill>
                  <a:srgbClr val="3366FF"/>
                </a:solidFill>
                <a:headEnd type="non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4501446" y="5396737"/>
                <a:ext cx="341170" cy="264552"/>
              </a:xfrm>
              <a:prstGeom prst="line">
                <a:avLst/>
              </a:prstGeom>
              <a:ln w="19050" cmpd="sng">
                <a:solidFill>
                  <a:srgbClr val="3366FF"/>
                </a:solidFill>
                <a:headEnd type="non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23" name="Picture 22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620117" y="6048046"/>
                <a:ext cx="392606" cy="479851"/>
              </a:xfrm>
              <a:prstGeom prst="rect">
                <a:avLst/>
              </a:prstGeom>
            </p:spPr>
          </p:pic>
          <p:cxnSp>
            <p:nvCxnSpPr>
              <p:cNvPr id="24" name="Straight Connector 23"/>
              <p:cNvCxnSpPr/>
              <p:nvPr/>
            </p:nvCxnSpPr>
            <p:spPr>
              <a:xfrm>
                <a:off x="4818895" y="5882917"/>
                <a:ext cx="0" cy="452972"/>
              </a:xfrm>
              <a:prstGeom prst="line">
                <a:avLst/>
              </a:prstGeom>
              <a:ln w="19050" cmpd="sng">
                <a:solidFill>
                  <a:srgbClr val="3366FF"/>
                </a:solidFill>
                <a:headEnd type="non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898500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/>
          <p:cNvGrpSpPr/>
          <p:nvPr/>
        </p:nvGrpSpPr>
        <p:grpSpPr>
          <a:xfrm>
            <a:off x="1259453" y="1335327"/>
            <a:ext cx="5512591" cy="5887908"/>
            <a:chOff x="1259453" y="1335327"/>
            <a:chExt cx="5512591" cy="5887908"/>
          </a:xfrm>
        </p:grpSpPr>
        <p:grpSp>
          <p:nvGrpSpPr>
            <p:cNvPr id="2" name="Group 1"/>
            <p:cNvGrpSpPr/>
            <p:nvPr/>
          </p:nvGrpSpPr>
          <p:grpSpPr>
            <a:xfrm>
              <a:off x="1259453" y="1348086"/>
              <a:ext cx="5512591" cy="5875149"/>
              <a:chOff x="775153" y="342760"/>
              <a:chExt cx="5512591" cy="5875149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3082529" y="342760"/>
                <a:ext cx="9144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err="1" smtClean="0"/>
                  <a:t>BFO:entity</a:t>
                </a:r>
                <a:endParaRPr lang="en-US" sz="1000" dirty="0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4293219" y="819235"/>
                <a:ext cx="105648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err="1" smtClean="0"/>
                  <a:t>BFO:occurent</a:t>
                </a:r>
                <a:endParaRPr lang="en-US" sz="1000" dirty="0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1910161" y="792450"/>
                <a:ext cx="117236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err="1" smtClean="0"/>
                  <a:t>BFO:continuant</a:t>
                </a:r>
                <a:endParaRPr lang="en-US" sz="1000" dirty="0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927100" y="1184508"/>
                <a:ext cx="1118053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err="1" smtClean="0"/>
                  <a:t>BFO:specifically</a:t>
                </a:r>
                <a:r>
                  <a:rPr lang="en-US" sz="1000" dirty="0" smtClean="0"/>
                  <a:t> dependent continuant</a:t>
                </a:r>
                <a:endParaRPr lang="en-US" sz="1000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3020837" y="1260708"/>
                <a:ext cx="127238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err="1" smtClean="0"/>
                  <a:t>BFO:independent</a:t>
                </a:r>
                <a:r>
                  <a:rPr lang="en-US" sz="1000" dirty="0" smtClean="0"/>
                  <a:t> continuant</a:t>
                </a:r>
                <a:endParaRPr lang="en-US" sz="1000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1385093" y="1833715"/>
                <a:ext cx="7683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err="1" smtClean="0"/>
                  <a:t>BFO:role</a:t>
                </a:r>
                <a:endParaRPr lang="en-US" sz="1000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75153" y="2353156"/>
                <a:ext cx="127635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 err="1" smtClean="0"/>
                  <a:t>BCO:material</a:t>
                </a:r>
                <a:r>
                  <a:rPr lang="en-US" sz="1000" b="1" dirty="0" smtClean="0"/>
                  <a:t> sample role</a:t>
                </a:r>
                <a:endParaRPr lang="en-US" sz="1000" b="1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715771" y="2353156"/>
                <a:ext cx="1349881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 err="1" smtClean="0"/>
                  <a:t>BFO:material</a:t>
                </a:r>
                <a:r>
                  <a:rPr lang="en-US" sz="1000" b="1" dirty="0" smtClean="0"/>
                  <a:t> target of observation role</a:t>
                </a:r>
                <a:endParaRPr lang="en-US" sz="1000" b="1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3517504" y="1721806"/>
                <a:ext cx="95885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err="1" smtClean="0"/>
                  <a:t>BFO:material</a:t>
                </a:r>
                <a:r>
                  <a:rPr lang="en-US" sz="1000" dirty="0" smtClean="0"/>
                  <a:t> entity</a:t>
                </a:r>
                <a:endParaRPr lang="en-US" sz="1000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2934320" y="2334468"/>
                <a:ext cx="1249363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 err="1" smtClean="0"/>
                  <a:t>BCO:material</a:t>
                </a:r>
                <a:r>
                  <a:rPr lang="en-US" sz="1000" b="1" dirty="0" smtClean="0"/>
                  <a:t> target of observation</a:t>
                </a:r>
                <a:endParaRPr lang="en-US" sz="1000" b="1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4004695" y="2334468"/>
                <a:ext cx="117871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 err="1" smtClean="0"/>
                  <a:t>BCO:material</a:t>
                </a:r>
                <a:r>
                  <a:rPr lang="en-US" sz="1000" b="1" dirty="0" smtClean="0"/>
                  <a:t> sample</a:t>
                </a:r>
                <a:endParaRPr lang="en-US" sz="1000" b="1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5134426" y="1718906"/>
                <a:ext cx="102507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err="1" smtClean="0"/>
                  <a:t>BFO:object</a:t>
                </a:r>
                <a:r>
                  <a:rPr lang="en-US" sz="1000" dirty="0" smtClean="0"/>
                  <a:t> aggregate</a:t>
                </a:r>
                <a:endParaRPr lang="en-US" sz="1000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5098481" y="2342788"/>
                <a:ext cx="114266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 err="1" smtClean="0"/>
                  <a:t>BCO:museum</a:t>
                </a:r>
                <a:r>
                  <a:rPr lang="en-US" sz="1000" b="1" dirty="0"/>
                  <a:t> </a:t>
                </a:r>
                <a:r>
                  <a:rPr lang="en-US" sz="1000" b="1" dirty="0" smtClean="0"/>
                  <a:t>collection</a:t>
                </a:r>
                <a:endParaRPr lang="en-US" sz="1000" b="1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3490118" y="4169159"/>
                <a:ext cx="10795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err="1" smtClean="0"/>
                  <a:t>BFO:process</a:t>
                </a:r>
                <a:endParaRPr lang="en-US" sz="1000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2812873" y="4501424"/>
                <a:ext cx="96758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err="1" smtClean="0"/>
                  <a:t>OBI:planned</a:t>
                </a:r>
                <a:r>
                  <a:rPr lang="en-US" sz="1000" dirty="0" smtClean="0"/>
                  <a:t> process</a:t>
                </a:r>
                <a:endParaRPr lang="en-US" sz="1000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775153" y="5221905"/>
                <a:ext cx="102870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 err="1" smtClean="0"/>
                  <a:t>BCO:material</a:t>
                </a:r>
                <a:r>
                  <a:rPr lang="en-US" sz="1000" b="1" dirty="0" smtClean="0"/>
                  <a:t> sampling process</a:t>
                </a:r>
                <a:endParaRPr lang="en-US" sz="1000" b="1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2645454" y="5215768"/>
                <a:ext cx="1056482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 err="1" smtClean="0"/>
                  <a:t>BCO:physical</a:t>
                </a:r>
                <a:r>
                  <a:rPr lang="en-US" sz="1000" b="1" dirty="0" smtClean="0"/>
                  <a:t> extraction process</a:t>
                </a:r>
                <a:endParaRPr lang="en-US" sz="1000" b="1" dirty="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684651" y="5217973"/>
                <a:ext cx="106458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 err="1" smtClean="0"/>
                  <a:t>BCO:selecting</a:t>
                </a:r>
                <a:r>
                  <a:rPr lang="en-US" sz="1000" b="1" dirty="0" smtClean="0"/>
                  <a:t> process</a:t>
                </a:r>
                <a:endParaRPr lang="en-US" sz="1000" b="1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3556967" y="5223034"/>
                <a:ext cx="124760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 err="1" smtClean="0"/>
                  <a:t>BCO:submitting</a:t>
                </a:r>
                <a:r>
                  <a:rPr lang="en-US" sz="1000" b="1" dirty="0" smtClean="0"/>
                  <a:t> process</a:t>
                </a:r>
                <a:endParaRPr lang="en-US" sz="1000" b="1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4749057" y="5088768"/>
                <a:ext cx="1231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 err="1" smtClean="0"/>
                  <a:t>BCO:observing</a:t>
                </a:r>
                <a:r>
                  <a:rPr lang="en-US" sz="1000" b="1" dirty="0" smtClean="0"/>
                  <a:t> process</a:t>
                </a:r>
                <a:endParaRPr lang="en-US" sz="1000" b="1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5055844" y="4681950"/>
                <a:ext cx="1231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 err="1" smtClean="0"/>
                  <a:t>BCO:identifying</a:t>
                </a:r>
                <a:r>
                  <a:rPr lang="en-US" sz="1000" b="1" dirty="0" smtClean="0"/>
                  <a:t> process</a:t>
                </a:r>
                <a:endParaRPr lang="en-US" sz="1000" b="1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3109911" y="3330828"/>
                <a:ext cx="9144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err="1" smtClean="0"/>
                  <a:t>BFO:entity</a:t>
                </a:r>
                <a:endParaRPr lang="en-US" sz="1000" dirty="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4293220" y="3753806"/>
                <a:ext cx="105648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err="1" smtClean="0"/>
                  <a:t>BFO:occurent</a:t>
                </a:r>
                <a:endParaRPr lang="en-US" sz="1000" dirty="0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2122488" y="3756504"/>
                <a:ext cx="117236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err="1" smtClean="0"/>
                  <a:t>BFO:continuant</a:t>
                </a:r>
                <a:endParaRPr lang="en-US" sz="1000" dirty="0"/>
              </a:p>
            </p:txBody>
          </p:sp>
          <p:cxnSp>
            <p:nvCxnSpPr>
              <p:cNvPr id="28" name="Straight Arrow Connector 27"/>
              <p:cNvCxnSpPr>
                <a:endCxn id="4" idx="2"/>
              </p:cNvCxnSpPr>
              <p:nvPr/>
            </p:nvCxnSpPr>
            <p:spPr>
              <a:xfrm flipV="1">
                <a:off x="2645454" y="588981"/>
                <a:ext cx="894275" cy="23025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>
                <a:stCxn id="9" idx="0"/>
                <a:endCxn id="7" idx="2"/>
              </p:cNvCxnSpPr>
              <p:nvPr/>
            </p:nvCxnSpPr>
            <p:spPr>
              <a:xfrm flipH="1" flipV="1">
                <a:off x="1486127" y="1738506"/>
                <a:ext cx="283141" cy="9520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/>
              <p:nvPr/>
            </p:nvCxnSpPr>
            <p:spPr>
              <a:xfrm flipH="1" flipV="1">
                <a:off x="3539730" y="588981"/>
                <a:ext cx="1054324" cy="23025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>
                <a:stCxn id="8" idx="0"/>
                <a:endCxn id="6" idx="2"/>
              </p:cNvCxnSpPr>
              <p:nvPr/>
            </p:nvCxnSpPr>
            <p:spPr>
              <a:xfrm flipH="1" flipV="1">
                <a:off x="2496345" y="1038671"/>
                <a:ext cx="1160683" cy="22203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>
                <a:stCxn id="7" idx="0"/>
                <a:endCxn id="6" idx="2"/>
              </p:cNvCxnSpPr>
              <p:nvPr/>
            </p:nvCxnSpPr>
            <p:spPr>
              <a:xfrm flipV="1">
                <a:off x="1486127" y="1038671"/>
                <a:ext cx="1010218" cy="14583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/>
              <p:cNvCxnSpPr>
                <a:stCxn id="16" idx="0"/>
                <a:endCxn id="15" idx="2"/>
              </p:cNvCxnSpPr>
              <p:nvPr/>
            </p:nvCxnSpPr>
            <p:spPr>
              <a:xfrm flipH="1" flipV="1">
                <a:off x="5646963" y="2119016"/>
                <a:ext cx="22849" cy="223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>
                <a:stCxn id="13" idx="0"/>
              </p:cNvCxnSpPr>
              <p:nvPr/>
            </p:nvCxnSpPr>
            <p:spPr>
              <a:xfrm flipV="1">
                <a:off x="3559002" y="2121916"/>
                <a:ext cx="465309" cy="21255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>
                <a:stCxn id="14" idx="0"/>
                <a:endCxn id="12" idx="2"/>
              </p:cNvCxnSpPr>
              <p:nvPr/>
            </p:nvCxnSpPr>
            <p:spPr>
              <a:xfrm flipH="1" flipV="1">
                <a:off x="3996929" y="2121916"/>
                <a:ext cx="597125" cy="21255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>
                <a:stCxn id="11" idx="0"/>
                <a:endCxn id="9" idx="2"/>
              </p:cNvCxnSpPr>
              <p:nvPr/>
            </p:nvCxnSpPr>
            <p:spPr>
              <a:xfrm flipH="1" flipV="1">
                <a:off x="1769268" y="2079936"/>
                <a:ext cx="621444" cy="27322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>
                <a:stCxn id="10" idx="0"/>
              </p:cNvCxnSpPr>
              <p:nvPr/>
            </p:nvCxnSpPr>
            <p:spPr>
              <a:xfrm flipV="1">
                <a:off x="1413328" y="2079936"/>
                <a:ext cx="355940" cy="27322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>
                <a:stCxn id="12" idx="0"/>
              </p:cNvCxnSpPr>
              <p:nvPr/>
            </p:nvCxnSpPr>
            <p:spPr>
              <a:xfrm flipH="1" flipV="1">
                <a:off x="3749106" y="1562100"/>
                <a:ext cx="247823" cy="15970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/>
              <p:nvPr/>
            </p:nvCxnSpPr>
            <p:spPr>
              <a:xfrm flipH="1" flipV="1">
                <a:off x="3749107" y="1562100"/>
                <a:ext cx="1600594" cy="17640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0" name="Freeform 39"/>
              <p:cNvSpPr/>
              <p:nvPr/>
            </p:nvSpPr>
            <p:spPr>
              <a:xfrm>
                <a:off x="2286000" y="2857500"/>
                <a:ext cx="1066800" cy="139700"/>
              </a:xfrm>
              <a:custGeom>
                <a:avLst/>
                <a:gdLst>
                  <a:gd name="connsiteX0" fmla="*/ 1066800 w 1066800"/>
                  <a:gd name="connsiteY0" fmla="*/ 0 h 139700"/>
                  <a:gd name="connsiteX1" fmla="*/ 495300 w 1066800"/>
                  <a:gd name="connsiteY1" fmla="*/ 139700 h 139700"/>
                  <a:gd name="connsiteX2" fmla="*/ 0 w 1066800"/>
                  <a:gd name="connsiteY2" fmla="*/ 0 h 139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66800" h="139700">
                    <a:moveTo>
                      <a:pt x="1066800" y="0"/>
                    </a:moveTo>
                    <a:cubicBezTo>
                      <a:pt x="869950" y="69850"/>
                      <a:pt x="673100" y="139700"/>
                      <a:pt x="495300" y="139700"/>
                    </a:cubicBezTo>
                    <a:cubicBezTo>
                      <a:pt x="317500" y="139700"/>
                      <a:pt x="0" y="0"/>
                      <a:pt x="0" y="0"/>
                    </a:cubicBezTo>
                  </a:path>
                </a:pathLst>
              </a:custGeom>
              <a:ln>
                <a:solidFill>
                  <a:srgbClr val="000000"/>
                </a:solidFill>
                <a:prstDash val="sysDash"/>
                <a:headEnd type="non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Freeform 40"/>
              <p:cNvSpPr/>
              <p:nvPr/>
            </p:nvSpPr>
            <p:spPr>
              <a:xfrm>
                <a:off x="1219200" y="2740566"/>
                <a:ext cx="3074020" cy="320134"/>
              </a:xfrm>
              <a:custGeom>
                <a:avLst/>
                <a:gdLst>
                  <a:gd name="connsiteX0" fmla="*/ 1066800 w 1066800"/>
                  <a:gd name="connsiteY0" fmla="*/ 0 h 139700"/>
                  <a:gd name="connsiteX1" fmla="*/ 495300 w 1066800"/>
                  <a:gd name="connsiteY1" fmla="*/ 139700 h 139700"/>
                  <a:gd name="connsiteX2" fmla="*/ 0 w 1066800"/>
                  <a:gd name="connsiteY2" fmla="*/ 0 h 139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66800" h="139700">
                    <a:moveTo>
                      <a:pt x="1066800" y="0"/>
                    </a:moveTo>
                    <a:cubicBezTo>
                      <a:pt x="869950" y="69850"/>
                      <a:pt x="673100" y="139700"/>
                      <a:pt x="495300" y="139700"/>
                    </a:cubicBezTo>
                    <a:cubicBezTo>
                      <a:pt x="317500" y="139700"/>
                      <a:pt x="0" y="0"/>
                      <a:pt x="0" y="0"/>
                    </a:cubicBezTo>
                  </a:path>
                </a:pathLst>
              </a:custGeom>
              <a:ln>
                <a:solidFill>
                  <a:srgbClr val="000000"/>
                </a:solidFill>
                <a:prstDash val="sysDash"/>
                <a:headEnd type="non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Freeform 41"/>
              <p:cNvSpPr/>
              <p:nvPr/>
            </p:nvSpPr>
            <p:spPr>
              <a:xfrm>
                <a:off x="4580163" y="2742898"/>
                <a:ext cx="1066800" cy="139700"/>
              </a:xfrm>
              <a:custGeom>
                <a:avLst/>
                <a:gdLst>
                  <a:gd name="connsiteX0" fmla="*/ 1066800 w 1066800"/>
                  <a:gd name="connsiteY0" fmla="*/ 0 h 139700"/>
                  <a:gd name="connsiteX1" fmla="*/ 495300 w 1066800"/>
                  <a:gd name="connsiteY1" fmla="*/ 139700 h 139700"/>
                  <a:gd name="connsiteX2" fmla="*/ 0 w 1066800"/>
                  <a:gd name="connsiteY2" fmla="*/ 0 h 139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66800" h="139700">
                    <a:moveTo>
                      <a:pt x="1066800" y="0"/>
                    </a:moveTo>
                    <a:cubicBezTo>
                      <a:pt x="869950" y="69850"/>
                      <a:pt x="673100" y="139700"/>
                      <a:pt x="495300" y="139700"/>
                    </a:cubicBezTo>
                    <a:cubicBezTo>
                      <a:pt x="317500" y="139700"/>
                      <a:pt x="0" y="0"/>
                      <a:pt x="0" y="0"/>
                    </a:cubicBezTo>
                  </a:path>
                </a:pathLst>
              </a:custGeom>
              <a:ln>
                <a:solidFill>
                  <a:srgbClr val="000000"/>
                </a:solidFill>
                <a:prstDash val="dash"/>
                <a:headEnd type="non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3" name="Straight Arrow Connector 42"/>
              <p:cNvCxnSpPr>
                <a:stCxn id="27" idx="0"/>
              </p:cNvCxnSpPr>
              <p:nvPr/>
            </p:nvCxnSpPr>
            <p:spPr>
              <a:xfrm flipV="1">
                <a:off x="2708672" y="3589750"/>
                <a:ext cx="831057" cy="16675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/>
              <p:nvPr/>
            </p:nvCxnSpPr>
            <p:spPr>
              <a:xfrm flipH="1" flipV="1">
                <a:off x="3556967" y="3589750"/>
                <a:ext cx="1037087" cy="16675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/>
              <p:nvPr/>
            </p:nvCxnSpPr>
            <p:spPr>
              <a:xfrm flipV="1">
                <a:off x="4170983" y="4002725"/>
                <a:ext cx="565374" cy="21367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/>
              <p:cNvCxnSpPr/>
              <p:nvPr/>
            </p:nvCxnSpPr>
            <p:spPr>
              <a:xfrm flipV="1">
                <a:off x="3294856" y="4415380"/>
                <a:ext cx="454250" cy="14954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>
                <a:stCxn id="22" idx="0"/>
              </p:cNvCxnSpPr>
              <p:nvPr/>
            </p:nvCxnSpPr>
            <p:spPr>
              <a:xfrm flipH="1" flipV="1">
                <a:off x="3173695" y="4901534"/>
                <a:ext cx="1007073" cy="3215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/>
              <p:cNvCxnSpPr/>
              <p:nvPr/>
            </p:nvCxnSpPr>
            <p:spPr>
              <a:xfrm flipH="1" flipV="1">
                <a:off x="3135311" y="4901534"/>
                <a:ext cx="63784" cy="31423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/>
              <p:cNvCxnSpPr>
                <a:stCxn id="21" idx="0"/>
              </p:cNvCxnSpPr>
              <p:nvPr/>
            </p:nvCxnSpPr>
            <p:spPr>
              <a:xfrm flipV="1">
                <a:off x="2216943" y="4901534"/>
                <a:ext cx="892968" cy="31643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>
                <a:stCxn id="19" idx="0"/>
              </p:cNvCxnSpPr>
              <p:nvPr/>
            </p:nvCxnSpPr>
            <p:spPr>
              <a:xfrm flipV="1">
                <a:off x="1289503" y="4901534"/>
                <a:ext cx="1820408" cy="32037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>
                <a:endCxn id="18" idx="2"/>
              </p:cNvCxnSpPr>
              <p:nvPr/>
            </p:nvCxnSpPr>
            <p:spPr>
              <a:xfrm flipH="1">
                <a:off x="3296664" y="4901534"/>
                <a:ext cx="175918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/>
              <p:nvPr/>
            </p:nvCxnSpPr>
            <p:spPr>
              <a:xfrm flipH="1" flipV="1">
                <a:off x="3173696" y="4901534"/>
                <a:ext cx="1630872" cy="31423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3" name="Freeform 52"/>
              <p:cNvSpPr/>
              <p:nvPr/>
            </p:nvSpPr>
            <p:spPr>
              <a:xfrm flipH="1">
                <a:off x="1155700" y="5757066"/>
                <a:ext cx="1846452" cy="186533"/>
              </a:xfrm>
              <a:custGeom>
                <a:avLst/>
                <a:gdLst>
                  <a:gd name="connsiteX0" fmla="*/ 1066800 w 1066800"/>
                  <a:gd name="connsiteY0" fmla="*/ 0 h 139700"/>
                  <a:gd name="connsiteX1" fmla="*/ 495300 w 1066800"/>
                  <a:gd name="connsiteY1" fmla="*/ 139700 h 139700"/>
                  <a:gd name="connsiteX2" fmla="*/ 0 w 1066800"/>
                  <a:gd name="connsiteY2" fmla="*/ 0 h 139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66800" h="139700">
                    <a:moveTo>
                      <a:pt x="1066800" y="0"/>
                    </a:moveTo>
                    <a:cubicBezTo>
                      <a:pt x="869950" y="69850"/>
                      <a:pt x="673100" y="139700"/>
                      <a:pt x="495300" y="139700"/>
                    </a:cubicBezTo>
                    <a:cubicBezTo>
                      <a:pt x="317500" y="139700"/>
                      <a:pt x="0" y="0"/>
                      <a:pt x="0" y="0"/>
                    </a:cubicBezTo>
                  </a:path>
                </a:pathLst>
              </a:custGeom>
              <a:ln>
                <a:solidFill>
                  <a:srgbClr val="000000"/>
                </a:solidFill>
                <a:prstDash val="dash"/>
                <a:headEnd type="non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Freeform 53"/>
              <p:cNvSpPr/>
              <p:nvPr/>
            </p:nvSpPr>
            <p:spPr>
              <a:xfrm>
                <a:off x="1231900" y="5613400"/>
                <a:ext cx="977900" cy="208286"/>
              </a:xfrm>
              <a:custGeom>
                <a:avLst/>
                <a:gdLst>
                  <a:gd name="connsiteX0" fmla="*/ 0 w 977900"/>
                  <a:gd name="connsiteY0" fmla="*/ 127000 h 208286"/>
                  <a:gd name="connsiteX1" fmla="*/ 533400 w 977900"/>
                  <a:gd name="connsiteY1" fmla="*/ 203200 h 208286"/>
                  <a:gd name="connsiteX2" fmla="*/ 977900 w 977900"/>
                  <a:gd name="connsiteY2" fmla="*/ 0 h 2082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77900" h="208286">
                    <a:moveTo>
                      <a:pt x="0" y="127000"/>
                    </a:moveTo>
                    <a:cubicBezTo>
                      <a:pt x="185208" y="175683"/>
                      <a:pt x="370417" y="224367"/>
                      <a:pt x="533400" y="203200"/>
                    </a:cubicBezTo>
                    <a:cubicBezTo>
                      <a:pt x="696383" y="182033"/>
                      <a:pt x="977900" y="0"/>
                      <a:pt x="977900" y="0"/>
                    </a:cubicBezTo>
                  </a:path>
                </a:pathLst>
              </a:custGeom>
              <a:ln>
                <a:prstDash val="dash"/>
                <a:headEnd type="non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Freeform 54"/>
              <p:cNvSpPr/>
              <p:nvPr/>
            </p:nvSpPr>
            <p:spPr>
              <a:xfrm>
                <a:off x="1028700" y="5588000"/>
                <a:ext cx="2959100" cy="522535"/>
              </a:xfrm>
              <a:custGeom>
                <a:avLst/>
                <a:gdLst>
                  <a:gd name="connsiteX0" fmla="*/ 0 w 2959100"/>
                  <a:gd name="connsiteY0" fmla="*/ 139700 h 522535"/>
                  <a:gd name="connsiteX1" fmla="*/ 1612900 w 2959100"/>
                  <a:gd name="connsiteY1" fmla="*/ 520700 h 522535"/>
                  <a:gd name="connsiteX2" fmla="*/ 2959100 w 2959100"/>
                  <a:gd name="connsiteY2" fmla="*/ 0 h 5225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959100" h="522535">
                    <a:moveTo>
                      <a:pt x="0" y="139700"/>
                    </a:moveTo>
                    <a:cubicBezTo>
                      <a:pt x="559858" y="341841"/>
                      <a:pt x="1119717" y="543983"/>
                      <a:pt x="1612900" y="520700"/>
                    </a:cubicBezTo>
                    <a:cubicBezTo>
                      <a:pt x="2106083" y="497417"/>
                      <a:pt x="2959100" y="0"/>
                      <a:pt x="2959100" y="0"/>
                    </a:cubicBezTo>
                  </a:path>
                </a:pathLst>
              </a:custGeom>
              <a:ln>
                <a:solidFill>
                  <a:srgbClr val="000000"/>
                </a:solidFill>
                <a:prstDash val="dash"/>
                <a:headEnd type="non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6" name="Straight Arrow Connector 55"/>
              <p:cNvCxnSpPr/>
              <p:nvPr/>
            </p:nvCxnSpPr>
            <p:spPr>
              <a:xfrm flipV="1">
                <a:off x="5570763" y="5744366"/>
                <a:ext cx="512537" cy="613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/>
              <p:cNvCxnSpPr/>
              <p:nvPr/>
            </p:nvCxnSpPr>
            <p:spPr>
              <a:xfrm flipV="1">
                <a:off x="5568212" y="5896765"/>
                <a:ext cx="512537" cy="613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  <a:headEnd type="non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/>
              <p:cNvCxnSpPr/>
              <p:nvPr/>
            </p:nvCxnSpPr>
            <p:spPr>
              <a:xfrm flipV="1">
                <a:off x="5570763" y="6048870"/>
                <a:ext cx="512537" cy="613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sysDash"/>
                <a:headEnd type="non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9" name="TextBox 58"/>
              <p:cNvSpPr txBox="1"/>
              <p:nvPr/>
            </p:nvSpPr>
            <p:spPr>
              <a:xfrm>
                <a:off x="4755211" y="5603100"/>
                <a:ext cx="864339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err="1" smtClean="0"/>
                  <a:t>subClassOf</a:t>
                </a:r>
                <a:endParaRPr lang="en-US" sz="1000" dirty="0" smtClean="0"/>
              </a:p>
              <a:p>
                <a:r>
                  <a:rPr lang="en-US" sz="1000" dirty="0" err="1" smtClean="0"/>
                  <a:t>hasPart</a:t>
                </a:r>
                <a:endParaRPr lang="en-US" sz="1000" dirty="0" smtClean="0"/>
              </a:p>
              <a:p>
                <a:r>
                  <a:rPr lang="en-US" sz="1000" dirty="0" err="1"/>
                  <a:t>hasRole</a:t>
                </a:r>
                <a:endParaRPr lang="en-US" sz="1000" dirty="0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2363429" y="3015734"/>
                <a:ext cx="702223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100" dirty="0" err="1"/>
                  <a:t>hasRole</a:t>
                </a:r>
                <a:endParaRPr lang="en-US" sz="1100" dirty="0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4814886" y="2817624"/>
                <a:ext cx="670814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100" dirty="0" err="1" smtClean="0"/>
                  <a:t>hasPart</a:t>
                </a:r>
                <a:endParaRPr lang="en-US" sz="1100" dirty="0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1506498" y="5956299"/>
                <a:ext cx="670814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100" dirty="0" err="1" smtClean="0"/>
                  <a:t>hasPart</a:t>
                </a:r>
                <a:endParaRPr lang="en-US" sz="1100" dirty="0"/>
              </a:p>
            </p:txBody>
          </p:sp>
        </p:grpSp>
        <p:sp>
          <p:nvSpPr>
            <p:cNvPr id="63" name="TextBox 62"/>
            <p:cNvSpPr txBox="1"/>
            <p:nvPr/>
          </p:nvSpPr>
          <p:spPr>
            <a:xfrm>
              <a:off x="1319903" y="1335327"/>
              <a:ext cx="3861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A.</a:t>
              </a:r>
              <a:endParaRPr lang="en-US" b="1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325144" y="4410410"/>
              <a:ext cx="3757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B</a:t>
              </a:r>
              <a:r>
                <a:rPr lang="en-US" b="1" dirty="0" smtClean="0"/>
                <a:t>.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318490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1205481" y="884454"/>
            <a:ext cx="5486400" cy="82296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1205481" y="2583489"/>
            <a:ext cx="375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</a:t>
            </a:r>
            <a:r>
              <a:rPr lang="en-US" b="1" dirty="0" smtClean="0"/>
              <a:t>.</a:t>
            </a:r>
            <a:endParaRPr lang="en-US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1250724" y="5206604"/>
            <a:ext cx="368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</a:t>
            </a:r>
            <a:r>
              <a:rPr lang="en-US" b="1" dirty="0" smtClean="0"/>
              <a:t>.</a:t>
            </a:r>
            <a:endParaRPr lang="en-US" b="1" dirty="0"/>
          </a:p>
        </p:txBody>
      </p:sp>
      <p:sp>
        <p:nvSpPr>
          <p:cNvPr id="137" name="TextBox 136"/>
          <p:cNvSpPr txBox="1"/>
          <p:nvPr/>
        </p:nvSpPr>
        <p:spPr>
          <a:xfrm>
            <a:off x="1226216" y="871754"/>
            <a:ext cx="386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A.</a:t>
            </a:r>
            <a:endParaRPr lang="en-US" b="1" dirty="0"/>
          </a:p>
        </p:txBody>
      </p:sp>
      <p:grpSp>
        <p:nvGrpSpPr>
          <p:cNvPr id="213" name="Group 212"/>
          <p:cNvGrpSpPr/>
          <p:nvPr/>
        </p:nvGrpSpPr>
        <p:grpSpPr>
          <a:xfrm>
            <a:off x="1633214" y="2645138"/>
            <a:ext cx="5003905" cy="2176346"/>
            <a:chOff x="1368209" y="2761844"/>
            <a:chExt cx="5003905" cy="2176346"/>
          </a:xfrm>
        </p:grpSpPr>
        <p:grpSp>
          <p:nvGrpSpPr>
            <p:cNvPr id="145" name="Group 144"/>
            <p:cNvGrpSpPr/>
            <p:nvPr/>
          </p:nvGrpSpPr>
          <p:grpSpPr>
            <a:xfrm>
              <a:off x="1368209" y="2761844"/>
              <a:ext cx="5003905" cy="2176346"/>
              <a:chOff x="194998" y="6835145"/>
              <a:chExt cx="5003905" cy="2176346"/>
            </a:xfrm>
          </p:grpSpPr>
          <p:sp>
            <p:nvSpPr>
              <p:cNvPr id="20" name="Rounded Rectangle 19"/>
              <p:cNvSpPr/>
              <p:nvPr/>
            </p:nvSpPr>
            <p:spPr>
              <a:xfrm>
                <a:off x="2508580" y="7989168"/>
                <a:ext cx="1327369" cy="344870"/>
              </a:xfrm>
              <a:prstGeom prst="roundRect">
                <a:avLst>
                  <a:gd name="adj" fmla="val 50000"/>
                </a:avLst>
              </a:prstGeom>
              <a:solidFill>
                <a:srgbClr val="D9D9D9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err="1">
                    <a:latin typeface="Arial"/>
                    <a:cs typeface="Arial"/>
                  </a:rPr>
                  <a:t>B</a:t>
                </a:r>
                <a:r>
                  <a:rPr lang="en-US" sz="1000" dirty="0" err="1" smtClean="0">
                    <a:latin typeface="Arial"/>
                    <a:cs typeface="Arial"/>
                  </a:rPr>
                  <a:t>CO:material</a:t>
                </a:r>
                <a:r>
                  <a:rPr lang="en-US" sz="1000" dirty="0" smtClean="0">
                    <a:latin typeface="Arial"/>
                    <a:cs typeface="Arial"/>
                  </a:rPr>
                  <a:t> sampling process</a:t>
                </a:r>
                <a:endParaRPr lang="en-US" sz="1000" dirty="0">
                  <a:latin typeface="Arial"/>
                  <a:cs typeface="Arial"/>
                </a:endParaRPr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>
                <a:off x="3235641" y="8666621"/>
                <a:ext cx="1320800" cy="344870"/>
              </a:xfrm>
              <a:prstGeom prst="roundRect">
                <a:avLst>
                  <a:gd name="adj" fmla="val 5000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err="1">
                    <a:latin typeface="Arial"/>
                    <a:cs typeface="Arial"/>
                  </a:rPr>
                  <a:t>B</a:t>
                </a:r>
                <a:r>
                  <a:rPr lang="en-US" sz="1000" dirty="0" err="1" smtClean="0">
                    <a:latin typeface="Arial"/>
                    <a:cs typeface="Arial"/>
                  </a:rPr>
                  <a:t>CO:identification</a:t>
                </a:r>
                <a:r>
                  <a:rPr lang="en-US" sz="1000" dirty="0" smtClean="0">
                    <a:latin typeface="Arial"/>
                    <a:cs typeface="Arial"/>
                  </a:rPr>
                  <a:t> process</a:t>
                </a:r>
                <a:endParaRPr lang="en-US" sz="1000" dirty="0">
                  <a:latin typeface="Arial"/>
                  <a:cs typeface="Arial"/>
                </a:endParaRPr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1952103" y="8666621"/>
                <a:ext cx="1072853" cy="344870"/>
              </a:xfrm>
              <a:prstGeom prst="roundRect">
                <a:avLst>
                  <a:gd name="adj" fmla="val 50000"/>
                </a:avLst>
              </a:prstGeom>
              <a:ln w="28575" cmpd="sng">
                <a:solidFill>
                  <a:srgbClr val="558ED5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err="1">
                    <a:latin typeface="Arial"/>
                    <a:cs typeface="Arial"/>
                  </a:rPr>
                  <a:t>B</a:t>
                </a:r>
                <a:r>
                  <a:rPr lang="en-US" sz="1000" dirty="0" err="1" smtClean="0">
                    <a:latin typeface="Arial"/>
                    <a:cs typeface="Arial"/>
                  </a:rPr>
                  <a:t>CO:material</a:t>
                </a:r>
                <a:r>
                  <a:rPr lang="en-US" sz="1000" dirty="0" smtClean="0">
                    <a:latin typeface="Arial"/>
                    <a:cs typeface="Arial"/>
                  </a:rPr>
                  <a:t> sample</a:t>
                </a:r>
                <a:endParaRPr lang="en-US" sz="1000" dirty="0">
                  <a:latin typeface="Arial"/>
                  <a:cs typeface="Arial"/>
                </a:endParaRPr>
              </a:p>
            </p:txBody>
          </p:sp>
          <p:sp>
            <p:nvSpPr>
              <p:cNvPr id="32" name="Rounded Rectangle 31"/>
              <p:cNvSpPr/>
              <p:nvPr/>
            </p:nvSpPr>
            <p:spPr>
              <a:xfrm>
                <a:off x="3989621" y="7989168"/>
                <a:ext cx="1209282" cy="344870"/>
              </a:xfrm>
              <a:prstGeom prst="roundRect">
                <a:avLst>
                  <a:gd name="adj" fmla="val 50000"/>
                </a:avLst>
              </a:prstGeom>
              <a:solidFill>
                <a:srgbClr val="CCFFCC"/>
              </a:solidFill>
              <a:ln w="28575" cmpd="sng">
                <a:solidFill>
                  <a:srgbClr val="008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err="1" smtClean="0">
                    <a:latin typeface="Arial"/>
                    <a:cs typeface="Arial"/>
                  </a:rPr>
                  <a:t>OBI:sequencing</a:t>
                </a:r>
                <a:r>
                  <a:rPr lang="en-US" sz="1000" dirty="0" smtClean="0">
                    <a:latin typeface="Arial"/>
                    <a:cs typeface="Arial"/>
                  </a:rPr>
                  <a:t> assay</a:t>
                </a:r>
                <a:endParaRPr lang="en-US" sz="1000" dirty="0">
                  <a:latin typeface="Arial"/>
                  <a:cs typeface="Arial"/>
                </a:endParaRP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2824223" y="8412457"/>
                <a:ext cx="460896" cy="2462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Arial"/>
                    <a:cs typeface="Arial"/>
                  </a:rPr>
                  <a:t>H_O</a:t>
                </a:r>
                <a:endParaRPr lang="en-US" sz="10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55" name="Rounded Rectangle 54"/>
              <p:cNvSpPr/>
              <p:nvPr/>
            </p:nvSpPr>
            <p:spPr>
              <a:xfrm>
                <a:off x="3277733" y="7416107"/>
                <a:ext cx="1209282" cy="344870"/>
              </a:xfrm>
              <a:prstGeom prst="roundRect">
                <a:avLst>
                  <a:gd name="adj" fmla="val 50000"/>
                </a:avLst>
              </a:prstGeom>
              <a:ln w="9525" cmpd="sng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 err="1" smtClean="0">
                    <a:latin typeface="Arial"/>
                    <a:cs typeface="Arial"/>
                  </a:rPr>
                  <a:t>OBI:planned</a:t>
                </a:r>
                <a:r>
                  <a:rPr lang="en-US" sz="1000" b="1" dirty="0" smtClean="0">
                    <a:latin typeface="Arial"/>
                    <a:cs typeface="Arial"/>
                  </a:rPr>
                  <a:t> process</a:t>
                </a:r>
                <a:endParaRPr lang="en-US" sz="1000" b="1" dirty="0">
                  <a:latin typeface="Arial"/>
                  <a:cs typeface="Arial"/>
                </a:endParaRPr>
              </a:p>
            </p:txBody>
          </p:sp>
          <p:cxnSp>
            <p:nvCxnSpPr>
              <p:cNvPr id="56" name="Straight Arrow Connector 55"/>
              <p:cNvCxnSpPr>
                <a:stCxn id="55" idx="2"/>
                <a:endCxn id="32" idx="0"/>
              </p:cNvCxnSpPr>
              <p:nvPr/>
            </p:nvCxnSpPr>
            <p:spPr>
              <a:xfrm>
                <a:off x="3882374" y="7760977"/>
                <a:ext cx="711888" cy="228191"/>
              </a:xfrm>
              <a:prstGeom prst="straightConnector1">
                <a:avLst/>
              </a:prstGeom>
              <a:ln w="9525" cmpd="sng">
                <a:solidFill>
                  <a:schemeClr val="tx1"/>
                </a:solidFill>
                <a:prstDash val="solid"/>
                <a:headEnd type="arrow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/>
              <p:cNvCxnSpPr>
                <a:stCxn id="55" idx="2"/>
                <a:endCxn id="20" idx="0"/>
              </p:cNvCxnSpPr>
              <p:nvPr/>
            </p:nvCxnSpPr>
            <p:spPr>
              <a:xfrm flipH="1">
                <a:off x="3172265" y="7760977"/>
                <a:ext cx="710109" cy="228191"/>
              </a:xfrm>
              <a:prstGeom prst="straightConnector1">
                <a:avLst/>
              </a:prstGeom>
              <a:ln w="9525" cmpd="sng">
                <a:solidFill>
                  <a:schemeClr val="tx1"/>
                </a:solidFill>
                <a:prstDash val="solid"/>
                <a:headEnd type="arrow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/>
              <p:cNvCxnSpPr>
                <a:stCxn id="55" idx="2"/>
                <a:endCxn id="23" idx="0"/>
              </p:cNvCxnSpPr>
              <p:nvPr/>
            </p:nvCxnSpPr>
            <p:spPr>
              <a:xfrm>
                <a:off x="3882374" y="7760977"/>
                <a:ext cx="13667" cy="905644"/>
              </a:xfrm>
              <a:prstGeom prst="straightConnector1">
                <a:avLst/>
              </a:prstGeom>
              <a:ln w="9525" cmpd="sng">
                <a:solidFill>
                  <a:schemeClr val="tx1"/>
                </a:solidFill>
                <a:prstDash val="solid"/>
                <a:headEnd type="arrow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/>
              <p:cNvCxnSpPr>
                <a:stCxn id="31" idx="0"/>
                <a:endCxn id="20" idx="2"/>
              </p:cNvCxnSpPr>
              <p:nvPr/>
            </p:nvCxnSpPr>
            <p:spPr>
              <a:xfrm flipV="1">
                <a:off x="2488530" y="8334038"/>
                <a:ext cx="683735" cy="332583"/>
              </a:xfrm>
              <a:prstGeom prst="straightConnector1">
                <a:avLst/>
              </a:prstGeom>
              <a:ln w="12700" cmpd="sng">
                <a:solidFill>
                  <a:srgbClr val="4F81BD"/>
                </a:solidFill>
                <a:prstDash val="solid"/>
                <a:headEnd type="arrow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Rounded Rectangle 76"/>
              <p:cNvSpPr/>
              <p:nvPr/>
            </p:nvSpPr>
            <p:spPr>
              <a:xfrm>
                <a:off x="3245433" y="6835145"/>
                <a:ext cx="1133630" cy="344870"/>
              </a:xfrm>
              <a:prstGeom prst="roundRect">
                <a:avLst>
                  <a:gd name="adj" fmla="val 50000"/>
                </a:avLst>
              </a:prstGeom>
              <a:ln w="9525" cmpd="sng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 err="1" smtClean="0">
                    <a:latin typeface="Arial"/>
                    <a:cs typeface="Arial"/>
                  </a:rPr>
                  <a:t>BFO:process</a:t>
                </a:r>
                <a:endParaRPr lang="en-US" sz="1000" b="1" dirty="0">
                  <a:latin typeface="Arial"/>
                  <a:cs typeface="Arial"/>
                </a:endParaRPr>
              </a:p>
            </p:txBody>
          </p:sp>
          <p:sp>
            <p:nvSpPr>
              <p:cNvPr id="78" name="Rounded Rectangle 77"/>
              <p:cNvSpPr/>
              <p:nvPr/>
            </p:nvSpPr>
            <p:spPr>
              <a:xfrm>
                <a:off x="1788070" y="7159170"/>
                <a:ext cx="1078875" cy="344870"/>
              </a:xfrm>
              <a:prstGeom prst="roundRect">
                <a:avLst>
                  <a:gd name="adj" fmla="val 50000"/>
                </a:avLst>
              </a:prstGeom>
              <a:ln w="9525" cmpd="sng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 err="1" smtClean="0">
                    <a:latin typeface="Arial"/>
                    <a:cs typeface="Arial"/>
                  </a:rPr>
                  <a:t>BFO:material</a:t>
                </a:r>
                <a:r>
                  <a:rPr lang="en-US" sz="1000" b="1" dirty="0" smtClean="0">
                    <a:latin typeface="Arial"/>
                    <a:cs typeface="Arial"/>
                  </a:rPr>
                  <a:t> entity</a:t>
                </a:r>
                <a:endParaRPr lang="en-US" sz="1000" b="1" dirty="0">
                  <a:latin typeface="Arial"/>
                  <a:cs typeface="Arial"/>
                </a:endParaRPr>
              </a:p>
            </p:txBody>
          </p:sp>
          <p:cxnSp>
            <p:nvCxnSpPr>
              <p:cNvPr id="79" name="Straight Arrow Connector 78"/>
              <p:cNvCxnSpPr>
                <a:stCxn id="78" idx="2"/>
                <a:endCxn id="31" idx="0"/>
              </p:cNvCxnSpPr>
              <p:nvPr/>
            </p:nvCxnSpPr>
            <p:spPr>
              <a:xfrm>
                <a:off x="2327508" y="7504040"/>
                <a:ext cx="161022" cy="1162581"/>
              </a:xfrm>
              <a:prstGeom prst="straightConnector1">
                <a:avLst/>
              </a:prstGeom>
              <a:ln w="9525" cmpd="sng">
                <a:solidFill>
                  <a:schemeClr val="tx1"/>
                </a:solidFill>
                <a:prstDash val="solid"/>
                <a:headEnd type="arrow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/>
              <p:cNvCxnSpPr>
                <a:stCxn id="77" idx="2"/>
                <a:endCxn id="55" idx="0"/>
              </p:cNvCxnSpPr>
              <p:nvPr/>
            </p:nvCxnSpPr>
            <p:spPr>
              <a:xfrm>
                <a:off x="3812248" y="7180015"/>
                <a:ext cx="70126" cy="236092"/>
              </a:xfrm>
              <a:prstGeom prst="straightConnector1">
                <a:avLst/>
              </a:prstGeom>
              <a:ln w="9525" cmpd="sng">
                <a:solidFill>
                  <a:schemeClr val="tx1"/>
                </a:solidFill>
                <a:prstDash val="solid"/>
                <a:headEnd type="arrow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Rounded Rectangle 80"/>
              <p:cNvSpPr/>
              <p:nvPr/>
            </p:nvSpPr>
            <p:spPr>
              <a:xfrm>
                <a:off x="194998" y="7168228"/>
                <a:ext cx="930007" cy="344870"/>
              </a:xfrm>
              <a:prstGeom prst="roundRect">
                <a:avLst>
                  <a:gd name="adj" fmla="val 50000"/>
                </a:avLst>
              </a:prstGeom>
              <a:ln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 err="1" smtClean="0">
                    <a:latin typeface="Arial"/>
                    <a:cs typeface="Arial"/>
                  </a:rPr>
                  <a:t>SO:region</a:t>
                </a:r>
                <a:endParaRPr lang="en-US" sz="1000" b="1" dirty="0">
                  <a:latin typeface="Arial"/>
                  <a:cs typeface="Arial"/>
                </a:endParaRPr>
              </a:p>
            </p:txBody>
          </p:sp>
        </p:grpSp>
        <p:sp>
          <p:nvSpPr>
            <p:cNvPr id="165" name="Rounded Rectangle 164"/>
            <p:cNvSpPr/>
            <p:nvPr/>
          </p:nvSpPr>
          <p:spPr>
            <a:xfrm>
              <a:off x="2186289" y="3928163"/>
              <a:ext cx="1320800" cy="344870"/>
            </a:xfrm>
            <a:prstGeom prst="roundRect">
              <a:avLst>
                <a:gd name="adj" fmla="val 50000"/>
              </a:avLst>
            </a:prstGeom>
            <a:ln w="9525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>
                  <a:latin typeface="Arial"/>
                  <a:cs typeface="Arial"/>
                </a:rPr>
                <a:t>PCO:collection</a:t>
              </a:r>
              <a:r>
                <a:rPr lang="en-US" sz="1000" dirty="0" smtClean="0">
                  <a:latin typeface="Arial"/>
                  <a:cs typeface="Arial"/>
                </a:rPr>
                <a:t> of organisms</a:t>
              </a:r>
              <a:endParaRPr lang="en-US" sz="1000" dirty="0">
                <a:latin typeface="Arial"/>
                <a:cs typeface="Arial"/>
              </a:endParaRPr>
            </a:p>
          </p:txBody>
        </p:sp>
        <p:cxnSp>
          <p:nvCxnSpPr>
            <p:cNvPr id="168" name="Straight Arrow Connector 167"/>
            <p:cNvCxnSpPr>
              <a:stCxn id="78" idx="2"/>
              <a:endCxn id="165" idx="0"/>
            </p:cNvCxnSpPr>
            <p:nvPr/>
          </p:nvCxnSpPr>
          <p:spPr>
            <a:xfrm flipH="1">
              <a:off x="2846689" y="3430739"/>
              <a:ext cx="654030" cy="497424"/>
            </a:xfrm>
            <a:prstGeom prst="straightConnector1">
              <a:avLst/>
            </a:prstGeom>
            <a:ln w="9525" cmpd="sng">
              <a:solidFill>
                <a:schemeClr val="tx1"/>
              </a:solidFill>
              <a:prstDash val="solid"/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1" name="TextBox 170"/>
          <p:cNvSpPr txBox="1"/>
          <p:nvPr/>
        </p:nvSpPr>
        <p:spPr>
          <a:xfrm>
            <a:off x="3926153" y="6482679"/>
            <a:ext cx="6214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instance</a:t>
            </a:r>
          </a:p>
          <a:p>
            <a:r>
              <a:rPr lang="en-US" sz="1000" dirty="0" smtClean="0"/>
              <a:t>of</a:t>
            </a:r>
            <a:endParaRPr lang="en-US" sz="1000" dirty="0"/>
          </a:p>
        </p:txBody>
      </p:sp>
      <p:grpSp>
        <p:nvGrpSpPr>
          <p:cNvPr id="231" name="Group 230"/>
          <p:cNvGrpSpPr/>
          <p:nvPr/>
        </p:nvGrpSpPr>
        <p:grpSpPr>
          <a:xfrm>
            <a:off x="1292022" y="944032"/>
            <a:ext cx="5171585" cy="1392693"/>
            <a:chOff x="1266622" y="1007532"/>
            <a:chExt cx="5171585" cy="1392693"/>
          </a:xfrm>
        </p:grpSpPr>
        <p:pic>
          <p:nvPicPr>
            <p:cNvPr id="119" name="Picture 32" descr="specimen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25030" y="1290378"/>
              <a:ext cx="767128" cy="628491"/>
            </a:xfrm>
            <a:prstGeom prst="rect">
              <a:avLst/>
            </a:prstGeom>
            <a:noFill/>
            <a:ln w="28575" cmpd="sng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0" name="Picture 4" descr="insects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66622" y="1296921"/>
              <a:ext cx="1247010" cy="8229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1" name="Picture 10"/>
            <p:cNvPicPr>
              <a:picLocks noChangeAspect="1"/>
            </p:cNvPicPr>
            <p:nvPr/>
          </p:nvPicPr>
          <p:blipFill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9760" t="5456" r="19197"/>
            <a:stretch/>
          </p:blipFill>
          <p:spPr bwMode="auto">
            <a:xfrm>
              <a:off x="4911436" y="1007532"/>
              <a:ext cx="274191" cy="51870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8575" cmpd="sng">
              <a:solidFill>
                <a:srgbClr val="FFFFFF"/>
              </a:solidFill>
              <a:miter lim="800000"/>
              <a:headEnd/>
              <a:tailEnd/>
            </a:ln>
            <a:extLst/>
          </p:spPr>
        </p:pic>
        <p:pic>
          <p:nvPicPr>
            <p:cNvPr id="138" name="Picture 10"/>
            <p:cNvPicPr>
              <a:picLocks noChangeAspect="1"/>
            </p:cNvPicPr>
            <p:nvPr/>
          </p:nvPicPr>
          <p:blipFill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9760" r="19197"/>
            <a:stretch/>
          </p:blipFill>
          <p:spPr bwMode="auto">
            <a:xfrm>
              <a:off x="4838828" y="1658216"/>
              <a:ext cx="274191" cy="54864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8575" cmpd="sng">
              <a:solidFill>
                <a:srgbClr val="FFFFFF"/>
              </a:solidFill>
              <a:miter lim="800000"/>
              <a:headEnd/>
              <a:tailEnd/>
            </a:ln>
            <a:extLst/>
          </p:spPr>
        </p:pic>
        <p:grpSp>
          <p:nvGrpSpPr>
            <p:cNvPr id="142" name="Group 141"/>
            <p:cNvGrpSpPr/>
            <p:nvPr/>
          </p:nvGrpSpPr>
          <p:grpSpPr>
            <a:xfrm>
              <a:off x="5733649" y="1803280"/>
              <a:ext cx="704558" cy="596945"/>
              <a:chOff x="4961048" y="969261"/>
              <a:chExt cx="704558" cy="596945"/>
            </a:xfrm>
          </p:grpSpPr>
          <p:pic>
            <p:nvPicPr>
              <p:cNvPr id="123" name="Picture 11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16008" r="20107"/>
              <a:stretch/>
            </p:blipFill>
            <p:spPr bwMode="auto">
              <a:xfrm>
                <a:off x="5199177" y="1109006"/>
                <a:ext cx="235981" cy="457200"/>
              </a:xfrm>
              <a:prstGeom prst="rect">
                <a:avLst/>
              </a:prstGeom>
              <a:noFill/>
              <a:ln w="28575" cmpd="sng">
                <a:solidFill>
                  <a:srgbClr val="FFFF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9" name="Picture 11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16008" r="20107"/>
              <a:stretch/>
            </p:blipFill>
            <p:spPr bwMode="auto">
              <a:xfrm>
                <a:off x="5429625" y="985217"/>
                <a:ext cx="235981" cy="457200"/>
              </a:xfrm>
              <a:prstGeom prst="rect">
                <a:avLst/>
              </a:prstGeom>
              <a:noFill/>
              <a:ln w="28575" cmpd="sng">
                <a:solidFill>
                  <a:srgbClr val="FFFF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0" name="Picture 11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16008" r="20107"/>
              <a:stretch/>
            </p:blipFill>
            <p:spPr bwMode="auto">
              <a:xfrm>
                <a:off x="4961048" y="969261"/>
                <a:ext cx="235981" cy="457200"/>
              </a:xfrm>
              <a:prstGeom prst="rect">
                <a:avLst/>
              </a:prstGeom>
              <a:noFill/>
              <a:ln w="28575" cmpd="sng">
                <a:solidFill>
                  <a:srgbClr val="FFFF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41" name="Picture 11"/>
            <p:cNvPicPr>
              <a:picLocks noChangeAspect="1"/>
            </p:cNvPicPr>
            <p:nvPr/>
          </p:nvPicPr>
          <p:blipFill rotWithShape="1"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6008" r="20107"/>
            <a:stretch/>
          </p:blipFill>
          <p:spPr bwMode="auto">
            <a:xfrm>
              <a:off x="6004771" y="1204992"/>
              <a:ext cx="235981" cy="457200"/>
            </a:xfrm>
            <a:prstGeom prst="rect">
              <a:avLst/>
            </a:prstGeom>
            <a:noFill/>
            <a:ln w="28575" cmpd="sng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73" name="Curved Connector 172"/>
            <p:cNvCxnSpPr>
              <a:stCxn id="120" idx="3"/>
              <a:endCxn id="119" idx="1"/>
            </p:cNvCxnSpPr>
            <p:nvPr/>
          </p:nvCxnSpPr>
          <p:spPr>
            <a:xfrm flipV="1">
              <a:off x="2513632" y="1604624"/>
              <a:ext cx="711398" cy="103777"/>
            </a:xfrm>
            <a:prstGeom prst="curvedConnector3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urved Connector 177"/>
            <p:cNvCxnSpPr>
              <a:stCxn id="119" idx="3"/>
              <a:endCxn id="121" idx="1"/>
            </p:cNvCxnSpPr>
            <p:nvPr/>
          </p:nvCxnSpPr>
          <p:spPr>
            <a:xfrm flipV="1">
              <a:off x="3992158" y="1266886"/>
              <a:ext cx="919278" cy="337738"/>
            </a:xfrm>
            <a:prstGeom prst="curvedConnector3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urved Connector 179"/>
            <p:cNvCxnSpPr>
              <a:endCxn id="138" idx="1"/>
            </p:cNvCxnSpPr>
            <p:nvPr/>
          </p:nvCxnSpPr>
          <p:spPr>
            <a:xfrm>
              <a:off x="3688360" y="1658216"/>
              <a:ext cx="1150468" cy="274320"/>
            </a:xfrm>
            <a:prstGeom prst="curvedConnector3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urved Connector 182"/>
            <p:cNvCxnSpPr>
              <a:stCxn id="121" idx="3"/>
              <a:endCxn id="141" idx="1"/>
            </p:cNvCxnSpPr>
            <p:nvPr/>
          </p:nvCxnSpPr>
          <p:spPr>
            <a:xfrm>
              <a:off x="5185627" y="1266886"/>
              <a:ext cx="819144" cy="166706"/>
            </a:xfrm>
            <a:prstGeom prst="curvedConnector3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urved Connector 185"/>
            <p:cNvCxnSpPr>
              <a:stCxn id="138" idx="3"/>
            </p:cNvCxnSpPr>
            <p:nvPr/>
          </p:nvCxnSpPr>
          <p:spPr>
            <a:xfrm>
              <a:off x="5113019" y="1932536"/>
              <a:ext cx="555852" cy="137160"/>
            </a:xfrm>
            <a:prstGeom prst="curvedConnector3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2" name="Group 221"/>
          <p:cNvGrpSpPr/>
          <p:nvPr/>
        </p:nvGrpSpPr>
        <p:grpSpPr>
          <a:xfrm>
            <a:off x="1253890" y="5301957"/>
            <a:ext cx="5475307" cy="3761805"/>
            <a:chOff x="1253890" y="5301957"/>
            <a:chExt cx="5475307" cy="3761805"/>
          </a:xfrm>
        </p:grpSpPr>
        <p:grpSp>
          <p:nvGrpSpPr>
            <p:cNvPr id="143" name="Group 142"/>
            <p:cNvGrpSpPr/>
            <p:nvPr/>
          </p:nvGrpSpPr>
          <p:grpSpPr>
            <a:xfrm>
              <a:off x="1253890" y="5301957"/>
              <a:ext cx="5475307" cy="3761805"/>
              <a:chOff x="1238463" y="2793540"/>
              <a:chExt cx="5475307" cy="3761805"/>
            </a:xfrm>
          </p:grpSpPr>
          <p:pic>
            <p:nvPicPr>
              <p:cNvPr id="4" name="Picture 10"/>
              <p:cNvPicPr>
                <a:picLocks noChangeAspect="1"/>
              </p:cNvPicPr>
              <p:nvPr/>
            </p:nvPicPr>
            <p:blipFill>
              <a:blip r:embed="rId5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54171" y="4892606"/>
                <a:ext cx="450275" cy="64008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28575" cmpd="sng">
                <a:solidFill>
                  <a:srgbClr val="558ED5"/>
                </a:solidFill>
                <a:miter lim="800000"/>
                <a:headEnd/>
                <a:tailEnd/>
              </a:ln>
              <a:extLst/>
            </p:spPr>
          </p:pic>
          <p:pic>
            <p:nvPicPr>
              <p:cNvPr id="5" name="Picture 11"/>
              <p:cNvPicPr>
                <a:picLocks noChangeAspect="1"/>
              </p:cNvPicPr>
              <p:nvPr/>
            </p:nvPicPr>
            <p:blipFill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63036" y="4863835"/>
                <a:ext cx="443256" cy="548640"/>
              </a:xfrm>
              <a:prstGeom prst="rect">
                <a:avLst/>
              </a:prstGeom>
              <a:noFill/>
              <a:ln w="28575" cmpd="sng">
                <a:solidFill>
                  <a:srgbClr val="558ED5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" name="Picture 11"/>
              <p:cNvPicPr>
                <a:picLocks noChangeAspect="1"/>
              </p:cNvPicPr>
              <p:nvPr/>
            </p:nvPicPr>
            <p:blipFill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13942" y="5939748"/>
                <a:ext cx="439502" cy="548640"/>
              </a:xfrm>
              <a:prstGeom prst="rect">
                <a:avLst/>
              </a:prstGeom>
              <a:noFill/>
              <a:ln w="28575" cmpd="sng">
                <a:solidFill>
                  <a:schemeClr val="tx2">
                    <a:lumMod val="60000"/>
                    <a:lumOff val="40000"/>
                  </a:schemeClr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7" name="Curved Connector 31"/>
              <p:cNvCxnSpPr>
                <a:cxnSpLocks noChangeShapeType="1"/>
                <a:stCxn id="28" idx="0"/>
                <a:endCxn id="14" idx="2"/>
              </p:cNvCxnSpPr>
              <p:nvPr/>
            </p:nvCxnSpPr>
            <p:spPr bwMode="auto">
              <a:xfrm rot="5400000" flipH="1" flipV="1">
                <a:off x="5190444" y="3047848"/>
                <a:ext cx="301205" cy="315811"/>
              </a:xfrm>
              <a:prstGeom prst="curvedConnector3">
                <a:avLst>
                  <a:gd name="adj1" fmla="val 50000"/>
                </a:avLst>
              </a:prstGeom>
              <a:noFill/>
              <a:ln w="12700">
                <a:solidFill>
                  <a:srgbClr val="558ED5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  <p:cxnSp>
            <p:nvCxnSpPr>
              <p:cNvPr id="8" name="Shape 36"/>
              <p:cNvCxnSpPr>
                <a:cxnSpLocks noChangeShapeType="1"/>
                <a:stCxn id="118" idx="2"/>
                <a:endCxn id="22" idx="0"/>
              </p:cNvCxnSpPr>
              <p:nvPr/>
            </p:nvCxnSpPr>
            <p:spPr bwMode="auto">
              <a:xfrm rot="5400000">
                <a:off x="1554231" y="4615916"/>
                <a:ext cx="476441" cy="26540"/>
              </a:xfrm>
              <a:prstGeom prst="curvedConnector3">
                <a:avLst>
                  <a:gd name="adj1" fmla="val 50000"/>
                </a:avLst>
              </a:prstGeom>
              <a:noFill/>
              <a:ln w="12700">
                <a:solidFill>
                  <a:srgbClr val="4F81BD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  <p:pic>
            <p:nvPicPr>
              <p:cNvPr id="9" name="Picture 4" descr="insects"/>
              <p:cNvPicPr>
                <a:picLocks noChangeAspect="1"/>
              </p:cNvPicPr>
              <p:nvPr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38463" y="3166361"/>
                <a:ext cx="1247010" cy="8229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" name="TextBox 18"/>
              <p:cNvSpPr txBox="1">
                <a:spLocks noChangeArrowheads="1"/>
              </p:cNvSpPr>
              <p:nvPr/>
            </p:nvSpPr>
            <p:spPr bwMode="auto">
              <a:xfrm>
                <a:off x="5693785" y="5164874"/>
                <a:ext cx="937362" cy="430887"/>
              </a:xfrm>
              <a:prstGeom prst="rect">
                <a:avLst/>
              </a:prstGeom>
              <a:ln>
                <a:headEnd/>
                <a:tailEnd/>
              </a:ln>
              <a:extLst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r>
                  <a:rPr lang="en-US" sz="1100" dirty="0" err="1" smtClean="0">
                    <a:solidFill>
                      <a:srgbClr val="FFFFFF"/>
                    </a:solidFill>
                    <a:latin typeface="Arial"/>
                    <a:cs typeface="Arial"/>
                  </a:rPr>
                  <a:t>Genbank</a:t>
                </a:r>
                <a:r>
                  <a:rPr lang="en-US" sz="1100" dirty="0" smtClean="0">
                    <a:solidFill>
                      <a:srgbClr val="FFFFFF"/>
                    </a:solidFill>
                    <a:latin typeface="Arial"/>
                    <a:cs typeface="Arial"/>
                  </a:rPr>
                  <a:t> sequence Y</a:t>
                </a:r>
                <a:endParaRPr lang="en-US" sz="1100" dirty="0">
                  <a:solidFill>
                    <a:srgbClr val="FFFFFF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2" name="TextBox 19"/>
              <p:cNvSpPr txBox="1">
                <a:spLocks noChangeArrowheads="1"/>
              </p:cNvSpPr>
              <p:nvPr/>
            </p:nvSpPr>
            <p:spPr bwMode="auto">
              <a:xfrm>
                <a:off x="4920366" y="3877398"/>
                <a:ext cx="1018515" cy="430887"/>
              </a:xfrm>
              <a:prstGeom prst="rect">
                <a:avLst/>
              </a:prstGeom>
              <a:ln>
                <a:headEnd/>
                <a:tailEnd/>
              </a:ln>
              <a:extLst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r>
                  <a:rPr lang="en-US" sz="1100" dirty="0" err="1" smtClean="0">
                    <a:solidFill>
                      <a:schemeClr val="bg1"/>
                    </a:solidFill>
                    <a:latin typeface="Arial"/>
                    <a:cs typeface="Arial"/>
                  </a:rPr>
                  <a:t>metagenomic</a:t>
                </a:r>
                <a:r>
                  <a:rPr lang="en-US" sz="1100" dirty="0" smtClean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endParaRPr lang="en-US" sz="1100" dirty="0">
                  <a:solidFill>
                    <a:schemeClr val="bg1"/>
                  </a:solidFill>
                  <a:latin typeface="Arial"/>
                  <a:cs typeface="Arial"/>
                </a:endParaRPr>
              </a:p>
              <a:p>
                <a:pPr eaLnBrk="1" hangingPunct="1"/>
                <a:r>
                  <a:rPr lang="en-US" sz="1100" dirty="0" smtClean="0">
                    <a:solidFill>
                      <a:schemeClr val="bg1"/>
                    </a:solidFill>
                    <a:latin typeface="Arial"/>
                    <a:cs typeface="Arial"/>
                  </a:rPr>
                  <a:t>sequence X</a:t>
                </a:r>
                <a:endParaRPr lang="en-US" sz="1100" dirty="0">
                  <a:solidFill>
                    <a:schemeClr val="bg1"/>
                  </a:solidFill>
                  <a:latin typeface="Arial"/>
                  <a:cs typeface="Arial"/>
                </a:endParaRPr>
              </a:p>
            </p:txBody>
          </p:sp>
          <p:cxnSp>
            <p:nvCxnSpPr>
              <p:cNvPr id="13" name="Shape 27"/>
              <p:cNvCxnSpPr>
                <a:cxnSpLocks noChangeShapeType="1"/>
                <a:stCxn id="15" idx="2"/>
                <a:endCxn id="27" idx="0"/>
              </p:cNvCxnSpPr>
              <p:nvPr/>
            </p:nvCxnSpPr>
            <p:spPr bwMode="auto">
              <a:xfrm rot="5400000">
                <a:off x="2836067" y="3995410"/>
                <a:ext cx="390431" cy="569538"/>
              </a:xfrm>
              <a:prstGeom prst="curvedConnector3">
                <a:avLst>
                  <a:gd name="adj1" fmla="val 50000"/>
                </a:avLst>
              </a:prstGeom>
              <a:noFill/>
              <a:ln w="9525" cmpd="sng">
                <a:solidFill>
                  <a:srgbClr val="558ED5"/>
                </a:solidFill>
                <a:prstDash val="solid"/>
                <a:round/>
                <a:headEnd type="arrow" w="med" len="med"/>
                <a:tailEnd type="none" w="med" len="med"/>
              </a:ln>
              <a:effectLst/>
            </p:spPr>
          </p:cxnSp>
          <p:sp>
            <p:nvSpPr>
              <p:cNvPr id="14" name="TextBox 51"/>
              <p:cNvSpPr txBox="1">
                <a:spLocks noChangeArrowheads="1"/>
              </p:cNvSpPr>
              <p:nvPr/>
            </p:nvSpPr>
            <p:spPr bwMode="auto">
              <a:xfrm>
                <a:off x="5090458" y="2793540"/>
                <a:ext cx="816988" cy="26161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r>
                  <a:rPr lang="en-US" sz="1100" dirty="0" err="1">
                    <a:latin typeface="Arial"/>
                    <a:cs typeface="Arial"/>
                  </a:rPr>
                  <a:t>t</a:t>
                </a:r>
                <a:r>
                  <a:rPr lang="en-US" sz="1100" dirty="0" err="1" smtClean="0">
                    <a:latin typeface="Arial"/>
                    <a:cs typeface="Arial"/>
                  </a:rPr>
                  <a:t>axonID</a:t>
                </a:r>
                <a:r>
                  <a:rPr lang="en-US" sz="1100" dirty="0" smtClean="0">
                    <a:latin typeface="Arial"/>
                    <a:cs typeface="Arial"/>
                  </a:rPr>
                  <a:t>*</a:t>
                </a:r>
                <a:r>
                  <a:rPr lang="en-US" sz="1100" dirty="0">
                    <a:latin typeface="Arial"/>
                    <a:cs typeface="Arial"/>
                  </a:rPr>
                  <a:t>n</a:t>
                </a:r>
              </a:p>
            </p:txBody>
          </p:sp>
          <p:sp>
            <p:nvSpPr>
              <p:cNvPr id="15" name="TextBox 53"/>
              <p:cNvSpPr txBox="1">
                <a:spLocks noChangeArrowheads="1"/>
              </p:cNvSpPr>
              <p:nvPr/>
            </p:nvSpPr>
            <p:spPr bwMode="auto">
              <a:xfrm>
                <a:off x="2909529" y="3823354"/>
                <a:ext cx="813043" cy="26161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r>
                  <a:rPr lang="en-US" sz="1100" dirty="0" err="1" smtClean="0">
                    <a:latin typeface="Arial"/>
                    <a:cs typeface="Arial"/>
                  </a:rPr>
                  <a:t>taxonID</a:t>
                </a:r>
                <a:r>
                  <a:rPr lang="en-US" sz="1100" dirty="0">
                    <a:latin typeface="Arial"/>
                    <a:cs typeface="Arial"/>
                  </a:rPr>
                  <a:t> A</a:t>
                </a:r>
              </a:p>
            </p:txBody>
          </p:sp>
          <p:sp>
            <p:nvSpPr>
              <p:cNvPr id="16" name="TextBox 62"/>
              <p:cNvSpPr txBox="1">
                <a:spLocks noChangeArrowheads="1"/>
              </p:cNvSpPr>
              <p:nvPr/>
            </p:nvSpPr>
            <p:spPr bwMode="auto">
              <a:xfrm>
                <a:off x="5795825" y="3312263"/>
                <a:ext cx="825867" cy="26161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r>
                  <a:rPr lang="en-US" sz="1100" dirty="0" err="1" smtClean="0">
                    <a:latin typeface="Arial"/>
                    <a:cs typeface="Arial"/>
                  </a:rPr>
                  <a:t>taxonID</a:t>
                </a:r>
                <a:r>
                  <a:rPr lang="en-US" sz="1100" dirty="0" smtClean="0">
                    <a:latin typeface="Arial"/>
                    <a:cs typeface="Arial"/>
                  </a:rPr>
                  <a:t> Y</a:t>
                </a:r>
                <a:endParaRPr lang="en-US" sz="1100" dirty="0">
                  <a:latin typeface="Arial"/>
                  <a:cs typeface="Arial"/>
                </a:endParaRPr>
              </a:p>
            </p:txBody>
          </p:sp>
          <p:pic>
            <p:nvPicPr>
              <p:cNvPr id="18" name="Picture 10"/>
              <p:cNvPicPr>
                <a:picLocks noChangeAspect="1"/>
              </p:cNvPicPr>
              <p:nvPr/>
            </p:nvPicPr>
            <p:blipFill>
              <a:blip r:embed="rId5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84075" y="5815151"/>
                <a:ext cx="450275" cy="640080"/>
              </a:xfrm>
              <a:prstGeom prst="rect">
                <a:avLst/>
              </a:prstGeom>
              <a:noFill/>
              <a:ln w="28575" cmpd="sng">
                <a:solidFill>
                  <a:schemeClr val="tx2">
                    <a:lumMod val="60000"/>
                    <a:lumOff val="40000"/>
                  </a:schemeClr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19" name="Shape 36"/>
              <p:cNvCxnSpPr>
                <a:cxnSpLocks noChangeShapeType="1"/>
              </p:cNvCxnSpPr>
              <p:nvPr/>
            </p:nvCxnSpPr>
            <p:spPr bwMode="auto">
              <a:xfrm rot="16200000" flipH="1">
                <a:off x="2959914" y="5707862"/>
                <a:ext cx="203565" cy="783796"/>
              </a:xfrm>
              <a:prstGeom prst="curvedConnector2">
                <a:avLst/>
              </a:prstGeom>
              <a:noFill/>
              <a:ln w="12700">
                <a:solidFill>
                  <a:srgbClr val="558ED5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  <p:sp>
            <p:nvSpPr>
              <p:cNvPr id="21" name="TextBox 17"/>
              <p:cNvSpPr txBox="1">
                <a:spLocks noChangeArrowheads="1"/>
              </p:cNvSpPr>
              <p:nvPr/>
            </p:nvSpPr>
            <p:spPr bwMode="auto">
              <a:xfrm>
                <a:off x="2340448" y="5597868"/>
                <a:ext cx="719665" cy="400110"/>
              </a:xfrm>
              <a:prstGeom prst="rect">
                <a:avLst/>
              </a:prstGeom>
              <a:solidFill>
                <a:srgbClr val="D9D9D9"/>
              </a:solidFill>
              <a:ln w="28575" cmpd="sng"/>
              <a:ex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r>
                  <a:rPr lang="en-US" sz="1000" dirty="0" smtClean="0">
                    <a:latin typeface="Arial"/>
                    <a:cs typeface="Arial"/>
                  </a:rPr>
                  <a:t>tissue sampling</a:t>
                </a:r>
                <a:endParaRPr lang="en-US" sz="1000" dirty="0">
                  <a:latin typeface="Arial"/>
                  <a:cs typeface="Arial"/>
                </a:endParaRPr>
              </a:p>
            </p:txBody>
          </p:sp>
          <p:pic>
            <p:nvPicPr>
              <p:cNvPr id="22" name="Picture 32" descr="specimen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40920" y="4867407"/>
                <a:ext cx="876522" cy="718115"/>
              </a:xfrm>
              <a:prstGeom prst="rect">
                <a:avLst/>
              </a:prstGeom>
              <a:noFill/>
              <a:ln w="28575" cmpd="sng">
                <a:solidFill>
                  <a:srgbClr val="558ED5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4" name="Rounded Rectangle 23"/>
              <p:cNvSpPr/>
              <p:nvPr/>
            </p:nvSpPr>
            <p:spPr>
              <a:xfrm>
                <a:off x="3393835" y="3272071"/>
                <a:ext cx="1144440" cy="345893"/>
              </a:xfrm>
              <a:prstGeom prst="roundRect">
                <a:avLst>
                  <a:gd name="adj" fmla="val 50000"/>
                </a:avLst>
              </a:prstGeom>
              <a:ln w="9525" cmpd="sng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err="1" smtClean="0">
                    <a:latin typeface="Arial"/>
                    <a:cs typeface="Arial"/>
                  </a:rPr>
                  <a:t>PCO:collection</a:t>
                </a:r>
                <a:r>
                  <a:rPr lang="en-US" sz="1000" dirty="0" smtClean="0">
                    <a:latin typeface="Arial"/>
                    <a:cs typeface="Arial"/>
                  </a:rPr>
                  <a:t> of organisms</a:t>
                </a:r>
                <a:endParaRPr lang="en-US" sz="1000" dirty="0">
                  <a:latin typeface="Arial"/>
                  <a:cs typeface="Arial"/>
                </a:endParaRPr>
              </a:p>
            </p:txBody>
          </p:sp>
          <p:sp>
            <p:nvSpPr>
              <p:cNvPr id="25" name="TextBox 17"/>
              <p:cNvSpPr txBox="1">
                <a:spLocks noChangeArrowheads="1"/>
              </p:cNvSpPr>
              <p:nvPr/>
            </p:nvSpPr>
            <p:spPr bwMode="auto">
              <a:xfrm>
                <a:off x="3905833" y="6080862"/>
                <a:ext cx="731356" cy="400110"/>
              </a:xfrm>
              <a:prstGeom prst="rect">
                <a:avLst/>
              </a:prstGeom>
              <a:solidFill>
                <a:srgbClr val="D9D9D9"/>
              </a:solidFill>
              <a:ln w="28575" cmpd="sng"/>
              <a:ex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r>
                  <a:rPr lang="en-US" sz="1000" dirty="0" smtClean="0">
                    <a:latin typeface="Arial"/>
                    <a:cs typeface="Arial"/>
                  </a:rPr>
                  <a:t>DNA extraction </a:t>
                </a:r>
                <a:endParaRPr lang="en-US" sz="1000" dirty="0">
                  <a:latin typeface="Arial"/>
                  <a:cs typeface="Arial"/>
                </a:endParaRPr>
              </a:p>
            </p:txBody>
          </p:sp>
          <p:sp>
            <p:nvSpPr>
              <p:cNvPr id="26" name="Rounded Rectangle 25"/>
              <p:cNvSpPr/>
              <p:nvPr/>
            </p:nvSpPr>
            <p:spPr>
              <a:xfrm>
                <a:off x="2719895" y="2821491"/>
                <a:ext cx="1124509" cy="344870"/>
              </a:xfrm>
              <a:prstGeom prst="roundRect">
                <a:avLst>
                  <a:gd name="adj" fmla="val 50000"/>
                </a:avLst>
              </a:prstGeom>
              <a:ln w="9525" cmpd="sng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err="1" smtClean="0">
                    <a:latin typeface="Arial"/>
                    <a:cs typeface="Arial"/>
                  </a:rPr>
                  <a:t>ENVO:oceanic</a:t>
                </a:r>
                <a:r>
                  <a:rPr lang="en-US" sz="1000" dirty="0" smtClean="0">
                    <a:latin typeface="Arial"/>
                    <a:cs typeface="Arial"/>
                  </a:rPr>
                  <a:t> island</a:t>
                </a:r>
                <a:endParaRPr lang="en-US" sz="1000" dirty="0">
                  <a:latin typeface="Arial"/>
                  <a:cs typeface="Arial"/>
                </a:endParaRPr>
              </a:p>
            </p:txBody>
          </p:sp>
          <p:sp>
            <p:nvSpPr>
              <p:cNvPr id="27" name="TextBox 53"/>
              <p:cNvSpPr txBox="1">
                <a:spLocks noChangeArrowheads="1"/>
              </p:cNvSpPr>
              <p:nvPr/>
            </p:nvSpPr>
            <p:spPr bwMode="auto">
              <a:xfrm>
                <a:off x="2450298" y="4475395"/>
                <a:ext cx="592430" cy="26161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miter lim="800000"/>
                <a:headEnd/>
                <a:tailEnd/>
              </a:ln>
              <a:extLst/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r>
                  <a:rPr lang="en-US" sz="1100" dirty="0" smtClean="0">
                    <a:latin typeface="Arial"/>
                    <a:cs typeface="Arial"/>
                  </a:rPr>
                  <a:t>keying</a:t>
                </a:r>
                <a:endParaRPr lang="en-US" sz="1100" dirty="0">
                  <a:latin typeface="Arial"/>
                  <a:cs typeface="Arial"/>
                </a:endParaRPr>
              </a:p>
            </p:txBody>
          </p:sp>
          <p:sp>
            <p:nvSpPr>
              <p:cNvPr id="28" name="TextBox 53"/>
              <p:cNvSpPr txBox="1">
                <a:spLocks noChangeArrowheads="1"/>
              </p:cNvSpPr>
              <p:nvPr/>
            </p:nvSpPr>
            <p:spPr bwMode="auto">
              <a:xfrm>
                <a:off x="4867330" y="3356355"/>
                <a:ext cx="631622" cy="261610"/>
              </a:xfrm>
              <a:prstGeom prst="rect">
                <a:avLst/>
              </a:prstGeom>
              <a:solidFill>
                <a:srgbClr val="F2DCDB"/>
              </a:solidFill>
              <a:ln w="28575" cmpd="sng">
                <a:solidFill>
                  <a:srgbClr val="953735"/>
                </a:solidFill>
                <a:miter lim="800000"/>
                <a:headEnd/>
                <a:tailEnd/>
              </a:ln>
              <a:extLst/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r>
                  <a:rPr lang="en-US" sz="1100" dirty="0" smtClean="0">
                    <a:latin typeface="Arial"/>
                    <a:cs typeface="Arial"/>
                  </a:rPr>
                  <a:t>Blast*n</a:t>
                </a:r>
                <a:endParaRPr lang="en-US" sz="1100" dirty="0">
                  <a:latin typeface="Arial"/>
                  <a:cs typeface="Arial"/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1787959" y="4390966"/>
                <a:ext cx="552486" cy="2462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Arial"/>
                    <a:cs typeface="Arial"/>
                  </a:rPr>
                  <a:t>H_O</a:t>
                </a:r>
                <a:endParaRPr lang="en-US" sz="10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3211457" y="4945295"/>
                <a:ext cx="499101" cy="2462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Arial"/>
                    <a:cs typeface="Arial"/>
                  </a:rPr>
                  <a:t>H_O</a:t>
                </a:r>
                <a:endParaRPr lang="en-US" sz="10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Arial"/>
                  <a:cs typeface="Arial"/>
                </a:endParaRPr>
              </a:p>
            </p:txBody>
          </p:sp>
          <p:cxnSp>
            <p:nvCxnSpPr>
              <p:cNvPr id="33" name="Curved Connector 31"/>
              <p:cNvCxnSpPr>
                <a:cxnSpLocks noChangeShapeType="1"/>
                <a:stCxn id="34" idx="0"/>
                <a:endCxn id="16" idx="2"/>
              </p:cNvCxnSpPr>
              <p:nvPr/>
            </p:nvCxnSpPr>
            <p:spPr bwMode="auto">
              <a:xfrm rot="16200000" flipV="1">
                <a:off x="5835973" y="3946659"/>
                <a:ext cx="831404" cy="85832"/>
              </a:xfrm>
              <a:prstGeom prst="curvedConnector3">
                <a:avLst>
                  <a:gd name="adj1" fmla="val 50000"/>
                </a:avLst>
              </a:prstGeom>
              <a:noFill/>
              <a:ln w="12700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  <p:sp>
            <p:nvSpPr>
              <p:cNvPr id="34" name="TextBox 53"/>
              <p:cNvSpPr txBox="1">
                <a:spLocks noChangeArrowheads="1"/>
              </p:cNvSpPr>
              <p:nvPr/>
            </p:nvSpPr>
            <p:spPr bwMode="auto">
              <a:xfrm>
                <a:off x="6045455" y="4405277"/>
                <a:ext cx="498272" cy="261610"/>
              </a:xfrm>
              <a:prstGeom prst="rect">
                <a:avLst/>
              </a:prstGeom>
              <a:solidFill>
                <a:srgbClr val="F2DCDB"/>
              </a:solidFill>
              <a:ln w="28575" cmpd="sng">
                <a:solidFill>
                  <a:srgbClr val="953735"/>
                </a:solidFill>
                <a:miter lim="800000"/>
                <a:headEnd/>
                <a:tailEnd/>
              </a:ln>
              <a:extLst/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r>
                  <a:rPr lang="en-US" sz="1100" dirty="0" smtClean="0">
                    <a:latin typeface="Arial"/>
                    <a:cs typeface="Arial"/>
                  </a:rPr>
                  <a:t>Blast</a:t>
                </a:r>
                <a:endParaRPr lang="en-US" sz="1100" dirty="0">
                  <a:latin typeface="Arial"/>
                  <a:cs typeface="Arial"/>
                </a:endParaRP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4620563" y="6309124"/>
                <a:ext cx="542578" cy="2462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Arial"/>
                    <a:cs typeface="Arial"/>
                  </a:rPr>
                  <a:t>H_O</a:t>
                </a:r>
                <a:endParaRPr lang="en-US" sz="10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3026965" y="5924546"/>
                <a:ext cx="520611" cy="2462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Arial"/>
                    <a:cs typeface="Arial"/>
                  </a:rPr>
                  <a:t>H_O</a:t>
                </a:r>
                <a:endParaRPr lang="en-US" sz="10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4684603" y="4851044"/>
                <a:ext cx="522327" cy="2462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Arial"/>
                    <a:cs typeface="Arial"/>
                  </a:rPr>
                  <a:t>H_O</a:t>
                </a:r>
                <a:endParaRPr lang="en-US" sz="10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2246453" y="4717207"/>
                <a:ext cx="500060" cy="2462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 smtClean="0">
                    <a:solidFill>
                      <a:srgbClr val="008000"/>
                    </a:solidFill>
                    <a:latin typeface="Arial"/>
                    <a:cs typeface="Arial"/>
                  </a:rPr>
                  <a:t>H_I</a:t>
                </a:r>
                <a:endParaRPr lang="en-US" sz="1000" b="1" dirty="0">
                  <a:solidFill>
                    <a:srgbClr val="008000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6238564" y="4775200"/>
                <a:ext cx="436051" cy="2462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 smtClean="0">
                    <a:solidFill>
                      <a:srgbClr val="008000"/>
                    </a:solidFill>
                    <a:latin typeface="Arial"/>
                    <a:cs typeface="Arial"/>
                  </a:rPr>
                  <a:t>H_I</a:t>
                </a:r>
                <a:endParaRPr lang="en-US" sz="1000" b="1" dirty="0">
                  <a:solidFill>
                    <a:srgbClr val="008000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4823401" y="3609608"/>
                <a:ext cx="500060" cy="2462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 smtClean="0">
                    <a:solidFill>
                      <a:srgbClr val="008000"/>
                    </a:solidFill>
                    <a:latin typeface="Arial"/>
                    <a:cs typeface="Arial"/>
                  </a:rPr>
                  <a:t>H_I</a:t>
                </a:r>
                <a:endParaRPr lang="en-US" sz="1000" b="1" dirty="0">
                  <a:solidFill>
                    <a:srgbClr val="008000"/>
                  </a:solidFill>
                  <a:latin typeface="Arial"/>
                  <a:cs typeface="Arial"/>
                </a:endParaRPr>
              </a:p>
            </p:txBody>
          </p:sp>
          <p:cxnSp>
            <p:nvCxnSpPr>
              <p:cNvPr id="41" name="Shape 27"/>
              <p:cNvCxnSpPr>
                <a:cxnSpLocks noChangeShapeType="1"/>
                <a:stCxn id="11" idx="0"/>
                <a:endCxn id="34" idx="2"/>
              </p:cNvCxnSpPr>
              <p:nvPr/>
            </p:nvCxnSpPr>
            <p:spPr bwMode="auto">
              <a:xfrm rot="5400000" flipH="1" flipV="1">
                <a:off x="5979535" y="4849819"/>
                <a:ext cx="497987" cy="132125"/>
              </a:xfrm>
              <a:prstGeom prst="curvedConnector3">
                <a:avLst>
                  <a:gd name="adj1" fmla="val 50000"/>
                </a:avLst>
              </a:prstGeom>
              <a:noFill/>
              <a:ln w="9525" cmpd="sng">
                <a:solidFill>
                  <a:srgbClr val="008000"/>
                </a:solidFill>
                <a:prstDash val="solid"/>
                <a:round/>
                <a:headEnd type="arrow" w="med" len="med"/>
                <a:tailEnd type="none" w="med" len="med"/>
              </a:ln>
              <a:effectLst/>
            </p:spPr>
          </p:cxnSp>
          <p:cxnSp>
            <p:nvCxnSpPr>
              <p:cNvPr id="42" name="Shape 27"/>
              <p:cNvCxnSpPr>
                <a:cxnSpLocks noChangeShapeType="1"/>
                <a:stCxn id="12" idx="0"/>
                <a:endCxn id="28" idx="2"/>
              </p:cNvCxnSpPr>
              <p:nvPr/>
            </p:nvCxnSpPr>
            <p:spPr bwMode="auto">
              <a:xfrm rot="16200000" flipV="1">
                <a:off x="5176667" y="3624440"/>
                <a:ext cx="259433" cy="246483"/>
              </a:xfrm>
              <a:prstGeom prst="curvedConnector3">
                <a:avLst>
                  <a:gd name="adj1" fmla="val 50000"/>
                </a:avLst>
              </a:prstGeom>
              <a:noFill/>
              <a:ln w="9525" cmpd="sng">
                <a:solidFill>
                  <a:srgbClr val="008000"/>
                </a:solidFill>
                <a:prstDash val="solid"/>
                <a:round/>
                <a:headEnd type="arrow" w="med" len="med"/>
                <a:tailEnd type="none" w="med" len="med"/>
              </a:ln>
              <a:effectLst/>
            </p:spPr>
          </p:cxnSp>
          <p:sp>
            <p:nvSpPr>
              <p:cNvPr id="43" name="TextBox 42"/>
              <p:cNvSpPr txBox="1"/>
              <p:nvPr/>
            </p:nvSpPr>
            <p:spPr>
              <a:xfrm>
                <a:off x="6233156" y="3730649"/>
                <a:ext cx="480614" cy="2462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Arial"/>
                    <a:cs typeface="Arial"/>
                  </a:rPr>
                  <a:t>H_O</a:t>
                </a:r>
                <a:endParaRPr lang="en-US" sz="10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5353537" y="3118650"/>
                <a:ext cx="594153" cy="2462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Arial"/>
                    <a:cs typeface="Arial"/>
                  </a:rPr>
                  <a:t>H_O</a:t>
                </a:r>
                <a:endParaRPr lang="en-US" sz="10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3133945" y="4174317"/>
                <a:ext cx="576613" cy="2462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Arial"/>
                    <a:cs typeface="Arial"/>
                  </a:rPr>
                  <a:t>H_O</a:t>
                </a:r>
                <a:endParaRPr lang="en-US" sz="10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46" name="TextBox 53"/>
              <p:cNvSpPr txBox="1">
                <a:spLocks noChangeArrowheads="1"/>
              </p:cNvSpPr>
              <p:nvPr/>
            </p:nvSpPr>
            <p:spPr bwMode="auto">
              <a:xfrm>
                <a:off x="5001904" y="4576995"/>
                <a:ext cx="906243" cy="261610"/>
              </a:xfrm>
              <a:prstGeom prst="rect">
                <a:avLst/>
              </a:prstGeom>
              <a:solidFill>
                <a:srgbClr val="CCFFCC"/>
              </a:solidFill>
              <a:ln w="28575" cmpd="sng">
                <a:solidFill>
                  <a:srgbClr val="008000"/>
                </a:solidFill>
                <a:miter lim="800000"/>
                <a:headEnd/>
                <a:tailEnd/>
              </a:ln>
              <a:extLst/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r>
                  <a:rPr lang="en-US" sz="1100" dirty="0" smtClean="0">
                    <a:latin typeface="Arial"/>
                    <a:cs typeface="Arial"/>
                  </a:rPr>
                  <a:t>sequencing</a:t>
                </a:r>
                <a:endParaRPr lang="en-US" sz="1100" dirty="0">
                  <a:latin typeface="Arial"/>
                  <a:cs typeface="Arial"/>
                </a:endParaRPr>
              </a:p>
            </p:txBody>
          </p:sp>
          <p:sp>
            <p:nvSpPr>
              <p:cNvPr id="47" name="TextBox 53"/>
              <p:cNvSpPr txBox="1">
                <a:spLocks noChangeArrowheads="1"/>
              </p:cNvSpPr>
              <p:nvPr/>
            </p:nvSpPr>
            <p:spPr bwMode="auto">
              <a:xfrm>
                <a:off x="5083101" y="5678138"/>
                <a:ext cx="906243" cy="261610"/>
              </a:xfrm>
              <a:prstGeom prst="rect">
                <a:avLst/>
              </a:prstGeom>
              <a:solidFill>
                <a:srgbClr val="CCFFCC"/>
              </a:solidFill>
              <a:ln w="28575" cmpd="sng">
                <a:solidFill>
                  <a:srgbClr val="008000"/>
                </a:solidFill>
                <a:miter lim="800000"/>
                <a:headEnd/>
                <a:tailEnd/>
              </a:ln>
              <a:extLst/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r>
                  <a:rPr lang="en-US" sz="1100" dirty="0" smtClean="0">
                    <a:latin typeface="Arial"/>
                    <a:cs typeface="Arial"/>
                  </a:rPr>
                  <a:t>sequencing</a:t>
                </a:r>
                <a:endParaRPr lang="en-US" sz="1100" dirty="0">
                  <a:latin typeface="Arial"/>
                  <a:cs typeface="Arial"/>
                </a:endParaRPr>
              </a:p>
            </p:txBody>
          </p:sp>
          <p:cxnSp>
            <p:nvCxnSpPr>
              <p:cNvPr id="48" name="Shape 36"/>
              <p:cNvCxnSpPr>
                <a:cxnSpLocks noChangeShapeType="1"/>
                <a:stCxn id="47" idx="3"/>
                <a:endCxn id="11" idx="2"/>
              </p:cNvCxnSpPr>
              <p:nvPr/>
            </p:nvCxnSpPr>
            <p:spPr bwMode="auto">
              <a:xfrm flipV="1">
                <a:off x="5989344" y="5595761"/>
                <a:ext cx="173122" cy="213182"/>
              </a:xfrm>
              <a:prstGeom prst="curvedConnector2">
                <a:avLst/>
              </a:prstGeom>
              <a:noFill/>
              <a:ln w="12700">
                <a:solidFill>
                  <a:srgbClr val="4F81BD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  <p:cxnSp>
            <p:nvCxnSpPr>
              <p:cNvPr id="49" name="Shape 36"/>
              <p:cNvCxnSpPr>
                <a:cxnSpLocks noChangeShapeType="1"/>
                <a:stCxn id="46" idx="0"/>
                <a:endCxn id="12" idx="2"/>
              </p:cNvCxnSpPr>
              <p:nvPr/>
            </p:nvCxnSpPr>
            <p:spPr bwMode="auto">
              <a:xfrm rot="16200000" flipV="1">
                <a:off x="5307970" y="4429939"/>
                <a:ext cx="268710" cy="25402"/>
              </a:xfrm>
              <a:prstGeom prst="curvedConnector3">
                <a:avLst>
                  <a:gd name="adj1" fmla="val 50000"/>
                </a:avLst>
              </a:prstGeom>
              <a:noFill/>
              <a:ln w="12700">
                <a:solidFill>
                  <a:srgbClr val="558ED5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  <p:sp>
            <p:nvSpPr>
              <p:cNvPr id="50" name="TextBox 49"/>
              <p:cNvSpPr txBox="1"/>
              <p:nvPr/>
            </p:nvSpPr>
            <p:spPr>
              <a:xfrm>
                <a:off x="5455023" y="4286023"/>
                <a:ext cx="542578" cy="2462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Arial"/>
                    <a:cs typeface="Arial"/>
                  </a:rPr>
                  <a:t>H_O</a:t>
                </a:r>
                <a:endParaRPr lang="en-US" sz="10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5952741" y="5866164"/>
                <a:ext cx="542578" cy="2462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Arial"/>
                    <a:cs typeface="Arial"/>
                  </a:rPr>
                  <a:t>H_O</a:t>
                </a:r>
                <a:endParaRPr lang="en-US" sz="10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Arial"/>
                  <a:cs typeface="Arial"/>
                </a:endParaRPr>
              </a:p>
            </p:txBody>
          </p:sp>
          <p:cxnSp>
            <p:nvCxnSpPr>
              <p:cNvPr id="53" name="Shape 27"/>
              <p:cNvCxnSpPr>
                <a:cxnSpLocks noChangeShapeType="1"/>
                <a:stCxn id="22" idx="2"/>
                <a:endCxn id="21" idx="1"/>
              </p:cNvCxnSpPr>
              <p:nvPr/>
            </p:nvCxnSpPr>
            <p:spPr bwMode="auto">
              <a:xfrm rot="16200000" flipH="1">
                <a:off x="1953614" y="5411088"/>
                <a:ext cx="212401" cy="561267"/>
              </a:xfrm>
              <a:prstGeom prst="curvedConnector2">
                <a:avLst/>
              </a:prstGeom>
              <a:noFill/>
              <a:ln w="9525" cmpd="sng">
                <a:solidFill>
                  <a:srgbClr val="008000"/>
                </a:solidFill>
                <a:prstDash val="solid"/>
                <a:round/>
                <a:headEnd type="arrow" w="med" len="med"/>
                <a:tailEnd type="none" w="med" len="med"/>
              </a:ln>
              <a:effectLst/>
            </p:spPr>
          </p:cxnSp>
          <p:cxnSp>
            <p:nvCxnSpPr>
              <p:cNvPr id="54" name="Shape 27"/>
              <p:cNvCxnSpPr>
                <a:cxnSpLocks noChangeShapeType="1"/>
              </p:cNvCxnSpPr>
              <p:nvPr/>
            </p:nvCxnSpPr>
            <p:spPr bwMode="auto">
              <a:xfrm flipV="1">
                <a:off x="2227012" y="5295742"/>
                <a:ext cx="428972" cy="190397"/>
              </a:xfrm>
              <a:prstGeom prst="curvedConnector2">
                <a:avLst/>
              </a:prstGeom>
              <a:noFill/>
              <a:ln w="9525" cmpd="sng">
                <a:solidFill>
                  <a:srgbClr val="008000"/>
                </a:solidFill>
                <a:prstDash val="solid"/>
                <a:round/>
                <a:headEnd type="arrow" w="med" len="med"/>
                <a:tailEnd type="none" w="med" len="med"/>
              </a:ln>
              <a:effectLst/>
            </p:spPr>
          </p:cxnSp>
          <p:cxnSp>
            <p:nvCxnSpPr>
              <p:cNvPr id="58" name="Straight Arrow Connector 57"/>
              <p:cNvCxnSpPr>
                <a:stCxn id="4" idx="0"/>
                <a:endCxn id="24" idx="2"/>
              </p:cNvCxnSpPr>
              <p:nvPr/>
            </p:nvCxnSpPr>
            <p:spPr>
              <a:xfrm flipV="1">
                <a:off x="3879309" y="3617964"/>
                <a:ext cx="86746" cy="1274642"/>
              </a:xfrm>
              <a:prstGeom prst="straightConnector1">
                <a:avLst/>
              </a:prstGeom>
              <a:ln w="12700" cmpd="sng">
                <a:solidFill>
                  <a:schemeClr val="tx1"/>
                </a:solidFill>
                <a:prstDash val="dash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Freeform 58"/>
              <p:cNvSpPr/>
              <p:nvPr/>
            </p:nvSpPr>
            <p:spPr>
              <a:xfrm rot="20516534" flipH="1" flipV="1">
                <a:off x="1736106" y="2929938"/>
                <a:ext cx="981811" cy="235967"/>
              </a:xfrm>
              <a:custGeom>
                <a:avLst/>
                <a:gdLst>
                  <a:gd name="connsiteX0" fmla="*/ 1422400 w 1422400"/>
                  <a:gd name="connsiteY0" fmla="*/ 190500 h 386506"/>
                  <a:gd name="connsiteX1" fmla="*/ 622300 w 1422400"/>
                  <a:gd name="connsiteY1" fmla="*/ 381000 h 386506"/>
                  <a:gd name="connsiteX2" fmla="*/ 0 w 1422400"/>
                  <a:gd name="connsiteY2" fmla="*/ 0 h 3865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22400" h="386506">
                    <a:moveTo>
                      <a:pt x="1422400" y="190500"/>
                    </a:moveTo>
                    <a:cubicBezTo>
                      <a:pt x="1140883" y="301625"/>
                      <a:pt x="859367" y="412750"/>
                      <a:pt x="622300" y="381000"/>
                    </a:cubicBezTo>
                    <a:cubicBezTo>
                      <a:pt x="385233" y="349250"/>
                      <a:pt x="0" y="0"/>
                      <a:pt x="0" y="0"/>
                    </a:cubicBezTo>
                  </a:path>
                </a:pathLst>
              </a:custGeom>
              <a:ln w="38100" cmpd="sng">
                <a:solidFill>
                  <a:srgbClr val="BFBFBF"/>
                </a:solidFill>
                <a:prstDash val="dash"/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5" name="Shape 27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2167905" y="4618947"/>
                <a:ext cx="270414" cy="269980"/>
              </a:xfrm>
              <a:prstGeom prst="curvedConnector2">
                <a:avLst/>
              </a:prstGeom>
              <a:noFill/>
              <a:ln w="9525" cmpd="sng">
                <a:solidFill>
                  <a:srgbClr val="008000"/>
                </a:solidFill>
                <a:prstDash val="solid"/>
                <a:round/>
                <a:headEnd type="arrow" w="med" len="med"/>
                <a:tailEnd type="none" w="med" len="med"/>
              </a:ln>
              <a:effectLst/>
            </p:spPr>
          </p:cxnSp>
          <p:sp>
            <p:nvSpPr>
              <p:cNvPr id="70" name="TextBox 17"/>
              <p:cNvSpPr txBox="1">
                <a:spLocks noChangeArrowheads="1"/>
              </p:cNvSpPr>
              <p:nvPr/>
            </p:nvSpPr>
            <p:spPr bwMode="auto">
              <a:xfrm>
                <a:off x="4133477" y="5128396"/>
                <a:ext cx="731356" cy="400110"/>
              </a:xfrm>
              <a:prstGeom prst="rect">
                <a:avLst/>
              </a:prstGeom>
              <a:solidFill>
                <a:srgbClr val="D9D9D9"/>
              </a:solidFill>
              <a:ln w="28575" cmpd="sng"/>
              <a:ex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r>
                  <a:rPr lang="en-US" sz="1000" dirty="0" smtClean="0">
                    <a:latin typeface="Arial"/>
                    <a:cs typeface="Arial"/>
                  </a:rPr>
                  <a:t>DNA extraction </a:t>
                </a:r>
                <a:endParaRPr lang="en-US" sz="1000" dirty="0">
                  <a:latin typeface="Arial"/>
                  <a:cs typeface="Arial"/>
                </a:endParaRPr>
              </a:p>
            </p:txBody>
          </p:sp>
          <p:cxnSp>
            <p:nvCxnSpPr>
              <p:cNvPr id="71" name="Straight Arrow Connector 70"/>
              <p:cNvCxnSpPr>
                <a:stCxn id="4" idx="1"/>
                <a:endCxn id="72" idx="3"/>
              </p:cNvCxnSpPr>
              <p:nvPr/>
            </p:nvCxnSpPr>
            <p:spPr>
              <a:xfrm flipH="1" flipV="1">
                <a:off x="3193747" y="5206905"/>
                <a:ext cx="460424" cy="5741"/>
              </a:xfrm>
              <a:prstGeom prst="straightConnector1">
                <a:avLst/>
              </a:prstGeom>
              <a:ln w="12700" cmpd="sng">
                <a:solidFill>
                  <a:srgbClr val="4F81BD"/>
                </a:solidFill>
                <a:prstDash val="solid"/>
                <a:headEnd type="arrow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TextBox 17"/>
              <p:cNvSpPr txBox="1">
                <a:spLocks noChangeArrowheads="1"/>
              </p:cNvSpPr>
              <p:nvPr/>
            </p:nvSpPr>
            <p:spPr bwMode="auto">
              <a:xfrm>
                <a:off x="2295121" y="5083794"/>
                <a:ext cx="898626" cy="246221"/>
              </a:xfrm>
              <a:prstGeom prst="rect">
                <a:avLst/>
              </a:prstGeom>
              <a:solidFill>
                <a:srgbClr val="D9D9D9"/>
              </a:solidFill>
              <a:ln w="28575" cmpd="sng"/>
              <a:ex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r>
                  <a:rPr lang="en-US" sz="1000" dirty="0" smtClean="0">
                    <a:latin typeface="Arial"/>
                    <a:cs typeface="Arial"/>
                  </a:rPr>
                  <a:t>gut sampling</a:t>
                </a:r>
                <a:endParaRPr lang="en-US" sz="1000" dirty="0">
                  <a:latin typeface="Arial"/>
                  <a:cs typeface="Arial"/>
                </a:endParaRPr>
              </a:p>
            </p:txBody>
          </p:sp>
          <p:cxnSp>
            <p:nvCxnSpPr>
              <p:cNvPr id="73" name="Straight Arrow Connector 72"/>
              <p:cNvCxnSpPr>
                <a:stCxn id="6" idx="1"/>
                <a:endCxn id="25" idx="3"/>
              </p:cNvCxnSpPr>
              <p:nvPr/>
            </p:nvCxnSpPr>
            <p:spPr>
              <a:xfrm flipH="1">
                <a:off x="4637189" y="6214068"/>
                <a:ext cx="576753" cy="66849"/>
              </a:xfrm>
              <a:prstGeom prst="straightConnector1">
                <a:avLst/>
              </a:prstGeom>
              <a:ln w="12700" cmpd="sng">
                <a:solidFill>
                  <a:srgbClr val="4F81BD"/>
                </a:solidFill>
                <a:prstDash val="solid"/>
                <a:headEnd type="arrow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/>
              <p:cNvCxnSpPr>
                <a:stCxn id="5" idx="1"/>
                <a:endCxn id="70" idx="3"/>
              </p:cNvCxnSpPr>
              <p:nvPr/>
            </p:nvCxnSpPr>
            <p:spPr>
              <a:xfrm flipH="1">
                <a:off x="4864833" y="5138155"/>
                <a:ext cx="298203" cy="190296"/>
              </a:xfrm>
              <a:prstGeom prst="straightConnector1">
                <a:avLst/>
              </a:prstGeom>
              <a:ln w="12700" cmpd="sng">
                <a:solidFill>
                  <a:srgbClr val="4F81BD"/>
                </a:solidFill>
                <a:prstDash val="solid"/>
                <a:headEnd type="arrow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1" name="TextBox 220"/>
            <p:cNvSpPr txBox="1"/>
            <p:nvPr/>
          </p:nvSpPr>
          <p:spPr>
            <a:xfrm>
              <a:off x="1863188" y="8213370"/>
              <a:ext cx="500060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000" b="1" dirty="0" smtClean="0">
                  <a:solidFill>
                    <a:srgbClr val="008000"/>
                  </a:solidFill>
                  <a:latin typeface="Arial"/>
                  <a:cs typeface="Arial"/>
                </a:rPr>
                <a:t>H_I</a:t>
              </a:r>
              <a:endParaRPr lang="en-US" sz="1000" b="1" dirty="0">
                <a:solidFill>
                  <a:srgbClr val="008000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230" name="Group 229"/>
          <p:cNvGrpSpPr/>
          <p:nvPr/>
        </p:nvGrpSpPr>
        <p:grpSpPr>
          <a:xfrm>
            <a:off x="1253890" y="3957365"/>
            <a:ext cx="1768513" cy="1037048"/>
            <a:chOff x="1300480" y="4137337"/>
            <a:chExt cx="1768513" cy="1037048"/>
          </a:xfrm>
        </p:grpSpPr>
        <p:grpSp>
          <p:nvGrpSpPr>
            <p:cNvPr id="220" name="Group 219"/>
            <p:cNvGrpSpPr/>
            <p:nvPr/>
          </p:nvGrpSpPr>
          <p:grpSpPr>
            <a:xfrm>
              <a:off x="1339790" y="4137337"/>
              <a:ext cx="1729203" cy="1006568"/>
              <a:chOff x="1238190" y="4121360"/>
              <a:chExt cx="1729203" cy="1042865"/>
            </a:xfrm>
          </p:grpSpPr>
          <p:sp>
            <p:nvSpPr>
              <p:cNvPr id="60" name="TextBox 59"/>
              <p:cNvSpPr txBox="1"/>
              <p:nvPr/>
            </p:nvSpPr>
            <p:spPr>
              <a:xfrm>
                <a:off x="1266622" y="4121360"/>
                <a:ext cx="52685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u="sng" dirty="0" smtClean="0">
                    <a:latin typeface="Arial"/>
                    <a:cs typeface="Arial"/>
                  </a:rPr>
                  <a:t>KEY:</a:t>
                </a:r>
                <a:endParaRPr lang="en-US" sz="1200" u="sng" dirty="0">
                  <a:latin typeface="Arial"/>
                  <a:cs typeface="Arial"/>
                </a:endParaRPr>
              </a:p>
            </p:txBody>
          </p:sp>
          <p:cxnSp>
            <p:nvCxnSpPr>
              <p:cNvPr id="63" name="Straight Arrow Connector 62"/>
              <p:cNvCxnSpPr/>
              <p:nvPr/>
            </p:nvCxnSpPr>
            <p:spPr>
              <a:xfrm flipH="1">
                <a:off x="1245968" y="4518519"/>
                <a:ext cx="548640" cy="0"/>
              </a:xfrm>
              <a:prstGeom prst="straightConnector1">
                <a:avLst/>
              </a:prstGeom>
              <a:ln w="9525" cmpd="sng">
                <a:solidFill>
                  <a:schemeClr val="tx1"/>
                </a:solidFill>
                <a:prstDash val="solid"/>
                <a:headEnd type="arrow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TextBox 63"/>
              <p:cNvSpPr txBox="1"/>
              <p:nvPr/>
            </p:nvSpPr>
            <p:spPr>
              <a:xfrm>
                <a:off x="1724031" y="4379395"/>
                <a:ext cx="1243362" cy="7848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>
                    <a:latin typeface="Arial"/>
                    <a:cs typeface="Arial"/>
                  </a:rPr>
                  <a:t>subclass of</a:t>
                </a:r>
                <a:endParaRPr lang="en-US" sz="900" dirty="0" smtClean="0"/>
              </a:p>
              <a:p>
                <a:endParaRPr lang="en-US" sz="900" dirty="0" smtClean="0">
                  <a:latin typeface="Arial"/>
                  <a:cs typeface="Arial"/>
                </a:endParaRPr>
              </a:p>
              <a:p>
                <a:r>
                  <a:rPr lang="en-US" sz="900" dirty="0" smtClean="0">
                    <a:latin typeface="Arial"/>
                    <a:cs typeface="Arial"/>
                  </a:rPr>
                  <a:t> has </a:t>
                </a:r>
                <a:r>
                  <a:rPr lang="en-US" sz="900" dirty="0">
                    <a:latin typeface="Arial"/>
                    <a:cs typeface="Arial"/>
                  </a:rPr>
                  <a:t>specified output</a:t>
                </a:r>
              </a:p>
              <a:p>
                <a:endParaRPr lang="en-US" sz="900" dirty="0">
                  <a:latin typeface="Arial"/>
                  <a:cs typeface="Arial"/>
                </a:endParaRPr>
              </a:p>
              <a:p>
                <a:r>
                  <a:rPr lang="en-US" sz="900" dirty="0">
                    <a:latin typeface="Arial"/>
                    <a:cs typeface="Arial"/>
                  </a:rPr>
                  <a:t>has specified </a:t>
                </a:r>
                <a:r>
                  <a:rPr lang="en-US" sz="900" dirty="0" smtClean="0">
                    <a:latin typeface="Arial"/>
                    <a:cs typeface="Arial"/>
                  </a:rPr>
                  <a:t>input</a:t>
                </a:r>
                <a:endParaRPr lang="en-US" sz="900" dirty="0">
                  <a:latin typeface="Arial"/>
                  <a:cs typeface="Arial"/>
                </a:endParaRPr>
              </a:p>
            </p:txBody>
          </p:sp>
          <p:cxnSp>
            <p:nvCxnSpPr>
              <p:cNvPr id="66" name="Straight Arrow Connector 65"/>
              <p:cNvCxnSpPr/>
              <p:nvPr/>
            </p:nvCxnSpPr>
            <p:spPr>
              <a:xfrm flipH="1">
                <a:off x="1238190" y="5074699"/>
                <a:ext cx="548640" cy="0"/>
              </a:xfrm>
              <a:prstGeom prst="straightConnector1">
                <a:avLst/>
              </a:prstGeom>
              <a:ln w="9525" cmpd="sng">
                <a:solidFill>
                  <a:srgbClr val="008000"/>
                </a:solidFill>
                <a:prstDash val="solid"/>
                <a:headEnd type="arrow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TextBox 66"/>
              <p:cNvSpPr txBox="1"/>
              <p:nvPr/>
            </p:nvSpPr>
            <p:spPr>
              <a:xfrm>
                <a:off x="1240175" y="4537126"/>
                <a:ext cx="542578" cy="2462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Arial"/>
                    <a:cs typeface="Arial"/>
                  </a:rPr>
                  <a:t>H_O</a:t>
                </a:r>
                <a:endParaRPr lang="en-US" sz="10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1262400" y="4846938"/>
                <a:ext cx="436051" cy="2462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 smtClean="0">
                    <a:solidFill>
                      <a:srgbClr val="008000"/>
                    </a:solidFill>
                    <a:latin typeface="Arial"/>
                    <a:cs typeface="Arial"/>
                  </a:rPr>
                  <a:t>H_I</a:t>
                </a:r>
                <a:endParaRPr lang="en-US" sz="1000" b="1" dirty="0">
                  <a:solidFill>
                    <a:srgbClr val="008000"/>
                  </a:solidFill>
                  <a:latin typeface="Arial"/>
                  <a:cs typeface="Arial"/>
                </a:endParaRPr>
              </a:p>
            </p:txBody>
          </p:sp>
          <p:cxnSp>
            <p:nvCxnSpPr>
              <p:cNvPr id="69" name="Straight Arrow Connector 68"/>
              <p:cNvCxnSpPr/>
              <p:nvPr/>
            </p:nvCxnSpPr>
            <p:spPr>
              <a:xfrm flipH="1">
                <a:off x="1252875" y="4774732"/>
                <a:ext cx="548640" cy="0"/>
              </a:xfrm>
              <a:prstGeom prst="straightConnector1">
                <a:avLst/>
              </a:prstGeom>
              <a:ln w="12700" cmpd="sng">
                <a:solidFill>
                  <a:srgbClr val="4F81BD"/>
                </a:solidFill>
                <a:prstDash val="solid"/>
                <a:headEnd type="arrow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0" name="Rectangle 209"/>
              <p:cNvSpPr/>
              <p:nvPr/>
            </p:nvSpPr>
            <p:spPr>
              <a:xfrm>
                <a:off x="1750247" y="4334309"/>
                <a:ext cx="184666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000" dirty="0" smtClean="0">
                    <a:latin typeface="Arial"/>
                    <a:cs typeface="Arial"/>
                  </a:rPr>
                  <a:t> </a:t>
                </a:r>
                <a:endParaRPr lang="en-US" sz="1000" dirty="0"/>
              </a:p>
            </p:txBody>
          </p:sp>
        </p:grpSp>
        <p:sp>
          <p:nvSpPr>
            <p:cNvPr id="223" name="Rectangle 222"/>
            <p:cNvSpPr/>
            <p:nvPr/>
          </p:nvSpPr>
          <p:spPr>
            <a:xfrm>
              <a:off x="1300480" y="4167817"/>
              <a:ext cx="1752571" cy="1006568"/>
            </a:xfrm>
            <a:prstGeom prst="rect">
              <a:avLst/>
            </a:prstGeom>
            <a:noFill/>
            <a:ln w="12700" cmpd="sng">
              <a:noFill/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2" name="TextBox 231"/>
          <p:cNvSpPr txBox="1"/>
          <p:nvPr/>
        </p:nvSpPr>
        <p:spPr>
          <a:xfrm>
            <a:off x="1370680" y="2035769"/>
            <a:ext cx="10054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>
                <a:latin typeface="Arial"/>
                <a:cs typeface="Arial"/>
              </a:rPr>
              <a:t>Biocode</a:t>
            </a:r>
            <a:r>
              <a:rPr lang="en-US" sz="1000" dirty="0" smtClean="0">
                <a:latin typeface="Arial"/>
                <a:cs typeface="Arial"/>
              </a:rPr>
              <a:t> event</a:t>
            </a:r>
            <a:endParaRPr lang="en-US" sz="1000" dirty="0">
              <a:latin typeface="Arial"/>
              <a:cs typeface="Arial"/>
            </a:endParaRPr>
          </a:p>
        </p:txBody>
      </p:sp>
      <p:sp>
        <p:nvSpPr>
          <p:cNvPr id="233" name="TextBox 232"/>
          <p:cNvSpPr txBox="1"/>
          <p:nvPr/>
        </p:nvSpPr>
        <p:spPr>
          <a:xfrm>
            <a:off x="2735323" y="1044142"/>
            <a:ext cx="16100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>
                <a:latin typeface="Arial"/>
                <a:cs typeface="Arial"/>
              </a:rPr>
              <a:t>Essig</a:t>
            </a:r>
            <a:r>
              <a:rPr lang="en-US" sz="1000" dirty="0" smtClean="0">
                <a:latin typeface="Arial"/>
                <a:cs typeface="Arial"/>
              </a:rPr>
              <a:t> Museum specimen</a:t>
            </a:r>
            <a:endParaRPr lang="en-US" sz="1000" dirty="0">
              <a:latin typeface="Arial"/>
              <a:cs typeface="Arial"/>
            </a:endParaRPr>
          </a:p>
        </p:txBody>
      </p:sp>
      <p:sp>
        <p:nvSpPr>
          <p:cNvPr id="234" name="TextBox 233"/>
          <p:cNvSpPr txBox="1"/>
          <p:nvPr/>
        </p:nvSpPr>
        <p:spPr>
          <a:xfrm>
            <a:off x="4454035" y="1319292"/>
            <a:ext cx="13037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/>
                <a:cs typeface="Arial"/>
              </a:rPr>
              <a:t>Smithsonian tissue</a:t>
            </a:r>
            <a:endParaRPr lang="en-US" sz="1000" dirty="0">
              <a:latin typeface="Arial"/>
              <a:cs typeface="Arial"/>
            </a:endParaRPr>
          </a:p>
        </p:txBody>
      </p:sp>
      <p:sp>
        <p:nvSpPr>
          <p:cNvPr id="235" name="TextBox 234"/>
          <p:cNvSpPr txBox="1"/>
          <p:nvPr/>
        </p:nvSpPr>
        <p:spPr>
          <a:xfrm>
            <a:off x="4188171" y="2059773"/>
            <a:ext cx="13891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/>
                <a:cs typeface="Arial"/>
              </a:rPr>
              <a:t>CAMERA gut sample</a:t>
            </a:r>
            <a:endParaRPr lang="en-US" sz="1000" dirty="0">
              <a:latin typeface="Arial"/>
              <a:cs typeface="Arial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5211027" y="1565513"/>
            <a:ext cx="15462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>
                <a:latin typeface="Arial"/>
                <a:cs typeface="Arial"/>
              </a:rPr>
              <a:t>metagenomic</a:t>
            </a:r>
            <a:r>
              <a:rPr lang="en-US" sz="1000" dirty="0" smtClean="0">
                <a:latin typeface="Arial"/>
                <a:cs typeface="Arial"/>
              </a:rPr>
              <a:t> sequence</a:t>
            </a:r>
            <a:endParaRPr lang="en-US" sz="1000" dirty="0">
              <a:latin typeface="Arial"/>
              <a:cs typeface="Arial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5427282" y="893232"/>
            <a:ext cx="13280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Arial"/>
                <a:cs typeface="Arial"/>
              </a:rPr>
              <a:t>G</a:t>
            </a:r>
            <a:r>
              <a:rPr lang="en-US" sz="1000" dirty="0" err="1" smtClean="0">
                <a:latin typeface="Arial"/>
                <a:cs typeface="Arial"/>
              </a:rPr>
              <a:t>enbank</a:t>
            </a:r>
            <a:r>
              <a:rPr lang="en-US" sz="1000" dirty="0" smtClean="0">
                <a:latin typeface="Arial"/>
                <a:cs typeface="Arial"/>
              </a:rPr>
              <a:t> sequence</a:t>
            </a:r>
            <a:endParaRPr lang="en-US" sz="1000" dirty="0">
              <a:latin typeface="Arial"/>
              <a:cs typeface="Arial"/>
            </a:endParaRPr>
          </a:p>
        </p:txBody>
      </p:sp>
      <p:cxnSp>
        <p:nvCxnSpPr>
          <p:cNvPr id="226" name="Straight Connector 225"/>
          <p:cNvCxnSpPr/>
          <p:nvPr/>
        </p:nvCxnSpPr>
        <p:spPr>
          <a:xfrm>
            <a:off x="1205481" y="2465111"/>
            <a:ext cx="5484561" cy="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1226216" y="5119963"/>
            <a:ext cx="5484561" cy="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8" name="TextBox 13"/>
          <p:cNvSpPr txBox="1">
            <a:spLocks noChangeArrowheads="1"/>
          </p:cNvSpPr>
          <p:nvPr/>
        </p:nvSpPr>
        <p:spPr bwMode="auto">
          <a:xfrm>
            <a:off x="1268662" y="6499273"/>
            <a:ext cx="1104971" cy="40011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 cmpd="sng"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000" dirty="0" err="1" smtClean="0">
                <a:latin typeface="Arial"/>
                <a:cs typeface="Arial"/>
              </a:rPr>
              <a:t>Moorea</a:t>
            </a:r>
            <a:r>
              <a:rPr lang="en-US" sz="1000" dirty="0" smtClean="0">
                <a:latin typeface="Arial"/>
                <a:cs typeface="Arial"/>
              </a:rPr>
              <a:t> </a:t>
            </a:r>
            <a:r>
              <a:rPr lang="en-US" sz="1000" dirty="0" err="1" smtClean="0">
                <a:latin typeface="Arial"/>
                <a:cs typeface="Arial"/>
              </a:rPr>
              <a:t>Biocode</a:t>
            </a:r>
            <a:r>
              <a:rPr lang="en-US" sz="1000" dirty="0" smtClean="0">
                <a:latin typeface="Arial"/>
                <a:cs typeface="Arial"/>
              </a:rPr>
              <a:t> sampling</a:t>
            </a:r>
            <a:endParaRPr lang="en-US" sz="1000" dirty="0">
              <a:latin typeface="Arial"/>
              <a:cs typeface="Arial"/>
            </a:endParaRPr>
          </a:p>
        </p:txBody>
      </p:sp>
      <p:cxnSp>
        <p:nvCxnSpPr>
          <p:cNvPr id="122" name="Shape 27"/>
          <p:cNvCxnSpPr>
            <a:cxnSpLocks noChangeShapeType="1"/>
            <a:endCxn id="70" idx="0"/>
          </p:cNvCxnSpPr>
          <p:nvPr/>
        </p:nvCxnSpPr>
        <p:spPr bwMode="auto">
          <a:xfrm>
            <a:off x="4119873" y="7471845"/>
            <a:ext cx="394709" cy="164968"/>
          </a:xfrm>
          <a:prstGeom prst="curvedConnector2">
            <a:avLst/>
          </a:prstGeom>
          <a:noFill/>
          <a:ln w="9525" cmpd="sng">
            <a:solidFill>
              <a:srgbClr val="008000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  <p:cxnSp>
        <p:nvCxnSpPr>
          <p:cNvPr id="125" name="Shape 27"/>
          <p:cNvCxnSpPr>
            <a:cxnSpLocks noChangeShapeType="1"/>
            <a:endCxn id="25" idx="0"/>
          </p:cNvCxnSpPr>
          <p:nvPr/>
        </p:nvCxnSpPr>
        <p:spPr bwMode="auto">
          <a:xfrm>
            <a:off x="3949777" y="8432963"/>
            <a:ext cx="337161" cy="156316"/>
          </a:xfrm>
          <a:prstGeom prst="curvedConnector2">
            <a:avLst/>
          </a:prstGeom>
          <a:noFill/>
          <a:ln w="9525" cmpd="sng">
            <a:solidFill>
              <a:srgbClr val="008000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  <p:sp>
        <p:nvSpPr>
          <p:cNvPr id="128" name="TextBox 127"/>
          <p:cNvSpPr txBox="1"/>
          <p:nvPr/>
        </p:nvSpPr>
        <p:spPr>
          <a:xfrm>
            <a:off x="4178840" y="7270841"/>
            <a:ext cx="500060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008000"/>
                </a:solidFill>
                <a:latin typeface="Arial"/>
                <a:cs typeface="Arial"/>
              </a:rPr>
              <a:t>H_I</a:t>
            </a:r>
            <a:endParaRPr lang="en-US" sz="1000" b="1" dirty="0">
              <a:solidFill>
                <a:srgbClr val="008000"/>
              </a:solidFill>
              <a:latin typeface="Arial"/>
              <a:cs typeface="Arial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4071744" y="8291399"/>
            <a:ext cx="500060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008000"/>
                </a:solidFill>
                <a:latin typeface="Arial"/>
                <a:cs typeface="Arial"/>
              </a:rPr>
              <a:t>H_I</a:t>
            </a:r>
            <a:endParaRPr lang="en-US" sz="1000" b="1" dirty="0">
              <a:solidFill>
                <a:srgbClr val="008000"/>
              </a:solidFill>
              <a:latin typeface="Arial"/>
              <a:cs typeface="Arial"/>
            </a:endParaRPr>
          </a:p>
        </p:txBody>
      </p:sp>
      <p:sp>
        <p:nvSpPr>
          <p:cNvPr id="126" name="Rounded Rectangle 125"/>
          <p:cNvSpPr/>
          <p:nvPr/>
        </p:nvSpPr>
        <p:spPr>
          <a:xfrm>
            <a:off x="1333479" y="8643496"/>
            <a:ext cx="1217042" cy="345893"/>
          </a:xfrm>
          <a:prstGeom prst="roundRect">
            <a:avLst>
              <a:gd name="adj" fmla="val 50000"/>
            </a:avLst>
          </a:prstGeom>
          <a:ln w="952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latin typeface="Arial"/>
                <a:cs typeface="Arial"/>
              </a:rPr>
              <a:t>CARO:organism</a:t>
            </a:r>
            <a:endParaRPr lang="en-US" sz="1000" dirty="0">
              <a:latin typeface="Arial"/>
              <a:cs typeface="Arial"/>
            </a:endParaRPr>
          </a:p>
        </p:txBody>
      </p:sp>
      <p:cxnSp>
        <p:nvCxnSpPr>
          <p:cNvPr id="127" name="Straight Arrow Connector 126"/>
          <p:cNvCxnSpPr>
            <a:stCxn id="22" idx="2"/>
          </p:cNvCxnSpPr>
          <p:nvPr/>
        </p:nvCxnSpPr>
        <p:spPr>
          <a:xfrm flipH="1">
            <a:off x="1619222" y="8093939"/>
            <a:ext cx="175386" cy="585245"/>
          </a:xfrm>
          <a:prstGeom prst="straightConnector1">
            <a:avLst/>
          </a:prstGeom>
          <a:ln w="12700" cmpd="sng">
            <a:solidFill>
              <a:schemeClr val="tx1"/>
            </a:solidFill>
            <a:prstDash val="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1255962" y="8233392"/>
            <a:ext cx="6214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instance</a:t>
            </a:r>
          </a:p>
          <a:p>
            <a:r>
              <a:rPr lang="en-US" sz="1000" dirty="0" smtClean="0"/>
              <a:t>of</a:t>
            </a:r>
            <a:endParaRPr lang="en-US" sz="1000" dirty="0"/>
          </a:p>
        </p:txBody>
      </p:sp>
      <p:sp>
        <p:nvSpPr>
          <p:cNvPr id="131" name="Rounded Rectangle 130"/>
          <p:cNvSpPr/>
          <p:nvPr/>
        </p:nvSpPr>
        <p:spPr>
          <a:xfrm>
            <a:off x="1728365" y="3398023"/>
            <a:ext cx="1217042" cy="345893"/>
          </a:xfrm>
          <a:prstGeom prst="roundRect">
            <a:avLst>
              <a:gd name="adj" fmla="val 50000"/>
            </a:avLst>
          </a:prstGeom>
          <a:ln w="952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latin typeface="Arial"/>
                <a:cs typeface="Arial"/>
              </a:rPr>
              <a:t>CARO:organism</a:t>
            </a:r>
            <a:endParaRPr lang="en-US" sz="1000" dirty="0">
              <a:latin typeface="Arial"/>
              <a:cs typeface="Arial"/>
            </a:endParaRPr>
          </a:p>
        </p:txBody>
      </p:sp>
      <p:cxnSp>
        <p:nvCxnSpPr>
          <p:cNvPr id="132" name="Straight Arrow Connector 131"/>
          <p:cNvCxnSpPr>
            <a:stCxn id="78" idx="2"/>
            <a:endCxn id="131" idx="3"/>
          </p:cNvCxnSpPr>
          <p:nvPr/>
        </p:nvCxnSpPr>
        <p:spPr>
          <a:xfrm flipH="1">
            <a:off x="2945407" y="3314033"/>
            <a:ext cx="820317" cy="256937"/>
          </a:xfrm>
          <a:prstGeom prst="straightConnector1">
            <a:avLst/>
          </a:prstGeom>
          <a:ln w="9525" cmpd="sng">
            <a:solidFill>
              <a:schemeClr val="tx1"/>
            </a:solidFill>
            <a:prstDash val="solid"/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336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</TotalTime>
  <Words>724</Words>
  <Application>Microsoft Macintosh PowerPoint</Application>
  <PresentationFormat>Custom</PresentationFormat>
  <Paragraphs>114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New York Botanical Garden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Ramona Walls</dc:creator>
  <cp:lastModifiedBy>Ramona Walls</cp:lastModifiedBy>
  <cp:revision>36</cp:revision>
  <dcterms:created xsi:type="dcterms:W3CDTF">2013-03-12T09:41:29Z</dcterms:created>
  <dcterms:modified xsi:type="dcterms:W3CDTF">2013-04-09T18:33:46Z</dcterms:modified>
</cp:coreProperties>
</file>