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0" r:id="rId7"/>
    <p:sldId id="261" r:id="rId8"/>
    <p:sldId id="262"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lutioncrest@gmail.com" initials="s" lastIdx="1" clrIdx="0">
    <p:extLst>
      <p:ext uri="{19B8F6BF-5375-455C-9EA6-DF929625EA0E}">
        <p15:presenceInfo xmlns:p15="http://schemas.microsoft.com/office/powerpoint/2012/main" userId="2dd3b0dc477a559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2" d="100"/>
          <a:sy n="82" d="100"/>
        </p:scale>
        <p:origin x="720"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6C459-E391-44D2-8C28-63EFBDA238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BAFA817-B271-445E-9B56-0586604F6B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4F8D6EE-3B94-461E-A526-A0F828B5FF15}"/>
              </a:ext>
            </a:extLst>
          </p:cNvPr>
          <p:cNvSpPr>
            <a:spLocks noGrp="1"/>
          </p:cNvSpPr>
          <p:nvPr>
            <p:ph type="dt" sz="half" idx="10"/>
          </p:nvPr>
        </p:nvSpPr>
        <p:spPr/>
        <p:txBody>
          <a:bodyPr/>
          <a:lstStyle/>
          <a:p>
            <a:fld id="{AB045E34-D052-4DBF-A871-EBF54735AD85}" type="datetimeFigureOut">
              <a:rPr lang="en-GB" smtClean="0"/>
              <a:t>19/02/2024</a:t>
            </a:fld>
            <a:endParaRPr lang="en-GB"/>
          </a:p>
        </p:txBody>
      </p:sp>
      <p:sp>
        <p:nvSpPr>
          <p:cNvPr id="5" name="Footer Placeholder 4">
            <a:extLst>
              <a:ext uri="{FF2B5EF4-FFF2-40B4-BE49-F238E27FC236}">
                <a16:creationId xmlns:a16="http://schemas.microsoft.com/office/drawing/2014/main" id="{1B92EA62-1C71-4244-8ACB-5C611F495EE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673F3F-5A8F-47BB-BF67-B825E6060761}"/>
              </a:ext>
            </a:extLst>
          </p:cNvPr>
          <p:cNvSpPr>
            <a:spLocks noGrp="1"/>
          </p:cNvSpPr>
          <p:nvPr>
            <p:ph type="sldNum" sz="quarter" idx="12"/>
          </p:nvPr>
        </p:nvSpPr>
        <p:spPr/>
        <p:txBody>
          <a:bodyPr/>
          <a:lstStyle/>
          <a:p>
            <a:fld id="{A3F550A0-8053-4CE5-B6E3-75CBC7692A19}" type="slidenum">
              <a:rPr lang="en-GB" smtClean="0"/>
              <a:t>‹#›</a:t>
            </a:fld>
            <a:endParaRPr lang="en-GB"/>
          </a:p>
        </p:txBody>
      </p:sp>
    </p:spTree>
    <p:extLst>
      <p:ext uri="{BB962C8B-B14F-4D97-AF65-F5344CB8AC3E}">
        <p14:creationId xmlns:p14="http://schemas.microsoft.com/office/powerpoint/2010/main" val="2066467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F9328-09D8-4E11-9182-D0EF999A35B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F7C6D50-D09D-4218-816F-F83F542D2F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C86696-3FA6-4372-A3C2-8404359B1416}"/>
              </a:ext>
            </a:extLst>
          </p:cNvPr>
          <p:cNvSpPr>
            <a:spLocks noGrp="1"/>
          </p:cNvSpPr>
          <p:nvPr>
            <p:ph type="dt" sz="half" idx="10"/>
          </p:nvPr>
        </p:nvSpPr>
        <p:spPr/>
        <p:txBody>
          <a:bodyPr/>
          <a:lstStyle/>
          <a:p>
            <a:fld id="{AB045E34-D052-4DBF-A871-EBF54735AD85}" type="datetimeFigureOut">
              <a:rPr lang="en-GB" smtClean="0"/>
              <a:t>19/02/2024</a:t>
            </a:fld>
            <a:endParaRPr lang="en-GB"/>
          </a:p>
        </p:txBody>
      </p:sp>
      <p:sp>
        <p:nvSpPr>
          <p:cNvPr id="5" name="Footer Placeholder 4">
            <a:extLst>
              <a:ext uri="{FF2B5EF4-FFF2-40B4-BE49-F238E27FC236}">
                <a16:creationId xmlns:a16="http://schemas.microsoft.com/office/drawing/2014/main" id="{930FFCD4-084F-4B1E-BD59-23B552BCE1A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E2808C-BCA2-49BD-B92F-3BE209045058}"/>
              </a:ext>
            </a:extLst>
          </p:cNvPr>
          <p:cNvSpPr>
            <a:spLocks noGrp="1"/>
          </p:cNvSpPr>
          <p:nvPr>
            <p:ph type="sldNum" sz="quarter" idx="12"/>
          </p:nvPr>
        </p:nvSpPr>
        <p:spPr/>
        <p:txBody>
          <a:bodyPr/>
          <a:lstStyle/>
          <a:p>
            <a:fld id="{A3F550A0-8053-4CE5-B6E3-75CBC7692A19}" type="slidenum">
              <a:rPr lang="en-GB" smtClean="0"/>
              <a:t>‹#›</a:t>
            </a:fld>
            <a:endParaRPr lang="en-GB"/>
          </a:p>
        </p:txBody>
      </p:sp>
    </p:spTree>
    <p:extLst>
      <p:ext uri="{BB962C8B-B14F-4D97-AF65-F5344CB8AC3E}">
        <p14:creationId xmlns:p14="http://schemas.microsoft.com/office/powerpoint/2010/main" val="1127712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2FAD8D-91C2-4868-BD1F-3CB6F12E8E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BDF34FB-0C09-48B3-8AD6-2D9171EEC7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EEAD398-E6A7-4F05-B2DA-D5669B336946}"/>
              </a:ext>
            </a:extLst>
          </p:cNvPr>
          <p:cNvSpPr>
            <a:spLocks noGrp="1"/>
          </p:cNvSpPr>
          <p:nvPr>
            <p:ph type="dt" sz="half" idx="10"/>
          </p:nvPr>
        </p:nvSpPr>
        <p:spPr/>
        <p:txBody>
          <a:bodyPr/>
          <a:lstStyle/>
          <a:p>
            <a:fld id="{AB045E34-D052-4DBF-A871-EBF54735AD85}" type="datetimeFigureOut">
              <a:rPr lang="en-GB" smtClean="0"/>
              <a:t>19/02/2024</a:t>
            </a:fld>
            <a:endParaRPr lang="en-GB"/>
          </a:p>
        </p:txBody>
      </p:sp>
      <p:sp>
        <p:nvSpPr>
          <p:cNvPr id="5" name="Footer Placeholder 4">
            <a:extLst>
              <a:ext uri="{FF2B5EF4-FFF2-40B4-BE49-F238E27FC236}">
                <a16:creationId xmlns:a16="http://schemas.microsoft.com/office/drawing/2014/main" id="{EC90A798-39EC-4175-A048-879C2421703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501445B-8E75-4E8C-B90A-D8EE815638CA}"/>
              </a:ext>
            </a:extLst>
          </p:cNvPr>
          <p:cNvSpPr>
            <a:spLocks noGrp="1"/>
          </p:cNvSpPr>
          <p:nvPr>
            <p:ph type="sldNum" sz="quarter" idx="12"/>
          </p:nvPr>
        </p:nvSpPr>
        <p:spPr/>
        <p:txBody>
          <a:bodyPr/>
          <a:lstStyle/>
          <a:p>
            <a:fld id="{A3F550A0-8053-4CE5-B6E3-75CBC7692A19}" type="slidenum">
              <a:rPr lang="en-GB" smtClean="0"/>
              <a:t>‹#›</a:t>
            </a:fld>
            <a:endParaRPr lang="en-GB"/>
          </a:p>
        </p:txBody>
      </p:sp>
    </p:spTree>
    <p:extLst>
      <p:ext uri="{BB962C8B-B14F-4D97-AF65-F5344CB8AC3E}">
        <p14:creationId xmlns:p14="http://schemas.microsoft.com/office/powerpoint/2010/main" val="2935196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41A59-3250-4089-8C59-E90EB6968FA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6FFA372-E6F5-4D78-B4AA-A3C859FD02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78D4DB3-0767-498D-82D7-5B2942CB8995}"/>
              </a:ext>
            </a:extLst>
          </p:cNvPr>
          <p:cNvSpPr>
            <a:spLocks noGrp="1"/>
          </p:cNvSpPr>
          <p:nvPr>
            <p:ph type="dt" sz="half" idx="10"/>
          </p:nvPr>
        </p:nvSpPr>
        <p:spPr/>
        <p:txBody>
          <a:bodyPr/>
          <a:lstStyle/>
          <a:p>
            <a:fld id="{AB045E34-D052-4DBF-A871-EBF54735AD85}" type="datetimeFigureOut">
              <a:rPr lang="en-GB" smtClean="0"/>
              <a:t>19/02/2024</a:t>
            </a:fld>
            <a:endParaRPr lang="en-GB"/>
          </a:p>
        </p:txBody>
      </p:sp>
      <p:sp>
        <p:nvSpPr>
          <p:cNvPr id="5" name="Footer Placeholder 4">
            <a:extLst>
              <a:ext uri="{FF2B5EF4-FFF2-40B4-BE49-F238E27FC236}">
                <a16:creationId xmlns:a16="http://schemas.microsoft.com/office/drawing/2014/main" id="{6D428A1D-3C61-4FFB-B635-3B40966EE3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1C1F450-B66C-4D69-97BA-3075E86E1FB2}"/>
              </a:ext>
            </a:extLst>
          </p:cNvPr>
          <p:cNvSpPr>
            <a:spLocks noGrp="1"/>
          </p:cNvSpPr>
          <p:nvPr>
            <p:ph type="sldNum" sz="quarter" idx="12"/>
          </p:nvPr>
        </p:nvSpPr>
        <p:spPr/>
        <p:txBody>
          <a:bodyPr/>
          <a:lstStyle/>
          <a:p>
            <a:fld id="{A3F550A0-8053-4CE5-B6E3-75CBC7692A19}" type="slidenum">
              <a:rPr lang="en-GB" smtClean="0"/>
              <a:t>‹#›</a:t>
            </a:fld>
            <a:endParaRPr lang="en-GB"/>
          </a:p>
        </p:txBody>
      </p:sp>
    </p:spTree>
    <p:extLst>
      <p:ext uri="{BB962C8B-B14F-4D97-AF65-F5344CB8AC3E}">
        <p14:creationId xmlns:p14="http://schemas.microsoft.com/office/powerpoint/2010/main" val="3363855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8A83B-EA92-41EB-8CF7-44A1669DF6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1ED4BA7-3931-4F09-98C8-4C8C60CDF0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6313CA-948D-41F8-B79C-988B9977E15B}"/>
              </a:ext>
            </a:extLst>
          </p:cNvPr>
          <p:cNvSpPr>
            <a:spLocks noGrp="1"/>
          </p:cNvSpPr>
          <p:nvPr>
            <p:ph type="dt" sz="half" idx="10"/>
          </p:nvPr>
        </p:nvSpPr>
        <p:spPr/>
        <p:txBody>
          <a:bodyPr/>
          <a:lstStyle/>
          <a:p>
            <a:fld id="{AB045E34-D052-4DBF-A871-EBF54735AD85}" type="datetimeFigureOut">
              <a:rPr lang="en-GB" smtClean="0"/>
              <a:t>19/02/2024</a:t>
            </a:fld>
            <a:endParaRPr lang="en-GB"/>
          </a:p>
        </p:txBody>
      </p:sp>
      <p:sp>
        <p:nvSpPr>
          <p:cNvPr id="5" name="Footer Placeholder 4">
            <a:extLst>
              <a:ext uri="{FF2B5EF4-FFF2-40B4-BE49-F238E27FC236}">
                <a16:creationId xmlns:a16="http://schemas.microsoft.com/office/drawing/2014/main" id="{DE0AED61-951A-49FD-83E7-4D32AAC0742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BC67647-AE61-40B2-B7EB-05F642EABDAB}"/>
              </a:ext>
            </a:extLst>
          </p:cNvPr>
          <p:cNvSpPr>
            <a:spLocks noGrp="1"/>
          </p:cNvSpPr>
          <p:nvPr>
            <p:ph type="sldNum" sz="quarter" idx="12"/>
          </p:nvPr>
        </p:nvSpPr>
        <p:spPr/>
        <p:txBody>
          <a:bodyPr/>
          <a:lstStyle/>
          <a:p>
            <a:fld id="{A3F550A0-8053-4CE5-B6E3-75CBC7692A19}" type="slidenum">
              <a:rPr lang="en-GB" smtClean="0"/>
              <a:t>‹#›</a:t>
            </a:fld>
            <a:endParaRPr lang="en-GB"/>
          </a:p>
        </p:txBody>
      </p:sp>
    </p:spTree>
    <p:extLst>
      <p:ext uri="{BB962C8B-B14F-4D97-AF65-F5344CB8AC3E}">
        <p14:creationId xmlns:p14="http://schemas.microsoft.com/office/powerpoint/2010/main" val="1686611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6D950-213E-473C-B78A-F5E315E86A1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F81D0CC-2F1B-4D0E-966E-C4E9C34B79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22CA71F-162E-4C59-94F0-70E0E91E8E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141F1C5-12D6-4405-88E6-C8893CEF9FDB}"/>
              </a:ext>
            </a:extLst>
          </p:cNvPr>
          <p:cNvSpPr>
            <a:spLocks noGrp="1"/>
          </p:cNvSpPr>
          <p:nvPr>
            <p:ph type="dt" sz="half" idx="10"/>
          </p:nvPr>
        </p:nvSpPr>
        <p:spPr/>
        <p:txBody>
          <a:bodyPr/>
          <a:lstStyle/>
          <a:p>
            <a:fld id="{AB045E34-D052-4DBF-A871-EBF54735AD85}" type="datetimeFigureOut">
              <a:rPr lang="en-GB" smtClean="0"/>
              <a:t>19/02/2024</a:t>
            </a:fld>
            <a:endParaRPr lang="en-GB"/>
          </a:p>
        </p:txBody>
      </p:sp>
      <p:sp>
        <p:nvSpPr>
          <p:cNvPr id="6" name="Footer Placeholder 5">
            <a:extLst>
              <a:ext uri="{FF2B5EF4-FFF2-40B4-BE49-F238E27FC236}">
                <a16:creationId xmlns:a16="http://schemas.microsoft.com/office/drawing/2014/main" id="{03736271-A4E0-4156-BCA9-3AFDE946225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92A7939-0A2C-4E24-A661-73F76517B4A6}"/>
              </a:ext>
            </a:extLst>
          </p:cNvPr>
          <p:cNvSpPr>
            <a:spLocks noGrp="1"/>
          </p:cNvSpPr>
          <p:nvPr>
            <p:ph type="sldNum" sz="quarter" idx="12"/>
          </p:nvPr>
        </p:nvSpPr>
        <p:spPr/>
        <p:txBody>
          <a:bodyPr/>
          <a:lstStyle/>
          <a:p>
            <a:fld id="{A3F550A0-8053-4CE5-B6E3-75CBC7692A19}" type="slidenum">
              <a:rPr lang="en-GB" smtClean="0"/>
              <a:t>‹#›</a:t>
            </a:fld>
            <a:endParaRPr lang="en-GB"/>
          </a:p>
        </p:txBody>
      </p:sp>
    </p:spTree>
    <p:extLst>
      <p:ext uri="{BB962C8B-B14F-4D97-AF65-F5344CB8AC3E}">
        <p14:creationId xmlns:p14="http://schemas.microsoft.com/office/powerpoint/2010/main" val="317064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D4B22-9216-4C0C-BD4F-4630C709459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14ADA15-56DA-4B5B-87DB-C42DF7AA68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C7811C-F4AE-433B-B546-811F2538E1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2B21472-3BE0-4694-AEF3-664C31925A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AF7CAD-0E06-4E45-A347-88F5C79918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BC069CE-30F7-4173-917C-ABFA8A40DF5B}"/>
              </a:ext>
            </a:extLst>
          </p:cNvPr>
          <p:cNvSpPr>
            <a:spLocks noGrp="1"/>
          </p:cNvSpPr>
          <p:nvPr>
            <p:ph type="dt" sz="half" idx="10"/>
          </p:nvPr>
        </p:nvSpPr>
        <p:spPr/>
        <p:txBody>
          <a:bodyPr/>
          <a:lstStyle/>
          <a:p>
            <a:fld id="{AB045E34-D052-4DBF-A871-EBF54735AD85}" type="datetimeFigureOut">
              <a:rPr lang="en-GB" smtClean="0"/>
              <a:t>19/02/2024</a:t>
            </a:fld>
            <a:endParaRPr lang="en-GB"/>
          </a:p>
        </p:txBody>
      </p:sp>
      <p:sp>
        <p:nvSpPr>
          <p:cNvPr id="8" name="Footer Placeholder 7">
            <a:extLst>
              <a:ext uri="{FF2B5EF4-FFF2-40B4-BE49-F238E27FC236}">
                <a16:creationId xmlns:a16="http://schemas.microsoft.com/office/drawing/2014/main" id="{A3D49AE9-8BF2-45F2-BED0-3396DB2F608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6578BBC-E296-4DC4-BD71-2EAC86C8D0B2}"/>
              </a:ext>
            </a:extLst>
          </p:cNvPr>
          <p:cNvSpPr>
            <a:spLocks noGrp="1"/>
          </p:cNvSpPr>
          <p:nvPr>
            <p:ph type="sldNum" sz="quarter" idx="12"/>
          </p:nvPr>
        </p:nvSpPr>
        <p:spPr/>
        <p:txBody>
          <a:bodyPr/>
          <a:lstStyle/>
          <a:p>
            <a:fld id="{A3F550A0-8053-4CE5-B6E3-75CBC7692A19}" type="slidenum">
              <a:rPr lang="en-GB" smtClean="0"/>
              <a:t>‹#›</a:t>
            </a:fld>
            <a:endParaRPr lang="en-GB"/>
          </a:p>
        </p:txBody>
      </p:sp>
    </p:spTree>
    <p:extLst>
      <p:ext uri="{BB962C8B-B14F-4D97-AF65-F5344CB8AC3E}">
        <p14:creationId xmlns:p14="http://schemas.microsoft.com/office/powerpoint/2010/main" val="4068112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E089D-2C1A-4979-8CB3-A66148670DC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81FBF5F-EBA3-4E99-AB43-804B7624DAC2}"/>
              </a:ext>
            </a:extLst>
          </p:cNvPr>
          <p:cNvSpPr>
            <a:spLocks noGrp="1"/>
          </p:cNvSpPr>
          <p:nvPr>
            <p:ph type="dt" sz="half" idx="10"/>
          </p:nvPr>
        </p:nvSpPr>
        <p:spPr/>
        <p:txBody>
          <a:bodyPr/>
          <a:lstStyle/>
          <a:p>
            <a:fld id="{AB045E34-D052-4DBF-A871-EBF54735AD85}" type="datetimeFigureOut">
              <a:rPr lang="en-GB" smtClean="0"/>
              <a:t>19/02/2024</a:t>
            </a:fld>
            <a:endParaRPr lang="en-GB"/>
          </a:p>
        </p:txBody>
      </p:sp>
      <p:sp>
        <p:nvSpPr>
          <p:cNvPr id="4" name="Footer Placeholder 3">
            <a:extLst>
              <a:ext uri="{FF2B5EF4-FFF2-40B4-BE49-F238E27FC236}">
                <a16:creationId xmlns:a16="http://schemas.microsoft.com/office/drawing/2014/main" id="{104F8C5F-8D2F-46DB-8684-2A2C65DE63E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EE46D0C-C948-444A-90BE-71B7EE29D0E1}"/>
              </a:ext>
            </a:extLst>
          </p:cNvPr>
          <p:cNvSpPr>
            <a:spLocks noGrp="1"/>
          </p:cNvSpPr>
          <p:nvPr>
            <p:ph type="sldNum" sz="quarter" idx="12"/>
          </p:nvPr>
        </p:nvSpPr>
        <p:spPr/>
        <p:txBody>
          <a:bodyPr/>
          <a:lstStyle/>
          <a:p>
            <a:fld id="{A3F550A0-8053-4CE5-B6E3-75CBC7692A19}" type="slidenum">
              <a:rPr lang="en-GB" smtClean="0"/>
              <a:t>‹#›</a:t>
            </a:fld>
            <a:endParaRPr lang="en-GB"/>
          </a:p>
        </p:txBody>
      </p:sp>
    </p:spTree>
    <p:extLst>
      <p:ext uri="{BB962C8B-B14F-4D97-AF65-F5344CB8AC3E}">
        <p14:creationId xmlns:p14="http://schemas.microsoft.com/office/powerpoint/2010/main" val="1462011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4D79E2-8E3C-4A53-8BA8-5C63BBB6B02E}"/>
              </a:ext>
            </a:extLst>
          </p:cNvPr>
          <p:cNvSpPr>
            <a:spLocks noGrp="1"/>
          </p:cNvSpPr>
          <p:nvPr>
            <p:ph type="dt" sz="half" idx="10"/>
          </p:nvPr>
        </p:nvSpPr>
        <p:spPr/>
        <p:txBody>
          <a:bodyPr/>
          <a:lstStyle/>
          <a:p>
            <a:fld id="{AB045E34-D052-4DBF-A871-EBF54735AD85}" type="datetimeFigureOut">
              <a:rPr lang="en-GB" smtClean="0"/>
              <a:t>19/02/2024</a:t>
            </a:fld>
            <a:endParaRPr lang="en-GB"/>
          </a:p>
        </p:txBody>
      </p:sp>
      <p:sp>
        <p:nvSpPr>
          <p:cNvPr id="3" name="Footer Placeholder 2">
            <a:extLst>
              <a:ext uri="{FF2B5EF4-FFF2-40B4-BE49-F238E27FC236}">
                <a16:creationId xmlns:a16="http://schemas.microsoft.com/office/drawing/2014/main" id="{749689DE-99BB-44D0-8F03-68EC1B91CD3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2FBBACC-7025-4403-977F-13CF33619C23}"/>
              </a:ext>
            </a:extLst>
          </p:cNvPr>
          <p:cNvSpPr>
            <a:spLocks noGrp="1"/>
          </p:cNvSpPr>
          <p:nvPr>
            <p:ph type="sldNum" sz="quarter" idx="12"/>
          </p:nvPr>
        </p:nvSpPr>
        <p:spPr/>
        <p:txBody>
          <a:bodyPr/>
          <a:lstStyle/>
          <a:p>
            <a:fld id="{A3F550A0-8053-4CE5-B6E3-75CBC7692A19}" type="slidenum">
              <a:rPr lang="en-GB" smtClean="0"/>
              <a:t>‹#›</a:t>
            </a:fld>
            <a:endParaRPr lang="en-GB"/>
          </a:p>
        </p:txBody>
      </p:sp>
    </p:spTree>
    <p:extLst>
      <p:ext uri="{BB962C8B-B14F-4D97-AF65-F5344CB8AC3E}">
        <p14:creationId xmlns:p14="http://schemas.microsoft.com/office/powerpoint/2010/main" val="147601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4B88F-2E16-4E3D-9F34-06F6CDA9D0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4689BE7-CB0C-43E6-BB09-45375C3B19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40C473F-7137-48F8-9E90-7075BD68AB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7F0740-6BA1-4228-ABDB-D8145698694E}"/>
              </a:ext>
            </a:extLst>
          </p:cNvPr>
          <p:cNvSpPr>
            <a:spLocks noGrp="1"/>
          </p:cNvSpPr>
          <p:nvPr>
            <p:ph type="dt" sz="half" idx="10"/>
          </p:nvPr>
        </p:nvSpPr>
        <p:spPr/>
        <p:txBody>
          <a:bodyPr/>
          <a:lstStyle/>
          <a:p>
            <a:fld id="{AB045E34-D052-4DBF-A871-EBF54735AD85}" type="datetimeFigureOut">
              <a:rPr lang="en-GB" smtClean="0"/>
              <a:t>19/02/2024</a:t>
            </a:fld>
            <a:endParaRPr lang="en-GB"/>
          </a:p>
        </p:txBody>
      </p:sp>
      <p:sp>
        <p:nvSpPr>
          <p:cNvPr id="6" name="Footer Placeholder 5">
            <a:extLst>
              <a:ext uri="{FF2B5EF4-FFF2-40B4-BE49-F238E27FC236}">
                <a16:creationId xmlns:a16="http://schemas.microsoft.com/office/drawing/2014/main" id="{E616E0BA-EE56-4270-8167-A989BFA4E2A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3E3591-C7C0-4CC7-87AF-F109944AA68E}"/>
              </a:ext>
            </a:extLst>
          </p:cNvPr>
          <p:cNvSpPr>
            <a:spLocks noGrp="1"/>
          </p:cNvSpPr>
          <p:nvPr>
            <p:ph type="sldNum" sz="quarter" idx="12"/>
          </p:nvPr>
        </p:nvSpPr>
        <p:spPr/>
        <p:txBody>
          <a:bodyPr/>
          <a:lstStyle/>
          <a:p>
            <a:fld id="{A3F550A0-8053-4CE5-B6E3-75CBC7692A19}" type="slidenum">
              <a:rPr lang="en-GB" smtClean="0"/>
              <a:t>‹#›</a:t>
            </a:fld>
            <a:endParaRPr lang="en-GB"/>
          </a:p>
        </p:txBody>
      </p:sp>
    </p:spTree>
    <p:extLst>
      <p:ext uri="{BB962C8B-B14F-4D97-AF65-F5344CB8AC3E}">
        <p14:creationId xmlns:p14="http://schemas.microsoft.com/office/powerpoint/2010/main" val="21305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926D3-8605-444A-A0A0-C014DE6EE4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F1576CA-0CC7-4466-8B8A-94988E64FC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782356D-3F93-4520-BB88-54E6FF89E3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420DDC-D1E7-42B8-97E7-AF6E3004088D}"/>
              </a:ext>
            </a:extLst>
          </p:cNvPr>
          <p:cNvSpPr>
            <a:spLocks noGrp="1"/>
          </p:cNvSpPr>
          <p:nvPr>
            <p:ph type="dt" sz="half" idx="10"/>
          </p:nvPr>
        </p:nvSpPr>
        <p:spPr/>
        <p:txBody>
          <a:bodyPr/>
          <a:lstStyle/>
          <a:p>
            <a:fld id="{AB045E34-D052-4DBF-A871-EBF54735AD85}" type="datetimeFigureOut">
              <a:rPr lang="en-GB" smtClean="0"/>
              <a:t>19/02/2024</a:t>
            </a:fld>
            <a:endParaRPr lang="en-GB"/>
          </a:p>
        </p:txBody>
      </p:sp>
      <p:sp>
        <p:nvSpPr>
          <p:cNvPr id="6" name="Footer Placeholder 5">
            <a:extLst>
              <a:ext uri="{FF2B5EF4-FFF2-40B4-BE49-F238E27FC236}">
                <a16:creationId xmlns:a16="http://schemas.microsoft.com/office/drawing/2014/main" id="{512648A8-20EB-4E86-82F2-F9D39FA6F09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AFFAC08-B5C5-46AC-9F2B-84370BC9C029}"/>
              </a:ext>
            </a:extLst>
          </p:cNvPr>
          <p:cNvSpPr>
            <a:spLocks noGrp="1"/>
          </p:cNvSpPr>
          <p:nvPr>
            <p:ph type="sldNum" sz="quarter" idx="12"/>
          </p:nvPr>
        </p:nvSpPr>
        <p:spPr/>
        <p:txBody>
          <a:bodyPr/>
          <a:lstStyle/>
          <a:p>
            <a:fld id="{A3F550A0-8053-4CE5-B6E3-75CBC7692A19}" type="slidenum">
              <a:rPr lang="en-GB" smtClean="0"/>
              <a:t>‹#›</a:t>
            </a:fld>
            <a:endParaRPr lang="en-GB"/>
          </a:p>
        </p:txBody>
      </p:sp>
    </p:spTree>
    <p:extLst>
      <p:ext uri="{BB962C8B-B14F-4D97-AF65-F5344CB8AC3E}">
        <p14:creationId xmlns:p14="http://schemas.microsoft.com/office/powerpoint/2010/main" val="4146138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A7D568-D234-4284-9FF6-273D3902EC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C15CEF2-6CB3-44BB-9A9A-A5703E79B6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D19B64-1D79-4E3C-86E4-50A9B63860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045E34-D052-4DBF-A871-EBF54735AD85}" type="datetimeFigureOut">
              <a:rPr lang="en-GB" smtClean="0"/>
              <a:t>19/02/2024</a:t>
            </a:fld>
            <a:endParaRPr lang="en-GB"/>
          </a:p>
        </p:txBody>
      </p:sp>
      <p:sp>
        <p:nvSpPr>
          <p:cNvPr id="5" name="Footer Placeholder 4">
            <a:extLst>
              <a:ext uri="{FF2B5EF4-FFF2-40B4-BE49-F238E27FC236}">
                <a16:creationId xmlns:a16="http://schemas.microsoft.com/office/drawing/2014/main" id="{962A80E8-9A50-497B-A6ED-7E31173548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ABD580B-0E18-4F23-AE4E-C4717F64C2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F550A0-8053-4CE5-B6E3-75CBC7692A19}" type="slidenum">
              <a:rPr lang="en-GB" smtClean="0"/>
              <a:t>‹#›</a:t>
            </a:fld>
            <a:endParaRPr lang="en-GB"/>
          </a:p>
        </p:txBody>
      </p:sp>
    </p:spTree>
    <p:extLst>
      <p:ext uri="{BB962C8B-B14F-4D97-AF65-F5344CB8AC3E}">
        <p14:creationId xmlns:p14="http://schemas.microsoft.com/office/powerpoint/2010/main" val="4112460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CF146-D56E-4D61-9DFF-97C1032AD2EC}"/>
              </a:ext>
            </a:extLst>
          </p:cNvPr>
          <p:cNvSpPr>
            <a:spLocks noGrp="1"/>
          </p:cNvSpPr>
          <p:nvPr>
            <p:ph type="ctrTitle"/>
          </p:nvPr>
        </p:nvSpPr>
        <p:spPr/>
        <p:txBody>
          <a:bodyPr/>
          <a:lstStyle/>
          <a:p>
            <a:r>
              <a:rPr lang="en-GB" b="1" dirty="0"/>
              <a:t>Real Estate Sales Dashboard</a:t>
            </a:r>
          </a:p>
        </p:txBody>
      </p:sp>
      <p:sp>
        <p:nvSpPr>
          <p:cNvPr id="3" name="Subtitle 2">
            <a:extLst>
              <a:ext uri="{FF2B5EF4-FFF2-40B4-BE49-F238E27FC236}">
                <a16:creationId xmlns:a16="http://schemas.microsoft.com/office/drawing/2014/main" id="{FDC9FD9B-E842-4CF7-9156-27E2C1C480AD}"/>
              </a:ext>
            </a:extLst>
          </p:cNvPr>
          <p:cNvSpPr>
            <a:spLocks noGrp="1"/>
          </p:cNvSpPr>
          <p:nvPr>
            <p:ph type="subTitle" idx="1"/>
          </p:nvPr>
        </p:nvSpPr>
        <p:spPr/>
        <p:txBody>
          <a:bodyPr>
            <a:normAutofit/>
          </a:bodyPr>
          <a:lstStyle/>
          <a:p>
            <a:r>
              <a:rPr lang="en-GB" sz="3200" b="1" dirty="0">
                <a:latin typeface="+mj-lt"/>
                <a:ea typeface="+mj-ea"/>
                <a:cs typeface="+mj-cs"/>
              </a:rPr>
              <a:t>2001- 2020</a:t>
            </a:r>
          </a:p>
        </p:txBody>
      </p:sp>
    </p:spTree>
    <p:extLst>
      <p:ext uri="{BB962C8B-B14F-4D97-AF65-F5344CB8AC3E}">
        <p14:creationId xmlns:p14="http://schemas.microsoft.com/office/powerpoint/2010/main" val="2155252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564C06-0877-44E1-9388-3B24D60A4BBD}"/>
              </a:ext>
            </a:extLst>
          </p:cNvPr>
          <p:cNvSpPr txBox="1"/>
          <p:nvPr/>
        </p:nvSpPr>
        <p:spPr>
          <a:xfrm>
            <a:off x="821093" y="1203649"/>
            <a:ext cx="10618237" cy="1815882"/>
          </a:xfrm>
          <a:prstGeom prst="rect">
            <a:avLst/>
          </a:prstGeom>
          <a:noFill/>
        </p:spPr>
        <p:txBody>
          <a:bodyPr wrap="square">
            <a:spAutoFit/>
          </a:bodyPr>
          <a:lstStyle/>
          <a:p>
            <a:pPr algn="l"/>
            <a:r>
              <a:rPr lang="en-GB" sz="4000" b="1" i="0" dirty="0">
                <a:solidFill>
                  <a:srgbClr val="000000"/>
                </a:solidFill>
                <a:effectLst/>
                <a:latin typeface="+mj-lt"/>
              </a:rPr>
              <a:t>Recommendation: </a:t>
            </a:r>
          </a:p>
          <a:p>
            <a:pPr algn="l"/>
            <a:endParaRPr lang="en-GB" b="1" dirty="0">
              <a:solidFill>
                <a:srgbClr val="000000"/>
              </a:solidFill>
              <a:latin typeface="+mj-lt"/>
            </a:endParaRPr>
          </a:p>
          <a:p>
            <a:pPr algn="l"/>
            <a:endParaRPr lang="en-GB" b="1" i="0" dirty="0">
              <a:solidFill>
                <a:srgbClr val="000000"/>
              </a:solidFill>
              <a:effectLst/>
              <a:latin typeface="+mj-lt"/>
            </a:endParaRPr>
          </a:p>
          <a:p>
            <a:pPr algn="l"/>
            <a:r>
              <a:rPr lang="en-GB" i="0" dirty="0">
                <a:solidFill>
                  <a:srgbClr val="000000"/>
                </a:solidFill>
                <a:effectLst/>
                <a:latin typeface="+mj-lt"/>
              </a:rPr>
              <a:t>The OPM and Assessor Remarks will need to be critically assessed and if possible proper training provided so that going forward Property Assessment done will be near accurate with little or no error at all</a:t>
            </a:r>
            <a:r>
              <a:rPr lang="en-GB" dirty="0">
                <a:solidFill>
                  <a:srgbClr val="000000"/>
                </a:solidFill>
                <a:latin typeface="+mj-lt"/>
              </a:rPr>
              <a:t>.</a:t>
            </a:r>
            <a:endParaRPr lang="en-GB" i="0" dirty="0">
              <a:solidFill>
                <a:srgbClr val="000000"/>
              </a:solidFill>
              <a:effectLst/>
              <a:latin typeface="+mj-lt"/>
            </a:endParaRPr>
          </a:p>
        </p:txBody>
      </p:sp>
    </p:spTree>
    <p:extLst>
      <p:ext uri="{BB962C8B-B14F-4D97-AF65-F5344CB8AC3E}">
        <p14:creationId xmlns:p14="http://schemas.microsoft.com/office/powerpoint/2010/main" val="3255887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2DAE7-E777-4FC5-A0F8-CF1373B059B9}"/>
              </a:ext>
            </a:extLst>
          </p:cNvPr>
          <p:cNvSpPr>
            <a:spLocks noGrp="1"/>
          </p:cNvSpPr>
          <p:nvPr>
            <p:ph type="title"/>
          </p:nvPr>
        </p:nvSpPr>
        <p:spPr/>
        <p:txBody>
          <a:bodyPr/>
          <a:lstStyle/>
          <a:p>
            <a:br>
              <a:rPr lang="en-GB" sz="1800" b="0" i="0" u="none" strike="noStrike" baseline="0" dirty="0">
                <a:solidFill>
                  <a:srgbClr val="000000"/>
                </a:solidFill>
                <a:latin typeface="Calibri" panose="020F0502020204030204" pitchFamily="34" charset="0"/>
              </a:rPr>
            </a:br>
            <a:r>
              <a:rPr lang="en-GB" sz="1800" b="0" i="0" u="none" strike="noStrike" baseline="0" dirty="0">
                <a:solidFill>
                  <a:srgbClr val="000000"/>
                </a:solidFill>
                <a:latin typeface="Calibri" panose="020F0502020204030204" pitchFamily="34" charset="0"/>
              </a:rPr>
              <a:t> </a:t>
            </a:r>
            <a:r>
              <a:rPr lang="en-GB" sz="4000" b="0" i="0" u="none" strike="noStrike" baseline="0" dirty="0">
                <a:latin typeface="Calibri" panose="020F0502020204030204" pitchFamily="34" charset="0"/>
              </a:rPr>
              <a:t>Objectives </a:t>
            </a:r>
            <a:endParaRPr lang="en-GB" sz="4000" dirty="0"/>
          </a:p>
        </p:txBody>
      </p:sp>
      <p:sp>
        <p:nvSpPr>
          <p:cNvPr id="3" name="Content Placeholder 2">
            <a:extLst>
              <a:ext uri="{FF2B5EF4-FFF2-40B4-BE49-F238E27FC236}">
                <a16:creationId xmlns:a16="http://schemas.microsoft.com/office/drawing/2014/main" id="{8DB15AFD-E1E0-4830-839D-36FB3EA3749D}"/>
              </a:ext>
            </a:extLst>
          </p:cNvPr>
          <p:cNvSpPr>
            <a:spLocks noGrp="1"/>
          </p:cNvSpPr>
          <p:nvPr>
            <p:ph idx="1"/>
          </p:nvPr>
        </p:nvSpPr>
        <p:spPr/>
        <p:txBody>
          <a:bodyPr>
            <a:normAutofit/>
          </a:bodyPr>
          <a:lstStyle/>
          <a:p>
            <a:pPr algn="l"/>
            <a:endParaRPr lang="en-GB" sz="1800" b="0" i="0" u="none" strike="noStrike" baseline="0" dirty="0">
              <a:solidFill>
                <a:srgbClr val="000000"/>
              </a:solidFill>
              <a:latin typeface="Times New Roman" panose="02020603050405020304" pitchFamily="18" charset="0"/>
            </a:endParaRPr>
          </a:p>
          <a:p>
            <a:r>
              <a:rPr lang="en-GB" sz="1800" b="0" i="0" u="none" strike="noStrike" baseline="0" dirty="0">
                <a:solidFill>
                  <a:srgbClr val="000000"/>
                </a:solidFill>
                <a:latin typeface="Times New Roman" panose="02020603050405020304" pitchFamily="18" charset="0"/>
              </a:rPr>
              <a:t> </a:t>
            </a:r>
            <a:r>
              <a:rPr lang="en-GB" sz="1800" b="0" i="1" u="none" strike="noStrike" baseline="0" dirty="0">
                <a:solidFill>
                  <a:srgbClr val="000000"/>
                </a:solidFill>
                <a:latin typeface="+mj-lt"/>
              </a:rPr>
              <a:t>Assessment Accuracy Evaluate the accuracy of property assessments by comparing assessed values with actual sale amounts, and identify any discrepancies. </a:t>
            </a:r>
            <a:endParaRPr lang="en-GB" sz="1800" b="0" i="0" u="none" strike="noStrike" baseline="0" dirty="0">
              <a:solidFill>
                <a:srgbClr val="000000"/>
              </a:solidFill>
              <a:latin typeface="+mj-lt"/>
            </a:endParaRPr>
          </a:p>
          <a:p>
            <a:r>
              <a:rPr lang="en-GB" sz="1800" b="0" i="1" u="none" strike="noStrike" baseline="0" dirty="0">
                <a:solidFill>
                  <a:srgbClr val="000000"/>
                </a:solidFill>
                <a:latin typeface="+mj-lt"/>
              </a:rPr>
              <a:t>Market Trends Analyze sales ratios to uncover trends in property market values, understanding how sale amounts relate to the assessed values across different property types and residential classifications. </a:t>
            </a:r>
            <a:endParaRPr lang="en-GB" sz="1800" b="0" i="0" u="none" strike="noStrike" baseline="0" dirty="0">
              <a:solidFill>
                <a:srgbClr val="000000"/>
              </a:solidFill>
              <a:latin typeface="+mj-lt"/>
            </a:endParaRPr>
          </a:p>
          <a:p>
            <a:r>
              <a:rPr lang="en-GB" sz="1800" b="0" i="1" u="none" strike="noStrike" baseline="0" dirty="0">
                <a:solidFill>
                  <a:srgbClr val="000000"/>
                </a:solidFill>
                <a:latin typeface="+mj-lt"/>
              </a:rPr>
              <a:t>Geographical Analysis Investigate variations in assessed values, sales amounts, and market ratios across different towns, providing a localized understanding of real estate dynamics. </a:t>
            </a:r>
            <a:endParaRPr lang="en-GB" sz="1800" b="0" i="0" u="none" strike="noStrike" baseline="0" dirty="0">
              <a:solidFill>
                <a:srgbClr val="000000"/>
              </a:solidFill>
              <a:latin typeface="+mj-lt"/>
            </a:endParaRPr>
          </a:p>
          <a:p>
            <a:r>
              <a:rPr lang="en-GB" sz="1800" b="0" i="1" u="none" strike="noStrike" baseline="0" dirty="0">
                <a:solidFill>
                  <a:srgbClr val="000000"/>
                </a:solidFill>
                <a:latin typeface="+mj-lt"/>
              </a:rPr>
              <a:t>Property Type Impact Examine the impact of property type on assessment accuracy and market trends, exploring whether certain types (e.g., residential, commercial) exhibit distinct patterns. </a:t>
            </a:r>
            <a:endParaRPr lang="en-GB" sz="1800" b="0" i="0" u="none" strike="noStrike" baseline="0" dirty="0">
              <a:solidFill>
                <a:srgbClr val="000000"/>
              </a:solidFill>
              <a:latin typeface="+mj-lt"/>
            </a:endParaRPr>
          </a:p>
          <a:p>
            <a:r>
              <a:rPr lang="en-GB" sz="1800" b="0" i="1" u="none" strike="noStrike" baseline="0" dirty="0">
                <a:solidFill>
                  <a:srgbClr val="000000"/>
                </a:solidFill>
                <a:latin typeface="+mj-lt"/>
              </a:rPr>
              <a:t>Non-Use Code Insights Explore the significance of non-use codes in property assessment, investigating how these codes influence assessed values and sales transactions. </a:t>
            </a:r>
            <a:endParaRPr lang="en-GB" sz="1800" b="0" i="0" u="none" strike="noStrike" baseline="0" dirty="0">
              <a:solidFill>
                <a:srgbClr val="000000"/>
              </a:solidFill>
              <a:latin typeface="+mj-lt"/>
            </a:endParaRPr>
          </a:p>
          <a:p>
            <a:r>
              <a:rPr lang="en-GB" sz="1800" b="0" i="1" u="none" strike="noStrike" baseline="0" dirty="0">
                <a:solidFill>
                  <a:srgbClr val="000000"/>
                </a:solidFill>
                <a:latin typeface="+mj-lt"/>
              </a:rPr>
              <a:t>Assessor and OPM Remarks Analyze remarks provided by assessors and the Office of Policy and Management (OPM) to identify factors influencing assessment decisions and potential areas for improvement</a:t>
            </a:r>
            <a:r>
              <a:rPr lang="en-GB" sz="1800" b="0" i="1" u="none" strike="noStrike" baseline="0" dirty="0">
                <a:solidFill>
                  <a:srgbClr val="000000"/>
                </a:solidFill>
                <a:latin typeface="Times New Roman" panose="02020603050405020304" pitchFamily="18" charset="0"/>
              </a:rPr>
              <a:t>. </a:t>
            </a:r>
            <a:r>
              <a:rPr lang="en-GB" sz="1800" b="0" i="0" u="none" strike="noStrike" baseline="0" dirty="0">
                <a:solidFill>
                  <a:srgbClr val="2E5395"/>
                </a:solidFill>
                <a:latin typeface="Calibri" panose="020F0502020204030204" pitchFamily="34" charset="0"/>
              </a:rPr>
              <a:t> </a:t>
            </a:r>
            <a:endParaRPr lang="en-GB" dirty="0"/>
          </a:p>
        </p:txBody>
      </p:sp>
    </p:spTree>
    <p:extLst>
      <p:ext uri="{BB962C8B-B14F-4D97-AF65-F5344CB8AC3E}">
        <p14:creationId xmlns:p14="http://schemas.microsoft.com/office/powerpoint/2010/main" val="2367534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A45FCC7-16C5-41B0-B305-3F8B9D791B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974" y="757238"/>
            <a:ext cx="10007413" cy="429797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A4BF4CB-2189-4734-817D-A0A87F4CD5A4}"/>
              </a:ext>
            </a:extLst>
          </p:cNvPr>
          <p:cNvSpPr txBox="1"/>
          <p:nvPr/>
        </p:nvSpPr>
        <p:spPr>
          <a:xfrm>
            <a:off x="1927412" y="5414682"/>
            <a:ext cx="9403975" cy="646331"/>
          </a:xfrm>
          <a:prstGeom prst="rect">
            <a:avLst/>
          </a:prstGeom>
          <a:noFill/>
        </p:spPr>
        <p:txBody>
          <a:bodyPr wrap="square" rtlCol="0">
            <a:spAutoFit/>
          </a:bodyPr>
          <a:lstStyle/>
          <a:p>
            <a:r>
              <a:rPr lang="en-GB" b="0" i="0" dirty="0">
                <a:solidFill>
                  <a:srgbClr val="000000"/>
                </a:solidFill>
                <a:effectLst/>
                <a:latin typeface="+mj-lt"/>
              </a:rPr>
              <a:t>The above chart shows the percentage difference between the Assessed Value and Actual Sale Amount of each Property. The Discrepancy went as high as above 1.2%</a:t>
            </a:r>
            <a:endParaRPr lang="en-GB" dirty="0">
              <a:latin typeface="+mj-lt"/>
            </a:endParaRPr>
          </a:p>
        </p:txBody>
      </p:sp>
    </p:spTree>
    <p:extLst>
      <p:ext uri="{BB962C8B-B14F-4D97-AF65-F5344CB8AC3E}">
        <p14:creationId xmlns:p14="http://schemas.microsoft.com/office/powerpoint/2010/main" val="1760097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FC5B094-E6F9-4BD9-BB7C-3543DD9255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 y="0"/>
            <a:ext cx="11038354" cy="510091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C288763-99CC-40BA-A666-3C4B69723404}"/>
              </a:ext>
            </a:extLst>
          </p:cNvPr>
          <p:cNvSpPr txBox="1"/>
          <p:nvPr/>
        </p:nvSpPr>
        <p:spPr>
          <a:xfrm>
            <a:off x="598075" y="5522258"/>
            <a:ext cx="10697454" cy="646331"/>
          </a:xfrm>
          <a:prstGeom prst="rect">
            <a:avLst/>
          </a:prstGeom>
          <a:noFill/>
        </p:spPr>
        <p:txBody>
          <a:bodyPr wrap="square" rtlCol="0">
            <a:spAutoFit/>
          </a:bodyPr>
          <a:lstStyle/>
          <a:p>
            <a:r>
              <a:rPr lang="en-GB" b="0" i="0" dirty="0">
                <a:solidFill>
                  <a:srgbClr val="000000"/>
                </a:solidFill>
                <a:effectLst/>
                <a:latin typeface="+mj-lt"/>
              </a:rPr>
              <a:t>Using the Sales Ratio to get the Market Trend for the Residential Type, there is a significant increase in the ratio for Residential Type- 'Unknown' as sufficient data was not provided</a:t>
            </a:r>
            <a:endParaRPr lang="en-GB" dirty="0">
              <a:latin typeface="+mj-lt"/>
            </a:endParaRPr>
          </a:p>
        </p:txBody>
      </p:sp>
    </p:spTree>
    <p:extLst>
      <p:ext uri="{BB962C8B-B14F-4D97-AF65-F5344CB8AC3E}">
        <p14:creationId xmlns:p14="http://schemas.microsoft.com/office/powerpoint/2010/main" val="728448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D5DBEBC1-7230-455C-8B15-C908A330B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0" y="0"/>
            <a:ext cx="114919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8669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91C04EBA-7B04-4B11-8284-C98CF08DA2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705" y="313764"/>
            <a:ext cx="9914234" cy="490204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3E69D5C-4474-47E0-ABEB-202EA6817F34}"/>
              </a:ext>
            </a:extLst>
          </p:cNvPr>
          <p:cNvSpPr txBox="1"/>
          <p:nvPr/>
        </p:nvSpPr>
        <p:spPr>
          <a:xfrm>
            <a:off x="582705" y="5450359"/>
            <a:ext cx="10007541" cy="1200329"/>
          </a:xfrm>
          <a:prstGeom prst="rect">
            <a:avLst/>
          </a:prstGeom>
          <a:noFill/>
        </p:spPr>
        <p:txBody>
          <a:bodyPr wrap="square" rtlCol="0">
            <a:spAutoFit/>
          </a:bodyPr>
          <a:lstStyle/>
          <a:p>
            <a:r>
              <a:rPr lang="en-GB" b="0" i="0" dirty="0">
                <a:solidFill>
                  <a:srgbClr val="000000"/>
                </a:solidFill>
                <a:effectLst/>
                <a:latin typeface="+mj-lt"/>
              </a:rPr>
              <a:t>Using the Top 20 Towns to investigate the variations in Assessed Value, Sale Amount and Market Ratio, The above shows that Hamden is the highest in terms of Assessed Value, Willington is the highest in terms of Sale Amount and Salisbury is the highest in terms of Sales Ratio. This clearly shows that there is a great discrepancy between the Assessed Value and Actual Sale Amount.</a:t>
            </a:r>
            <a:endParaRPr lang="en-GB" dirty="0">
              <a:latin typeface="+mj-lt"/>
            </a:endParaRPr>
          </a:p>
        </p:txBody>
      </p:sp>
    </p:spTree>
    <p:extLst>
      <p:ext uri="{BB962C8B-B14F-4D97-AF65-F5344CB8AC3E}">
        <p14:creationId xmlns:p14="http://schemas.microsoft.com/office/powerpoint/2010/main" val="424438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44575B27-A0DB-4F30-83C2-E0CC96A790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4925" y="80963"/>
            <a:ext cx="8968079" cy="541279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2A2663E-2E8A-4C3B-BC2E-0EDBCDB216E3}"/>
              </a:ext>
            </a:extLst>
          </p:cNvPr>
          <p:cNvSpPr txBox="1"/>
          <p:nvPr/>
        </p:nvSpPr>
        <p:spPr>
          <a:xfrm>
            <a:off x="1304926" y="5990253"/>
            <a:ext cx="8968078" cy="369332"/>
          </a:xfrm>
          <a:prstGeom prst="rect">
            <a:avLst/>
          </a:prstGeom>
          <a:noFill/>
        </p:spPr>
        <p:txBody>
          <a:bodyPr wrap="square" rtlCol="0">
            <a:spAutoFit/>
          </a:bodyPr>
          <a:lstStyle/>
          <a:p>
            <a:r>
              <a:rPr lang="en-GB" b="0" i="0" dirty="0">
                <a:solidFill>
                  <a:srgbClr val="000000"/>
                </a:solidFill>
                <a:effectLst/>
                <a:latin typeface="+mj-lt"/>
              </a:rPr>
              <a:t>Residential and Unknown Property Type have the highest Sales Ratio</a:t>
            </a:r>
            <a:endParaRPr lang="en-GB" dirty="0">
              <a:latin typeface="+mj-lt"/>
            </a:endParaRPr>
          </a:p>
        </p:txBody>
      </p:sp>
    </p:spTree>
    <p:extLst>
      <p:ext uri="{BB962C8B-B14F-4D97-AF65-F5344CB8AC3E}">
        <p14:creationId xmlns:p14="http://schemas.microsoft.com/office/powerpoint/2010/main" val="772995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FEE54EBE-C260-400A-88FD-CB7B589408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514" y="80963"/>
            <a:ext cx="10655559" cy="5358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820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25E2AA6-493A-422B-A780-07A0895C6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465" y="1274763"/>
            <a:ext cx="10422294" cy="4306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6838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357</Words>
  <Application>Microsoft Office PowerPoint</Application>
  <PresentationFormat>Widescreen</PresentationFormat>
  <Paragraphs>18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Real Estate Sales Dashboard</vt:lpstr>
      <vt:lpstr>  Objectives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solutioncrest@gmail.com</dc:creator>
  <cp:lastModifiedBy>solutioncrest@gmail.com</cp:lastModifiedBy>
  <cp:revision>5</cp:revision>
  <dcterms:created xsi:type="dcterms:W3CDTF">2024-02-19T01:42:07Z</dcterms:created>
  <dcterms:modified xsi:type="dcterms:W3CDTF">2024-02-19T02:14:11Z</dcterms:modified>
</cp:coreProperties>
</file>