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257" r:id="rId5"/>
    <p:sldId id="519" r:id="rId6"/>
    <p:sldId id="518" r:id="rId7"/>
    <p:sldId id="521" r:id="rId8"/>
    <p:sldId id="541" r:id="rId9"/>
    <p:sldId id="495" r:id="rId10"/>
    <p:sldId id="558" r:id="rId11"/>
    <p:sldId id="571" r:id="rId12"/>
    <p:sldId id="537" r:id="rId13"/>
    <p:sldId id="572" r:id="rId14"/>
    <p:sldId id="564" r:id="rId15"/>
    <p:sldId id="491" r:id="rId16"/>
    <p:sldId id="556" r:id="rId17"/>
    <p:sldId id="528" r:id="rId18"/>
    <p:sldId id="549" r:id="rId19"/>
    <p:sldId id="529" r:id="rId20"/>
    <p:sldId id="557" r:id="rId21"/>
    <p:sldId id="531" r:id="rId22"/>
    <p:sldId id="569" r:id="rId23"/>
    <p:sldId id="533" r:id="rId24"/>
    <p:sldId id="574" r:id="rId25"/>
    <p:sldId id="575" r:id="rId26"/>
    <p:sldId id="576" r:id="rId27"/>
    <p:sldId id="577" r:id="rId28"/>
    <p:sldId id="559" r:id="rId29"/>
    <p:sldId id="461" r:id="rId30"/>
    <p:sldId id="573" r:id="rId31"/>
    <p:sldId id="544" r:id="rId32"/>
    <p:sldId id="543" r:id="rId33"/>
    <p:sldId id="565" r:id="rId34"/>
    <p:sldId id="566" r:id="rId35"/>
    <p:sldId id="542" r:id="rId36"/>
    <p:sldId id="534" r:id="rId37"/>
    <p:sldId id="489" r:id="rId38"/>
    <p:sldId id="522" r:id="rId39"/>
    <p:sldId id="560" r:id="rId40"/>
    <p:sldId id="555" r:id="rId41"/>
    <p:sldId id="458" r:id="rId42"/>
    <p:sldId id="459" r:id="rId43"/>
    <p:sldId id="561" r:id="rId44"/>
    <p:sldId id="460" r:id="rId45"/>
    <p:sldId id="562" r:id="rId46"/>
    <p:sldId id="462" r:id="rId47"/>
    <p:sldId id="563" r:id="rId48"/>
    <p:sldId id="567" r:id="rId49"/>
    <p:sldId id="568" r:id="rId50"/>
    <p:sldId id="540" r:id="rId51"/>
    <p:sldId id="496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7" r:id="rId61"/>
    <p:sldId id="508" r:id="rId62"/>
    <p:sldId id="536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69696"/>
    <a:srgbClr val="CC0000"/>
    <a:srgbClr val="C0C0C0"/>
    <a:srgbClr val="EAEAEA"/>
    <a:srgbClr val="DDDDDD"/>
    <a:srgbClr val="F8F8F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9616" autoAdjust="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66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3C2DE8-68C9-44CC-9D2D-D083E25C2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9915FC-C9FF-4AF1-A0B8-AF814BF5081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9850B8-08C4-456C-A127-5EF942DF3E4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1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EA83E4-0200-45F3-8155-25CA0B39061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C0775-F24F-2A40-AEF3-24CD91A8CFCB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70C7FE-C109-48F1-ABEA-AA942D6F230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C0775-F24F-2A40-AEF3-24CD91A8CFCB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84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27B858-DF68-40CD-884F-E5D961CAB0D2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C0775-F24F-2A40-AEF3-24CD91A8CFCB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2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6E63D5-EDB8-4E59-87B1-1713899D5B6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9923E7-C35C-4085-B638-950CADC77C32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53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9923E7-C35C-4085-B638-950CADC77C32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E7A820-6E51-4DFC-96C1-C38B9F9AF53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C4504E-B8A5-CB45-A0ED-BFD2AC81D8B4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39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C4504E-B8A5-CB45-A0ED-BFD2AC81D8B4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26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C4504E-B8A5-CB45-A0ED-BFD2AC81D8B4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47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2ABE2F-E416-4C98-8367-0F7D4F1FAD6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22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B9DEE2-3860-4D66-9177-857F7103875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92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B9DEE2-3860-4D66-9177-857F7103875D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1A2E0C-0660-4618-9A5A-C3476C36BCB6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FECE84-8857-4FFD-BCEA-DAE7DCCD45E6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7897C3-0B84-458F-8504-BD6129FD94FA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7897C3-0B84-458F-8504-BD6129FD94FA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8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B93169-3FEA-401D-B60F-C4690DC7F24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060925-D730-AB42-9311-5F7D3930AB83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95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CBD1DD-0AE3-4BC7-AEFD-5948CF1D9C61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77606F-E30B-49CB-A408-EB79F55F7F3D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77606F-E30B-49CB-A408-EB79F55F7F3D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402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A6116F-3372-4441-9BED-2AFB365E136A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A6116F-3372-4441-9BED-2AFB365E136A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38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158400-A7B1-48AD-902D-EF551C647256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158400-A7B1-48AD-902D-EF551C647256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70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158400-A7B1-48AD-902D-EF551C647256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66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C97581-A58E-4FA1-A673-0C8A664B20DD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03DA10-5E15-4AEE-BF2C-3324FAF02F1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C97581-A58E-4FA1-A673-0C8A664B20DD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A9F62F-1F03-4B80-B1C9-FABF06F5269D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71E748-F20F-48E2-970A-8B54B795E94F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7964A8-12D8-4C70-BBB3-4188EE931B2C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5E0E46-F2F3-4D25-A617-ED93FAD5449E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44D64D-AEFC-473F-B014-B24D53B11052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F0754F-5A18-4FB2-B56A-D23A162800B3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81BA1B-284B-4718-B5E0-64F0BA2CD5BA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A8A287-ACB5-44F7-A73D-F61A2595B6E8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DEF535-06F4-4D29-9FDD-F9D864C1F4C4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27C2EC-A6C2-4CCC-BA94-EBFC81DB5EE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348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0CA0ED-9F62-4807-BF81-C3F646DE4A99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7C9ABB-1379-42B1-8A8B-34D512F0B691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ABE8C8-9CE3-498A-BA81-2082C726F6D5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9850B8-08C4-456C-A127-5EF942DF3E4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9850B8-08C4-456C-A127-5EF942DF3E4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2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AB0760-F619-4813-A0AD-C040C65CE0B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62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AB0760-F619-4813-A0AD-C040C65CE0B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ECD97-17B1-40AC-B439-8E5DA9DA6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4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5C81B-6F73-43A0-B070-168E02120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31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03200"/>
            <a:ext cx="1943100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03200"/>
            <a:ext cx="5676900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AA7-4DC9-4126-8B94-935BDCBF0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3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9701B-B4D0-47BC-B9C8-B6A33669A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3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0C0C-A028-4D00-9433-7B4B99A25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0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3183-7735-4298-9591-4A2F235A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0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272D-E6B1-4E16-BF8C-69CDC0185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79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5C66-0187-4669-944D-C532BCA38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92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55D0-54EF-4063-BE25-6622E2CBD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1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BCA6-60EF-40A2-AB96-B73F154C8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7C494-BE86-449A-995E-2D560071C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6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3200"/>
            <a:ext cx="7772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D29DC61-FA16-44F9-8BF7-1A3A91D26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45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png"/><Relationship Id="rId20" Type="http://schemas.openxmlformats.org/officeDocument/2006/relationships/oleObject" Target="../embeddings/oleObject14.bin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27.png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7.bin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2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21.bin"/><Relationship Id="rId30" Type="http://schemas.openxmlformats.org/officeDocument/2006/relationships/oleObject" Target="../embeddings/oleObject2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759D5-5BEA-4D67-8102-E19AAAB0D869}" type="datetime2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Wednesday, March 29, 2017</a:t>
            </a:fld>
            <a:endParaRPr lang="en-US" altLang="en-US" sz="100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9EE0F-6E96-4EEB-AC39-383ED84F5332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sz="2800" b="1" cap="small" dirty="0"/>
              <a:t>AMERICAN NATIONAL STANDARD</a:t>
            </a:r>
            <a:br>
              <a:rPr lang="en-US" sz="2800" dirty="0"/>
            </a:br>
            <a:r>
              <a:rPr lang="en-GB" sz="2800" dirty="0"/>
              <a:t> </a:t>
            </a:r>
            <a:br>
              <a:rPr lang="en-US" sz="2800" dirty="0"/>
            </a:br>
            <a:r>
              <a:rPr lang="en-GB" sz="2800" b="1" dirty="0"/>
              <a:t>ANSI/ISA-d95.00.02-ed3 </a:t>
            </a:r>
            <a:br>
              <a:rPr lang="en-GB" sz="2800" b="1" dirty="0"/>
            </a:br>
            <a:r>
              <a:rPr lang="en-GB" sz="2800" b="1" dirty="0"/>
              <a:t>Committee Draft (CD) 01 (ISA 95.00.02 ed2 Mod)</a:t>
            </a:r>
            <a:br>
              <a:rPr lang="en-US" sz="2800" dirty="0"/>
            </a:br>
            <a:r>
              <a:rPr lang="en-GB" sz="2800" b="1" dirty="0"/>
              <a:t> </a:t>
            </a:r>
            <a:br>
              <a:rPr lang="en-US" sz="2800" dirty="0"/>
            </a:br>
            <a:r>
              <a:rPr lang="en-GB" sz="2800" b="1" dirty="0"/>
              <a:t>Enterprise-Control System Integration</a:t>
            </a:r>
            <a:br>
              <a:rPr lang="en-US" sz="2800" dirty="0"/>
            </a:br>
            <a:r>
              <a:rPr lang="en-GB" sz="2800" b="1" dirty="0"/>
              <a:t>− Part 2: Object Model Attributes </a:t>
            </a:r>
            <a:br>
              <a:rPr lang="en-US" sz="2800" dirty="0"/>
            </a:br>
            <a:r>
              <a:rPr lang="en-US" sz="2800" dirty="0"/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5938151" y="110110"/>
            <a:ext cx="2917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New Operational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54" t="1503" r="3597" b="5943"/>
          <a:stretch/>
        </p:blipFill>
        <p:spPr>
          <a:xfrm>
            <a:off x="1845245" y="1316725"/>
            <a:ext cx="5031055" cy="41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5109670" y="213613"/>
            <a:ext cx="385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dirty="0">
                <a:solidFill>
                  <a:srgbClr val="000000"/>
                </a:solidFill>
                <a:latin typeface="+mn-lt"/>
              </a:rPr>
              <a:t>New Operations Record Model</a:t>
            </a:r>
            <a:endParaRPr lang="en-US" alt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81" t="2737" r="2778" b="5197"/>
          <a:stretch/>
        </p:blipFill>
        <p:spPr>
          <a:xfrm>
            <a:off x="2344510" y="855866"/>
            <a:ext cx="4224550" cy="47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Personnel</a:t>
            </a:r>
            <a:br>
              <a:rPr lang="en-US" altLang="en-US" sz="3200" dirty="0"/>
            </a:br>
            <a:r>
              <a:rPr lang="en-US" altLang="en-US" sz="3200" dirty="0"/>
              <a:t>Equipment</a:t>
            </a:r>
            <a:br>
              <a:rPr lang="en-US" altLang="en-US" sz="3200" dirty="0"/>
            </a:br>
            <a:r>
              <a:rPr lang="en-US" altLang="en-US" sz="3200" dirty="0"/>
              <a:t>Physical Asset</a:t>
            </a:r>
            <a:br>
              <a:rPr lang="en-US" altLang="en-US" sz="3200" dirty="0"/>
            </a:br>
            <a:r>
              <a:rPr lang="en-US" altLang="en-US" sz="3200" dirty="0"/>
              <a:t>Material</a:t>
            </a:r>
            <a:br>
              <a:rPr lang="en-US" altLang="en-US" sz="3200" dirty="0"/>
            </a:br>
            <a:r>
              <a:rPr lang="en-US" altLang="en-US" sz="3200" dirty="0"/>
              <a:t>Process Segment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Text Box 39"/>
          <p:cNvSpPr txBox="1">
            <a:spLocks noChangeArrowheads="1"/>
          </p:cNvSpPr>
          <p:nvPr/>
        </p:nvSpPr>
        <p:spPr bwMode="auto">
          <a:xfrm>
            <a:off x="6061105" y="0"/>
            <a:ext cx="3082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PERSONNEL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34" t="4004" r="3545" b="7058"/>
          <a:stretch/>
        </p:blipFill>
        <p:spPr>
          <a:xfrm>
            <a:off x="885120" y="817460"/>
            <a:ext cx="6836090" cy="48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3"/>
          <p:cNvSpPr>
            <a:spLocks noChangeArrowheads="1"/>
          </p:cNvSpPr>
          <p:nvPr/>
        </p:nvSpPr>
        <p:spPr bwMode="auto">
          <a:xfrm>
            <a:off x="3849688" y="139382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882900" y="189547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Qualification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4710113" y="13716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values for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02063" y="24082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4408488" y="28305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3882593" y="838200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752600" y="28305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2662238" y="24082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5540375" y="231457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Qualification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Result</a:t>
            </a:r>
          </a:p>
        </p:txBody>
      </p:sp>
      <p:cxnSp>
        <p:nvCxnSpPr>
          <p:cNvPr id="19467" name="AutoShape 14"/>
          <p:cNvCxnSpPr>
            <a:cxnSpLocks noChangeShapeType="1"/>
            <a:stCxn id="19497" idx="2"/>
            <a:endCxn id="19496" idx="0"/>
          </p:cNvCxnSpPr>
          <p:nvPr/>
        </p:nvCxnSpPr>
        <p:spPr bwMode="auto">
          <a:xfrm>
            <a:off x="2057400" y="1295400"/>
            <a:ext cx="0" cy="172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5"/>
          <p:cNvCxnSpPr>
            <a:cxnSpLocks noChangeShapeType="1"/>
            <a:stCxn id="19495" idx="1"/>
            <a:endCxn id="19497" idx="3"/>
          </p:cNvCxnSpPr>
          <p:nvPr/>
        </p:nvCxnSpPr>
        <p:spPr bwMode="auto">
          <a:xfrm flipH="1">
            <a:off x="2590800" y="1028700"/>
            <a:ext cx="159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6"/>
          <p:cNvCxnSpPr>
            <a:cxnSpLocks noChangeShapeType="1"/>
            <a:stCxn id="19495" idx="2"/>
            <a:endCxn id="19494" idx="0"/>
          </p:cNvCxnSpPr>
          <p:nvPr/>
        </p:nvCxnSpPr>
        <p:spPr bwMode="auto">
          <a:xfrm>
            <a:off x="4718050" y="1295400"/>
            <a:ext cx="0" cy="172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7"/>
          <p:cNvCxnSpPr>
            <a:cxnSpLocks noChangeShapeType="1"/>
            <a:stCxn id="19494" idx="1"/>
            <a:endCxn id="19496" idx="3"/>
          </p:cNvCxnSpPr>
          <p:nvPr/>
        </p:nvCxnSpPr>
        <p:spPr bwMode="auto">
          <a:xfrm flipH="1">
            <a:off x="2590800" y="3284538"/>
            <a:ext cx="159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2555443" y="855663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H="1">
            <a:off x="3849688" y="2660650"/>
            <a:ext cx="1690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AutoShape 22"/>
          <p:cNvSpPr>
            <a:spLocks noChangeArrowheads="1"/>
          </p:cNvSpPr>
          <p:nvPr/>
        </p:nvSpPr>
        <p:spPr bwMode="auto">
          <a:xfrm>
            <a:off x="4638675" y="1295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74" name="AutoShape 23"/>
          <p:cNvSpPr>
            <a:spLocks noChangeArrowheads="1"/>
          </p:cNvSpPr>
          <p:nvPr/>
        </p:nvSpPr>
        <p:spPr bwMode="auto">
          <a:xfrm>
            <a:off x="1981200" y="1295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3870325" y="3044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2536825" y="3060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1436688" y="1371600"/>
            <a:ext cx="6381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of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425700" y="139382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3590925" y="3252788"/>
            <a:ext cx="635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&lt; Maps to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3359150" y="1004888"/>
            <a:ext cx="7889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&lt; Defined by</a:t>
            </a: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4772025" y="2362200"/>
            <a:ext cx="82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&lt; Records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execution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3097213" y="2624138"/>
            <a:ext cx="7921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Defines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procedure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obtaining a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7167120" y="457200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 Figure 2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7197725" y="0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PERSONNEL</a:t>
            </a:r>
          </a:p>
        </p:txBody>
      </p:sp>
      <p:sp>
        <p:nvSpPr>
          <p:cNvPr id="19485" name="Freeform 34"/>
          <p:cNvSpPr>
            <a:spLocks/>
          </p:cNvSpPr>
          <p:nvPr/>
        </p:nvSpPr>
        <p:spPr bwMode="auto">
          <a:xfrm>
            <a:off x="2566988" y="1239838"/>
            <a:ext cx="392112" cy="652462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Rectangle 35"/>
          <p:cNvSpPr>
            <a:spLocks noChangeArrowheads="1"/>
          </p:cNvSpPr>
          <p:nvPr/>
        </p:nvSpPr>
        <p:spPr bwMode="auto">
          <a:xfrm>
            <a:off x="2552268" y="12017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87" name="Rectangle 36"/>
          <p:cNvSpPr>
            <a:spLocks noChangeArrowheads="1"/>
          </p:cNvSpPr>
          <p:nvPr/>
        </p:nvSpPr>
        <p:spPr bwMode="auto">
          <a:xfrm>
            <a:off x="2651125" y="17002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88" name="Freeform 37"/>
          <p:cNvSpPr>
            <a:spLocks/>
          </p:cNvSpPr>
          <p:nvPr/>
        </p:nvSpPr>
        <p:spPr bwMode="auto">
          <a:xfrm flipH="1">
            <a:off x="3857625" y="1239838"/>
            <a:ext cx="346075" cy="652462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Rectangle 38"/>
          <p:cNvSpPr>
            <a:spLocks noChangeArrowheads="1"/>
          </p:cNvSpPr>
          <p:nvPr/>
        </p:nvSpPr>
        <p:spPr bwMode="auto">
          <a:xfrm>
            <a:off x="3874656" y="12017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90" name="Rectangle 39"/>
          <p:cNvSpPr>
            <a:spLocks noChangeArrowheads="1"/>
          </p:cNvSpPr>
          <p:nvPr/>
        </p:nvSpPr>
        <p:spPr bwMode="auto">
          <a:xfrm>
            <a:off x="3802063" y="17002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491" name="Freeform 40"/>
          <p:cNvSpPr>
            <a:spLocks/>
          </p:cNvSpPr>
          <p:nvPr/>
        </p:nvSpPr>
        <p:spPr bwMode="auto">
          <a:xfrm flipV="1">
            <a:off x="2574925" y="2430463"/>
            <a:ext cx="392113" cy="652462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Freeform 41"/>
          <p:cNvSpPr>
            <a:spLocks/>
          </p:cNvSpPr>
          <p:nvPr/>
        </p:nvSpPr>
        <p:spPr bwMode="auto">
          <a:xfrm flipH="1" flipV="1">
            <a:off x="3849688" y="2430463"/>
            <a:ext cx="346075" cy="652462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42"/>
          <p:cNvSpPr>
            <a:spLocks noChangeArrowheads="1"/>
          </p:cNvSpPr>
          <p:nvPr/>
        </p:nvSpPr>
        <p:spPr bwMode="auto">
          <a:xfrm>
            <a:off x="2420938" y="274637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494" name="Rectangle 3"/>
          <p:cNvSpPr>
            <a:spLocks noChangeArrowheads="1"/>
          </p:cNvSpPr>
          <p:nvPr/>
        </p:nvSpPr>
        <p:spPr bwMode="auto">
          <a:xfrm>
            <a:off x="4184650" y="30178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19495" name="Rectangle 12"/>
          <p:cNvSpPr>
            <a:spLocks noChangeArrowheads="1"/>
          </p:cNvSpPr>
          <p:nvPr/>
        </p:nvSpPr>
        <p:spPr bwMode="auto">
          <a:xfrm>
            <a:off x="4184650" y="7620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19496" name="Rectangle 2"/>
          <p:cNvSpPr>
            <a:spLocks noChangeArrowheads="1"/>
          </p:cNvSpPr>
          <p:nvPr/>
        </p:nvSpPr>
        <p:spPr bwMode="auto">
          <a:xfrm>
            <a:off x="1524000" y="30178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 Property</a:t>
            </a:r>
          </a:p>
        </p:txBody>
      </p:sp>
      <p:sp>
        <p:nvSpPr>
          <p:cNvPr id="19497" name="Rectangle 5"/>
          <p:cNvSpPr>
            <a:spLocks noChangeArrowheads="1"/>
          </p:cNvSpPr>
          <p:nvPr/>
        </p:nvSpPr>
        <p:spPr bwMode="auto">
          <a:xfrm>
            <a:off x="1524000" y="7620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19498" name="Line 69"/>
          <p:cNvSpPr>
            <a:spLocks noChangeShapeType="1"/>
          </p:cNvSpPr>
          <p:nvPr/>
        </p:nvSpPr>
        <p:spPr bwMode="auto">
          <a:xfrm flipV="1">
            <a:off x="1866900" y="3557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Line 70"/>
          <p:cNvSpPr>
            <a:spLocks noChangeShapeType="1"/>
          </p:cNvSpPr>
          <p:nvPr/>
        </p:nvSpPr>
        <p:spPr bwMode="auto">
          <a:xfrm>
            <a:off x="1866900" y="37861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71"/>
          <p:cNvSpPr>
            <a:spLocks noChangeShapeType="1"/>
          </p:cNvSpPr>
          <p:nvPr/>
        </p:nvSpPr>
        <p:spPr bwMode="auto">
          <a:xfrm>
            <a:off x="2324100" y="3557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AutoShape 72"/>
          <p:cNvSpPr>
            <a:spLocks noChangeArrowheads="1"/>
          </p:cNvSpPr>
          <p:nvPr/>
        </p:nvSpPr>
        <p:spPr bwMode="auto">
          <a:xfrm>
            <a:off x="2247900" y="35433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502" name="Rectangle 73"/>
          <p:cNvSpPr>
            <a:spLocks noChangeArrowheads="1"/>
          </p:cNvSpPr>
          <p:nvPr/>
        </p:nvSpPr>
        <p:spPr bwMode="auto">
          <a:xfrm>
            <a:off x="1539443" y="367188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503" name="Rectangle 74"/>
          <p:cNvSpPr>
            <a:spLocks noChangeArrowheads="1"/>
          </p:cNvSpPr>
          <p:nvPr/>
        </p:nvSpPr>
        <p:spPr bwMode="auto">
          <a:xfrm>
            <a:off x="1389063" y="3862388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04" name="Line 69"/>
          <p:cNvSpPr>
            <a:spLocks noChangeShapeType="1"/>
          </p:cNvSpPr>
          <p:nvPr/>
        </p:nvSpPr>
        <p:spPr bwMode="auto">
          <a:xfrm flipV="1">
            <a:off x="4533900" y="3557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Line 70"/>
          <p:cNvSpPr>
            <a:spLocks noChangeShapeType="1"/>
          </p:cNvSpPr>
          <p:nvPr/>
        </p:nvSpPr>
        <p:spPr bwMode="auto">
          <a:xfrm>
            <a:off x="4533900" y="37861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Line 71"/>
          <p:cNvSpPr>
            <a:spLocks noChangeShapeType="1"/>
          </p:cNvSpPr>
          <p:nvPr/>
        </p:nvSpPr>
        <p:spPr bwMode="auto">
          <a:xfrm>
            <a:off x="4991100" y="3557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AutoShape 72"/>
          <p:cNvSpPr>
            <a:spLocks noChangeArrowheads="1"/>
          </p:cNvSpPr>
          <p:nvPr/>
        </p:nvSpPr>
        <p:spPr bwMode="auto">
          <a:xfrm>
            <a:off x="4914900" y="35433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508" name="Rectangle 73"/>
          <p:cNvSpPr>
            <a:spLocks noChangeArrowheads="1"/>
          </p:cNvSpPr>
          <p:nvPr/>
        </p:nvSpPr>
        <p:spPr bwMode="auto">
          <a:xfrm>
            <a:off x="4206443" y="367188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9509" name="Rectangle 74"/>
          <p:cNvSpPr>
            <a:spLocks noChangeArrowheads="1"/>
          </p:cNvSpPr>
          <p:nvPr/>
        </p:nvSpPr>
        <p:spPr bwMode="auto">
          <a:xfrm>
            <a:off x="4056063" y="3862388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Text Box 39"/>
          <p:cNvSpPr txBox="1">
            <a:spLocks noChangeArrowheads="1"/>
          </p:cNvSpPr>
          <p:nvPr/>
        </p:nvSpPr>
        <p:spPr bwMode="auto">
          <a:xfrm>
            <a:off x="6061105" y="0"/>
            <a:ext cx="3082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EQUIPMENT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58" t="2961" r="4498" b="6204"/>
          <a:stretch/>
        </p:blipFill>
        <p:spPr>
          <a:xfrm>
            <a:off x="2459725" y="1508751"/>
            <a:ext cx="3955715" cy="35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47888" y="3894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 Property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878388" y="3894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147888" y="16462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453063" y="2205038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values for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056188" y="38687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614431" y="17224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376488" y="3883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4878388" y="16462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</p:txBody>
      </p:sp>
      <p:cxnSp>
        <p:nvCxnSpPr>
          <p:cNvPr id="21514" name="AutoShape 14"/>
          <p:cNvCxnSpPr>
            <a:cxnSpLocks noChangeShapeType="1"/>
            <a:stCxn id="21508" idx="2"/>
            <a:endCxn id="21506" idx="0"/>
          </p:cNvCxnSpPr>
          <p:nvPr/>
        </p:nvCxnSpPr>
        <p:spPr bwMode="auto">
          <a:xfrm>
            <a:off x="2681288" y="2179638"/>
            <a:ext cx="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5"/>
          <p:cNvCxnSpPr>
            <a:cxnSpLocks noChangeShapeType="1"/>
            <a:stCxn id="21513" idx="1"/>
            <a:endCxn id="21508" idx="3"/>
          </p:cNvCxnSpPr>
          <p:nvPr/>
        </p:nvCxnSpPr>
        <p:spPr bwMode="auto">
          <a:xfrm flipH="1">
            <a:off x="3214688" y="1912938"/>
            <a:ext cx="166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/>
          <p:cNvCxnSpPr>
            <a:cxnSpLocks noChangeShapeType="1"/>
            <a:stCxn id="21513" idx="2"/>
            <a:endCxn id="21507" idx="0"/>
          </p:cNvCxnSpPr>
          <p:nvPr/>
        </p:nvCxnSpPr>
        <p:spPr bwMode="auto">
          <a:xfrm>
            <a:off x="5411788" y="2179638"/>
            <a:ext cx="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7"/>
          <p:cNvCxnSpPr>
            <a:cxnSpLocks noChangeShapeType="1"/>
            <a:stCxn id="21507" idx="1"/>
            <a:endCxn id="21506" idx="3"/>
          </p:cNvCxnSpPr>
          <p:nvPr/>
        </p:nvCxnSpPr>
        <p:spPr bwMode="auto">
          <a:xfrm flipH="1">
            <a:off x="3214688" y="4160838"/>
            <a:ext cx="166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3141231" y="18748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19" name="AutoShape 22"/>
          <p:cNvSpPr>
            <a:spLocks noChangeArrowheads="1"/>
          </p:cNvSpPr>
          <p:nvPr/>
        </p:nvSpPr>
        <p:spPr bwMode="auto">
          <a:xfrm>
            <a:off x="5332413" y="21796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20" name="AutoShape 23"/>
          <p:cNvSpPr>
            <a:spLocks noChangeArrowheads="1"/>
          </p:cNvSpPr>
          <p:nvPr/>
        </p:nvSpPr>
        <p:spPr bwMode="auto">
          <a:xfrm>
            <a:off x="2605088" y="21796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21" name="Rectangle 26"/>
          <p:cNvSpPr>
            <a:spLocks noChangeArrowheads="1"/>
          </p:cNvSpPr>
          <p:nvPr/>
        </p:nvSpPr>
        <p:spPr bwMode="auto">
          <a:xfrm>
            <a:off x="2035175" y="2205038"/>
            <a:ext cx="6381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of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4302125" y="4164013"/>
            <a:ext cx="5476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Maps to</a:t>
            </a:r>
          </a:p>
        </p:txBody>
      </p:sp>
      <p:sp>
        <p:nvSpPr>
          <p:cNvPr id="21523" name="Rectangle 29"/>
          <p:cNvSpPr>
            <a:spLocks noChangeArrowheads="1"/>
          </p:cNvSpPr>
          <p:nvPr/>
        </p:nvSpPr>
        <p:spPr bwMode="auto">
          <a:xfrm>
            <a:off x="4089400" y="1889125"/>
            <a:ext cx="7604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&lt; Defined by</a:t>
            </a:r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 flipV="1">
            <a:off x="4979988" y="1417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2"/>
          <p:cNvSpPr>
            <a:spLocks noChangeShapeType="1"/>
          </p:cNvSpPr>
          <p:nvPr/>
        </p:nvSpPr>
        <p:spPr bwMode="auto">
          <a:xfrm>
            <a:off x="4979988" y="1417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33"/>
          <p:cNvSpPr>
            <a:spLocks noChangeShapeType="1"/>
          </p:cNvSpPr>
          <p:nvPr/>
        </p:nvSpPr>
        <p:spPr bwMode="auto">
          <a:xfrm>
            <a:off x="5437188" y="1417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34"/>
          <p:cNvSpPr>
            <a:spLocks noChangeArrowheads="1"/>
          </p:cNvSpPr>
          <p:nvPr/>
        </p:nvSpPr>
        <p:spPr bwMode="auto">
          <a:xfrm>
            <a:off x="5360988" y="1493838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28" name="Rectangle 35"/>
          <p:cNvSpPr>
            <a:spLocks noChangeArrowheads="1"/>
          </p:cNvSpPr>
          <p:nvPr/>
        </p:nvSpPr>
        <p:spPr bwMode="auto">
          <a:xfrm>
            <a:off x="4614431" y="14176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29" name="Rectangle 36"/>
          <p:cNvSpPr>
            <a:spLocks noChangeArrowheads="1"/>
          </p:cNvSpPr>
          <p:nvPr/>
        </p:nvSpPr>
        <p:spPr bwMode="auto">
          <a:xfrm>
            <a:off x="4532313" y="1236663"/>
            <a:ext cx="11477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be made up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30" name="Text Box 38"/>
          <p:cNvSpPr txBox="1">
            <a:spLocks noChangeArrowheads="1"/>
          </p:cNvSpPr>
          <p:nvPr/>
        </p:nvSpPr>
        <p:spPr bwMode="auto">
          <a:xfrm>
            <a:off x="7194009" y="457200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 Figure 3</a:t>
            </a:r>
          </a:p>
        </p:txBody>
      </p:sp>
      <p:sp>
        <p:nvSpPr>
          <p:cNvPr id="21531" name="Text Box 39"/>
          <p:cNvSpPr txBox="1">
            <a:spLocks noChangeArrowheads="1"/>
          </p:cNvSpPr>
          <p:nvPr/>
        </p:nvSpPr>
        <p:spPr bwMode="auto">
          <a:xfrm>
            <a:off x="7197725" y="0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EQUIPMENT</a:t>
            </a:r>
          </a:p>
        </p:txBody>
      </p:sp>
      <p:sp>
        <p:nvSpPr>
          <p:cNvPr id="21532" name="Rectangle 40"/>
          <p:cNvSpPr>
            <a:spLocks noChangeArrowheads="1"/>
          </p:cNvSpPr>
          <p:nvPr/>
        </p:nvSpPr>
        <p:spPr bwMode="auto">
          <a:xfrm>
            <a:off x="4502150" y="2281238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33" name="Rectangle 41"/>
          <p:cNvSpPr>
            <a:spLocks noChangeArrowheads="1"/>
          </p:cNvSpPr>
          <p:nvPr/>
        </p:nvSpPr>
        <p:spPr bwMode="auto">
          <a:xfrm>
            <a:off x="3535363" y="27828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21534" name="Rectangle 43"/>
          <p:cNvSpPr>
            <a:spLocks noChangeArrowheads="1"/>
          </p:cNvSpPr>
          <p:nvPr/>
        </p:nvSpPr>
        <p:spPr bwMode="auto">
          <a:xfrm>
            <a:off x="3314700" y="32956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35" name="Rectangle 44"/>
          <p:cNvSpPr>
            <a:spLocks noChangeArrowheads="1"/>
          </p:cNvSpPr>
          <p:nvPr/>
        </p:nvSpPr>
        <p:spPr bwMode="auto">
          <a:xfrm>
            <a:off x="4454525" y="39322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36" name="Rectangle 45"/>
          <p:cNvSpPr>
            <a:spLocks noChangeArrowheads="1"/>
          </p:cNvSpPr>
          <p:nvPr/>
        </p:nvSpPr>
        <p:spPr bwMode="auto">
          <a:xfrm>
            <a:off x="3189288" y="39481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37" name="Rectangle 46"/>
          <p:cNvSpPr>
            <a:spLocks noChangeArrowheads="1"/>
          </p:cNvSpPr>
          <p:nvPr/>
        </p:nvSpPr>
        <p:spPr bwMode="auto">
          <a:xfrm>
            <a:off x="3078163" y="2281238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38" name="Rectangle 47"/>
          <p:cNvSpPr>
            <a:spLocks noChangeArrowheads="1"/>
          </p:cNvSpPr>
          <p:nvPr/>
        </p:nvSpPr>
        <p:spPr bwMode="auto">
          <a:xfrm>
            <a:off x="3687763" y="3433763"/>
            <a:ext cx="8302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Defines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procedure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obtaining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39" name="Freeform 48"/>
          <p:cNvSpPr>
            <a:spLocks/>
          </p:cNvSpPr>
          <p:nvPr/>
        </p:nvSpPr>
        <p:spPr bwMode="auto">
          <a:xfrm>
            <a:off x="3219450" y="2127250"/>
            <a:ext cx="392113" cy="652463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Rectangle 49"/>
          <p:cNvSpPr>
            <a:spLocks noChangeArrowheads="1"/>
          </p:cNvSpPr>
          <p:nvPr/>
        </p:nvSpPr>
        <p:spPr bwMode="auto">
          <a:xfrm>
            <a:off x="3204731" y="2089150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41" name="Rectangle 50"/>
          <p:cNvSpPr>
            <a:spLocks noChangeArrowheads="1"/>
          </p:cNvSpPr>
          <p:nvPr/>
        </p:nvSpPr>
        <p:spPr bwMode="auto">
          <a:xfrm>
            <a:off x="3303588" y="25876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42" name="Freeform 51"/>
          <p:cNvSpPr>
            <a:spLocks/>
          </p:cNvSpPr>
          <p:nvPr/>
        </p:nvSpPr>
        <p:spPr bwMode="auto">
          <a:xfrm flipH="1">
            <a:off x="4510088" y="2127250"/>
            <a:ext cx="346075" cy="652463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Rectangle 52"/>
          <p:cNvSpPr>
            <a:spLocks noChangeArrowheads="1"/>
          </p:cNvSpPr>
          <p:nvPr/>
        </p:nvSpPr>
        <p:spPr bwMode="auto">
          <a:xfrm>
            <a:off x="4527118" y="2089150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44" name="Rectangle 53"/>
          <p:cNvSpPr>
            <a:spLocks noChangeArrowheads="1"/>
          </p:cNvSpPr>
          <p:nvPr/>
        </p:nvSpPr>
        <p:spPr bwMode="auto">
          <a:xfrm>
            <a:off x="4454525" y="25876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45" name="Freeform 54"/>
          <p:cNvSpPr>
            <a:spLocks/>
          </p:cNvSpPr>
          <p:nvPr/>
        </p:nvSpPr>
        <p:spPr bwMode="auto">
          <a:xfrm flipV="1">
            <a:off x="3227388" y="3317875"/>
            <a:ext cx="392112" cy="652463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Freeform 55"/>
          <p:cNvSpPr>
            <a:spLocks/>
          </p:cNvSpPr>
          <p:nvPr/>
        </p:nvSpPr>
        <p:spPr bwMode="auto">
          <a:xfrm flipH="1" flipV="1">
            <a:off x="4502150" y="3317875"/>
            <a:ext cx="346075" cy="652463"/>
          </a:xfrm>
          <a:custGeom>
            <a:avLst/>
            <a:gdLst>
              <a:gd name="T0" fmla="*/ 2147483646 w 145"/>
              <a:gd name="T1" fmla="*/ 2147483646 h 1089"/>
              <a:gd name="T2" fmla="*/ 2147483646 w 145"/>
              <a:gd name="T3" fmla="*/ 0 h 1089"/>
              <a:gd name="T4" fmla="*/ 0 w 145"/>
              <a:gd name="T5" fmla="*/ 0 h 1089"/>
              <a:gd name="T6" fmla="*/ 0 60000 65536"/>
              <a:gd name="T7" fmla="*/ 0 60000 65536"/>
              <a:gd name="T8" fmla="*/ 0 60000 65536"/>
              <a:gd name="T9" fmla="*/ 0 w 145"/>
              <a:gd name="T10" fmla="*/ 0 h 1089"/>
              <a:gd name="T11" fmla="*/ 145 w 145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089">
                <a:moveTo>
                  <a:pt x="145" y="1089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Rectangle 56"/>
          <p:cNvSpPr>
            <a:spLocks noChangeArrowheads="1"/>
          </p:cNvSpPr>
          <p:nvPr/>
        </p:nvSpPr>
        <p:spPr bwMode="auto">
          <a:xfrm>
            <a:off x="3073400" y="3557588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by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548" name="Rectangle 57"/>
          <p:cNvSpPr>
            <a:spLocks noChangeArrowheads="1"/>
          </p:cNvSpPr>
          <p:nvPr/>
        </p:nvSpPr>
        <p:spPr bwMode="auto">
          <a:xfrm>
            <a:off x="4454525" y="32956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49" name="Rectangle 58"/>
          <p:cNvSpPr>
            <a:spLocks noChangeArrowheads="1"/>
          </p:cNvSpPr>
          <p:nvPr/>
        </p:nvSpPr>
        <p:spPr bwMode="auto">
          <a:xfrm>
            <a:off x="6232525" y="32845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21550" name="Line 59"/>
          <p:cNvSpPr>
            <a:spLocks noChangeShapeType="1"/>
          </p:cNvSpPr>
          <p:nvPr/>
        </p:nvSpPr>
        <p:spPr bwMode="auto">
          <a:xfrm flipH="1" flipV="1">
            <a:off x="4494213" y="3625850"/>
            <a:ext cx="1738312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Rectangle 60"/>
          <p:cNvSpPr>
            <a:spLocks noChangeArrowheads="1"/>
          </p:cNvSpPr>
          <p:nvPr/>
        </p:nvSpPr>
        <p:spPr bwMode="auto">
          <a:xfrm>
            <a:off x="5464175" y="3332163"/>
            <a:ext cx="82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&lt; Records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execution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52" name="Line 69"/>
          <p:cNvSpPr>
            <a:spLocks noChangeShapeType="1"/>
          </p:cNvSpPr>
          <p:nvPr/>
        </p:nvSpPr>
        <p:spPr bwMode="auto">
          <a:xfrm flipV="1">
            <a:off x="2514600" y="443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Line 70"/>
          <p:cNvSpPr>
            <a:spLocks noChangeShapeType="1"/>
          </p:cNvSpPr>
          <p:nvPr/>
        </p:nvSpPr>
        <p:spPr bwMode="auto">
          <a:xfrm>
            <a:off x="2514600" y="4662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Line 71"/>
          <p:cNvSpPr>
            <a:spLocks noChangeShapeType="1"/>
          </p:cNvSpPr>
          <p:nvPr/>
        </p:nvSpPr>
        <p:spPr bwMode="auto">
          <a:xfrm>
            <a:off x="2971800" y="443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AutoShape 72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56" name="Rectangle 73"/>
          <p:cNvSpPr>
            <a:spLocks noChangeArrowheads="1"/>
          </p:cNvSpPr>
          <p:nvPr/>
        </p:nvSpPr>
        <p:spPr bwMode="auto">
          <a:xfrm>
            <a:off x="2187143" y="454818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57" name="Rectangle 74"/>
          <p:cNvSpPr>
            <a:spLocks noChangeArrowheads="1"/>
          </p:cNvSpPr>
          <p:nvPr/>
        </p:nvSpPr>
        <p:spPr bwMode="auto">
          <a:xfrm>
            <a:off x="2036763" y="4738688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58" name="Line 69"/>
          <p:cNvSpPr>
            <a:spLocks noChangeShapeType="1"/>
          </p:cNvSpPr>
          <p:nvPr/>
        </p:nvSpPr>
        <p:spPr bwMode="auto">
          <a:xfrm flipV="1">
            <a:off x="5181600" y="443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Line 70"/>
          <p:cNvSpPr>
            <a:spLocks noChangeShapeType="1"/>
          </p:cNvSpPr>
          <p:nvPr/>
        </p:nvSpPr>
        <p:spPr bwMode="auto">
          <a:xfrm>
            <a:off x="5181600" y="4662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Line 71"/>
          <p:cNvSpPr>
            <a:spLocks noChangeShapeType="1"/>
          </p:cNvSpPr>
          <p:nvPr/>
        </p:nvSpPr>
        <p:spPr bwMode="auto">
          <a:xfrm>
            <a:off x="5638800" y="443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AutoShape 72"/>
          <p:cNvSpPr>
            <a:spLocks noChangeArrowheads="1"/>
          </p:cNvSpPr>
          <p:nvPr/>
        </p:nvSpPr>
        <p:spPr bwMode="auto">
          <a:xfrm>
            <a:off x="5562600" y="44196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62" name="Rectangle 73"/>
          <p:cNvSpPr>
            <a:spLocks noChangeArrowheads="1"/>
          </p:cNvSpPr>
          <p:nvPr/>
        </p:nvSpPr>
        <p:spPr bwMode="auto">
          <a:xfrm>
            <a:off x="4854143" y="454818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1563" name="Rectangle 74"/>
          <p:cNvSpPr>
            <a:spLocks noChangeArrowheads="1"/>
          </p:cNvSpPr>
          <p:nvPr/>
        </p:nvSpPr>
        <p:spPr bwMode="auto">
          <a:xfrm>
            <a:off x="4703763" y="4738688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Text Box 39"/>
          <p:cNvSpPr txBox="1">
            <a:spLocks noChangeArrowheads="1"/>
          </p:cNvSpPr>
          <p:nvPr/>
        </p:nvSpPr>
        <p:spPr bwMode="auto">
          <a:xfrm>
            <a:off x="5344113" y="0"/>
            <a:ext cx="3799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PHYSICAL ASSET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27" t="2727" r="3949" b="6364"/>
          <a:stretch/>
        </p:blipFill>
        <p:spPr>
          <a:xfrm>
            <a:off x="2344510" y="1585559"/>
            <a:ext cx="4723815" cy="38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9"/>
          <p:cNvGrpSpPr>
            <a:grpSpLocks/>
          </p:cNvGrpSpPr>
          <p:nvPr/>
        </p:nvGrpSpPr>
        <p:grpSpPr bwMode="auto">
          <a:xfrm>
            <a:off x="3727450" y="2417764"/>
            <a:ext cx="2230438" cy="2074863"/>
            <a:chOff x="3195" y="1555"/>
            <a:chExt cx="1405" cy="1307"/>
          </a:xfrm>
        </p:grpSpPr>
        <p:sp>
          <p:nvSpPr>
            <p:cNvPr id="23596" name="Rectangle 81"/>
            <p:cNvSpPr>
              <a:spLocks noChangeArrowheads="1"/>
            </p:cNvSpPr>
            <p:nvPr/>
          </p:nvSpPr>
          <p:spPr bwMode="auto">
            <a:xfrm>
              <a:off x="4240" y="1676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tested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by an 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sp>
          <p:nvSpPr>
            <p:cNvPr id="23597" name="Rectangle 82"/>
            <p:cNvSpPr>
              <a:spLocks noChangeArrowheads="1"/>
            </p:cNvSpPr>
            <p:nvPr/>
          </p:nvSpPr>
          <p:spPr bwMode="auto">
            <a:xfrm>
              <a:off x="3631" y="1992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Capability Test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Specification</a:t>
              </a:r>
            </a:p>
          </p:txBody>
        </p:sp>
        <p:sp>
          <p:nvSpPr>
            <p:cNvPr id="23598" name="Rectangle 83"/>
            <p:cNvSpPr>
              <a:spLocks noChangeArrowheads="1"/>
            </p:cNvSpPr>
            <p:nvPr/>
          </p:nvSpPr>
          <p:spPr bwMode="auto">
            <a:xfrm>
              <a:off x="3648" y="2315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599" name="Rectangle 84"/>
            <p:cNvSpPr>
              <a:spLocks noChangeArrowheads="1"/>
            </p:cNvSpPr>
            <p:nvPr/>
          </p:nvSpPr>
          <p:spPr bwMode="auto">
            <a:xfrm>
              <a:off x="4210" y="2716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0" name="Rectangle 85"/>
            <p:cNvSpPr>
              <a:spLocks noChangeArrowheads="1"/>
            </p:cNvSpPr>
            <p:nvPr/>
          </p:nvSpPr>
          <p:spPr bwMode="auto">
            <a:xfrm>
              <a:off x="3413" y="2726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1" name="Rectangle 86"/>
            <p:cNvSpPr>
              <a:spLocks noChangeArrowheads="1"/>
            </p:cNvSpPr>
            <p:nvPr/>
          </p:nvSpPr>
          <p:spPr bwMode="auto">
            <a:xfrm>
              <a:off x="3343" y="1676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by an 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sp>
          <p:nvSpPr>
            <p:cNvPr id="23602" name="Rectangle 87"/>
            <p:cNvSpPr>
              <a:spLocks noChangeArrowheads="1"/>
            </p:cNvSpPr>
            <p:nvPr/>
          </p:nvSpPr>
          <p:spPr bwMode="auto">
            <a:xfrm>
              <a:off x="3195" y="2402"/>
              <a:ext cx="52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Defines 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procedure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obtaining an 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</a:p>
          </p:txBody>
        </p:sp>
        <p:sp>
          <p:nvSpPr>
            <p:cNvPr id="23603" name="Freeform 88"/>
            <p:cNvSpPr>
              <a:spLocks/>
            </p:cNvSpPr>
            <p:nvPr/>
          </p:nvSpPr>
          <p:spPr bwMode="auto">
            <a:xfrm>
              <a:off x="3432" y="1579"/>
              <a:ext cx="247" cy="411"/>
            </a:xfrm>
            <a:custGeom>
              <a:avLst/>
              <a:gdLst>
                <a:gd name="T0" fmla="*/ 728808 w 145"/>
                <a:gd name="T1" fmla="*/ 0 h 1089"/>
                <a:gd name="T2" fmla="*/ 728808 w 145"/>
                <a:gd name="T3" fmla="*/ 0 h 1089"/>
                <a:gd name="T4" fmla="*/ 0 w 145"/>
                <a:gd name="T5" fmla="*/ 0 h 1089"/>
                <a:gd name="T6" fmla="*/ 0 60000 65536"/>
                <a:gd name="T7" fmla="*/ 0 60000 65536"/>
                <a:gd name="T8" fmla="*/ 0 60000 65536"/>
                <a:gd name="T9" fmla="*/ 0 w 145"/>
                <a:gd name="T10" fmla="*/ 0 h 1089"/>
                <a:gd name="T11" fmla="*/ 145 w 145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089">
                  <a:moveTo>
                    <a:pt x="145" y="1089"/>
                  </a:move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Rectangle 89"/>
            <p:cNvSpPr>
              <a:spLocks noChangeArrowheads="1"/>
            </p:cNvSpPr>
            <p:nvPr/>
          </p:nvSpPr>
          <p:spPr bwMode="auto">
            <a:xfrm>
              <a:off x="3423" y="1555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5" name="Rectangle 90"/>
            <p:cNvSpPr>
              <a:spLocks noChangeArrowheads="1"/>
            </p:cNvSpPr>
            <p:nvPr/>
          </p:nvSpPr>
          <p:spPr bwMode="auto">
            <a:xfrm>
              <a:off x="3485" y="1869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6" name="Freeform 91"/>
            <p:cNvSpPr>
              <a:spLocks/>
            </p:cNvSpPr>
            <p:nvPr/>
          </p:nvSpPr>
          <p:spPr bwMode="auto">
            <a:xfrm flipH="1">
              <a:off x="4245" y="1579"/>
              <a:ext cx="218" cy="411"/>
            </a:xfrm>
            <a:custGeom>
              <a:avLst/>
              <a:gdLst>
                <a:gd name="T0" fmla="*/ 98837 w 145"/>
                <a:gd name="T1" fmla="*/ 0 h 1089"/>
                <a:gd name="T2" fmla="*/ 98837 w 145"/>
                <a:gd name="T3" fmla="*/ 0 h 1089"/>
                <a:gd name="T4" fmla="*/ 0 w 145"/>
                <a:gd name="T5" fmla="*/ 0 h 1089"/>
                <a:gd name="T6" fmla="*/ 0 60000 65536"/>
                <a:gd name="T7" fmla="*/ 0 60000 65536"/>
                <a:gd name="T8" fmla="*/ 0 60000 65536"/>
                <a:gd name="T9" fmla="*/ 0 w 145"/>
                <a:gd name="T10" fmla="*/ 0 h 1089"/>
                <a:gd name="T11" fmla="*/ 145 w 145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089">
                  <a:moveTo>
                    <a:pt x="145" y="1089"/>
                  </a:move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Rectangle 92"/>
            <p:cNvSpPr>
              <a:spLocks noChangeArrowheads="1"/>
            </p:cNvSpPr>
            <p:nvPr/>
          </p:nvSpPr>
          <p:spPr bwMode="auto">
            <a:xfrm>
              <a:off x="4256" y="1555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8" name="Rectangle 93"/>
            <p:cNvSpPr>
              <a:spLocks noChangeArrowheads="1"/>
            </p:cNvSpPr>
            <p:nvPr/>
          </p:nvSpPr>
          <p:spPr bwMode="auto">
            <a:xfrm>
              <a:off x="4210" y="1869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23609" name="Freeform 94"/>
            <p:cNvSpPr>
              <a:spLocks/>
            </p:cNvSpPr>
            <p:nvPr/>
          </p:nvSpPr>
          <p:spPr bwMode="auto">
            <a:xfrm flipV="1">
              <a:off x="3437" y="2329"/>
              <a:ext cx="247" cy="411"/>
            </a:xfrm>
            <a:custGeom>
              <a:avLst/>
              <a:gdLst>
                <a:gd name="T0" fmla="*/ 728808 w 145"/>
                <a:gd name="T1" fmla="*/ 0 h 1089"/>
                <a:gd name="T2" fmla="*/ 728808 w 145"/>
                <a:gd name="T3" fmla="*/ 0 h 1089"/>
                <a:gd name="T4" fmla="*/ 0 w 145"/>
                <a:gd name="T5" fmla="*/ 0 h 1089"/>
                <a:gd name="T6" fmla="*/ 0 60000 65536"/>
                <a:gd name="T7" fmla="*/ 0 60000 65536"/>
                <a:gd name="T8" fmla="*/ 0 60000 65536"/>
                <a:gd name="T9" fmla="*/ 0 w 145"/>
                <a:gd name="T10" fmla="*/ 0 h 1089"/>
                <a:gd name="T11" fmla="*/ 145 w 145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089">
                  <a:moveTo>
                    <a:pt x="145" y="1089"/>
                  </a:move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95"/>
            <p:cNvSpPr>
              <a:spLocks/>
            </p:cNvSpPr>
            <p:nvPr/>
          </p:nvSpPr>
          <p:spPr bwMode="auto">
            <a:xfrm flipH="1" flipV="1">
              <a:off x="4240" y="2329"/>
              <a:ext cx="218" cy="411"/>
            </a:xfrm>
            <a:custGeom>
              <a:avLst/>
              <a:gdLst>
                <a:gd name="T0" fmla="*/ 98837 w 145"/>
                <a:gd name="T1" fmla="*/ 0 h 1089"/>
                <a:gd name="T2" fmla="*/ 98837 w 145"/>
                <a:gd name="T3" fmla="*/ 0 h 1089"/>
                <a:gd name="T4" fmla="*/ 0 w 145"/>
                <a:gd name="T5" fmla="*/ 0 h 1089"/>
                <a:gd name="T6" fmla="*/ 0 60000 65536"/>
                <a:gd name="T7" fmla="*/ 0 60000 65536"/>
                <a:gd name="T8" fmla="*/ 0 60000 65536"/>
                <a:gd name="T9" fmla="*/ 0 w 145"/>
                <a:gd name="T10" fmla="*/ 0 h 1089"/>
                <a:gd name="T11" fmla="*/ 145 w 145"/>
                <a:gd name="T12" fmla="*/ 1089 h 1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089">
                  <a:moveTo>
                    <a:pt x="145" y="1089"/>
                  </a:move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Rectangle 96"/>
            <p:cNvSpPr>
              <a:spLocks noChangeArrowheads="1"/>
            </p:cNvSpPr>
            <p:nvPr/>
          </p:nvSpPr>
          <p:spPr bwMode="auto">
            <a:xfrm>
              <a:off x="4235" y="2480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by an &lt;</a:t>
              </a:r>
              <a:endPara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12" name="Rectangle 97"/>
            <p:cNvSpPr>
              <a:spLocks noChangeArrowheads="1"/>
            </p:cNvSpPr>
            <p:nvPr/>
          </p:nvSpPr>
          <p:spPr bwMode="auto">
            <a:xfrm>
              <a:off x="4041" y="2315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</p:grpSp>
      <p:sp>
        <p:nvSpPr>
          <p:cNvPr id="23555" name="Line 2"/>
          <p:cNvSpPr>
            <a:spLocks noChangeShapeType="1"/>
          </p:cNvSpPr>
          <p:nvPr/>
        </p:nvSpPr>
        <p:spPr bwMode="auto">
          <a:xfrm flipV="1">
            <a:off x="3573463" y="1766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3573463" y="1766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4030663" y="1766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505200" y="1843088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011181" y="176688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471863" y="1585913"/>
            <a:ext cx="11477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be made up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5738813" y="19954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Asset Class</a:t>
            </a:r>
          </a:p>
        </p:txBody>
      </p:sp>
      <p:cxnSp>
        <p:nvCxnSpPr>
          <p:cNvPr id="23562" name="AutoShape 9"/>
          <p:cNvCxnSpPr>
            <a:cxnSpLocks noChangeShapeType="1"/>
            <a:stCxn id="23578" idx="3"/>
            <a:endCxn id="23561" idx="1"/>
          </p:cNvCxnSpPr>
          <p:nvPr/>
        </p:nvCxnSpPr>
        <p:spPr bwMode="auto">
          <a:xfrm>
            <a:off x="4114800" y="2262188"/>
            <a:ext cx="1624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4067175" y="223837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4086225" y="1970088"/>
            <a:ext cx="10112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&gt; is an instance of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3048000" y="422116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2881313" y="262255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values for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3236913" y="399256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cxnSp>
        <p:nvCxnSpPr>
          <p:cNvPr id="23568" name="AutoShape 15"/>
          <p:cNvCxnSpPr>
            <a:cxnSpLocks noChangeShapeType="1"/>
            <a:stCxn id="23578" idx="2"/>
            <a:endCxn id="23565" idx="0"/>
          </p:cNvCxnSpPr>
          <p:nvPr/>
        </p:nvCxnSpPr>
        <p:spPr bwMode="auto">
          <a:xfrm>
            <a:off x="3581400" y="2528888"/>
            <a:ext cx="0" cy="169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AutoShape 16"/>
          <p:cNvSpPr>
            <a:spLocks noChangeArrowheads="1"/>
          </p:cNvSpPr>
          <p:nvPr/>
        </p:nvSpPr>
        <p:spPr bwMode="auto">
          <a:xfrm>
            <a:off x="3500438" y="253365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5738813" y="423227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Asset Class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Property</a:t>
            </a: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5967413" y="401796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cxnSp>
        <p:nvCxnSpPr>
          <p:cNvPr id="23572" name="AutoShape 19"/>
          <p:cNvCxnSpPr>
            <a:cxnSpLocks noChangeShapeType="1"/>
            <a:stCxn id="23561" idx="2"/>
            <a:endCxn id="23570" idx="0"/>
          </p:cNvCxnSpPr>
          <p:nvPr/>
        </p:nvCxnSpPr>
        <p:spPr bwMode="auto">
          <a:xfrm>
            <a:off x="6272213" y="2528888"/>
            <a:ext cx="0" cy="170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AutoShape 20"/>
          <p:cNvSpPr>
            <a:spLocks noChangeArrowheads="1"/>
          </p:cNvSpPr>
          <p:nvPr/>
        </p:nvSpPr>
        <p:spPr bwMode="auto">
          <a:xfrm>
            <a:off x="6196013" y="253206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6291263" y="2633663"/>
            <a:ext cx="6381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properties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of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23575" name="AutoShape 22"/>
          <p:cNvCxnSpPr>
            <a:cxnSpLocks noChangeShapeType="1"/>
            <a:stCxn id="23565" idx="3"/>
            <a:endCxn id="23570" idx="1"/>
          </p:cNvCxnSpPr>
          <p:nvPr/>
        </p:nvCxnSpPr>
        <p:spPr bwMode="auto">
          <a:xfrm>
            <a:off x="4114800" y="4487863"/>
            <a:ext cx="1624013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4429125" y="426720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Maps to</a:t>
            </a:r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5430838" y="20843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3048000" y="19954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Asset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 flipH="1">
            <a:off x="2805113" y="3800475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Rectangle 35"/>
          <p:cNvSpPr>
            <a:spLocks noChangeArrowheads="1"/>
          </p:cNvSpPr>
          <p:nvPr/>
        </p:nvSpPr>
        <p:spPr bwMode="auto">
          <a:xfrm>
            <a:off x="2805113" y="345440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&lt; records the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testing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1" name="Rectangle 37"/>
          <p:cNvSpPr>
            <a:spLocks noChangeArrowheads="1"/>
          </p:cNvSpPr>
          <p:nvPr/>
        </p:nvSpPr>
        <p:spPr bwMode="auto">
          <a:xfrm>
            <a:off x="1768475" y="34940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23582" name="Text Box 38"/>
          <p:cNvSpPr txBox="1">
            <a:spLocks noChangeArrowheads="1"/>
          </p:cNvSpPr>
          <p:nvPr/>
        </p:nvSpPr>
        <p:spPr bwMode="auto">
          <a:xfrm>
            <a:off x="6946987" y="448807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 Figure 4</a:t>
            </a:r>
          </a:p>
        </p:txBody>
      </p:sp>
      <p:sp>
        <p:nvSpPr>
          <p:cNvPr id="23583" name="Text Box 39"/>
          <p:cNvSpPr txBox="1">
            <a:spLocks noChangeArrowheads="1"/>
          </p:cNvSpPr>
          <p:nvPr/>
        </p:nvSpPr>
        <p:spPr bwMode="auto">
          <a:xfrm>
            <a:off x="6459538" y="0"/>
            <a:ext cx="268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PHYSICAL ASSET</a:t>
            </a:r>
          </a:p>
        </p:txBody>
      </p:sp>
      <p:sp>
        <p:nvSpPr>
          <p:cNvPr id="23584" name="Line 69"/>
          <p:cNvSpPr>
            <a:spLocks noChangeShapeType="1"/>
          </p:cNvSpPr>
          <p:nvPr/>
        </p:nvSpPr>
        <p:spPr bwMode="auto">
          <a:xfrm flipV="1">
            <a:off x="3390900" y="4757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70"/>
          <p:cNvSpPr>
            <a:spLocks noChangeShapeType="1"/>
          </p:cNvSpPr>
          <p:nvPr/>
        </p:nvSpPr>
        <p:spPr bwMode="auto">
          <a:xfrm>
            <a:off x="3390900" y="4986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71"/>
          <p:cNvSpPr>
            <a:spLocks noChangeShapeType="1"/>
          </p:cNvSpPr>
          <p:nvPr/>
        </p:nvSpPr>
        <p:spPr bwMode="auto">
          <a:xfrm>
            <a:off x="3848100" y="4757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AutoShape 72"/>
          <p:cNvSpPr>
            <a:spLocks noChangeArrowheads="1"/>
          </p:cNvSpPr>
          <p:nvPr/>
        </p:nvSpPr>
        <p:spPr bwMode="auto">
          <a:xfrm>
            <a:off x="3771900" y="47625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88" name="Rectangle 73"/>
          <p:cNvSpPr>
            <a:spLocks noChangeArrowheads="1"/>
          </p:cNvSpPr>
          <p:nvPr/>
        </p:nvSpPr>
        <p:spPr bwMode="auto">
          <a:xfrm>
            <a:off x="3063443" y="4872038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3589" name="Rectangle 74"/>
          <p:cNvSpPr>
            <a:spLocks noChangeArrowheads="1"/>
          </p:cNvSpPr>
          <p:nvPr/>
        </p:nvSpPr>
        <p:spPr bwMode="auto">
          <a:xfrm>
            <a:off x="2913063" y="5062538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90" name="Line 69"/>
          <p:cNvSpPr>
            <a:spLocks noChangeShapeType="1"/>
          </p:cNvSpPr>
          <p:nvPr/>
        </p:nvSpPr>
        <p:spPr bwMode="auto">
          <a:xfrm flipV="1">
            <a:off x="6057900" y="47672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70"/>
          <p:cNvSpPr>
            <a:spLocks noChangeShapeType="1"/>
          </p:cNvSpPr>
          <p:nvPr/>
        </p:nvSpPr>
        <p:spPr bwMode="auto">
          <a:xfrm>
            <a:off x="6057900" y="4995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71"/>
          <p:cNvSpPr>
            <a:spLocks noChangeShapeType="1"/>
          </p:cNvSpPr>
          <p:nvPr/>
        </p:nvSpPr>
        <p:spPr bwMode="auto">
          <a:xfrm>
            <a:off x="6515100" y="47672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AutoShape 72"/>
          <p:cNvSpPr>
            <a:spLocks noChangeArrowheads="1"/>
          </p:cNvSpPr>
          <p:nvPr/>
        </p:nvSpPr>
        <p:spPr bwMode="auto">
          <a:xfrm>
            <a:off x="6438900" y="47625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94" name="Rectangle 73"/>
          <p:cNvSpPr>
            <a:spLocks noChangeArrowheads="1"/>
          </p:cNvSpPr>
          <p:nvPr/>
        </p:nvSpPr>
        <p:spPr bwMode="auto">
          <a:xfrm>
            <a:off x="5730443" y="4881563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23595" name="Rectangle 74"/>
          <p:cNvSpPr>
            <a:spLocks noChangeArrowheads="1"/>
          </p:cNvSpPr>
          <p:nvPr/>
        </p:nvSpPr>
        <p:spPr bwMode="auto">
          <a:xfrm>
            <a:off x="5580063" y="5072063"/>
            <a:ext cx="116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 nested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5763" y="5186363"/>
            <a:ext cx="8410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Asset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Physical Asset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Asset Utilization History</a:t>
            </a:r>
            <a:r>
              <a:rPr lang="en-US" altLang="en-US" sz="1600" dirty="0"/>
              <a:t> maps to an ISA 95 </a:t>
            </a:r>
            <a:r>
              <a:rPr lang="en-US" altLang="en-US" sz="1600" b="1" dirty="0"/>
              <a:t>Equipment Asset Mapping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Functional Segment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Equipment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Model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Physical Asset Class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Agent</a:t>
            </a:r>
            <a:r>
              <a:rPr lang="en-US" altLang="en-US" sz="1600" dirty="0"/>
              <a:t> would map to an ISA 95 attribute or property, where needed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0175" y="-55402"/>
            <a:ext cx="247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Figure 5a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35" t="1961" r="1211" b="30392"/>
          <a:stretch/>
        </p:blipFill>
        <p:spPr>
          <a:xfrm>
            <a:off x="201067" y="1662370"/>
            <a:ext cx="8752444" cy="32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1"/>
          <p:cNvSpPr>
            <a:spLocks noChangeArrowheads="1"/>
          </p:cNvSpPr>
          <p:nvPr/>
        </p:nvSpPr>
        <p:spPr bwMode="auto">
          <a:xfrm>
            <a:off x="1828800" y="1752600"/>
            <a:ext cx="5715000" cy="3429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23" name="Text Box 52"/>
          <p:cNvSpPr txBox="1">
            <a:spLocks noChangeArrowheads="1"/>
          </p:cNvSpPr>
          <p:nvPr/>
        </p:nvSpPr>
        <p:spPr bwMode="auto">
          <a:xfrm>
            <a:off x="2473325" y="2546350"/>
            <a:ext cx="446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Manufacturing operations management</a:t>
            </a:r>
          </a:p>
        </p:txBody>
      </p:sp>
      <p:sp>
        <p:nvSpPr>
          <p:cNvPr id="5124" name="AutoShape 11"/>
          <p:cNvSpPr>
            <a:spLocks noChangeArrowheads="1"/>
          </p:cNvSpPr>
          <p:nvPr/>
        </p:nvSpPr>
        <p:spPr bwMode="auto">
          <a:xfrm>
            <a:off x="309563" y="1181100"/>
            <a:ext cx="844550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25" name="Text Box 12"/>
          <p:cNvSpPr txBox="1">
            <a:spLocks noChangeArrowheads="1"/>
          </p:cNvSpPr>
          <p:nvPr/>
        </p:nvSpPr>
        <p:spPr bwMode="auto">
          <a:xfrm>
            <a:off x="304800" y="1181100"/>
            <a:ext cx="854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5126" name="AutoShape 2"/>
          <p:cNvSpPr>
            <a:spLocks noChangeArrowheads="1"/>
          </p:cNvSpPr>
          <p:nvPr/>
        </p:nvSpPr>
        <p:spPr bwMode="auto">
          <a:xfrm>
            <a:off x="5494338" y="5251450"/>
            <a:ext cx="844550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27" name="AutoShape 3"/>
          <p:cNvSpPr>
            <a:spLocks noChangeArrowheads="1"/>
          </p:cNvSpPr>
          <p:nvPr/>
        </p:nvSpPr>
        <p:spPr bwMode="auto">
          <a:xfrm rot="10800000">
            <a:off x="5646738" y="5711825"/>
            <a:ext cx="538162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4930775" y="6291263"/>
            <a:ext cx="393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production capability model</a:t>
            </a:r>
          </a:p>
        </p:txBody>
      </p:sp>
      <p:sp>
        <p:nvSpPr>
          <p:cNvPr id="5129" name="AutoShape 5"/>
          <p:cNvSpPr>
            <a:spLocks noChangeArrowheads="1"/>
          </p:cNvSpPr>
          <p:nvPr/>
        </p:nvSpPr>
        <p:spPr bwMode="auto">
          <a:xfrm>
            <a:off x="423863" y="5251450"/>
            <a:ext cx="806450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30" name="AutoShape 6"/>
          <p:cNvSpPr>
            <a:spLocks noChangeArrowheads="1"/>
          </p:cNvSpPr>
          <p:nvPr/>
        </p:nvSpPr>
        <p:spPr bwMode="auto">
          <a:xfrm rot="10800000">
            <a:off x="577850" y="5711825"/>
            <a:ext cx="538163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39688" y="6291263"/>
            <a:ext cx="3898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production definition model</a:t>
            </a:r>
          </a:p>
        </p:txBody>
      </p:sp>
      <p:sp>
        <p:nvSpPr>
          <p:cNvPr id="5132" name="AutoShape 8"/>
          <p:cNvSpPr>
            <a:spLocks noChangeArrowheads="1"/>
          </p:cNvSpPr>
          <p:nvPr/>
        </p:nvSpPr>
        <p:spPr bwMode="auto">
          <a:xfrm>
            <a:off x="5416550" y="1163638"/>
            <a:ext cx="884238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33" name="AutoShape 9"/>
          <p:cNvSpPr>
            <a:spLocks noChangeArrowheads="1"/>
          </p:cNvSpPr>
          <p:nvPr/>
        </p:nvSpPr>
        <p:spPr bwMode="auto">
          <a:xfrm>
            <a:off x="5532438" y="527050"/>
            <a:ext cx="538162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34" name="Text Box 10"/>
          <p:cNvSpPr txBox="1">
            <a:spLocks noChangeArrowheads="1"/>
          </p:cNvSpPr>
          <p:nvPr/>
        </p:nvSpPr>
        <p:spPr bwMode="auto">
          <a:xfrm>
            <a:off x="4930775" y="241300"/>
            <a:ext cx="4173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production performance model</a:t>
            </a:r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1150938" y="1181100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2054225" y="1181100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5410200" y="1181100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6315075" y="1181100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auto">
          <a:xfrm>
            <a:off x="7197725" y="1181100"/>
            <a:ext cx="900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5140" name="Oval 18"/>
          <p:cNvSpPr>
            <a:spLocks noChangeArrowheads="1"/>
          </p:cNvSpPr>
          <p:nvPr/>
        </p:nvSpPr>
        <p:spPr bwMode="auto">
          <a:xfrm>
            <a:off x="1962150" y="30067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5141" name="Oval 19"/>
          <p:cNvSpPr>
            <a:spLocks noChangeArrowheads="1"/>
          </p:cNvSpPr>
          <p:nvPr/>
        </p:nvSpPr>
        <p:spPr bwMode="auto">
          <a:xfrm>
            <a:off x="3333750" y="30067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5142" name="Oval 20"/>
          <p:cNvSpPr>
            <a:spLocks noChangeArrowheads="1"/>
          </p:cNvSpPr>
          <p:nvPr/>
        </p:nvSpPr>
        <p:spPr bwMode="auto">
          <a:xfrm>
            <a:off x="4781550" y="30067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Quality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cxnSp>
        <p:nvCxnSpPr>
          <p:cNvPr id="5143" name="AutoShape 21"/>
          <p:cNvCxnSpPr>
            <a:cxnSpLocks noChangeShapeType="1"/>
            <a:stCxn id="5125" idx="2"/>
            <a:endCxn id="5140" idx="0"/>
          </p:cNvCxnSpPr>
          <p:nvPr/>
        </p:nvCxnSpPr>
        <p:spPr bwMode="auto">
          <a:xfrm rot="16200000" flipH="1">
            <a:off x="942182" y="1367631"/>
            <a:ext cx="1428750" cy="18494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2"/>
          <p:cNvCxnSpPr>
            <a:cxnSpLocks noChangeShapeType="1"/>
            <a:stCxn id="5135" idx="2"/>
            <a:endCxn id="5141" idx="0"/>
          </p:cNvCxnSpPr>
          <p:nvPr/>
        </p:nvCxnSpPr>
        <p:spPr bwMode="auto">
          <a:xfrm rot="16200000" flipH="1">
            <a:off x="2064544" y="1118394"/>
            <a:ext cx="1428750" cy="23479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23"/>
          <p:cNvCxnSpPr>
            <a:cxnSpLocks noChangeShapeType="1"/>
            <a:stCxn id="5136" idx="2"/>
            <a:endCxn id="5142" idx="0"/>
          </p:cNvCxnSpPr>
          <p:nvPr/>
        </p:nvCxnSpPr>
        <p:spPr bwMode="auto">
          <a:xfrm rot="16200000" flipH="1">
            <a:off x="3221037" y="827088"/>
            <a:ext cx="1425575" cy="2933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24"/>
          <p:cNvCxnSpPr>
            <a:cxnSpLocks noChangeShapeType="1"/>
            <a:stCxn id="5142" idx="0"/>
            <a:endCxn id="5139" idx="2"/>
          </p:cNvCxnSpPr>
          <p:nvPr/>
        </p:nvCxnSpPr>
        <p:spPr bwMode="auto">
          <a:xfrm rot="5400000" flipH="1" flipV="1">
            <a:off x="5811837" y="1169988"/>
            <a:ext cx="1425575" cy="22479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25"/>
          <p:cNvCxnSpPr>
            <a:cxnSpLocks noChangeShapeType="1"/>
            <a:stCxn id="5141" idx="0"/>
            <a:endCxn id="5138" idx="2"/>
          </p:cNvCxnSpPr>
          <p:nvPr/>
        </p:nvCxnSpPr>
        <p:spPr bwMode="auto">
          <a:xfrm rot="5400000" flipH="1" flipV="1">
            <a:off x="4646613" y="884237"/>
            <a:ext cx="1428750" cy="28162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26"/>
          <p:cNvCxnSpPr>
            <a:cxnSpLocks noChangeShapeType="1"/>
            <a:stCxn id="5140" idx="0"/>
            <a:endCxn id="5137" idx="2"/>
          </p:cNvCxnSpPr>
          <p:nvPr/>
        </p:nvCxnSpPr>
        <p:spPr bwMode="auto">
          <a:xfrm rot="-5400000">
            <a:off x="3519488" y="639762"/>
            <a:ext cx="1428750" cy="33051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9" name="Text Box 27"/>
          <p:cNvSpPr txBox="1">
            <a:spLocks noChangeArrowheads="1"/>
          </p:cNvSpPr>
          <p:nvPr/>
        </p:nvSpPr>
        <p:spPr bwMode="auto">
          <a:xfrm>
            <a:off x="7250113" y="5287963"/>
            <a:ext cx="82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>
            <a:off x="6307138" y="5287963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>
            <a:off x="5480050" y="5287963"/>
            <a:ext cx="854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5152" name="AutoShape 30"/>
          <p:cNvCxnSpPr>
            <a:cxnSpLocks noChangeShapeType="1"/>
            <a:stCxn id="5142" idx="4"/>
            <a:endCxn id="5149" idx="0"/>
          </p:cNvCxnSpPr>
          <p:nvPr/>
        </p:nvCxnSpPr>
        <p:spPr bwMode="auto">
          <a:xfrm rot="16200000" flipH="1">
            <a:off x="5915025" y="3540125"/>
            <a:ext cx="1233488" cy="22621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1"/>
          <p:cNvCxnSpPr>
            <a:cxnSpLocks noChangeShapeType="1"/>
            <a:stCxn id="5141" idx="4"/>
            <a:endCxn id="5150" idx="0"/>
          </p:cNvCxnSpPr>
          <p:nvPr/>
        </p:nvCxnSpPr>
        <p:spPr bwMode="auto">
          <a:xfrm rot="16200000" flipH="1">
            <a:off x="4740275" y="3267075"/>
            <a:ext cx="1233488" cy="2808288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32"/>
          <p:cNvCxnSpPr>
            <a:cxnSpLocks noChangeShapeType="1"/>
            <a:stCxn id="5140" idx="4"/>
            <a:endCxn id="5151" idx="0"/>
          </p:cNvCxnSpPr>
          <p:nvPr/>
        </p:nvCxnSpPr>
        <p:spPr bwMode="auto">
          <a:xfrm rot="16200000" flipH="1">
            <a:off x="3627438" y="3008312"/>
            <a:ext cx="1233488" cy="3325813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452438" y="5287963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1295400" y="5287963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2206625" y="5287963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5158" name="AutoShape 36"/>
          <p:cNvCxnSpPr>
            <a:cxnSpLocks noChangeShapeType="1"/>
            <a:stCxn id="5142" idx="4"/>
            <a:endCxn id="5157" idx="0"/>
          </p:cNvCxnSpPr>
          <p:nvPr/>
        </p:nvCxnSpPr>
        <p:spPr bwMode="auto">
          <a:xfrm rot="5400000">
            <a:off x="3393281" y="3280569"/>
            <a:ext cx="1233488" cy="27813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9" name="AutoShape 37"/>
          <p:cNvCxnSpPr>
            <a:cxnSpLocks noChangeShapeType="1"/>
            <a:stCxn id="5141" idx="4"/>
            <a:endCxn id="5156" idx="0"/>
          </p:cNvCxnSpPr>
          <p:nvPr/>
        </p:nvCxnSpPr>
        <p:spPr bwMode="auto">
          <a:xfrm rot="5400000">
            <a:off x="2234406" y="3569494"/>
            <a:ext cx="1233488" cy="2203450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0" name="AutoShape 38"/>
          <p:cNvCxnSpPr>
            <a:cxnSpLocks noChangeShapeType="1"/>
            <a:stCxn id="5140" idx="4"/>
            <a:endCxn id="5155" idx="0"/>
          </p:cNvCxnSpPr>
          <p:nvPr/>
        </p:nvCxnSpPr>
        <p:spPr bwMode="auto">
          <a:xfrm rot="5400000">
            <a:off x="1089025" y="3795713"/>
            <a:ext cx="1233488" cy="1751012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1" name="Oval 39"/>
          <p:cNvSpPr>
            <a:spLocks noChangeArrowheads="1"/>
          </p:cNvSpPr>
          <p:nvPr/>
        </p:nvSpPr>
        <p:spPr bwMode="auto">
          <a:xfrm>
            <a:off x="6153150" y="30067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3100388" y="5287963"/>
            <a:ext cx="70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5163" name="AutoShape 41"/>
          <p:cNvCxnSpPr>
            <a:cxnSpLocks noChangeShapeType="1"/>
            <a:stCxn id="5161" idx="4"/>
            <a:endCxn id="5162" idx="0"/>
          </p:cNvCxnSpPr>
          <p:nvPr/>
        </p:nvCxnSpPr>
        <p:spPr bwMode="auto">
          <a:xfrm rot="5400000">
            <a:off x="4495800" y="3011488"/>
            <a:ext cx="1233488" cy="3319462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4" name="Text Box 42"/>
          <p:cNvSpPr txBox="1">
            <a:spLocks noChangeArrowheads="1"/>
          </p:cNvSpPr>
          <p:nvPr/>
        </p:nvSpPr>
        <p:spPr bwMode="auto">
          <a:xfrm>
            <a:off x="3003550" y="1181100"/>
            <a:ext cx="73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cxnSp>
        <p:nvCxnSpPr>
          <p:cNvPr id="5165" name="AutoShape 43"/>
          <p:cNvCxnSpPr>
            <a:cxnSpLocks noChangeShapeType="1"/>
            <a:stCxn id="5164" idx="2"/>
            <a:endCxn id="5161" idx="0"/>
          </p:cNvCxnSpPr>
          <p:nvPr/>
        </p:nvCxnSpPr>
        <p:spPr bwMode="auto">
          <a:xfrm rot="16200000" flipH="1">
            <a:off x="4358482" y="592931"/>
            <a:ext cx="1428750" cy="33988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6" name="Text Box 44"/>
          <p:cNvSpPr txBox="1">
            <a:spLocks noChangeArrowheads="1"/>
          </p:cNvSpPr>
          <p:nvPr/>
        </p:nvSpPr>
        <p:spPr bwMode="auto">
          <a:xfrm>
            <a:off x="8034338" y="1181100"/>
            <a:ext cx="900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cxnSp>
        <p:nvCxnSpPr>
          <p:cNvPr id="5167" name="AutoShape 45"/>
          <p:cNvCxnSpPr>
            <a:cxnSpLocks noChangeShapeType="1"/>
            <a:stCxn id="5161" idx="0"/>
            <a:endCxn id="5166" idx="2"/>
          </p:cNvCxnSpPr>
          <p:nvPr/>
        </p:nvCxnSpPr>
        <p:spPr bwMode="auto">
          <a:xfrm rot="5400000" flipH="1" flipV="1">
            <a:off x="6915944" y="1437481"/>
            <a:ext cx="1425575" cy="17129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8" name="Text Box 46"/>
          <p:cNvSpPr txBox="1">
            <a:spLocks noChangeArrowheads="1"/>
          </p:cNvSpPr>
          <p:nvPr/>
        </p:nvSpPr>
        <p:spPr bwMode="auto">
          <a:xfrm>
            <a:off x="8150225" y="5287963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5169" name="AutoShape 47"/>
          <p:cNvCxnSpPr>
            <a:cxnSpLocks noChangeShapeType="1"/>
            <a:stCxn id="5161" idx="4"/>
            <a:endCxn id="5168" idx="0"/>
          </p:cNvCxnSpPr>
          <p:nvPr/>
        </p:nvCxnSpPr>
        <p:spPr bwMode="auto">
          <a:xfrm rot="16200000" flipH="1">
            <a:off x="7022306" y="3804444"/>
            <a:ext cx="1233488" cy="1733550"/>
          </a:xfrm>
          <a:prstGeom prst="curved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0" name="AutoShape 48"/>
          <p:cNvSpPr>
            <a:spLocks noChangeArrowheads="1"/>
          </p:cNvSpPr>
          <p:nvPr/>
        </p:nvSpPr>
        <p:spPr bwMode="auto">
          <a:xfrm>
            <a:off x="461963" y="527050"/>
            <a:ext cx="538162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171" name="Text Box 49"/>
          <p:cNvSpPr txBox="1">
            <a:spLocks noChangeArrowheads="1"/>
          </p:cNvSpPr>
          <p:nvPr/>
        </p:nvSpPr>
        <p:spPr bwMode="auto">
          <a:xfrm>
            <a:off x="39688" y="241300"/>
            <a:ext cx="3898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production schedule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5763" y="5186363"/>
            <a:ext cx="8410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Asset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Physical Asset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Asset Utilization History</a:t>
            </a:r>
            <a:r>
              <a:rPr lang="en-US" altLang="en-US" sz="1600" dirty="0"/>
              <a:t> maps to an ISA 95 </a:t>
            </a:r>
            <a:r>
              <a:rPr lang="en-US" altLang="en-US" sz="1600" b="1" dirty="0"/>
              <a:t>Equipment Asset Mapping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Functional Segment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Equipment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Model</a:t>
            </a:r>
            <a:r>
              <a:rPr lang="en-US" altLang="en-US" sz="1600" dirty="0"/>
              <a:t> maps to an ISA 95 </a:t>
            </a:r>
            <a:r>
              <a:rPr lang="en-US" altLang="en-US" sz="1600" b="1" i="1" dirty="0"/>
              <a:t>Physical Asset Class</a:t>
            </a:r>
            <a:r>
              <a:rPr lang="en-US" altLang="en-US" sz="1600" dirty="0"/>
              <a:t>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A MIMOSA </a:t>
            </a:r>
            <a:r>
              <a:rPr lang="en-US" altLang="en-US" sz="1600" b="1" i="1" dirty="0"/>
              <a:t>Agent</a:t>
            </a:r>
            <a:r>
              <a:rPr lang="en-US" altLang="en-US" sz="1600" dirty="0"/>
              <a:t> would map to an ISA 95 attribute or property, where needed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0175" y="-55402"/>
            <a:ext cx="2491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Figure 5b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67" t="5294" r="1765" b="26433"/>
          <a:stretch/>
        </p:blipFill>
        <p:spPr>
          <a:xfrm>
            <a:off x="7633" y="1163105"/>
            <a:ext cx="9072212" cy="3686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6" name="Text Box 92"/>
          <p:cNvSpPr txBox="1">
            <a:spLocks noChangeArrowheads="1"/>
          </p:cNvSpPr>
          <p:nvPr/>
        </p:nvSpPr>
        <p:spPr bwMode="auto">
          <a:xfrm>
            <a:off x="6284371" y="0"/>
            <a:ext cx="2859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91" t="2530" r="1385" b="5518"/>
          <a:stretch/>
        </p:blipFill>
        <p:spPr>
          <a:xfrm>
            <a:off x="501069" y="1239915"/>
            <a:ext cx="8213034" cy="42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6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69"/>
          <p:cNvSpPr>
            <a:spLocks noChangeShapeType="1"/>
          </p:cNvSpPr>
          <p:nvPr/>
        </p:nvSpPr>
        <p:spPr bwMode="auto">
          <a:xfrm flipV="1">
            <a:off x="7320198" y="2242508"/>
            <a:ext cx="0" cy="20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6" name="Text Box 92"/>
          <p:cNvSpPr txBox="1">
            <a:spLocks noChangeArrowheads="1"/>
          </p:cNvSpPr>
          <p:nvPr/>
        </p:nvSpPr>
        <p:spPr bwMode="auto">
          <a:xfrm>
            <a:off x="6936344" y="0"/>
            <a:ext cx="220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MATERIAL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Current: 1:many</a:t>
            </a:r>
          </a:p>
        </p:txBody>
      </p:sp>
      <p:sp>
        <p:nvSpPr>
          <p:cNvPr id="14338" name="Line 69"/>
          <p:cNvSpPr>
            <a:spLocks noChangeShapeType="1"/>
          </p:cNvSpPr>
          <p:nvPr/>
        </p:nvSpPr>
        <p:spPr bwMode="auto">
          <a:xfrm flipV="1">
            <a:off x="1230765" y="45166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70"/>
          <p:cNvSpPr>
            <a:spLocks noChangeShapeType="1"/>
          </p:cNvSpPr>
          <p:nvPr/>
        </p:nvSpPr>
        <p:spPr bwMode="auto">
          <a:xfrm>
            <a:off x="1230765" y="4745240"/>
            <a:ext cx="2688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71"/>
          <p:cNvSpPr>
            <a:spLocks noChangeShapeType="1"/>
          </p:cNvSpPr>
          <p:nvPr/>
        </p:nvSpPr>
        <p:spPr bwMode="auto">
          <a:xfrm>
            <a:off x="1499600" y="45166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72"/>
          <p:cNvSpPr>
            <a:spLocks noChangeArrowheads="1"/>
          </p:cNvSpPr>
          <p:nvPr/>
        </p:nvSpPr>
        <p:spPr bwMode="auto">
          <a:xfrm>
            <a:off x="1424010" y="450711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42" name="Rectangle 73"/>
          <p:cNvSpPr>
            <a:spLocks noChangeArrowheads="1"/>
          </p:cNvSpPr>
          <p:nvPr/>
        </p:nvSpPr>
        <p:spPr bwMode="auto">
          <a:xfrm>
            <a:off x="951297" y="4484096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43" name="Rectangle 74"/>
          <p:cNvSpPr>
            <a:spLocks noChangeArrowheads="1"/>
          </p:cNvSpPr>
          <p:nvPr/>
        </p:nvSpPr>
        <p:spPr bwMode="auto">
          <a:xfrm>
            <a:off x="1115550" y="4716904"/>
            <a:ext cx="6799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ontains &gt;</a:t>
            </a:r>
          </a:p>
        </p:txBody>
      </p:sp>
      <p:sp>
        <p:nvSpPr>
          <p:cNvPr id="14344" name="Line 69"/>
          <p:cNvSpPr>
            <a:spLocks noChangeShapeType="1"/>
          </p:cNvSpPr>
          <p:nvPr/>
        </p:nvSpPr>
        <p:spPr bwMode="auto">
          <a:xfrm flipV="1">
            <a:off x="3419850" y="45166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70"/>
          <p:cNvSpPr>
            <a:spLocks noChangeShapeType="1"/>
          </p:cNvSpPr>
          <p:nvPr/>
        </p:nvSpPr>
        <p:spPr bwMode="auto">
          <a:xfrm>
            <a:off x="3419850" y="4745240"/>
            <a:ext cx="2768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71"/>
          <p:cNvSpPr>
            <a:spLocks noChangeShapeType="1"/>
          </p:cNvSpPr>
          <p:nvPr/>
        </p:nvSpPr>
        <p:spPr bwMode="auto">
          <a:xfrm>
            <a:off x="3688685" y="45166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72"/>
          <p:cNvSpPr>
            <a:spLocks noChangeArrowheads="1"/>
          </p:cNvSpPr>
          <p:nvPr/>
        </p:nvSpPr>
        <p:spPr bwMode="auto">
          <a:xfrm>
            <a:off x="3613095" y="450711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48" name="Rectangle 73"/>
          <p:cNvSpPr>
            <a:spLocks noChangeArrowheads="1"/>
          </p:cNvSpPr>
          <p:nvPr/>
        </p:nvSpPr>
        <p:spPr bwMode="auto">
          <a:xfrm>
            <a:off x="3128053" y="4482052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49" name="Rectangle 74"/>
          <p:cNvSpPr>
            <a:spLocks noChangeArrowheads="1"/>
          </p:cNvSpPr>
          <p:nvPr/>
        </p:nvSpPr>
        <p:spPr bwMode="auto">
          <a:xfrm>
            <a:off x="3315931" y="4711351"/>
            <a:ext cx="6799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ontains &gt;</a:t>
            </a:r>
            <a:endParaRPr lang="en-US" altLang="en-US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50" name="Line 69"/>
          <p:cNvSpPr>
            <a:spLocks noChangeShapeType="1"/>
          </p:cNvSpPr>
          <p:nvPr/>
        </p:nvSpPr>
        <p:spPr bwMode="auto">
          <a:xfrm flipV="1">
            <a:off x="5340100" y="4482052"/>
            <a:ext cx="0" cy="252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70"/>
          <p:cNvSpPr>
            <a:spLocks noChangeShapeType="1"/>
          </p:cNvSpPr>
          <p:nvPr/>
        </p:nvSpPr>
        <p:spPr bwMode="auto">
          <a:xfrm>
            <a:off x="5340100" y="4729414"/>
            <a:ext cx="279624" cy="5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71"/>
          <p:cNvSpPr>
            <a:spLocks noChangeShapeType="1"/>
          </p:cNvSpPr>
          <p:nvPr/>
        </p:nvSpPr>
        <p:spPr bwMode="auto">
          <a:xfrm>
            <a:off x="5620760" y="450617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72"/>
          <p:cNvSpPr>
            <a:spLocks noChangeArrowheads="1"/>
          </p:cNvSpPr>
          <p:nvPr/>
        </p:nvSpPr>
        <p:spPr bwMode="auto">
          <a:xfrm>
            <a:off x="5542258" y="4492827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54" name="Rectangle 73"/>
          <p:cNvSpPr>
            <a:spLocks noChangeArrowheads="1"/>
          </p:cNvSpPr>
          <p:nvPr/>
        </p:nvSpPr>
        <p:spPr bwMode="auto">
          <a:xfrm>
            <a:off x="5063552" y="4445203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55" name="Rectangle 74"/>
          <p:cNvSpPr>
            <a:spLocks noChangeArrowheads="1"/>
          </p:cNvSpPr>
          <p:nvPr/>
        </p:nvSpPr>
        <p:spPr bwMode="auto">
          <a:xfrm>
            <a:off x="5236181" y="4696365"/>
            <a:ext cx="6799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ontains &gt;</a:t>
            </a:r>
            <a:endParaRPr lang="en-US" altLang="en-US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356" name="AutoShape 2"/>
          <p:cNvCxnSpPr>
            <a:cxnSpLocks noChangeShapeType="1"/>
            <a:stCxn id="14369" idx="3"/>
            <a:endCxn id="14414" idx="1"/>
          </p:cNvCxnSpPr>
          <p:nvPr/>
        </p:nvCxnSpPr>
        <p:spPr bwMode="auto">
          <a:xfrm>
            <a:off x="6157335" y="1973465"/>
            <a:ext cx="63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Rectangle 3"/>
          <p:cNvSpPr>
            <a:spLocks noChangeArrowheads="1"/>
          </p:cNvSpPr>
          <p:nvPr/>
        </p:nvSpPr>
        <p:spPr bwMode="auto">
          <a:xfrm>
            <a:off x="7217455" y="2404123"/>
            <a:ext cx="5806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made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up of &gt;</a:t>
            </a:r>
          </a:p>
        </p:txBody>
      </p:sp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6512935" y="193536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59" name="Rectangle 5"/>
          <p:cNvSpPr>
            <a:spLocks noChangeArrowheads="1"/>
          </p:cNvSpPr>
          <p:nvPr/>
        </p:nvSpPr>
        <p:spPr bwMode="auto">
          <a:xfrm>
            <a:off x="7561853" y="2193996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0" name="Rectangle 6"/>
          <p:cNvSpPr>
            <a:spLocks noChangeArrowheads="1"/>
          </p:cNvSpPr>
          <p:nvPr/>
        </p:nvSpPr>
        <p:spPr bwMode="auto">
          <a:xfrm>
            <a:off x="1980623" y="194489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1" name="Rectangle 7"/>
          <p:cNvSpPr>
            <a:spLocks noChangeArrowheads="1"/>
          </p:cNvSpPr>
          <p:nvPr/>
        </p:nvSpPr>
        <p:spPr bwMode="auto">
          <a:xfrm>
            <a:off x="3152198" y="397689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definition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property</a:t>
            </a:r>
          </a:p>
        </p:txBody>
      </p:sp>
      <p:sp>
        <p:nvSpPr>
          <p:cNvPr id="14362" name="Rectangle 8"/>
          <p:cNvSpPr>
            <a:spLocks noChangeArrowheads="1"/>
          </p:cNvSpPr>
          <p:nvPr/>
        </p:nvSpPr>
        <p:spPr bwMode="auto">
          <a:xfrm>
            <a:off x="3152198" y="170676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definition</a:t>
            </a:r>
          </a:p>
        </p:txBody>
      </p:sp>
      <p:sp>
        <p:nvSpPr>
          <p:cNvPr id="14363" name="Rectangle 9"/>
          <p:cNvSpPr>
            <a:spLocks noChangeArrowheads="1"/>
          </p:cNvSpPr>
          <p:nvPr/>
        </p:nvSpPr>
        <p:spPr bwMode="auto">
          <a:xfrm>
            <a:off x="5566785" y="2316365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values of &gt;</a:t>
            </a:r>
          </a:p>
        </p:txBody>
      </p:sp>
      <p:sp>
        <p:nvSpPr>
          <p:cNvPr id="14364" name="Rectangle 10"/>
          <p:cNvSpPr>
            <a:spLocks noChangeArrowheads="1"/>
          </p:cNvSpPr>
          <p:nvPr/>
        </p:nvSpPr>
        <p:spPr bwMode="auto">
          <a:xfrm>
            <a:off x="4111140" y="26386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5" name="Rectangle 11"/>
          <p:cNvSpPr>
            <a:spLocks noChangeArrowheads="1"/>
          </p:cNvSpPr>
          <p:nvPr/>
        </p:nvSpPr>
        <p:spPr bwMode="auto">
          <a:xfrm>
            <a:off x="5570530" y="380544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6" name="Rectangle 12"/>
          <p:cNvSpPr>
            <a:spLocks noChangeArrowheads="1"/>
          </p:cNvSpPr>
          <p:nvPr/>
        </p:nvSpPr>
        <p:spPr bwMode="auto">
          <a:xfrm>
            <a:off x="4807918" y="1931205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7" name="Rectangle 13"/>
          <p:cNvSpPr>
            <a:spLocks noChangeArrowheads="1"/>
          </p:cNvSpPr>
          <p:nvPr/>
        </p:nvSpPr>
        <p:spPr bwMode="auto">
          <a:xfrm>
            <a:off x="3650673" y="380544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8" name="Rectangle 14"/>
          <p:cNvSpPr>
            <a:spLocks noChangeArrowheads="1"/>
          </p:cNvSpPr>
          <p:nvPr/>
        </p:nvSpPr>
        <p:spPr bwMode="auto">
          <a:xfrm>
            <a:off x="3886197" y="285294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69" name="Rectangle 15"/>
          <p:cNvSpPr>
            <a:spLocks noChangeArrowheads="1"/>
          </p:cNvSpPr>
          <p:nvPr/>
        </p:nvSpPr>
        <p:spPr bwMode="auto">
          <a:xfrm>
            <a:off x="5090535" y="170676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 lot</a:t>
            </a:r>
          </a:p>
        </p:txBody>
      </p:sp>
      <p:sp>
        <p:nvSpPr>
          <p:cNvPr id="14370" name="Rectangle 16"/>
          <p:cNvSpPr>
            <a:spLocks noChangeArrowheads="1"/>
          </p:cNvSpPr>
          <p:nvPr/>
        </p:nvSpPr>
        <p:spPr bwMode="auto">
          <a:xfrm>
            <a:off x="7192080" y="327538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Material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Result</a:t>
            </a:r>
          </a:p>
        </p:txBody>
      </p:sp>
      <p:cxnSp>
        <p:nvCxnSpPr>
          <p:cNvPr id="14371" name="AutoShape 17"/>
          <p:cNvCxnSpPr>
            <a:cxnSpLocks noChangeShapeType="1"/>
            <a:stCxn id="14362" idx="2"/>
            <a:endCxn id="14361" idx="0"/>
          </p:cNvCxnSpPr>
          <p:nvPr/>
        </p:nvCxnSpPr>
        <p:spPr bwMode="auto">
          <a:xfrm>
            <a:off x="3685598" y="2240165"/>
            <a:ext cx="0" cy="173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18"/>
          <p:cNvCxnSpPr>
            <a:cxnSpLocks noChangeShapeType="1"/>
            <a:stCxn id="14369" idx="1"/>
            <a:endCxn id="14362" idx="3"/>
          </p:cNvCxnSpPr>
          <p:nvPr/>
        </p:nvCxnSpPr>
        <p:spPr bwMode="auto">
          <a:xfrm flipH="1">
            <a:off x="4218998" y="1973465"/>
            <a:ext cx="871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19"/>
          <p:cNvCxnSpPr>
            <a:cxnSpLocks noChangeShapeType="1"/>
            <a:stCxn id="14413" idx="1"/>
            <a:endCxn id="14361" idx="3"/>
          </p:cNvCxnSpPr>
          <p:nvPr/>
        </p:nvCxnSpPr>
        <p:spPr bwMode="auto">
          <a:xfrm rot="10800000" flipV="1">
            <a:off x="4218998" y="4232478"/>
            <a:ext cx="871537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Rectangle 20"/>
          <p:cNvSpPr>
            <a:spLocks noChangeArrowheads="1"/>
          </p:cNvSpPr>
          <p:nvPr/>
        </p:nvSpPr>
        <p:spPr bwMode="auto">
          <a:xfrm>
            <a:off x="4161848" y="1935365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1..1</a:t>
            </a:r>
          </a:p>
        </p:txBody>
      </p:sp>
      <p:sp>
        <p:nvSpPr>
          <p:cNvPr id="14375" name="Line 21"/>
          <p:cNvSpPr>
            <a:spLocks noChangeShapeType="1"/>
          </p:cNvSpPr>
          <p:nvPr/>
        </p:nvSpPr>
        <p:spPr bwMode="auto">
          <a:xfrm>
            <a:off x="4956050" y="3544215"/>
            <a:ext cx="2227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AutoShape 22"/>
          <p:cNvSpPr>
            <a:spLocks noChangeArrowheads="1"/>
          </p:cNvSpPr>
          <p:nvPr/>
        </p:nvSpPr>
        <p:spPr bwMode="auto">
          <a:xfrm>
            <a:off x="5544560" y="224016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77" name="AutoShape 23"/>
          <p:cNvSpPr>
            <a:spLocks noChangeArrowheads="1"/>
          </p:cNvSpPr>
          <p:nvPr/>
        </p:nvSpPr>
        <p:spPr bwMode="auto">
          <a:xfrm>
            <a:off x="3603048" y="224016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78" name="Rectangle 24"/>
          <p:cNvSpPr>
            <a:spLocks noChangeArrowheads="1"/>
          </p:cNvSpPr>
          <p:nvPr/>
        </p:nvSpPr>
        <p:spPr bwMode="auto">
          <a:xfrm>
            <a:off x="4846322" y="385145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79" name="Rectangle 25"/>
          <p:cNvSpPr>
            <a:spLocks noChangeArrowheads="1"/>
          </p:cNvSpPr>
          <p:nvPr/>
        </p:nvSpPr>
        <p:spPr bwMode="auto">
          <a:xfrm>
            <a:off x="4158673" y="385145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80" name="Rectangle 26"/>
          <p:cNvSpPr>
            <a:spLocks noChangeArrowheads="1"/>
          </p:cNvSpPr>
          <p:nvPr/>
        </p:nvSpPr>
        <p:spPr bwMode="auto">
          <a:xfrm>
            <a:off x="3088915" y="2316365"/>
            <a:ext cx="6381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 of &gt;</a:t>
            </a:r>
          </a:p>
        </p:txBody>
      </p:sp>
      <p:sp>
        <p:nvSpPr>
          <p:cNvPr id="14381" name="Rectangle 27"/>
          <p:cNvSpPr>
            <a:spLocks noChangeArrowheads="1"/>
          </p:cNvSpPr>
          <p:nvPr/>
        </p:nvSpPr>
        <p:spPr bwMode="auto">
          <a:xfrm>
            <a:off x="1891723" y="254496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by a &gt;</a:t>
            </a:r>
          </a:p>
        </p:txBody>
      </p:sp>
      <p:sp>
        <p:nvSpPr>
          <p:cNvPr id="14382" name="Rectangle 28"/>
          <p:cNvSpPr>
            <a:spLocks noChangeArrowheads="1"/>
          </p:cNvSpPr>
          <p:nvPr/>
        </p:nvSpPr>
        <p:spPr bwMode="auto">
          <a:xfrm>
            <a:off x="4287277" y="4043480"/>
            <a:ext cx="6687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&lt; Maps to </a:t>
            </a:r>
          </a:p>
        </p:txBody>
      </p:sp>
      <p:sp>
        <p:nvSpPr>
          <p:cNvPr id="14383" name="Rectangle 29"/>
          <p:cNvSpPr>
            <a:spLocks noChangeArrowheads="1"/>
          </p:cNvSpPr>
          <p:nvPr/>
        </p:nvSpPr>
        <p:spPr bwMode="auto">
          <a:xfrm>
            <a:off x="4237449" y="1777585"/>
            <a:ext cx="7954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&lt; Defined by</a:t>
            </a:r>
          </a:p>
        </p:txBody>
      </p:sp>
      <p:sp>
        <p:nvSpPr>
          <p:cNvPr id="14384" name="Rectangle 30"/>
          <p:cNvSpPr>
            <a:spLocks noChangeArrowheads="1"/>
          </p:cNvSpPr>
          <p:nvPr/>
        </p:nvSpPr>
        <p:spPr bwMode="auto">
          <a:xfrm>
            <a:off x="5878522" y="3160165"/>
            <a:ext cx="8306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Records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execution of &gt;</a:t>
            </a:r>
          </a:p>
        </p:txBody>
      </p:sp>
      <p:sp>
        <p:nvSpPr>
          <p:cNvPr id="14385" name="Rectangle 31"/>
          <p:cNvSpPr>
            <a:spLocks noChangeArrowheads="1"/>
          </p:cNvSpPr>
          <p:nvPr/>
        </p:nvSpPr>
        <p:spPr bwMode="auto">
          <a:xfrm>
            <a:off x="6181870" y="1662370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made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up of &gt;</a:t>
            </a:r>
          </a:p>
        </p:txBody>
      </p:sp>
      <p:sp>
        <p:nvSpPr>
          <p:cNvPr id="14386" name="Rectangle 32"/>
          <p:cNvSpPr>
            <a:spLocks noChangeArrowheads="1"/>
          </p:cNvSpPr>
          <p:nvPr/>
        </p:nvSpPr>
        <p:spPr bwMode="auto">
          <a:xfrm>
            <a:off x="982085" y="397689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class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property</a:t>
            </a:r>
          </a:p>
        </p:txBody>
      </p:sp>
      <p:sp>
        <p:nvSpPr>
          <p:cNvPr id="14387" name="Rectangle 33"/>
          <p:cNvSpPr>
            <a:spLocks noChangeArrowheads="1"/>
          </p:cNvSpPr>
          <p:nvPr/>
        </p:nvSpPr>
        <p:spPr bwMode="auto">
          <a:xfrm>
            <a:off x="982085" y="170676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class</a:t>
            </a:r>
          </a:p>
        </p:txBody>
      </p:sp>
      <p:sp>
        <p:nvSpPr>
          <p:cNvPr id="14388" name="Rectangle 34"/>
          <p:cNvSpPr>
            <a:spLocks noChangeArrowheads="1"/>
          </p:cNvSpPr>
          <p:nvPr/>
        </p:nvSpPr>
        <p:spPr bwMode="auto">
          <a:xfrm>
            <a:off x="1472623" y="380544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cxnSp>
        <p:nvCxnSpPr>
          <p:cNvPr id="14389" name="AutoShape 35"/>
          <p:cNvCxnSpPr>
            <a:cxnSpLocks noChangeShapeType="1"/>
            <a:stCxn id="14387" idx="2"/>
            <a:endCxn id="14386" idx="0"/>
          </p:cNvCxnSpPr>
          <p:nvPr/>
        </p:nvCxnSpPr>
        <p:spPr bwMode="auto">
          <a:xfrm>
            <a:off x="1515485" y="2240165"/>
            <a:ext cx="0" cy="173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0" name="AutoShape 36"/>
          <p:cNvSpPr>
            <a:spLocks noChangeArrowheads="1"/>
          </p:cNvSpPr>
          <p:nvPr/>
        </p:nvSpPr>
        <p:spPr bwMode="auto">
          <a:xfrm>
            <a:off x="1439285" y="224016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91" name="Rectangle 37"/>
          <p:cNvSpPr>
            <a:spLocks noChangeArrowheads="1"/>
          </p:cNvSpPr>
          <p:nvPr/>
        </p:nvSpPr>
        <p:spPr bwMode="auto">
          <a:xfrm>
            <a:off x="894773" y="2316365"/>
            <a:ext cx="6381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 of  &gt;</a:t>
            </a:r>
          </a:p>
        </p:txBody>
      </p:sp>
      <p:cxnSp>
        <p:nvCxnSpPr>
          <p:cNvPr id="14392" name="AutoShape 38"/>
          <p:cNvCxnSpPr>
            <a:cxnSpLocks noChangeShapeType="1"/>
            <a:stCxn id="14362" idx="1"/>
            <a:endCxn id="14387" idx="3"/>
          </p:cNvCxnSpPr>
          <p:nvPr/>
        </p:nvCxnSpPr>
        <p:spPr bwMode="auto">
          <a:xfrm flipH="1">
            <a:off x="2048885" y="1973465"/>
            <a:ext cx="11033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3" name="AutoShape 39"/>
          <p:cNvCxnSpPr>
            <a:cxnSpLocks noChangeShapeType="1"/>
            <a:stCxn id="14361" idx="1"/>
            <a:endCxn id="14386" idx="3"/>
          </p:cNvCxnSpPr>
          <p:nvPr/>
        </p:nvCxnSpPr>
        <p:spPr bwMode="auto">
          <a:xfrm flipH="1">
            <a:off x="2048885" y="4243590"/>
            <a:ext cx="11033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8" name="Rectangle 44"/>
          <p:cNvSpPr>
            <a:spLocks noChangeArrowheads="1"/>
          </p:cNvSpPr>
          <p:nvPr/>
        </p:nvSpPr>
        <p:spPr bwMode="auto">
          <a:xfrm>
            <a:off x="2856491" y="1944890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399" name="Rectangle 45"/>
          <p:cNvSpPr>
            <a:spLocks noChangeArrowheads="1"/>
          </p:cNvSpPr>
          <p:nvPr/>
        </p:nvSpPr>
        <p:spPr bwMode="auto">
          <a:xfrm>
            <a:off x="2114080" y="1792571"/>
            <a:ext cx="9605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&lt; Is a member of</a:t>
            </a:r>
          </a:p>
        </p:txBody>
      </p:sp>
      <p:sp>
        <p:nvSpPr>
          <p:cNvPr id="14400" name="Rectangle 46"/>
          <p:cNvSpPr>
            <a:spLocks noChangeArrowheads="1"/>
          </p:cNvSpPr>
          <p:nvPr/>
        </p:nvSpPr>
        <p:spPr bwMode="auto">
          <a:xfrm>
            <a:off x="2253702" y="4043480"/>
            <a:ext cx="6174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&lt; Map to </a:t>
            </a:r>
          </a:p>
        </p:txBody>
      </p:sp>
      <p:sp>
        <p:nvSpPr>
          <p:cNvPr id="14401" name="AutoShape 47"/>
          <p:cNvSpPr>
            <a:spLocks noChangeArrowheads="1"/>
          </p:cNvSpPr>
          <p:nvPr/>
        </p:nvSpPr>
        <p:spPr bwMode="auto">
          <a:xfrm>
            <a:off x="6168448" y="1897265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402" name="Rectangle 48"/>
          <p:cNvSpPr>
            <a:spLocks noChangeArrowheads="1"/>
          </p:cNvSpPr>
          <p:nvPr/>
        </p:nvSpPr>
        <p:spPr bwMode="auto">
          <a:xfrm>
            <a:off x="4840835" y="3540505"/>
            <a:ext cx="11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Defines a procedure for obtaining a</a:t>
            </a:r>
          </a:p>
        </p:txBody>
      </p:sp>
      <p:sp>
        <p:nvSpPr>
          <p:cNvPr id="14403" name="Rectangle 49"/>
          <p:cNvSpPr>
            <a:spLocks noChangeArrowheads="1"/>
          </p:cNvSpPr>
          <p:nvPr/>
        </p:nvSpPr>
        <p:spPr bwMode="auto">
          <a:xfrm>
            <a:off x="3886197" y="309900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04" name="Rectangle 50"/>
          <p:cNvSpPr>
            <a:spLocks noChangeArrowheads="1"/>
          </p:cNvSpPr>
          <p:nvPr/>
        </p:nvSpPr>
        <p:spPr bwMode="auto">
          <a:xfrm>
            <a:off x="1891723" y="377369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05" name="Rectangle 51"/>
          <p:cNvSpPr>
            <a:spLocks noChangeArrowheads="1"/>
          </p:cNvSpPr>
          <p:nvPr/>
        </p:nvSpPr>
        <p:spPr bwMode="auto">
          <a:xfrm>
            <a:off x="1929823" y="327521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by a &gt;</a:t>
            </a:r>
          </a:p>
        </p:txBody>
      </p:sp>
      <p:sp>
        <p:nvSpPr>
          <p:cNvPr id="14406" name="AutoShape 52"/>
          <p:cNvSpPr>
            <a:spLocks noChangeArrowheads="1"/>
          </p:cNvSpPr>
          <p:nvPr/>
        </p:nvSpPr>
        <p:spPr bwMode="auto">
          <a:xfrm>
            <a:off x="6847898" y="224016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407" name="Rectangle 53"/>
          <p:cNvSpPr>
            <a:spLocks noChangeArrowheads="1"/>
          </p:cNvSpPr>
          <p:nvPr/>
        </p:nvSpPr>
        <p:spPr bwMode="auto">
          <a:xfrm>
            <a:off x="6272617" y="2315255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values of &gt;</a:t>
            </a:r>
          </a:p>
        </p:txBody>
      </p:sp>
      <p:sp>
        <p:nvSpPr>
          <p:cNvPr id="14408" name="Rectangle 65"/>
          <p:cNvSpPr>
            <a:spLocks noChangeArrowheads="1"/>
          </p:cNvSpPr>
          <p:nvPr/>
        </p:nvSpPr>
        <p:spPr bwMode="auto">
          <a:xfrm>
            <a:off x="6106535" y="4058466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cxnSp>
        <p:nvCxnSpPr>
          <p:cNvPr id="14409" name="AutoShape 66"/>
          <p:cNvCxnSpPr>
            <a:cxnSpLocks noChangeShapeType="1"/>
            <a:stCxn id="14369" idx="2"/>
            <a:endCxn id="14413" idx="0"/>
          </p:cNvCxnSpPr>
          <p:nvPr/>
        </p:nvCxnSpPr>
        <p:spPr bwMode="auto">
          <a:xfrm rot="5400000">
            <a:off x="4756366" y="3107734"/>
            <a:ext cx="1736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1" name="Rectangle 81"/>
          <p:cNvSpPr>
            <a:spLocks noChangeArrowheads="1"/>
          </p:cNvSpPr>
          <p:nvPr/>
        </p:nvSpPr>
        <p:spPr bwMode="auto">
          <a:xfrm>
            <a:off x="2993772" y="1291668"/>
            <a:ext cx="11144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assembled from &gt;</a:t>
            </a:r>
          </a:p>
        </p:txBody>
      </p:sp>
      <p:sp>
        <p:nvSpPr>
          <p:cNvPr id="14413" name="Rectangle 84"/>
          <p:cNvSpPr>
            <a:spLocks noChangeArrowheads="1"/>
          </p:cNvSpPr>
          <p:nvPr/>
        </p:nvSpPr>
        <p:spPr bwMode="auto">
          <a:xfrm>
            <a:off x="5090535" y="3976890"/>
            <a:ext cx="1066800" cy="51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 lot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property</a:t>
            </a:r>
          </a:p>
        </p:txBody>
      </p:sp>
      <p:sp>
        <p:nvSpPr>
          <p:cNvPr id="14414" name="Rectangle 85"/>
          <p:cNvSpPr>
            <a:spLocks noChangeArrowheads="1"/>
          </p:cNvSpPr>
          <p:nvPr/>
        </p:nvSpPr>
        <p:spPr bwMode="auto">
          <a:xfrm>
            <a:off x="6792335" y="170676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 err="1">
                <a:latin typeface="Arial" charset="0"/>
              </a:rPr>
              <a:t>sublot</a:t>
            </a:r>
            <a:endParaRPr lang="en-US" altLang="en-US" sz="900" dirty="0">
              <a:latin typeface="Arial" charset="0"/>
            </a:endParaRPr>
          </a:p>
        </p:txBody>
      </p:sp>
      <p:cxnSp>
        <p:nvCxnSpPr>
          <p:cNvPr id="14415" name="AutoShape 87"/>
          <p:cNvCxnSpPr>
            <a:cxnSpLocks noChangeShapeType="1"/>
            <a:stCxn id="14413" idx="3"/>
            <a:endCxn id="14406" idx="2"/>
          </p:cNvCxnSpPr>
          <p:nvPr/>
        </p:nvCxnSpPr>
        <p:spPr bwMode="auto">
          <a:xfrm flipV="1">
            <a:off x="6157335" y="2392565"/>
            <a:ext cx="766763" cy="18399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7" name="Freeform 93"/>
          <p:cNvSpPr>
            <a:spLocks/>
          </p:cNvSpPr>
          <p:nvPr/>
        </p:nvSpPr>
        <p:spPr bwMode="auto">
          <a:xfrm>
            <a:off x="4217411" y="2160790"/>
            <a:ext cx="192086" cy="692150"/>
          </a:xfrm>
          <a:custGeom>
            <a:avLst/>
            <a:gdLst>
              <a:gd name="T0" fmla="*/ 0 w 73"/>
              <a:gd name="T1" fmla="*/ 0 h 508"/>
              <a:gd name="T2" fmla="*/ 2147483647 w 73"/>
              <a:gd name="T3" fmla="*/ 0 h 508"/>
              <a:gd name="T4" fmla="*/ 2147483647 w 73"/>
              <a:gd name="T5" fmla="*/ 2147483647 h 508"/>
              <a:gd name="T6" fmla="*/ 0 60000 65536"/>
              <a:gd name="T7" fmla="*/ 0 60000 65536"/>
              <a:gd name="T8" fmla="*/ 0 60000 65536"/>
              <a:gd name="T9" fmla="*/ 0 w 73"/>
              <a:gd name="T10" fmla="*/ 0 h 508"/>
              <a:gd name="T11" fmla="*/ 73 w 73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508">
                <a:moveTo>
                  <a:pt x="0" y="0"/>
                </a:moveTo>
                <a:lnTo>
                  <a:pt x="73" y="0"/>
                </a:lnTo>
                <a:lnTo>
                  <a:pt x="73" y="5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8" name="Freeform 94"/>
          <p:cNvSpPr>
            <a:spLocks/>
          </p:cNvSpPr>
          <p:nvPr/>
        </p:nvSpPr>
        <p:spPr bwMode="auto">
          <a:xfrm flipH="1">
            <a:off x="4911787" y="2159805"/>
            <a:ext cx="174511" cy="693135"/>
          </a:xfrm>
          <a:custGeom>
            <a:avLst/>
            <a:gdLst>
              <a:gd name="T0" fmla="*/ 0 w 73"/>
              <a:gd name="T1" fmla="*/ 0 h 508"/>
              <a:gd name="T2" fmla="*/ 2147483647 w 73"/>
              <a:gd name="T3" fmla="*/ 0 h 508"/>
              <a:gd name="T4" fmla="*/ 2147483647 w 73"/>
              <a:gd name="T5" fmla="*/ 2147483647 h 508"/>
              <a:gd name="T6" fmla="*/ 0 60000 65536"/>
              <a:gd name="T7" fmla="*/ 0 60000 65536"/>
              <a:gd name="T8" fmla="*/ 0 60000 65536"/>
              <a:gd name="T9" fmla="*/ 0 w 73"/>
              <a:gd name="T10" fmla="*/ 0 h 508"/>
              <a:gd name="T11" fmla="*/ 73 w 73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508">
                <a:moveTo>
                  <a:pt x="0" y="0"/>
                </a:moveTo>
                <a:lnTo>
                  <a:pt x="73" y="0"/>
                </a:lnTo>
                <a:lnTo>
                  <a:pt x="73" y="5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9" name="Freeform 95"/>
          <p:cNvSpPr>
            <a:spLocks/>
          </p:cNvSpPr>
          <p:nvPr/>
        </p:nvSpPr>
        <p:spPr bwMode="auto">
          <a:xfrm flipV="1">
            <a:off x="4223061" y="3351415"/>
            <a:ext cx="192096" cy="692150"/>
          </a:xfrm>
          <a:custGeom>
            <a:avLst/>
            <a:gdLst>
              <a:gd name="T0" fmla="*/ 0 w 73"/>
              <a:gd name="T1" fmla="*/ 0 h 508"/>
              <a:gd name="T2" fmla="*/ 2147483647 w 73"/>
              <a:gd name="T3" fmla="*/ 0 h 508"/>
              <a:gd name="T4" fmla="*/ 2147483647 w 73"/>
              <a:gd name="T5" fmla="*/ 2147483647 h 508"/>
              <a:gd name="T6" fmla="*/ 0 60000 65536"/>
              <a:gd name="T7" fmla="*/ 0 60000 65536"/>
              <a:gd name="T8" fmla="*/ 0 60000 65536"/>
              <a:gd name="T9" fmla="*/ 0 w 73"/>
              <a:gd name="T10" fmla="*/ 0 h 508"/>
              <a:gd name="T11" fmla="*/ 73 w 73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508">
                <a:moveTo>
                  <a:pt x="0" y="0"/>
                </a:moveTo>
                <a:lnTo>
                  <a:pt x="73" y="0"/>
                </a:lnTo>
                <a:lnTo>
                  <a:pt x="73" y="5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0" name="Freeform 96"/>
          <p:cNvSpPr>
            <a:spLocks/>
          </p:cNvSpPr>
          <p:nvPr/>
        </p:nvSpPr>
        <p:spPr bwMode="auto">
          <a:xfrm flipH="1" flipV="1">
            <a:off x="4911787" y="3351415"/>
            <a:ext cx="166290" cy="692150"/>
          </a:xfrm>
          <a:custGeom>
            <a:avLst/>
            <a:gdLst>
              <a:gd name="T0" fmla="*/ 0 w 73"/>
              <a:gd name="T1" fmla="*/ 0 h 508"/>
              <a:gd name="T2" fmla="*/ 2147483647 w 73"/>
              <a:gd name="T3" fmla="*/ 0 h 508"/>
              <a:gd name="T4" fmla="*/ 2147483647 w 73"/>
              <a:gd name="T5" fmla="*/ 2147483647 h 508"/>
              <a:gd name="T6" fmla="*/ 0 60000 65536"/>
              <a:gd name="T7" fmla="*/ 0 60000 65536"/>
              <a:gd name="T8" fmla="*/ 0 60000 65536"/>
              <a:gd name="T9" fmla="*/ 0 w 73"/>
              <a:gd name="T10" fmla="*/ 0 h 508"/>
              <a:gd name="T11" fmla="*/ 73 w 73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508">
                <a:moveTo>
                  <a:pt x="0" y="0"/>
                </a:moveTo>
                <a:lnTo>
                  <a:pt x="73" y="0"/>
                </a:lnTo>
                <a:lnTo>
                  <a:pt x="73" y="5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1" name="Rectangle 97"/>
          <p:cNvSpPr>
            <a:spLocks noChangeArrowheads="1"/>
          </p:cNvSpPr>
          <p:nvPr/>
        </p:nvSpPr>
        <p:spPr bwMode="auto">
          <a:xfrm>
            <a:off x="4141210" y="283389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Material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charset="0"/>
              </a:rPr>
              <a:t>Specification</a:t>
            </a:r>
          </a:p>
        </p:txBody>
      </p:sp>
      <p:sp>
        <p:nvSpPr>
          <p:cNvPr id="14422" name="Freeform 98"/>
          <p:cNvSpPr>
            <a:spLocks/>
          </p:cNvSpPr>
          <p:nvPr/>
        </p:nvSpPr>
        <p:spPr bwMode="auto">
          <a:xfrm>
            <a:off x="1891723" y="2236990"/>
            <a:ext cx="2233612" cy="654050"/>
          </a:xfrm>
          <a:custGeom>
            <a:avLst/>
            <a:gdLst>
              <a:gd name="T0" fmla="*/ 2147483647 w 1403"/>
              <a:gd name="T1" fmla="*/ 2147483647 h 436"/>
              <a:gd name="T2" fmla="*/ 0 w 1403"/>
              <a:gd name="T3" fmla="*/ 2147483647 h 436"/>
              <a:gd name="T4" fmla="*/ 0 w 1403"/>
              <a:gd name="T5" fmla="*/ 0 h 436"/>
              <a:gd name="T6" fmla="*/ 0 60000 65536"/>
              <a:gd name="T7" fmla="*/ 0 60000 65536"/>
              <a:gd name="T8" fmla="*/ 0 60000 65536"/>
              <a:gd name="T9" fmla="*/ 0 w 1403"/>
              <a:gd name="T10" fmla="*/ 0 h 436"/>
              <a:gd name="T11" fmla="*/ 1403 w 1403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3" h="436">
                <a:moveTo>
                  <a:pt x="1403" y="436"/>
                </a:moveTo>
                <a:lnTo>
                  <a:pt x="0" y="43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3" name="Freeform 99"/>
          <p:cNvSpPr>
            <a:spLocks/>
          </p:cNvSpPr>
          <p:nvPr/>
        </p:nvSpPr>
        <p:spPr bwMode="auto">
          <a:xfrm flipV="1">
            <a:off x="1891722" y="3311728"/>
            <a:ext cx="2260255" cy="654050"/>
          </a:xfrm>
          <a:custGeom>
            <a:avLst/>
            <a:gdLst>
              <a:gd name="T0" fmla="*/ 2147483647 w 1403"/>
              <a:gd name="T1" fmla="*/ 2147483647 h 436"/>
              <a:gd name="T2" fmla="*/ 0 w 1403"/>
              <a:gd name="T3" fmla="*/ 2147483647 h 436"/>
              <a:gd name="T4" fmla="*/ 0 w 1403"/>
              <a:gd name="T5" fmla="*/ 0 h 436"/>
              <a:gd name="T6" fmla="*/ 0 60000 65536"/>
              <a:gd name="T7" fmla="*/ 0 60000 65536"/>
              <a:gd name="T8" fmla="*/ 0 60000 65536"/>
              <a:gd name="T9" fmla="*/ 0 w 1403"/>
              <a:gd name="T10" fmla="*/ 0 h 436"/>
              <a:gd name="T11" fmla="*/ 1403 w 1403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3" h="436">
                <a:moveTo>
                  <a:pt x="1403" y="436"/>
                </a:moveTo>
                <a:lnTo>
                  <a:pt x="0" y="43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4" name="Rectangle 100"/>
          <p:cNvSpPr>
            <a:spLocks noChangeArrowheads="1"/>
          </p:cNvSpPr>
          <p:nvPr/>
        </p:nvSpPr>
        <p:spPr bwMode="auto">
          <a:xfrm>
            <a:off x="4840835" y="26609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25" name="Rectangle 101"/>
          <p:cNvSpPr>
            <a:spLocks noChangeArrowheads="1"/>
          </p:cNvSpPr>
          <p:nvPr/>
        </p:nvSpPr>
        <p:spPr bwMode="auto">
          <a:xfrm>
            <a:off x="4111140" y="3328771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26" name="Rectangle 102"/>
          <p:cNvSpPr>
            <a:spLocks noChangeArrowheads="1"/>
          </p:cNvSpPr>
          <p:nvPr/>
        </p:nvSpPr>
        <p:spPr bwMode="auto">
          <a:xfrm>
            <a:off x="4840835" y="332919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27" name="Rectangle 103"/>
          <p:cNvSpPr>
            <a:spLocks noChangeArrowheads="1"/>
          </p:cNvSpPr>
          <p:nvPr/>
        </p:nvSpPr>
        <p:spPr bwMode="auto">
          <a:xfrm>
            <a:off x="3885285" y="3467303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by a &gt;</a:t>
            </a:r>
          </a:p>
        </p:txBody>
      </p:sp>
      <p:sp>
        <p:nvSpPr>
          <p:cNvPr id="14428" name="Rectangle 104"/>
          <p:cNvSpPr>
            <a:spLocks noChangeArrowheads="1"/>
          </p:cNvSpPr>
          <p:nvPr/>
        </p:nvSpPr>
        <p:spPr bwMode="auto">
          <a:xfrm>
            <a:off x="3880710" y="2200040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tested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by a &gt;</a:t>
            </a:r>
          </a:p>
        </p:txBody>
      </p:sp>
      <p:sp>
        <p:nvSpPr>
          <p:cNvPr id="14429" name="Rectangle 105"/>
          <p:cNvSpPr>
            <a:spLocks noChangeArrowheads="1"/>
          </p:cNvSpPr>
          <p:nvPr/>
        </p:nvSpPr>
        <p:spPr bwMode="auto">
          <a:xfrm>
            <a:off x="4840835" y="2200040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tested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by a &gt;</a:t>
            </a:r>
          </a:p>
        </p:txBody>
      </p:sp>
      <p:sp>
        <p:nvSpPr>
          <p:cNvPr id="14432" name="Rectangle 108"/>
          <p:cNvSpPr>
            <a:spLocks noChangeArrowheads="1"/>
          </p:cNvSpPr>
          <p:nvPr/>
        </p:nvSpPr>
        <p:spPr bwMode="auto">
          <a:xfrm>
            <a:off x="822040" y="1283460"/>
            <a:ext cx="11144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assembled from &gt;</a:t>
            </a:r>
          </a:p>
        </p:txBody>
      </p:sp>
      <p:sp>
        <p:nvSpPr>
          <p:cNvPr id="14436" name="Rectangle 112"/>
          <p:cNvSpPr>
            <a:spLocks noChangeArrowheads="1"/>
          </p:cNvSpPr>
          <p:nvPr/>
        </p:nvSpPr>
        <p:spPr bwMode="auto">
          <a:xfrm>
            <a:off x="5251902" y="1333883"/>
            <a:ext cx="11144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assembled from &gt;</a:t>
            </a:r>
          </a:p>
        </p:txBody>
      </p:sp>
      <p:sp>
        <p:nvSpPr>
          <p:cNvPr id="14443" name="Freeform 119"/>
          <p:cNvSpPr>
            <a:spLocks/>
          </p:cNvSpPr>
          <p:nvPr/>
        </p:nvSpPr>
        <p:spPr bwMode="auto">
          <a:xfrm>
            <a:off x="5963660" y="1347109"/>
            <a:ext cx="1818665" cy="353305"/>
          </a:xfrm>
          <a:custGeom>
            <a:avLst/>
            <a:gdLst>
              <a:gd name="T0" fmla="*/ 2147483647 w 750"/>
              <a:gd name="T1" fmla="*/ 0 h 387"/>
              <a:gd name="T2" fmla="*/ 0 w 750"/>
              <a:gd name="T3" fmla="*/ 0 h 387"/>
              <a:gd name="T4" fmla="*/ 0 w 750"/>
              <a:gd name="T5" fmla="*/ 2147483647 h 387"/>
              <a:gd name="T6" fmla="*/ 0 60000 65536"/>
              <a:gd name="T7" fmla="*/ 0 60000 65536"/>
              <a:gd name="T8" fmla="*/ 0 60000 65536"/>
              <a:gd name="T9" fmla="*/ 0 w 750"/>
              <a:gd name="T10" fmla="*/ 0 h 387"/>
              <a:gd name="T11" fmla="*/ 750 w 750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87">
                <a:moveTo>
                  <a:pt x="750" y="0"/>
                </a:moveTo>
                <a:lnTo>
                  <a:pt x="0" y="0"/>
                </a:lnTo>
                <a:lnTo>
                  <a:pt x="0" y="38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4" name="Rectangle 120"/>
          <p:cNvSpPr>
            <a:spLocks noChangeArrowheads="1"/>
          </p:cNvSpPr>
          <p:nvPr/>
        </p:nvSpPr>
        <p:spPr bwMode="auto">
          <a:xfrm>
            <a:off x="6765356" y="1173169"/>
            <a:ext cx="11144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Is assembled from &gt;</a:t>
            </a:r>
          </a:p>
        </p:txBody>
      </p:sp>
      <p:sp>
        <p:nvSpPr>
          <p:cNvPr id="14445" name="Rectangle 121"/>
          <p:cNvSpPr>
            <a:spLocks noChangeArrowheads="1"/>
          </p:cNvSpPr>
          <p:nvPr/>
        </p:nvSpPr>
        <p:spPr bwMode="auto">
          <a:xfrm>
            <a:off x="6708834" y="1542934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446" name="Rectangle 122"/>
          <p:cNvSpPr>
            <a:spLocks noChangeArrowheads="1"/>
          </p:cNvSpPr>
          <p:nvPr/>
        </p:nvSpPr>
        <p:spPr bwMode="auto">
          <a:xfrm>
            <a:off x="5883257" y="154715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11717" y="3361379"/>
            <a:ext cx="1535623" cy="2487136"/>
            <a:chOff x="4290439" y="4251325"/>
            <a:chExt cx="1535623" cy="2206626"/>
          </a:xfrm>
        </p:grpSpPr>
        <p:cxnSp>
          <p:nvCxnSpPr>
            <p:cNvPr id="112" name="AutoShape 23"/>
            <p:cNvCxnSpPr>
              <a:cxnSpLocks noChangeShapeType="1"/>
            </p:cNvCxnSpPr>
            <p:nvPr/>
          </p:nvCxnSpPr>
          <p:spPr bwMode="auto">
            <a:xfrm>
              <a:off x="4819650" y="4251325"/>
              <a:ext cx="4189" cy="1673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3" name="Group 112"/>
            <p:cNvGrpSpPr/>
            <p:nvPr/>
          </p:nvGrpSpPr>
          <p:grpSpPr>
            <a:xfrm>
              <a:off x="4290439" y="5699022"/>
              <a:ext cx="1066800" cy="758929"/>
              <a:chOff x="4264760" y="5699022"/>
              <a:chExt cx="1066800" cy="758929"/>
            </a:xfrm>
          </p:grpSpPr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4264760" y="5924551"/>
                <a:ext cx="10668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dirty="0">
                    <a:latin typeface="Arial" panose="020B0604020202020204" pitchFamily="34" charset="0"/>
                  </a:rPr>
                  <a:t>Test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dirty="0">
                    <a:latin typeface="Arial" panose="020B0604020202020204" pitchFamily="34" charset="0"/>
                  </a:rPr>
                  <a:t>specification</a:t>
                </a:r>
              </a:p>
            </p:txBody>
          </p:sp>
          <p:sp>
            <p:nvSpPr>
              <p:cNvPr id="115" name="Rectangle 12"/>
              <p:cNvSpPr>
                <a:spLocks noChangeArrowheads="1"/>
              </p:cNvSpPr>
              <p:nvPr/>
            </p:nvSpPr>
            <p:spPr bwMode="auto">
              <a:xfrm>
                <a:off x="4267169" y="5699022"/>
                <a:ext cx="304831" cy="2286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16" name="Rectangle 37"/>
              <p:cNvSpPr>
                <a:spLocks noChangeArrowheads="1"/>
              </p:cNvSpPr>
              <p:nvPr/>
            </p:nvSpPr>
            <p:spPr bwMode="auto">
              <a:xfrm>
                <a:off x="4789909" y="5763843"/>
                <a:ext cx="242374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4763304" y="5532474"/>
              <a:ext cx="1062758" cy="291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Is a specialization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of an element in</a:t>
              </a:r>
            </a:p>
          </p:txBody>
        </p:sp>
      </p:grp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16192" y="1494611"/>
            <a:ext cx="0" cy="203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80"/>
          <p:cNvSpPr>
            <a:spLocks noChangeArrowheads="1"/>
          </p:cNvSpPr>
          <p:nvPr/>
        </p:nvSpPr>
        <p:spPr bwMode="auto">
          <a:xfrm>
            <a:off x="5040540" y="154123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31" name="AutoShape 82"/>
          <p:cNvSpPr>
            <a:spLocks noChangeArrowheads="1"/>
          </p:cNvSpPr>
          <p:nvPr/>
        </p:nvSpPr>
        <p:spPr bwMode="auto">
          <a:xfrm>
            <a:off x="5540602" y="1543723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2" name="Line 69"/>
          <p:cNvSpPr>
            <a:spLocks noChangeShapeType="1"/>
          </p:cNvSpPr>
          <p:nvPr/>
        </p:nvSpPr>
        <p:spPr bwMode="auto">
          <a:xfrm flipV="1">
            <a:off x="5308952" y="1502548"/>
            <a:ext cx="0" cy="20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70"/>
          <p:cNvSpPr>
            <a:spLocks noChangeShapeType="1"/>
          </p:cNvSpPr>
          <p:nvPr/>
        </p:nvSpPr>
        <p:spPr bwMode="auto">
          <a:xfrm flipV="1">
            <a:off x="5308951" y="1496372"/>
            <a:ext cx="1682563" cy="4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" name="Line 69"/>
          <p:cNvSpPr>
            <a:spLocks noChangeShapeType="1"/>
          </p:cNvSpPr>
          <p:nvPr/>
        </p:nvSpPr>
        <p:spPr bwMode="auto">
          <a:xfrm flipV="1">
            <a:off x="6991515" y="1499510"/>
            <a:ext cx="0" cy="20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71"/>
          <p:cNvSpPr>
            <a:spLocks noChangeShapeType="1"/>
          </p:cNvSpPr>
          <p:nvPr/>
        </p:nvSpPr>
        <p:spPr bwMode="auto">
          <a:xfrm flipH="1">
            <a:off x="7782325" y="1347109"/>
            <a:ext cx="0" cy="35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80"/>
          <p:cNvSpPr>
            <a:spLocks noChangeArrowheads="1"/>
          </p:cNvSpPr>
          <p:nvPr/>
        </p:nvSpPr>
        <p:spPr bwMode="auto">
          <a:xfrm>
            <a:off x="7206673" y="1542047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51" name="AutoShape 82"/>
          <p:cNvSpPr>
            <a:spLocks noChangeArrowheads="1"/>
          </p:cNvSpPr>
          <p:nvPr/>
        </p:nvSpPr>
        <p:spPr bwMode="auto">
          <a:xfrm>
            <a:off x="7706735" y="1544537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2" name="Line 69"/>
          <p:cNvSpPr>
            <a:spLocks noChangeShapeType="1"/>
          </p:cNvSpPr>
          <p:nvPr/>
        </p:nvSpPr>
        <p:spPr bwMode="auto">
          <a:xfrm flipH="1" flipV="1">
            <a:off x="7474236" y="1347109"/>
            <a:ext cx="849" cy="357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Line 71"/>
          <p:cNvSpPr>
            <a:spLocks noChangeShapeType="1"/>
          </p:cNvSpPr>
          <p:nvPr/>
        </p:nvSpPr>
        <p:spPr bwMode="auto">
          <a:xfrm flipH="1">
            <a:off x="7627231" y="2236990"/>
            <a:ext cx="0" cy="203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AutoShape 82"/>
          <p:cNvSpPr>
            <a:spLocks noChangeArrowheads="1"/>
          </p:cNvSpPr>
          <p:nvPr/>
        </p:nvSpPr>
        <p:spPr bwMode="auto">
          <a:xfrm>
            <a:off x="7243998" y="2246517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8" name="Line 70"/>
          <p:cNvSpPr>
            <a:spLocks noChangeShapeType="1"/>
          </p:cNvSpPr>
          <p:nvPr/>
        </p:nvSpPr>
        <p:spPr bwMode="auto">
          <a:xfrm flipV="1">
            <a:off x="7319991" y="2440448"/>
            <a:ext cx="307240" cy="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" name="Line 31"/>
          <p:cNvSpPr>
            <a:spLocks noChangeShapeType="1"/>
          </p:cNvSpPr>
          <p:nvPr/>
        </p:nvSpPr>
        <p:spPr bwMode="auto">
          <a:xfrm flipV="1">
            <a:off x="1207635" y="147312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32"/>
          <p:cNvSpPr>
            <a:spLocks noChangeShapeType="1"/>
          </p:cNvSpPr>
          <p:nvPr/>
        </p:nvSpPr>
        <p:spPr bwMode="auto">
          <a:xfrm>
            <a:off x="1204159" y="1473127"/>
            <a:ext cx="310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" name="Line 33"/>
          <p:cNvSpPr>
            <a:spLocks noChangeShapeType="1"/>
          </p:cNvSpPr>
          <p:nvPr/>
        </p:nvSpPr>
        <p:spPr bwMode="auto">
          <a:xfrm>
            <a:off x="1514875" y="147312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AutoShape 34"/>
          <p:cNvSpPr>
            <a:spLocks noChangeArrowheads="1"/>
          </p:cNvSpPr>
          <p:nvPr/>
        </p:nvSpPr>
        <p:spPr bwMode="auto">
          <a:xfrm>
            <a:off x="1439285" y="1549327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0" name="Line 31"/>
          <p:cNvSpPr>
            <a:spLocks noChangeShapeType="1"/>
          </p:cNvSpPr>
          <p:nvPr/>
        </p:nvSpPr>
        <p:spPr bwMode="auto">
          <a:xfrm flipV="1">
            <a:off x="3367600" y="14744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32"/>
          <p:cNvSpPr>
            <a:spLocks noChangeShapeType="1"/>
          </p:cNvSpPr>
          <p:nvPr/>
        </p:nvSpPr>
        <p:spPr bwMode="auto">
          <a:xfrm>
            <a:off x="3364124" y="1474492"/>
            <a:ext cx="310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Line 33"/>
          <p:cNvSpPr>
            <a:spLocks noChangeShapeType="1"/>
          </p:cNvSpPr>
          <p:nvPr/>
        </p:nvSpPr>
        <p:spPr bwMode="auto">
          <a:xfrm>
            <a:off x="3674840" y="14744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AutoShape 34"/>
          <p:cNvSpPr>
            <a:spLocks noChangeArrowheads="1"/>
          </p:cNvSpPr>
          <p:nvPr/>
        </p:nvSpPr>
        <p:spPr bwMode="auto">
          <a:xfrm>
            <a:off x="3599250" y="1550692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7" name="Rectangle 44"/>
          <p:cNvSpPr>
            <a:spLocks noChangeArrowheads="1"/>
          </p:cNvSpPr>
          <p:nvPr/>
        </p:nvSpPr>
        <p:spPr bwMode="auto">
          <a:xfrm>
            <a:off x="3079693" y="1523736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8" name="Rectangle 44"/>
          <p:cNvSpPr>
            <a:spLocks noChangeArrowheads="1"/>
          </p:cNvSpPr>
          <p:nvPr/>
        </p:nvSpPr>
        <p:spPr bwMode="auto">
          <a:xfrm>
            <a:off x="929013" y="1523736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 flipV="1">
            <a:off x="798580" y="2070762"/>
            <a:ext cx="1815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32"/>
          <p:cNvSpPr>
            <a:spLocks noChangeShapeType="1"/>
          </p:cNvSpPr>
          <p:nvPr/>
        </p:nvSpPr>
        <p:spPr bwMode="auto">
          <a:xfrm>
            <a:off x="798580" y="1857352"/>
            <a:ext cx="1815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Line 33"/>
          <p:cNvSpPr>
            <a:spLocks noChangeShapeType="1"/>
          </p:cNvSpPr>
          <p:nvPr/>
        </p:nvSpPr>
        <p:spPr bwMode="auto">
          <a:xfrm>
            <a:off x="798580" y="1857352"/>
            <a:ext cx="0" cy="213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65561" y="1725835"/>
            <a:ext cx="832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specialization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of &gt;</a:t>
            </a:r>
            <a:endParaRPr lang="en-US" altLang="en-US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Rectangle 18"/>
          <p:cNvSpPr>
            <a:spLocks noChangeArrowheads="1"/>
          </p:cNvSpPr>
          <p:nvPr/>
        </p:nvSpPr>
        <p:spPr bwMode="auto">
          <a:xfrm>
            <a:off x="722216" y="1689401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</a:t>
            </a:r>
            <a:r>
              <a:rPr lang="en-US" altLang="en-US" sz="800" b="1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720944" y="1903371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</a:t>
            </a:r>
            <a:r>
              <a:rPr lang="en-US" altLang="en-US" sz="800" b="1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1986437" y="423550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46" name="Rectangle 50"/>
          <p:cNvSpPr>
            <a:spLocks noChangeArrowheads="1"/>
          </p:cNvSpPr>
          <p:nvPr/>
        </p:nvSpPr>
        <p:spPr bwMode="auto">
          <a:xfrm>
            <a:off x="2887667" y="423550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53" name="Rectangle 50"/>
          <p:cNvSpPr>
            <a:spLocks noChangeArrowheads="1"/>
          </p:cNvSpPr>
          <p:nvPr/>
        </p:nvSpPr>
        <p:spPr bwMode="auto">
          <a:xfrm>
            <a:off x="4158673" y="423550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0..*</a:t>
            </a:r>
          </a:p>
        </p:txBody>
      </p:sp>
      <p:sp>
        <p:nvSpPr>
          <p:cNvPr id="155" name="Rectangle 50"/>
          <p:cNvSpPr>
            <a:spLocks noChangeArrowheads="1"/>
          </p:cNvSpPr>
          <p:nvPr/>
        </p:nvSpPr>
        <p:spPr bwMode="auto">
          <a:xfrm>
            <a:off x="4810539" y="4213376"/>
            <a:ext cx="3544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charset="0"/>
              </a:rPr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413909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6" name="Text Box 92"/>
          <p:cNvSpPr txBox="1">
            <a:spLocks noChangeArrowheads="1"/>
          </p:cNvSpPr>
          <p:nvPr/>
        </p:nvSpPr>
        <p:spPr bwMode="auto">
          <a:xfrm>
            <a:off x="6097973" y="0"/>
            <a:ext cx="30460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MATERIAL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Discussed: </a:t>
            </a:r>
            <a:r>
              <a:rPr lang="en-US" altLang="en-US" dirty="0" err="1"/>
              <a:t>many:many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94773" y="855865"/>
            <a:ext cx="7402512" cy="5069460"/>
            <a:chOff x="894773" y="855865"/>
            <a:chExt cx="7402512" cy="5069460"/>
          </a:xfrm>
        </p:grpSpPr>
        <p:sp>
          <p:nvSpPr>
            <p:cNvPr id="14338" name="Line 69"/>
            <p:cNvSpPr>
              <a:spLocks noChangeShapeType="1"/>
            </p:cNvSpPr>
            <p:nvPr/>
          </p:nvSpPr>
          <p:spPr bwMode="auto">
            <a:xfrm flipV="1">
              <a:off x="1302760" y="451664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" name="Line 70"/>
            <p:cNvSpPr>
              <a:spLocks noChangeShapeType="1"/>
            </p:cNvSpPr>
            <p:nvPr/>
          </p:nvSpPr>
          <p:spPr bwMode="auto">
            <a:xfrm>
              <a:off x="1302760" y="474524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" name="Line 71"/>
            <p:cNvSpPr>
              <a:spLocks noChangeShapeType="1"/>
            </p:cNvSpPr>
            <p:nvPr/>
          </p:nvSpPr>
          <p:spPr bwMode="auto">
            <a:xfrm>
              <a:off x="1759960" y="451664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" name="AutoShape 72"/>
            <p:cNvSpPr>
              <a:spLocks noChangeArrowheads="1"/>
            </p:cNvSpPr>
            <p:nvPr/>
          </p:nvSpPr>
          <p:spPr bwMode="auto">
            <a:xfrm>
              <a:off x="1683760" y="450711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42" name="Rectangle 73"/>
            <p:cNvSpPr>
              <a:spLocks noChangeArrowheads="1"/>
            </p:cNvSpPr>
            <p:nvPr/>
          </p:nvSpPr>
          <p:spPr bwMode="auto">
            <a:xfrm>
              <a:off x="975303" y="4630940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43" name="Rectangle 74"/>
            <p:cNvSpPr>
              <a:spLocks noChangeArrowheads="1"/>
            </p:cNvSpPr>
            <p:nvPr/>
          </p:nvSpPr>
          <p:spPr bwMode="auto">
            <a:xfrm>
              <a:off x="939223" y="4778578"/>
              <a:ext cx="11684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&lt; </a:t>
              </a: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may contain nested</a:t>
              </a:r>
              <a:endParaRPr lang="en-US" altLang="en-US" sz="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44" name="Line 69"/>
            <p:cNvSpPr>
              <a:spLocks noChangeShapeType="1"/>
            </p:cNvSpPr>
            <p:nvPr/>
          </p:nvSpPr>
          <p:spPr bwMode="auto">
            <a:xfrm flipV="1">
              <a:off x="3436360" y="451664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>
              <a:off x="3436360" y="474524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71"/>
            <p:cNvSpPr>
              <a:spLocks noChangeShapeType="1"/>
            </p:cNvSpPr>
            <p:nvPr/>
          </p:nvSpPr>
          <p:spPr bwMode="auto">
            <a:xfrm>
              <a:off x="3893560" y="451664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AutoShape 72"/>
            <p:cNvSpPr>
              <a:spLocks noChangeArrowheads="1"/>
            </p:cNvSpPr>
            <p:nvPr/>
          </p:nvSpPr>
          <p:spPr bwMode="auto">
            <a:xfrm>
              <a:off x="3817360" y="450711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48" name="Rectangle 73"/>
            <p:cNvSpPr>
              <a:spLocks noChangeArrowheads="1"/>
            </p:cNvSpPr>
            <p:nvPr/>
          </p:nvSpPr>
          <p:spPr bwMode="auto">
            <a:xfrm>
              <a:off x="3108903" y="4630940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49" name="Rectangle 74"/>
            <p:cNvSpPr>
              <a:spLocks noChangeArrowheads="1"/>
            </p:cNvSpPr>
            <p:nvPr/>
          </p:nvSpPr>
          <p:spPr bwMode="auto">
            <a:xfrm>
              <a:off x="3072823" y="4778578"/>
              <a:ext cx="11684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&lt; </a:t>
              </a: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may contain nested</a:t>
              </a:r>
              <a:endParaRPr lang="en-US" altLang="en-US" sz="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50" name="Line 69"/>
            <p:cNvSpPr>
              <a:spLocks noChangeShapeType="1"/>
            </p:cNvSpPr>
            <p:nvPr/>
          </p:nvSpPr>
          <p:spPr bwMode="auto">
            <a:xfrm flipV="1">
              <a:off x="5488998" y="449282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70"/>
            <p:cNvSpPr>
              <a:spLocks noChangeShapeType="1"/>
            </p:cNvSpPr>
            <p:nvPr/>
          </p:nvSpPr>
          <p:spPr bwMode="auto">
            <a:xfrm>
              <a:off x="5488998" y="472142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71"/>
            <p:cNvSpPr>
              <a:spLocks noChangeShapeType="1"/>
            </p:cNvSpPr>
            <p:nvPr/>
          </p:nvSpPr>
          <p:spPr bwMode="auto">
            <a:xfrm>
              <a:off x="5946198" y="449282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utoShape 72"/>
            <p:cNvSpPr>
              <a:spLocks noChangeArrowheads="1"/>
            </p:cNvSpPr>
            <p:nvPr/>
          </p:nvSpPr>
          <p:spPr bwMode="auto">
            <a:xfrm>
              <a:off x="5869998" y="450711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54" name="Rectangle 73"/>
            <p:cNvSpPr>
              <a:spLocks noChangeArrowheads="1"/>
            </p:cNvSpPr>
            <p:nvPr/>
          </p:nvSpPr>
          <p:spPr bwMode="auto">
            <a:xfrm>
              <a:off x="5161541" y="46071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55" name="Rectangle 74"/>
            <p:cNvSpPr>
              <a:spLocks noChangeArrowheads="1"/>
            </p:cNvSpPr>
            <p:nvPr/>
          </p:nvSpPr>
          <p:spPr bwMode="auto">
            <a:xfrm>
              <a:off x="5125460" y="4754765"/>
              <a:ext cx="11684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&lt; </a:t>
              </a: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may contain nested</a:t>
              </a:r>
              <a:endParaRPr lang="en-US" altLang="en-US" sz="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356" name="AutoShape 2"/>
            <p:cNvCxnSpPr>
              <a:cxnSpLocks noChangeShapeType="1"/>
              <a:stCxn id="14369" idx="3"/>
              <a:endCxn id="14414" idx="1"/>
            </p:cNvCxnSpPr>
            <p:nvPr/>
          </p:nvCxnSpPr>
          <p:spPr bwMode="auto">
            <a:xfrm>
              <a:off x="6157335" y="1973465"/>
              <a:ext cx="635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7" name="Rectangle 3"/>
            <p:cNvSpPr>
              <a:spLocks noChangeArrowheads="1"/>
            </p:cNvSpPr>
            <p:nvPr/>
          </p:nvSpPr>
          <p:spPr bwMode="auto">
            <a:xfrm>
              <a:off x="7017760" y="2544965"/>
              <a:ext cx="946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May be made up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of sublots</a:t>
              </a:r>
            </a:p>
          </p:txBody>
        </p:sp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6512935" y="1935365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59" name="Rectangle 5"/>
            <p:cNvSpPr>
              <a:spLocks noChangeArrowheads="1"/>
            </p:cNvSpPr>
            <p:nvPr/>
          </p:nvSpPr>
          <p:spPr bwMode="auto">
            <a:xfrm>
              <a:off x="7630535" y="2240165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0" name="Rectangle 6"/>
            <p:cNvSpPr>
              <a:spLocks noChangeArrowheads="1"/>
            </p:cNvSpPr>
            <p:nvPr/>
          </p:nvSpPr>
          <p:spPr bwMode="auto">
            <a:xfrm>
              <a:off x="1980623" y="194489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3152198" y="397689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Definition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Property</a:t>
              </a:r>
            </a:p>
          </p:txBody>
        </p:sp>
        <p:sp>
          <p:nvSpPr>
            <p:cNvPr id="14362" name="Rectangle 8"/>
            <p:cNvSpPr>
              <a:spLocks noChangeArrowheads="1"/>
            </p:cNvSpPr>
            <p:nvPr/>
          </p:nvSpPr>
          <p:spPr bwMode="auto">
            <a:xfrm>
              <a:off x="3152198" y="1706765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Definition</a:t>
              </a:r>
            </a:p>
          </p:txBody>
        </p:sp>
        <p:sp>
          <p:nvSpPr>
            <p:cNvPr id="14363" name="Rectangle 9"/>
            <p:cNvSpPr>
              <a:spLocks noChangeArrowheads="1"/>
            </p:cNvSpPr>
            <p:nvPr/>
          </p:nvSpPr>
          <p:spPr bwMode="auto">
            <a:xfrm>
              <a:off x="5566785" y="2316365"/>
              <a:ext cx="6270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Has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values for</a:t>
              </a:r>
            </a:p>
          </p:txBody>
        </p:sp>
        <p:sp>
          <p:nvSpPr>
            <p:cNvPr id="14364" name="Rectangle 10"/>
            <p:cNvSpPr>
              <a:spLocks noChangeArrowheads="1"/>
            </p:cNvSpPr>
            <p:nvPr/>
          </p:nvSpPr>
          <p:spPr bwMode="auto">
            <a:xfrm>
              <a:off x="4033260" y="2638628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5" name="Rectangle 11"/>
            <p:cNvSpPr>
              <a:spLocks noChangeArrowheads="1"/>
            </p:cNvSpPr>
            <p:nvPr/>
          </p:nvSpPr>
          <p:spPr bwMode="auto">
            <a:xfrm>
              <a:off x="5312785" y="380544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6" name="Rectangle 12"/>
            <p:cNvSpPr>
              <a:spLocks noChangeArrowheads="1"/>
            </p:cNvSpPr>
            <p:nvPr/>
          </p:nvSpPr>
          <p:spPr bwMode="auto">
            <a:xfrm>
              <a:off x="4750378" y="1782965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7" name="Rectangle 13"/>
            <p:cNvSpPr>
              <a:spLocks noChangeArrowheads="1"/>
            </p:cNvSpPr>
            <p:nvPr/>
          </p:nvSpPr>
          <p:spPr bwMode="auto">
            <a:xfrm>
              <a:off x="3650673" y="380544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8" name="Rectangle 14"/>
            <p:cNvSpPr>
              <a:spLocks noChangeArrowheads="1"/>
            </p:cNvSpPr>
            <p:nvPr/>
          </p:nvSpPr>
          <p:spPr bwMode="auto">
            <a:xfrm>
              <a:off x="3811010" y="285294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69" name="Rectangle 15"/>
            <p:cNvSpPr>
              <a:spLocks noChangeArrowheads="1"/>
            </p:cNvSpPr>
            <p:nvPr/>
          </p:nvSpPr>
          <p:spPr bwMode="auto">
            <a:xfrm>
              <a:off x="5090535" y="1706765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 Lot</a:t>
              </a:r>
            </a:p>
          </p:txBody>
        </p:sp>
        <p:sp>
          <p:nvSpPr>
            <p:cNvPr id="14370" name="Rectangle 16"/>
            <p:cNvSpPr>
              <a:spLocks noChangeArrowheads="1"/>
            </p:cNvSpPr>
            <p:nvPr/>
          </p:nvSpPr>
          <p:spPr bwMode="auto">
            <a:xfrm>
              <a:off x="7230485" y="3318078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 Test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Result</a:t>
              </a:r>
            </a:p>
          </p:txBody>
        </p:sp>
        <p:cxnSp>
          <p:nvCxnSpPr>
            <p:cNvPr id="14371" name="AutoShape 17"/>
            <p:cNvCxnSpPr>
              <a:cxnSpLocks noChangeShapeType="1"/>
              <a:stCxn id="14362" idx="2"/>
              <a:endCxn id="14361" idx="0"/>
            </p:cNvCxnSpPr>
            <p:nvPr/>
          </p:nvCxnSpPr>
          <p:spPr bwMode="auto">
            <a:xfrm>
              <a:off x="3685598" y="2240165"/>
              <a:ext cx="0" cy="173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AutoShape 18"/>
            <p:cNvCxnSpPr>
              <a:cxnSpLocks noChangeShapeType="1"/>
              <a:stCxn id="14369" idx="1"/>
              <a:endCxn id="14362" idx="3"/>
            </p:cNvCxnSpPr>
            <p:nvPr/>
          </p:nvCxnSpPr>
          <p:spPr bwMode="auto">
            <a:xfrm flipH="1">
              <a:off x="4218998" y="1973465"/>
              <a:ext cx="8715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3" name="AutoShape 19"/>
            <p:cNvCxnSpPr>
              <a:cxnSpLocks noChangeShapeType="1"/>
              <a:stCxn id="14413" idx="1"/>
              <a:endCxn id="14361" idx="3"/>
            </p:cNvCxnSpPr>
            <p:nvPr/>
          </p:nvCxnSpPr>
          <p:spPr bwMode="auto">
            <a:xfrm rot="10800000" flipV="1">
              <a:off x="4218998" y="4232478"/>
              <a:ext cx="871537" cy="11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4" name="Rectangle 20"/>
            <p:cNvSpPr>
              <a:spLocks noChangeArrowheads="1"/>
            </p:cNvSpPr>
            <p:nvPr/>
          </p:nvSpPr>
          <p:spPr bwMode="auto">
            <a:xfrm>
              <a:off x="4161848" y="1935365"/>
              <a:ext cx="3556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1..1</a:t>
              </a: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>
              <a:off x="4965123" y="3581603"/>
              <a:ext cx="222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AutoShape 22"/>
            <p:cNvSpPr>
              <a:spLocks noChangeArrowheads="1"/>
            </p:cNvSpPr>
            <p:nvPr/>
          </p:nvSpPr>
          <p:spPr bwMode="auto">
            <a:xfrm>
              <a:off x="5544560" y="224016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77" name="AutoShape 23"/>
            <p:cNvSpPr>
              <a:spLocks noChangeArrowheads="1"/>
            </p:cNvSpPr>
            <p:nvPr/>
          </p:nvSpPr>
          <p:spPr bwMode="auto">
            <a:xfrm>
              <a:off x="3603048" y="224016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78" name="Rectangle 24"/>
            <p:cNvSpPr>
              <a:spLocks noChangeArrowheads="1"/>
            </p:cNvSpPr>
            <p:nvPr/>
          </p:nvSpPr>
          <p:spPr bwMode="auto">
            <a:xfrm>
              <a:off x="4773035" y="4003878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79" name="Rectangle 25"/>
            <p:cNvSpPr>
              <a:spLocks noChangeArrowheads="1"/>
            </p:cNvSpPr>
            <p:nvPr/>
          </p:nvSpPr>
          <p:spPr bwMode="auto">
            <a:xfrm>
              <a:off x="4158673" y="4003878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80" name="Rectangle 26"/>
            <p:cNvSpPr>
              <a:spLocks noChangeArrowheads="1"/>
            </p:cNvSpPr>
            <p:nvPr/>
          </p:nvSpPr>
          <p:spPr bwMode="auto">
            <a:xfrm>
              <a:off x="3058535" y="2316365"/>
              <a:ext cx="6381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Has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properties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 of</a:t>
              </a:r>
            </a:p>
          </p:txBody>
        </p:sp>
        <p:sp>
          <p:nvSpPr>
            <p:cNvPr id="14381" name="Rectangle 27"/>
            <p:cNvSpPr>
              <a:spLocks noChangeArrowheads="1"/>
            </p:cNvSpPr>
            <p:nvPr/>
          </p:nvSpPr>
          <p:spPr bwMode="auto">
            <a:xfrm>
              <a:off x="1891723" y="2544965"/>
              <a:ext cx="571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by a &gt;</a:t>
              </a:r>
            </a:p>
          </p:txBody>
        </p:sp>
        <p:sp>
          <p:nvSpPr>
            <p:cNvPr id="14382" name="Rectangle 28"/>
            <p:cNvSpPr>
              <a:spLocks noChangeArrowheads="1"/>
            </p:cNvSpPr>
            <p:nvPr/>
          </p:nvSpPr>
          <p:spPr bwMode="auto">
            <a:xfrm>
              <a:off x="4339648" y="4195965"/>
              <a:ext cx="54768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Maps to</a:t>
              </a:r>
            </a:p>
          </p:txBody>
        </p:sp>
        <p:sp>
          <p:nvSpPr>
            <p:cNvPr id="14383" name="Rectangle 29"/>
            <p:cNvSpPr>
              <a:spLocks noChangeArrowheads="1"/>
            </p:cNvSpPr>
            <p:nvPr/>
          </p:nvSpPr>
          <p:spPr bwMode="auto">
            <a:xfrm>
              <a:off x="4457123" y="1949653"/>
              <a:ext cx="6731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Defined by</a:t>
              </a:r>
            </a:p>
          </p:txBody>
        </p:sp>
        <p:sp>
          <p:nvSpPr>
            <p:cNvPr id="14384" name="Rectangle 30"/>
            <p:cNvSpPr>
              <a:spLocks noChangeArrowheads="1"/>
            </p:cNvSpPr>
            <p:nvPr/>
          </p:nvSpPr>
          <p:spPr bwMode="auto">
            <a:xfrm>
              <a:off x="5925560" y="3235528"/>
              <a:ext cx="736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Records the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execution of</a:t>
              </a:r>
            </a:p>
          </p:txBody>
        </p:sp>
        <p:sp>
          <p:nvSpPr>
            <p:cNvPr id="14385" name="Rectangle 31"/>
            <p:cNvSpPr>
              <a:spLocks noChangeArrowheads="1"/>
            </p:cNvSpPr>
            <p:nvPr/>
          </p:nvSpPr>
          <p:spPr bwMode="auto">
            <a:xfrm>
              <a:off x="6106535" y="1732165"/>
              <a:ext cx="6969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Made up of</a:t>
              </a:r>
            </a:p>
          </p:txBody>
        </p:sp>
        <p:sp>
          <p:nvSpPr>
            <p:cNvPr id="14386" name="Rectangle 32"/>
            <p:cNvSpPr>
              <a:spLocks noChangeArrowheads="1"/>
            </p:cNvSpPr>
            <p:nvPr/>
          </p:nvSpPr>
          <p:spPr bwMode="auto">
            <a:xfrm>
              <a:off x="982085" y="397689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Class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Property</a:t>
              </a:r>
            </a:p>
          </p:txBody>
        </p:sp>
        <p:sp>
          <p:nvSpPr>
            <p:cNvPr id="14387" name="Rectangle 33"/>
            <p:cNvSpPr>
              <a:spLocks noChangeArrowheads="1"/>
            </p:cNvSpPr>
            <p:nvPr/>
          </p:nvSpPr>
          <p:spPr bwMode="auto">
            <a:xfrm>
              <a:off x="982085" y="1706765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Class</a:t>
              </a:r>
            </a:p>
          </p:txBody>
        </p:sp>
        <p:sp>
          <p:nvSpPr>
            <p:cNvPr id="14388" name="Rectangle 34"/>
            <p:cNvSpPr>
              <a:spLocks noChangeArrowheads="1"/>
            </p:cNvSpPr>
            <p:nvPr/>
          </p:nvSpPr>
          <p:spPr bwMode="auto">
            <a:xfrm>
              <a:off x="1472623" y="380544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cxnSp>
          <p:nvCxnSpPr>
            <p:cNvPr id="14389" name="AutoShape 35"/>
            <p:cNvCxnSpPr>
              <a:cxnSpLocks noChangeShapeType="1"/>
              <a:stCxn id="14387" idx="2"/>
              <a:endCxn id="14386" idx="0"/>
            </p:cNvCxnSpPr>
            <p:nvPr/>
          </p:nvCxnSpPr>
          <p:spPr bwMode="auto">
            <a:xfrm>
              <a:off x="1515485" y="2240165"/>
              <a:ext cx="0" cy="173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0" name="AutoShape 36"/>
            <p:cNvSpPr>
              <a:spLocks noChangeArrowheads="1"/>
            </p:cNvSpPr>
            <p:nvPr/>
          </p:nvSpPr>
          <p:spPr bwMode="auto">
            <a:xfrm>
              <a:off x="1439285" y="224016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91" name="Rectangle 37"/>
            <p:cNvSpPr>
              <a:spLocks noChangeArrowheads="1"/>
            </p:cNvSpPr>
            <p:nvPr/>
          </p:nvSpPr>
          <p:spPr bwMode="auto">
            <a:xfrm>
              <a:off x="894773" y="2316365"/>
              <a:ext cx="6381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Has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properties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 of</a:t>
              </a:r>
            </a:p>
          </p:txBody>
        </p:sp>
        <p:cxnSp>
          <p:nvCxnSpPr>
            <p:cNvPr id="14392" name="AutoShape 38"/>
            <p:cNvCxnSpPr>
              <a:cxnSpLocks noChangeShapeType="1"/>
              <a:stCxn id="14362" idx="1"/>
              <a:endCxn id="14387" idx="3"/>
            </p:cNvCxnSpPr>
            <p:nvPr/>
          </p:nvCxnSpPr>
          <p:spPr bwMode="auto">
            <a:xfrm flipH="1">
              <a:off x="2048885" y="1973465"/>
              <a:ext cx="11033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3" name="AutoShape 39"/>
            <p:cNvCxnSpPr>
              <a:cxnSpLocks noChangeShapeType="1"/>
              <a:stCxn id="14361" idx="1"/>
              <a:endCxn id="14386" idx="3"/>
            </p:cNvCxnSpPr>
            <p:nvPr/>
          </p:nvCxnSpPr>
          <p:spPr bwMode="auto">
            <a:xfrm flipH="1">
              <a:off x="2048885" y="4243590"/>
              <a:ext cx="11033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4" name="Line 40"/>
            <p:cNvSpPr>
              <a:spLocks noChangeShapeType="1"/>
            </p:cNvSpPr>
            <p:nvPr/>
          </p:nvSpPr>
          <p:spPr bwMode="auto">
            <a:xfrm>
              <a:off x="7322560" y="224016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41"/>
            <p:cNvSpPr>
              <a:spLocks noChangeShapeType="1"/>
            </p:cNvSpPr>
            <p:nvPr/>
          </p:nvSpPr>
          <p:spPr bwMode="auto">
            <a:xfrm>
              <a:off x="7322560" y="254496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6" name="Line 42"/>
            <p:cNvSpPr>
              <a:spLocks noChangeShapeType="1"/>
            </p:cNvSpPr>
            <p:nvPr/>
          </p:nvSpPr>
          <p:spPr bwMode="auto">
            <a:xfrm flipV="1">
              <a:off x="7703560" y="224016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7" name="AutoShape 43"/>
            <p:cNvSpPr>
              <a:spLocks noChangeArrowheads="1"/>
            </p:cNvSpPr>
            <p:nvPr/>
          </p:nvSpPr>
          <p:spPr bwMode="auto">
            <a:xfrm>
              <a:off x="7246360" y="2240165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98" name="Rectangle 44"/>
            <p:cNvSpPr>
              <a:spLocks noChangeArrowheads="1"/>
            </p:cNvSpPr>
            <p:nvPr/>
          </p:nvSpPr>
          <p:spPr bwMode="auto">
            <a:xfrm>
              <a:off x="2856491" y="1944890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1979035" y="1675015"/>
              <a:ext cx="668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Defines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a grouping</a:t>
              </a:r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2313998" y="4205490"/>
              <a:ext cx="496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map to</a:t>
              </a:r>
            </a:p>
          </p:txBody>
        </p:sp>
        <p:sp>
          <p:nvSpPr>
            <p:cNvPr id="14401" name="AutoShape 47"/>
            <p:cNvSpPr>
              <a:spLocks noChangeArrowheads="1"/>
            </p:cNvSpPr>
            <p:nvPr/>
          </p:nvSpPr>
          <p:spPr bwMode="auto">
            <a:xfrm>
              <a:off x="6168448" y="1897265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402" name="Rectangle 48"/>
            <p:cNvSpPr>
              <a:spLocks noChangeArrowheads="1"/>
            </p:cNvSpPr>
            <p:nvPr/>
          </p:nvSpPr>
          <p:spPr bwMode="auto">
            <a:xfrm>
              <a:off x="4923605" y="3540505"/>
              <a:ext cx="11797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Defines a procedure for obtaining </a:t>
              </a: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4403" name="Rectangle 49"/>
            <p:cNvSpPr>
              <a:spLocks noChangeArrowheads="1"/>
            </p:cNvSpPr>
            <p:nvPr/>
          </p:nvSpPr>
          <p:spPr bwMode="auto">
            <a:xfrm>
              <a:off x="3803073" y="3099003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04" name="Rectangle 50"/>
            <p:cNvSpPr>
              <a:spLocks noChangeArrowheads="1"/>
            </p:cNvSpPr>
            <p:nvPr/>
          </p:nvSpPr>
          <p:spPr bwMode="auto">
            <a:xfrm>
              <a:off x="1891723" y="377369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05" name="Rectangle 51"/>
            <p:cNvSpPr>
              <a:spLocks noChangeArrowheads="1"/>
            </p:cNvSpPr>
            <p:nvPr/>
          </p:nvSpPr>
          <p:spPr bwMode="auto">
            <a:xfrm>
              <a:off x="1929823" y="3275215"/>
              <a:ext cx="571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by a &gt;</a:t>
              </a:r>
            </a:p>
          </p:txBody>
        </p:sp>
        <p:sp>
          <p:nvSpPr>
            <p:cNvPr id="14406" name="AutoShape 52"/>
            <p:cNvSpPr>
              <a:spLocks noChangeArrowheads="1"/>
            </p:cNvSpPr>
            <p:nvPr/>
          </p:nvSpPr>
          <p:spPr bwMode="auto">
            <a:xfrm>
              <a:off x="6847898" y="2240165"/>
              <a:ext cx="152400" cy="152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407" name="Rectangle 53"/>
            <p:cNvSpPr>
              <a:spLocks noChangeArrowheads="1"/>
            </p:cNvSpPr>
            <p:nvPr/>
          </p:nvSpPr>
          <p:spPr bwMode="auto">
            <a:xfrm>
              <a:off x="6331960" y="2392565"/>
              <a:ext cx="6270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Has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values for</a:t>
              </a:r>
            </a:p>
          </p:txBody>
        </p:sp>
        <p:sp>
          <p:nvSpPr>
            <p:cNvPr id="14408" name="Rectangle 65"/>
            <p:cNvSpPr>
              <a:spLocks noChangeArrowheads="1"/>
            </p:cNvSpPr>
            <p:nvPr/>
          </p:nvSpPr>
          <p:spPr bwMode="auto">
            <a:xfrm>
              <a:off x="6106535" y="3959428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cxnSp>
          <p:nvCxnSpPr>
            <p:cNvPr id="14409" name="AutoShape 66"/>
            <p:cNvCxnSpPr>
              <a:cxnSpLocks noChangeShapeType="1"/>
              <a:stCxn id="14369" idx="2"/>
              <a:endCxn id="14413" idx="0"/>
            </p:cNvCxnSpPr>
            <p:nvPr/>
          </p:nvCxnSpPr>
          <p:spPr bwMode="auto">
            <a:xfrm rot="5400000">
              <a:off x="4756366" y="3107734"/>
              <a:ext cx="17367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0" name="Rectangle 80"/>
            <p:cNvSpPr>
              <a:spLocks noChangeArrowheads="1"/>
            </p:cNvSpPr>
            <p:nvPr/>
          </p:nvSpPr>
          <p:spPr bwMode="auto">
            <a:xfrm>
              <a:off x="1467428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11" name="Rectangle 81"/>
            <p:cNvSpPr>
              <a:spLocks noChangeArrowheads="1"/>
            </p:cNvSpPr>
            <p:nvPr/>
          </p:nvSpPr>
          <p:spPr bwMode="auto">
            <a:xfrm>
              <a:off x="970973" y="1084465"/>
              <a:ext cx="101758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assembled from</a:t>
              </a:r>
            </a:p>
          </p:txBody>
        </p:sp>
        <p:sp>
          <p:nvSpPr>
            <p:cNvPr id="14412" name="AutoShape 82"/>
            <p:cNvSpPr>
              <a:spLocks noChangeArrowheads="1"/>
            </p:cNvSpPr>
            <p:nvPr/>
          </p:nvSpPr>
          <p:spPr bwMode="auto">
            <a:xfrm>
              <a:off x="1163060" y="1546428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413" name="Rectangle 84"/>
            <p:cNvSpPr>
              <a:spLocks noChangeArrowheads="1"/>
            </p:cNvSpPr>
            <p:nvPr/>
          </p:nvSpPr>
          <p:spPr bwMode="auto">
            <a:xfrm>
              <a:off x="5090535" y="3976890"/>
              <a:ext cx="1066800" cy="511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 Lot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Property</a:t>
              </a:r>
            </a:p>
          </p:txBody>
        </p:sp>
        <p:sp>
          <p:nvSpPr>
            <p:cNvPr id="14414" name="Rectangle 85"/>
            <p:cNvSpPr>
              <a:spLocks noChangeArrowheads="1"/>
            </p:cNvSpPr>
            <p:nvPr/>
          </p:nvSpPr>
          <p:spPr bwMode="auto">
            <a:xfrm>
              <a:off x="6792335" y="1706765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Sublot</a:t>
              </a:r>
            </a:p>
          </p:txBody>
        </p:sp>
        <p:cxnSp>
          <p:nvCxnSpPr>
            <p:cNvPr id="14415" name="AutoShape 87"/>
            <p:cNvCxnSpPr>
              <a:cxnSpLocks noChangeShapeType="1"/>
              <a:stCxn id="14413" idx="3"/>
              <a:endCxn id="14406" idx="2"/>
            </p:cNvCxnSpPr>
            <p:nvPr/>
          </p:nvCxnSpPr>
          <p:spPr bwMode="auto">
            <a:xfrm flipV="1">
              <a:off x="6157335" y="2392565"/>
              <a:ext cx="766763" cy="183991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7" name="Freeform 93"/>
            <p:cNvSpPr>
              <a:spLocks/>
            </p:cNvSpPr>
            <p:nvPr/>
          </p:nvSpPr>
          <p:spPr bwMode="auto">
            <a:xfrm>
              <a:off x="4234873" y="2160790"/>
              <a:ext cx="115887" cy="692150"/>
            </a:xfrm>
            <a:custGeom>
              <a:avLst/>
              <a:gdLst>
                <a:gd name="T0" fmla="*/ 0 w 73"/>
                <a:gd name="T1" fmla="*/ 0 h 508"/>
                <a:gd name="T2" fmla="*/ 2147483647 w 73"/>
                <a:gd name="T3" fmla="*/ 0 h 508"/>
                <a:gd name="T4" fmla="*/ 2147483647 w 73"/>
                <a:gd name="T5" fmla="*/ 2147483647 h 508"/>
                <a:gd name="T6" fmla="*/ 0 60000 65536"/>
                <a:gd name="T7" fmla="*/ 0 60000 65536"/>
                <a:gd name="T8" fmla="*/ 0 60000 65536"/>
                <a:gd name="T9" fmla="*/ 0 w 73"/>
                <a:gd name="T10" fmla="*/ 0 h 508"/>
                <a:gd name="T11" fmla="*/ 73 w 73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08">
                  <a:moveTo>
                    <a:pt x="0" y="0"/>
                  </a:moveTo>
                  <a:lnTo>
                    <a:pt x="73" y="0"/>
                  </a:lnTo>
                  <a:lnTo>
                    <a:pt x="73" y="5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Freeform 94"/>
            <p:cNvSpPr>
              <a:spLocks/>
            </p:cNvSpPr>
            <p:nvPr/>
          </p:nvSpPr>
          <p:spPr bwMode="auto">
            <a:xfrm flipH="1">
              <a:off x="4963535" y="2160790"/>
              <a:ext cx="115888" cy="692150"/>
            </a:xfrm>
            <a:custGeom>
              <a:avLst/>
              <a:gdLst>
                <a:gd name="T0" fmla="*/ 0 w 73"/>
                <a:gd name="T1" fmla="*/ 0 h 508"/>
                <a:gd name="T2" fmla="*/ 2147483647 w 73"/>
                <a:gd name="T3" fmla="*/ 0 h 508"/>
                <a:gd name="T4" fmla="*/ 2147483647 w 73"/>
                <a:gd name="T5" fmla="*/ 2147483647 h 508"/>
                <a:gd name="T6" fmla="*/ 0 60000 65536"/>
                <a:gd name="T7" fmla="*/ 0 60000 65536"/>
                <a:gd name="T8" fmla="*/ 0 60000 65536"/>
                <a:gd name="T9" fmla="*/ 0 w 73"/>
                <a:gd name="T10" fmla="*/ 0 h 508"/>
                <a:gd name="T11" fmla="*/ 73 w 73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08">
                  <a:moveTo>
                    <a:pt x="0" y="0"/>
                  </a:moveTo>
                  <a:lnTo>
                    <a:pt x="73" y="0"/>
                  </a:lnTo>
                  <a:lnTo>
                    <a:pt x="73" y="5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95"/>
            <p:cNvSpPr>
              <a:spLocks/>
            </p:cNvSpPr>
            <p:nvPr/>
          </p:nvSpPr>
          <p:spPr bwMode="auto">
            <a:xfrm flipV="1">
              <a:off x="4234873" y="3351415"/>
              <a:ext cx="115887" cy="692150"/>
            </a:xfrm>
            <a:custGeom>
              <a:avLst/>
              <a:gdLst>
                <a:gd name="T0" fmla="*/ 0 w 73"/>
                <a:gd name="T1" fmla="*/ 0 h 508"/>
                <a:gd name="T2" fmla="*/ 2147483647 w 73"/>
                <a:gd name="T3" fmla="*/ 0 h 508"/>
                <a:gd name="T4" fmla="*/ 2147483647 w 73"/>
                <a:gd name="T5" fmla="*/ 2147483647 h 508"/>
                <a:gd name="T6" fmla="*/ 0 60000 65536"/>
                <a:gd name="T7" fmla="*/ 0 60000 65536"/>
                <a:gd name="T8" fmla="*/ 0 60000 65536"/>
                <a:gd name="T9" fmla="*/ 0 w 73"/>
                <a:gd name="T10" fmla="*/ 0 h 508"/>
                <a:gd name="T11" fmla="*/ 73 w 73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08">
                  <a:moveTo>
                    <a:pt x="0" y="0"/>
                  </a:moveTo>
                  <a:lnTo>
                    <a:pt x="73" y="0"/>
                  </a:lnTo>
                  <a:lnTo>
                    <a:pt x="73" y="5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Freeform 96"/>
            <p:cNvSpPr>
              <a:spLocks/>
            </p:cNvSpPr>
            <p:nvPr/>
          </p:nvSpPr>
          <p:spPr bwMode="auto">
            <a:xfrm flipH="1" flipV="1">
              <a:off x="4963535" y="3351415"/>
              <a:ext cx="115888" cy="692150"/>
            </a:xfrm>
            <a:custGeom>
              <a:avLst/>
              <a:gdLst>
                <a:gd name="T0" fmla="*/ 0 w 73"/>
                <a:gd name="T1" fmla="*/ 0 h 508"/>
                <a:gd name="T2" fmla="*/ 2147483647 w 73"/>
                <a:gd name="T3" fmla="*/ 0 h 508"/>
                <a:gd name="T4" fmla="*/ 2147483647 w 73"/>
                <a:gd name="T5" fmla="*/ 2147483647 h 508"/>
                <a:gd name="T6" fmla="*/ 0 60000 65536"/>
                <a:gd name="T7" fmla="*/ 0 60000 65536"/>
                <a:gd name="T8" fmla="*/ 0 60000 65536"/>
                <a:gd name="T9" fmla="*/ 0 w 73"/>
                <a:gd name="T10" fmla="*/ 0 h 508"/>
                <a:gd name="T11" fmla="*/ 73 w 73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08">
                  <a:moveTo>
                    <a:pt x="0" y="0"/>
                  </a:moveTo>
                  <a:lnTo>
                    <a:pt x="73" y="0"/>
                  </a:lnTo>
                  <a:lnTo>
                    <a:pt x="73" y="5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97"/>
            <p:cNvSpPr>
              <a:spLocks noChangeArrowheads="1"/>
            </p:cNvSpPr>
            <p:nvPr/>
          </p:nvSpPr>
          <p:spPr bwMode="auto">
            <a:xfrm>
              <a:off x="4141210" y="283389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Material Test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Specification</a:t>
              </a:r>
            </a:p>
          </p:txBody>
        </p:sp>
        <p:sp>
          <p:nvSpPr>
            <p:cNvPr id="14422" name="Freeform 98"/>
            <p:cNvSpPr>
              <a:spLocks/>
            </p:cNvSpPr>
            <p:nvPr/>
          </p:nvSpPr>
          <p:spPr bwMode="auto">
            <a:xfrm>
              <a:off x="1891723" y="2236990"/>
              <a:ext cx="2227262" cy="654050"/>
            </a:xfrm>
            <a:custGeom>
              <a:avLst/>
              <a:gdLst>
                <a:gd name="T0" fmla="*/ 2147483647 w 1403"/>
                <a:gd name="T1" fmla="*/ 2147483647 h 436"/>
                <a:gd name="T2" fmla="*/ 0 w 1403"/>
                <a:gd name="T3" fmla="*/ 2147483647 h 436"/>
                <a:gd name="T4" fmla="*/ 0 w 1403"/>
                <a:gd name="T5" fmla="*/ 0 h 436"/>
                <a:gd name="T6" fmla="*/ 0 60000 65536"/>
                <a:gd name="T7" fmla="*/ 0 60000 65536"/>
                <a:gd name="T8" fmla="*/ 0 60000 65536"/>
                <a:gd name="T9" fmla="*/ 0 w 1403"/>
                <a:gd name="T10" fmla="*/ 0 h 436"/>
                <a:gd name="T11" fmla="*/ 1403 w 1403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3" h="436">
                  <a:moveTo>
                    <a:pt x="1403" y="436"/>
                  </a:moveTo>
                  <a:lnTo>
                    <a:pt x="0" y="43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99"/>
            <p:cNvSpPr>
              <a:spLocks/>
            </p:cNvSpPr>
            <p:nvPr/>
          </p:nvSpPr>
          <p:spPr bwMode="auto">
            <a:xfrm flipV="1">
              <a:off x="1891723" y="3311728"/>
              <a:ext cx="2227262" cy="654050"/>
            </a:xfrm>
            <a:custGeom>
              <a:avLst/>
              <a:gdLst>
                <a:gd name="T0" fmla="*/ 2147483647 w 1403"/>
                <a:gd name="T1" fmla="*/ 2147483647 h 436"/>
                <a:gd name="T2" fmla="*/ 0 w 1403"/>
                <a:gd name="T3" fmla="*/ 2147483647 h 436"/>
                <a:gd name="T4" fmla="*/ 0 w 1403"/>
                <a:gd name="T5" fmla="*/ 0 h 436"/>
                <a:gd name="T6" fmla="*/ 0 60000 65536"/>
                <a:gd name="T7" fmla="*/ 0 60000 65536"/>
                <a:gd name="T8" fmla="*/ 0 60000 65536"/>
                <a:gd name="T9" fmla="*/ 0 w 1403"/>
                <a:gd name="T10" fmla="*/ 0 h 436"/>
                <a:gd name="T11" fmla="*/ 1403 w 1403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3" h="436">
                  <a:moveTo>
                    <a:pt x="1403" y="436"/>
                  </a:moveTo>
                  <a:lnTo>
                    <a:pt x="0" y="43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100"/>
            <p:cNvSpPr>
              <a:spLocks noChangeArrowheads="1"/>
            </p:cNvSpPr>
            <p:nvPr/>
          </p:nvSpPr>
          <p:spPr bwMode="auto">
            <a:xfrm>
              <a:off x="4927023" y="2638628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25" name="Rectangle 101"/>
            <p:cNvSpPr>
              <a:spLocks noChangeArrowheads="1"/>
            </p:cNvSpPr>
            <p:nvPr/>
          </p:nvSpPr>
          <p:spPr bwMode="auto">
            <a:xfrm>
              <a:off x="4022148" y="332919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26" name="Rectangle 102"/>
            <p:cNvSpPr>
              <a:spLocks noChangeArrowheads="1"/>
            </p:cNvSpPr>
            <p:nvPr/>
          </p:nvSpPr>
          <p:spPr bwMode="auto">
            <a:xfrm>
              <a:off x="4915910" y="332919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27" name="Rectangle 103"/>
            <p:cNvSpPr>
              <a:spLocks noChangeArrowheads="1"/>
            </p:cNvSpPr>
            <p:nvPr/>
          </p:nvSpPr>
          <p:spPr bwMode="auto">
            <a:xfrm>
              <a:off x="3774498" y="3467303"/>
              <a:ext cx="571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by a &gt;</a:t>
              </a:r>
            </a:p>
          </p:txBody>
        </p:sp>
        <p:sp>
          <p:nvSpPr>
            <p:cNvPr id="14428" name="Rectangle 104"/>
            <p:cNvSpPr>
              <a:spLocks noChangeArrowheads="1"/>
            </p:cNvSpPr>
            <p:nvPr/>
          </p:nvSpPr>
          <p:spPr bwMode="auto">
            <a:xfrm>
              <a:off x="3774498" y="2352878"/>
              <a:ext cx="571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by a &gt;</a:t>
              </a:r>
            </a:p>
          </p:txBody>
        </p:sp>
        <p:sp>
          <p:nvSpPr>
            <p:cNvPr id="14429" name="Rectangle 105"/>
            <p:cNvSpPr>
              <a:spLocks noChangeArrowheads="1"/>
            </p:cNvSpPr>
            <p:nvPr/>
          </p:nvSpPr>
          <p:spPr bwMode="auto">
            <a:xfrm>
              <a:off x="4927023" y="2390978"/>
              <a:ext cx="571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tested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by a &gt;</a:t>
              </a:r>
            </a:p>
          </p:txBody>
        </p:sp>
        <p:cxnSp>
          <p:nvCxnSpPr>
            <p:cNvPr id="14430" name="AutoShape 106"/>
            <p:cNvCxnSpPr>
              <a:cxnSpLocks noChangeShapeType="1"/>
              <a:stCxn id="14412" idx="0"/>
              <a:endCxn id="14387" idx="0"/>
            </p:cNvCxnSpPr>
            <p:nvPr/>
          </p:nvCxnSpPr>
          <p:spPr bwMode="auto">
            <a:xfrm rot="5400000" flipV="1">
              <a:off x="1297204" y="1488484"/>
              <a:ext cx="160337" cy="276225"/>
            </a:xfrm>
            <a:prstGeom prst="bentConnector3">
              <a:avLst>
                <a:gd name="adj1" fmla="val -142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31" name="Rectangle 107"/>
            <p:cNvSpPr>
              <a:spLocks noChangeArrowheads="1"/>
            </p:cNvSpPr>
            <p:nvPr/>
          </p:nvSpPr>
          <p:spPr bwMode="auto">
            <a:xfrm>
              <a:off x="3634366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32" name="Rectangle 108"/>
            <p:cNvSpPr>
              <a:spLocks noChangeArrowheads="1"/>
            </p:cNvSpPr>
            <p:nvPr/>
          </p:nvSpPr>
          <p:spPr bwMode="auto">
            <a:xfrm>
              <a:off x="3120448" y="1086053"/>
              <a:ext cx="101758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assembled from</a:t>
              </a:r>
            </a:p>
          </p:txBody>
        </p:sp>
        <p:sp>
          <p:nvSpPr>
            <p:cNvPr id="14433" name="AutoShape 109"/>
            <p:cNvSpPr>
              <a:spLocks noChangeArrowheads="1"/>
            </p:cNvSpPr>
            <p:nvPr/>
          </p:nvSpPr>
          <p:spPr bwMode="auto">
            <a:xfrm>
              <a:off x="3352223" y="1548015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14434" name="AutoShape 110"/>
            <p:cNvCxnSpPr>
              <a:cxnSpLocks noChangeShapeType="1"/>
              <a:stCxn id="14433" idx="0"/>
              <a:endCxn id="14362" idx="0"/>
            </p:cNvCxnSpPr>
            <p:nvPr/>
          </p:nvCxnSpPr>
          <p:spPr bwMode="auto">
            <a:xfrm rot="5400000" flipV="1">
              <a:off x="3477636" y="1498802"/>
              <a:ext cx="158750" cy="257175"/>
            </a:xfrm>
            <a:prstGeom prst="bentConnector3">
              <a:avLst>
                <a:gd name="adj1" fmla="val -144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35" name="Rectangle 111"/>
            <p:cNvSpPr>
              <a:spLocks noChangeArrowheads="1"/>
            </p:cNvSpPr>
            <p:nvPr/>
          </p:nvSpPr>
          <p:spPr bwMode="auto">
            <a:xfrm>
              <a:off x="5585403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36" name="Rectangle 112"/>
            <p:cNvSpPr>
              <a:spLocks noChangeArrowheads="1"/>
            </p:cNvSpPr>
            <p:nvPr/>
          </p:nvSpPr>
          <p:spPr bwMode="auto">
            <a:xfrm>
              <a:off x="4811135" y="1086053"/>
              <a:ext cx="1017588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assembled from</a:t>
              </a:r>
            </a:p>
          </p:txBody>
        </p:sp>
        <p:sp>
          <p:nvSpPr>
            <p:cNvPr id="14437" name="AutoShape 113"/>
            <p:cNvSpPr>
              <a:spLocks noChangeArrowheads="1"/>
            </p:cNvSpPr>
            <p:nvPr/>
          </p:nvSpPr>
          <p:spPr bwMode="auto">
            <a:xfrm>
              <a:off x="5273098" y="1548015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14438" name="AutoShape 114"/>
            <p:cNvCxnSpPr>
              <a:cxnSpLocks noChangeShapeType="1"/>
              <a:stCxn id="14437" idx="0"/>
              <a:endCxn id="14369" idx="0"/>
            </p:cNvCxnSpPr>
            <p:nvPr/>
          </p:nvCxnSpPr>
          <p:spPr bwMode="auto">
            <a:xfrm rot="5400000" flipV="1">
              <a:off x="5407242" y="1490071"/>
              <a:ext cx="158750" cy="274637"/>
            </a:xfrm>
            <a:prstGeom prst="bentConnector3">
              <a:avLst>
                <a:gd name="adj1" fmla="val -144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9" name="AutoShape 115"/>
            <p:cNvCxnSpPr>
              <a:cxnSpLocks noChangeShapeType="1"/>
              <a:stCxn id="14437" idx="0"/>
              <a:endCxn id="14414" idx="0"/>
            </p:cNvCxnSpPr>
            <p:nvPr/>
          </p:nvCxnSpPr>
          <p:spPr bwMode="auto">
            <a:xfrm rot="5400000" flipV="1">
              <a:off x="6258142" y="639171"/>
              <a:ext cx="158750" cy="1976437"/>
            </a:xfrm>
            <a:prstGeom prst="bentConnector3">
              <a:avLst>
                <a:gd name="adj1" fmla="val -144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0" name="Rectangle 116"/>
            <p:cNvSpPr>
              <a:spLocks noChangeArrowheads="1"/>
            </p:cNvSpPr>
            <p:nvPr/>
          </p:nvSpPr>
          <p:spPr bwMode="auto">
            <a:xfrm>
              <a:off x="7284028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41" name="AutoShape 117"/>
            <p:cNvSpPr>
              <a:spLocks noChangeArrowheads="1"/>
            </p:cNvSpPr>
            <p:nvPr/>
          </p:nvSpPr>
          <p:spPr bwMode="auto">
            <a:xfrm>
              <a:off x="7614660" y="1546428"/>
              <a:ext cx="152400" cy="1524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442" name="Freeform 118"/>
            <p:cNvSpPr>
              <a:spLocks/>
            </p:cNvSpPr>
            <p:nvPr/>
          </p:nvSpPr>
          <p:spPr bwMode="auto">
            <a:xfrm>
              <a:off x="7114598" y="1086053"/>
              <a:ext cx="576262" cy="614362"/>
            </a:xfrm>
            <a:custGeom>
              <a:avLst/>
              <a:gdLst>
                <a:gd name="T0" fmla="*/ 2147483647 w 363"/>
                <a:gd name="T1" fmla="*/ 2147483647 h 387"/>
                <a:gd name="T2" fmla="*/ 2147483647 w 363"/>
                <a:gd name="T3" fmla="*/ 0 h 387"/>
                <a:gd name="T4" fmla="*/ 0 w 363"/>
                <a:gd name="T5" fmla="*/ 0 h 387"/>
                <a:gd name="T6" fmla="*/ 0 w 363"/>
                <a:gd name="T7" fmla="*/ 2147483647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387"/>
                <a:gd name="T14" fmla="*/ 363 w 363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387">
                  <a:moveTo>
                    <a:pt x="363" y="290"/>
                  </a:moveTo>
                  <a:lnTo>
                    <a:pt x="363" y="0"/>
                  </a:lnTo>
                  <a:lnTo>
                    <a:pt x="0" y="0"/>
                  </a:lnTo>
                  <a:lnTo>
                    <a:pt x="0" y="38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Freeform 119"/>
            <p:cNvSpPr>
              <a:spLocks/>
            </p:cNvSpPr>
            <p:nvPr/>
          </p:nvSpPr>
          <p:spPr bwMode="auto">
            <a:xfrm>
              <a:off x="5963660" y="1086053"/>
              <a:ext cx="1190625" cy="614362"/>
            </a:xfrm>
            <a:custGeom>
              <a:avLst/>
              <a:gdLst>
                <a:gd name="T0" fmla="*/ 2147483647 w 750"/>
                <a:gd name="T1" fmla="*/ 0 h 387"/>
                <a:gd name="T2" fmla="*/ 0 w 750"/>
                <a:gd name="T3" fmla="*/ 0 h 387"/>
                <a:gd name="T4" fmla="*/ 0 w 750"/>
                <a:gd name="T5" fmla="*/ 2147483647 h 387"/>
                <a:gd name="T6" fmla="*/ 0 60000 65536"/>
                <a:gd name="T7" fmla="*/ 0 60000 65536"/>
                <a:gd name="T8" fmla="*/ 0 60000 65536"/>
                <a:gd name="T9" fmla="*/ 0 w 750"/>
                <a:gd name="T10" fmla="*/ 0 h 387"/>
                <a:gd name="T11" fmla="*/ 750 w 750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0" h="387">
                  <a:moveTo>
                    <a:pt x="750" y="0"/>
                  </a:moveTo>
                  <a:lnTo>
                    <a:pt x="0" y="0"/>
                  </a:lnTo>
                  <a:lnTo>
                    <a:pt x="0" y="38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20"/>
            <p:cNvSpPr>
              <a:spLocks noChangeArrowheads="1"/>
            </p:cNvSpPr>
            <p:nvPr/>
          </p:nvSpPr>
          <p:spPr bwMode="auto">
            <a:xfrm>
              <a:off x="6654223" y="855865"/>
              <a:ext cx="101758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Is assembled from</a:t>
              </a:r>
            </a:p>
          </p:txBody>
        </p:sp>
        <p:sp>
          <p:nvSpPr>
            <p:cNvPr id="14445" name="Rectangle 121"/>
            <p:cNvSpPr>
              <a:spLocks noChangeArrowheads="1"/>
            </p:cNvSpPr>
            <p:nvPr/>
          </p:nvSpPr>
          <p:spPr bwMode="auto">
            <a:xfrm>
              <a:off x="6823653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4446" name="Rectangle 122"/>
            <p:cNvSpPr>
              <a:spLocks noChangeArrowheads="1"/>
            </p:cNvSpPr>
            <p:nvPr/>
          </p:nvSpPr>
          <p:spPr bwMode="auto">
            <a:xfrm>
              <a:off x="5941003" y="1508328"/>
              <a:ext cx="3401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11717" y="3361379"/>
              <a:ext cx="1066800" cy="2563946"/>
              <a:chOff x="4290439" y="4251325"/>
              <a:chExt cx="1066800" cy="2206626"/>
            </a:xfrm>
          </p:grpSpPr>
          <p:cxnSp>
            <p:nvCxnSpPr>
              <p:cNvPr id="112" name="AutoShape 23"/>
              <p:cNvCxnSpPr>
                <a:cxnSpLocks noChangeShapeType="1"/>
              </p:cNvCxnSpPr>
              <p:nvPr/>
            </p:nvCxnSpPr>
            <p:spPr bwMode="auto">
              <a:xfrm>
                <a:off x="4819650" y="4251325"/>
                <a:ext cx="4189" cy="1673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3" name="Group 112"/>
              <p:cNvGrpSpPr/>
              <p:nvPr/>
            </p:nvGrpSpPr>
            <p:grpSpPr>
              <a:xfrm>
                <a:off x="4290439" y="5699022"/>
                <a:ext cx="1066800" cy="758929"/>
                <a:chOff x="4264760" y="5699022"/>
                <a:chExt cx="1066800" cy="758929"/>
              </a:xfrm>
            </p:grpSpPr>
            <p:sp>
              <p:nvSpPr>
                <p:cNvPr id="114" name="Rectangle 8"/>
                <p:cNvSpPr>
                  <a:spLocks noChangeArrowheads="1"/>
                </p:cNvSpPr>
                <p:nvPr/>
              </p:nvSpPr>
              <p:spPr bwMode="auto">
                <a:xfrm>
                  <a:off x="4264760" y="5924551"/>
                  <a:ext cx="1066800" cy="533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900" dirty="0">
                      <a:latin typeface="Arial" panose="020B0604020202020204" pitchFamily="34" charset="0"/>
                    </a:rPr>
                    <a:t>Test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900" dirty="0">
                      <a:latin typeface="Arial" panose="020B0604020202020204" pitchFamily="34" charset="0"/>
                    </a:rPr>
                    <a:t>Specification</a:t>
                  </a:r>
                </a:p>
              </p:txBody>
            </p:sp>
            <p:sp>
              <p:nvSpPr>
                <p:cNvPr id="115" name="Rectangle 12"/>
                <p:cNvSpPr>
                  <a:spLocks noChangeArrowheads="1"/>
                </p:cNvSpPr>
                <p:nvPr/>
              </p:nvSpPr>
              <p:spPr bwMode="auto">
                <a:xfrm>
                  <a:off x="4267169" y="5699022"/>
                  <a:ext cx="304831" cy="22860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16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2430" y="5700692"/>
                  <a:ext cx="242374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17" name="Rectangle 26"/>
              <p:cNvSpPr>
                <a:spLocks noChangeArrowheads="1"/>
              </p:cNvSpPr>
              <p:nvPr/>
            </p:nvSpPr>
            <p:spPr bwMode="auto">
              <a:xfrm>
                <a:off x="4418236" y="5267445"/>
                <a:ext cx="825500" cy="503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Is a specialization of an element in</a:t>
                </a:r>
              </a:p>
            </p:txBody>
          </p:sp>
        </p:grpSp>
        <p:sp>
          <p:nvSpPr>
            <p:cNvPr id="119" name="Rectangle 100"/>
            <p:cNvSpPr>
              <a:spLocks noChangeArrowheads="1"/>
            </p:cNvSpPr>
            <p:nvPr/>
          </p:nvSpPr>
          <p:spPr bwMode="auto">
            <a:xfrm>
              <a:off x="1845245" y="220004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4177995" y="2123230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4802430" y="2100943"/>
              <a:ext cx="3401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charset="0"/>
                </a:rPr>
                <a:t>0..*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31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286000" y="914400"/>
            <a:ext cx="5181600" cy="4724400"/>
            <a:chOff x="672" y="576"/>
            <a:chExt cx="3264" cy="2976"/>
          </a:xfrm>
        </p:grpSpPr>
        <p:pic>
          <p:nvPicPr>
            <p:cNvPr id="297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056"/>
              <a:ext cx="2358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1" name="Oval 4"/>
            <p:cNvSpPr>
              <a:spLocks noChangeArrowheads="1"/>
            </p:cNvSpPr>
            <p:nvPr/>
          </p:nvSpPr>
          <p:spPr bwMode="auto">
            <a:xfrm>
              <a:off x="672" y="576"/>
              <a:ext cx="3264" cy="29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29699" name="Line 5"/>
          <p:cNvSpPr>
            <a:spLocks noChangeShapeType="1"/>
          </p:cNvSpPr>
          <p:nvPr/>
        </p:nvSpPr>
        <p:spPr bwMode="auto">
          <a:xfrm>
            <a:off x="2819400" y="1143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Oval 6"/>
          <p:cNvSpPr>
            <a:spLocks noChangeArrowheads="1"/>
          </p:cNvSpPr>
          <p:nvPr/>
        </p:nvSpPr>
        <p:spPr bwMode="auto">
          <a:xfrm>
            <a:off x="3352800" y="39624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1" name="Oval 7"/>
          <p:cNvSpPr>
            <a:spLocks noChangeArrowheads="1"/>
          </p:cNvSpPr>
          <p:nvPr/>
        </p:nvSpPr>
        <p:spPr bwMode="auto">
          <a:xfrm>
            <a:off x="3048000" y="41148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2" name="Oval 8"/>
          <p:cNvSpPr>
            <a:spLocks noChangeArrowheads="1"/>
          </p:cNvSpPr>
          <p:nvPr/>
        </p:nvSpPr>
        <p:spPr bwMode="auto">
          <a:xfrm>
            <a:off x="3505200" y="48006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1227138" y="457200"/>
            <a:ext cx="2962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Transaxle Material Definition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has an assembly of illustrated parts</a:t>
            </a: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H="1" flipV="1">
            <a:off x="4038600" y="5029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4419600" y="5715000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Axle Shaft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Material Definition</a:t>
            </a:r>
            <a:r>
              <a:rPr lang="en-US" altLang="en-US" sz="1400"/>
              <a:t> </a:t>
            </a: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990600" y="4724400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Axle Seal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Material Definition</a:t>
            </a:r>
            <a:r>
              <a:rPr lang="en-US" altLang="en-US" sz="1400"/>
              <a:t> </a:t>
            </a:r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762000" y="3429000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Axle Bearing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Material Definition</a:t>
            </a:r>
            <a:r>
              <a:rPr lang="en-US" altLang="en-US" sz="1400"/>
              <a:t> </a:t>
            </a: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2209800" y="3657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flipV="1">
            <a:off x="2438400" y="4343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6" name="Text Box 88"/>
          <p:cNvSpPr txBox="1">
            <a:spLocks noChangeArrowheads="1"/>
          </p:cNvSpPr>
          <p:nvPr/>
        </p:nvSpPr>
        <p:spPr bwMode="auto">
          <a:xfrm>
            <a:off x="4974269" y="0"/>
            <a:ext cx="4169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PROCESS SEGMENT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40" t="1768" r="1121" b="3149"/>
          <a:stretch/>
        </p:blipFill>
        <p:spPr>
          <a:xfrm>
            <a:off x="1000335" y="663840"/>
            <a:ext cx="6720876" cy="57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932113" y="488315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213225" y="488315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630988" y="488315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420938" y="30813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Personnel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3716338" y="30813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130300" y="30813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3427413" y="15065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5772150" y="35829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54" name="AutoShape 12"/>
          <p:cNvCxnSpPr>
            <a:cxnSpLocks noChangeShapeType="1"/>
            <a:stCxn id="31749" idx="0"/>
            <a:endCxn id="31752" idx="2"/>
          </p:cNvCxnSpPr>
          <p:nvPr/>
        </p:nvCxnSpPr>
        <p:spPr bwMode="auto">
          <a:xfrm rot="-5400000">
            <a:off x="2936876" y="2057400"/>
            <a:ext cx="1041400" cy="1006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3"/>
          <p:cNvCxnSpPr>
            <a:cxnSpLocks noChangeShapeType="1"/>
            <a:stCxn id="31750" idx="0"/>
            <a:endCxn id="31752" idx="2"/>
          </p:cNvCxnSpPr>
          <p:nvPr/>
        </p:nvCxnSpPr>
        <p:spPr bwMode="auto">
          <a:xfrm rot="5400000" flipH="1">
            <a:off x="3584576" y="2416175"/>
            <a:ext cx="1041400" cy="288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4"/>
          <p:cNvCxnSpPr>
            <a:cxnSpLocks noChangeShapeType="1"/>
            <a:stCxn id="31818" idx="0"/>
            <a:endCxn id="31752" idx="2"/>
          </p:cNvCxnSpPr>
          <p:nvPr/>
        </p:nvCxnSpPr>
        <p:spPr bwMode="auto">
          <a:xfrm rot="5400000" flipH="1">
            <a:off x="4793457" y="1207294"/>
            <a:ext cx="1041400" cy="2706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5"/>
          <p:cNvCxnSpPr>
            <a:cxnSpLocks noChangeShapeType="1"/>
            <a:stCxn id="31751" idx="0"/>
            <a:endCxn id="31752" idx="2"/>
          </p:cNvCxnSpPr>
          <p:nvPr/>
        </p:nvCxnSpPr>
        <p:spPr bwMode="auto">
          <a:xfrm rot="-5400000">
            <a:off x="2291557" y="1412081"/>
            <a:ext cx="1041400" cy="2297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6"/>
          <p:cNvCxnSpPr>
            <a:cxnSpLocks noChangeShapeType="1"/>
            <a:stCxn id="31749" idx="2"/>
          </p:cNvCxnSpPr>
          <p:nvPr/>
        </p:nvCxnSpPr>
        <p:spPr bwMode="auto">
          <a:xfrm>
            <a:off x="2954338" y="3614738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7"/>
          <p:cNvCxnSpPr>
            <a:cxnSpLocks noChangeShapeType="1"/>
            <a:stCxn id="31750" idx="2"/>
            <a:endCxn id="31788" idx="0"/>
          </p:cNvCxnSpPr>
          <p:nvPr/>
        </p:nvCxnSpPr>
        <p:spPr bwMode="auto">
          <a:xfrm>
            <a:off x="4249738" y="36147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8"/>
          <p:cNvCxnSpPr>
            <a:cxnSpLocks noChangeShapeType="1"/>
            <a:stCxn id="31818" idx="2"/>
            <a:endCxn id="31789" idx="0"/>
          </p:cNvCxnSpPr>
          <p:nvPr/>
        </p:nvCxnSpPr>
        <p:spPr bwMode="auto">
          <a:xfrm>
            <a:off x="6667500" y="36147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AutoShape 19"/>
          <p:cNvSpPr>
            <a:spLocks noChangeArrowheads="1"/>
          </p:cNvSpPr>
          <p:nvPr/>
        </p:nvSpPr>
        <p:spPr bwMode="auto">
          <a:xfrm>
            <a:off x="3884613" y="20399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3332163" y="35829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2036763" y="35829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3044825" y="2116138"/>
            <a:ext cx="9112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a collection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1358900" y="2867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6388100" y="2867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3944938" y="2867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2649538" y="2867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6616700" y="3933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4198938" y="39195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2903538" y="39195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72" name="AutoShape 32"/>
          <p:cNvSpPr>
            <a:spLocks noChangeArrowheads="1"/>
          </p:cNvSpPr>
          <p:nvPr/>
        </p:nvSpPr>
        <p:spPr bwMode="auto">
          <a:xfrm>
            <a:off x="2878138" y="36147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73" name="AutoShape 33"/>
          <p:cNvSpPr>
            <a:spLocks noChangeArrowheads="1"/>
          </p:cNvSpPr>
          <p:nvPr/>
        </p:nvSpPr>
        <p:spPr bwMode="auto">
          <a:xfrm>
            <a:off x="4173538" y="36147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74" name="AutoShape 34"/>
          <p:cNvSpPr>
            <a:spLocks noChangeArrowheads="1"/>
          </p:cNvSpPr>
          <p:nvPr/>
        </p:nvSpPr>
        <p:spPr bwMode="auto">
          <a:xfrm>
            <a:off x="6591300" y="36147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31775" name="Group 37"/>
          <p:cNvGrpSpPr>
            <a:grpSpLocks/>
          </p:cNvGrpSpPr>
          <p:nvPr/>
        </p:nvGrpSpPr>
        <p:grpSpPr bwMode="auto">
          <a:xfrm>
            <a:off x="2420938" y="5181600"/>
            <a:ext cx="1066800" cy="762000"/>
            <a:chOff x="480" y="3072"/>
            <a:chExt cx="672" cy="480"/>
          </a:xfrm>
        </p:grpSpPr>
        <p:sp>
          <p:nvSpPr>
            <p:cNvPr id="31831" name="Rectangle 38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1832" name="Rectangle 39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1776" name="Group 40"/>
          <p:cNvGrpSpPr>
            <a:grpSpLocks/>
          </p:cNvGrpSpPr>
          <p:nvPr/>
        </p:nvGrpSpPr>
        <p:grpSpPr bwMode="auto">
          <a:xfrm>
            <a:off x="3716338" y="5181600"/>
            <a:ext cx="1066800" cy="762000"/>
            <a:chOff x="480" y="3072"/>
            <a:chExt cx="672" cy="480"/>
          </a:xfrm>
        </p:grpSpPr>
        <p:sp>
          <p:nvSpPr>
            <p:cNvPr id="31829" name="Rectangle 4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1830" name="Rectangle 4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1777" name="Group 43"/>
          <p:cNvGrpSpPr>
            <a:grpSpLocks/>
          </p:cNvGrpSpPr>
          <p:nvPr/>
        </p:nvGrpSpPr>
        <p:grpSpPr bwMode="auto">
          <a:xfrm>
            <a:off x="6134100" y="5181600"/>
            <a:ext cx="1066800" cy="762000"/>
            <a:chOff x="480" y="3072"/>
            <a:chExt cx="672" cy="480"/>
          </a:xfrm>
        </p:grpSpPr>
        <p:sp>
          <p:nvSpPr>
            <p:cNvPr id="31827" name="Rectangle 44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1828" name="Rectangle 45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31778" name="AutoShape 46"/>
          <p:cNvCxnSpPr>
            <a:cxnSpLocks noChangeShapeType="1"/>
            <a:stCxn id="31787" idx="2"/>
            <a:endCxn id="31831" idx="0"/>
          </p:cNvCxnSpPr>
          <p:nvPr/>
        </p:nvCxnSpPr>
        <p:spPr bwMode="auto">
          <a:xfrm rot="5400000">
            <a:off x="2590800" y="5046663"/>
            <a:ext cx="7286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AutoShape 47"/>
          <p:cNvCxnSpPr>
            <a:cxnSpLocks noChangeShapeType="1"/>
            <a:stCxn id="31788" idx="2"/>
            <a:endCxn id="31829" idx="0"/>
          </p:cNvCxnSpPr>
          <p:nvPr/>
        </p:nvCxnSpPr>
        <p:spPr bwMode="auto">
          <a:xfrm rot="5400000">
            <a:off x="3886200" y="5046663"/>
            <a:ext cx="7286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AutoShape 48"/>
          <p:cNvCxnSpPr>
            <a:cxnSpLocks noChangeShapeType="1"/>
            <a:stCxn id="31789" idx="2"/>
            <a:endCxn id="31827" idx="0"/>
          </p:cNvCxnSpPr>
          <p:nvPr/>
        </p:nvCxnSpPr>
        <p:spPr bwMode="auto">
          <a:xfrm rot="5400000">
            <a:off x="6303169" y="5045869"/>
            <a:ext cx="7286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1" name="Rectangle 49"/>
          <p:cNvSpPr>
            <a:spLocks noChangeArrowheads="1"/>
          </p:cNvSpPr>
          <p:nvPr/>
        </p:nvSpPr>
        <p:spPr bwMode="auto">
          <a:xfrm>
            <a:off x="2649538" y="46863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82" name="Rectangle 50"/>
          <p:cNvSpPr>
            <a:spLocks noChangeArrowheads="1"/>
          </p:cNvSpPr>
          <p:nvPr/>
        </p:nvSpPr>
        <p:spPr bwMode="auto">
          <a:xfrm>
            <a:off x="3970338" y="46863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83" name="Rectangle 51"/>
          <p:cNvSpPr>
            <a:spLocks noChangeArrowheads="1"/>
          </p:cNvSpPr>
          <p:nvPr/>
        </p:nvSpPr>
        <p:spPr bwMode="auto">
          <a:xfrm>
            <a:off x="6388100" y="46863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84" name="Rectangle 52"/>
          <p:cNvSpPr>
            <a:spLocks noChangeArrowheads="1"/>
          </p:cNvSpPr>
          <p:nvPr/>
        </p:nvSpPr>
        <p:spPr bwMode="auto">
          <a:xfrm>
            <a:off x="6616700" y="51958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1785" name="Rectangle 53"/>
          <p:cNvSpPr>
            <a:spLocks noChangeArrowheads="1"/>
          </p:cNvSpPr>
          <p:nvPr/>
        </p:nvSpPr>
        <p:spPr bwMode="auto">
          <a:xfrm>
            <a:off x="4198938" y="51816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1786" name="Rectangle 54"/>
          <p:cNvSpPr>
            <a:spLocks noChangeArrowheads="1"/>
          </p:cNvSpPr>
          <p:nvPr/>
        </p:nvSpPr>
        <p:spPr bwMode="auto">
          <a:xfrm>
            <a:off x="2903538" y="51816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1787" name="Rectangle 55"/>
          <p:cNvSpPr>
            <a:spLocks noChangeArrowheads="1"/>
          </p:cNvSpPr>
          <p:nvPr/>
        </p:nvSpPr>
        <p:spPr bwMode="auto">
          <a:xfrm>
            <a:off x="2420938" y="4148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 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1788" name="Rectangle 56"/>
          <p:cNvSpPr>
            <a:spLocks noChangeArrowheads="1"/>
          </p:cNvSpPr>
          <p:nvPr/>
        </p:nvSpPr>
        <p:spPr bwMode="auto">
          <a:xfrm>
            <a:off x="3716338" y="4148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 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1789" name="Rectangle 57"/>
          <p:cNvSpPr>
            <a:spLocks noChangeArrowheads="1"/>
          </p:cNvSpPr>
          <p:nvPr/>
        </p:nvSpPr>
        <p:spPr bwMode="auto">
          <a:xfrm>
            <a:off x="6134100" y="4148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1790" name="Freeform 58"/>
          <p:cNvSpPr>
            <a:spLocks/>
          </p:cNvSpPr>
          <p:nvPr/>
        </p:nvSpPr>
        <p:spPr bwMode="auto">
          <a:xfrm>
            <a:off x="4341813" y="1277938"/>
            <a:ext cx="2743200" cy="457200"/>
          </a:xfrm>
          <a:custGeom>
            <a:avLst/>
            <a:gdLst>
              <a:gd name="T0" fmla="*/ 0 w 1728"/>
              <a:gd name="T1" fmla="*/ 2147483646 h 288"/>
              <a:gd name="T2" fmla="*/ 0 w 1728"/>
              <a:gd name="T3" fmla="*/ 0 h 288"/>
              <a:gd name="T4" fmla="*/ 2147483646 w 1728"/>
              <a:gd name="T5" fmla="*/ 0 h 288"/>
              <a:gd name="T6" fmla="*/ 2147483646 w 1728"/>
              <a:gd name="T7" fmla="*/ 2147483646 h 288"/>
              <a:gd name="T8" fmla="*/ 2147483646 w 17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288"/>
                </a:lnTo>
                <a:lnTo>
                  <a:pt x="9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Rectangle 59"/>
          <p:cNvSpPr>
            <a:spLocks noChangeArrowheads="1"/>
          </p:cNvSpPr>
          <p:nvPr/>
        </p:nvSpPr>
        <p:spPr bwMode="auto">
          <a:xfrm>
            <a:off x="4443413" y="15716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92" name="Rectangle 60"/>
          <p:cNvSpPr>
            <a:spLocks noChangeArrowheads="1"/>
          </p:cNvSpPr>
          <p:nvPr/>
        </p:nvSpPr>
        <p:spPr bwMode="auto">
          <a:xfrm>
            <a:off x="4341813" y="12922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93" name="Rectangle 61"/>
          <p:cNvSpPr>
            <a:spLocks noChangeArrowheads="1"/>
          </p:cNvSpPr>
          <p:nvPr/>
        </p:nvSpPr>
        <p:spPr bwMode="auto">
          <a:xfrm>
            <a:off x="4598988" y="1277938"/>
            <a:ext cx="18197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has an execution dependency on  ?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94" name="Rectangle 62"/>
          <p:cNvSpPr>
            <a:spLocks noChangeArrowheads="1"/>
          </p:cNvSpPr>
          <p:nvPr/>
        </p:nvSpPr>
        <p:spPr bwMode="auto">
          <a:xfrm>
            <a:off x="6018213" y="19637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Dependency</a:t>
            </a:r>
          </a:p>
        </p:txBody>
      </p:sp>
      <p:sp>
        <p:nvSpPr>
          <p:cNvPr id="31795" name="Line 63"/>
          <p:cNvSpPr>
            <a:spLocks noChangeShapeType="1"/>
          </p:cNvSpPr>
          <p:nvPr/>
        </p:nvSpPr>
        <p:spPr bwMode="auto">
          <a:xfrm flipV="1">
            <a:off x="6551613" y="1735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96" name="Group 67"/>
          <p:cNvGrpSpPr>
            <a:grpSpLocks/>
          </p:cNvGrpSpPr>
          <p:nvPr/>
        </p:nvGrpSpPr>
        <p:grpSpPr bwMode="auto">
          <a:xfrm flipV="1">
            <a:off x="984250" y="3262313"/>
            <a:ext cx="685800" cy="342900"/>
            <a:chOff x="4139" y="1991"/>
            <a:chExt cx="432" cy="216"/>
          </a:xfrm>
        </p:grpSpPr>
        <p:cxnSp>
          <p:nvCxnSpPr>
            <p:cNvPr id="31825" name="AutoShape 64"/>
            <p:cNvCxnSpPr>
              <a:cxnSpLocks noChangeShapeType="1"/>
            </p:cNvCxnSpPr>
            <p:nvPr/>
          </p:nvCxnSpPr>
          <p:spPr bwMode="auto">
            <a:xfrm rot="10800000" flipH="1">
              <a:off x="4235" y="1991"/>
              <a:ext cx="336" cy="168"/>
            </a:xfrm>
            <a:prstGeom prst="bentConnector4">
              <a:avLst>
                <a:gd name="adj1" fmla="val -42856"/>
                <a:gd name="adj2" fmla="val 185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26" name="AutoShape 65"/>
            <p:cNvSpPr>
              <a:spLocks noChangeArrowheads="1"/>
            </p:cNvSpPr>
            <p:nvPr/>
          </p:nvSpPr>
          <p:spPr bwMode="auto">
            <a:xfrm>
              <a:off x="4139" y="2111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1797" name="Rectangle 66"/>
          <p:cNvSpPr>
            <a:spLocks noChangeArrowheads="1"/>
          </p:cNvSpPr>
          <p:nvPr/>
        </p:nvSpPr>
        <p:spPr bwMode="auto">
          <a:xfrm>
            <a:off x="846138" y="3800475"/>
            <a:ext cx="1060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be made up of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98" name="Rectangle 68"/>
          <p:cNvSpPr>
            <a:spLocks noChangeArrowheads="1"/>
          </p:cNvSpPr>
          <p:nvPr/>
        </p:nvSpPr>
        <p:spPr bwMode="auto">
          <a:xfrm>
            <a:off x="1358900" y="36083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799" name="Rectangle 69"/>
          <p:cNvSpPr>
            <a:spLocks noChangeArrowheads="1"/>
          </p:cNvSpPr>
          <p:nvPr/>
        </p:nvSpPr>
        <p:spPr bwMode="auto">
          <a:xfrm>
            <a:off x="5451475" y="488315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1800" name="Rectangle 70"/>
          <p:cNvSpPr>
            <a:spLocks noChangeArrowheads="1"/>
          </p:cNvSpPr>
          <p:nvPr/>
        </p:nvSpPr>
        <p:spPr bwMode="auto">
          <a:xfrm>
            <a:off x="4954588" y="30813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cxnSp>
        <p:nvCxnSpPr>
          <p:cNvPr id="31801" name="AutoShape 71"/>
          <p:cNvCxnSpPr>
            <a:cxnSpLocks noChangeShapeType="1"/>
            <a:stCxn id="31800" idx="0"/>
            <a:endCxn id="31752" idx="2"/>
          </p:cNvCxnSpPr>
          <p:nvPr/>
        </p:nvCxnSpPr>
        <p:spPr bwMode="auto">
          <a:xfrm rot="5400000" flipH="1">
            <a:off x="4203701" y="1797050"/>
            <a:ext cx="1041400" cy="1527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AutoShape 72"/>
          <p:cNvCxnSpPr>
            <a:cxnSpLocks noChangeShapeType="1"/>
            <a:stCxn id="31800" idx="2"/>
            <a:endCxn id="31811" idx="0"/>
          </p:cNvCxnSpPr>
          <p:nvPr/>
        </p:nvCxnSpPr>
        <p:spPr bwMode="auto">
          <a:xfrm>
            <a:off x="5487988" y="36147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3" name="Rectangle 73"/>
          <p:cNvSpPr>
            <a:spLocks noChangeArrowheads="1"/>
          </p:cNvSpPr>
          <p:nvPr/>
        </p:nvSpPr>
        <p:spPr bwMode="auto">
          <a:xfrm>
            <a:off x="4570413" y="35829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04" name="Rectangle 74"/>
          <p:cNvSpPr>
            <a:spLocks noChangeArrowheads="1"/>
          </p:cNvSpPr>
          <p:nvPr/>
        </p:nvSpPr>
        <p:spPr bwMode="auto">
          <a:xfrm>
            <a:off x="5183188" y="28670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805" name="Rectangle 75"/>
          <p:cNvSpPr>
            <a:spLocks noChangeArrowheads="1"/>
          </p:cNvSpPr>
          <p:nvPr/>
        </p:nvSpPr>
        <p:spPr bwMode="auto">
          <a:xfrm>
            <a:off x="5437188" y="39195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806" name="AutoShape 76"/>
          <p:cNvSpPr>
            <a:spLocks noChangeArrowheads="1"/>
          </p:cNvSpPr>
          <p:nvPr/>
        </p:nvSpPr>
        <p:spPr bwMode="auto">
          <a:xfrm>
            <a:off x="5411788" y="361473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31807" name="Group 77"/>
          <p:cNvGrpSpPr>
            <a:grpSpLocks/>
          </p:cNvGrpSpPr>
          <p:nvPr/>
        </p:nvGrpSpPr>
        <p:grpSpPr bwMode="auto">
          <a:xfrm>
            <a:off x="4954588" y="5181600"/>
            <a:ext cx="1066800" cy="762000"/>
            <a:chOff x="480" y="3072"/>
            <a:chExt cx="672" cy="480"/>
          </a:xfrm>
        </p:grpSpPr>
        <p:sp>
          <p:nvSpPr>
            <p:cNvPr id="31823" name="Rectangle 78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1824" name="Rectangle 79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31808" name="AutoShape 80"/>
          <p:cNvCxnSpPr>
            <a:cxnSpLocks noChangeShapeType="1"/>
            <a:stCxn id="31811" idx="2"/>
            <a:endCxn id="31823" idx="0"/>
          </p:cNvCxnSpPr>
          <p:nvPr/>
        </p:nvCxnSpPr>
        <p:spPr bwMode="auto">
          <a:xfrm rot="5400000">
            <a:off x="5124450" y="5046663"/>
            <a:ext cx="7286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Rectangle 81"/>
          <p:cNvSpPr>
            <a:spLocks noChangeArrowheads="1"/>
          </p:cNvSpPr>
          <p:nvPr/>
        </p:nvSpPr>
        <p:spPr bwMode="auto">
          <a:xfrm>
            <a:off x="5208588" y="46863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810" name="Rectangle 82"/>
          <p:cNvSpPr>
            <a:spLocks noChangeArrowheads="1"/>
          </p:cNvSpPr>
          <p:nvPr/>
        </p:nvSpPr>
        <p:spPr bwMode="auto">
          <a:xfrm>
            <a:off x="5437188" y="51816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1811" name="Rectangle 83"/>
          <p:cNvSpPr>
            <a:spLocks noChangeArrowheads="1"/>
          </p:cNvSpPr>
          <p:nvPr/>
        </p:nvSpPr>
        <p:spPr bwMode="auto">
          <a:xfrm>
            <a:off x="4954588" y="41481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1812" name="Freeform 84"/>
          <p:cNvSpPr>
            <a:spLocks/>
          </p:cNvSpPr>
          <p:nvPr/>
        </p:nvSpPr>
        <p:spPr bwMode="auto">
          <a:xfrm flipV="1">
            <a:off x="4418013" y="1936750"/>
            <a:ext cx="422275" cy="307975"/>
          </a:xfrm>
          <a:custGeom>
            <a:avLst/>
            <a:gdLst>
              <a:gd name="T0" fmla="*/ 0 w 266"/>
              <a:gd name="T1" fmla="*/ 2147483646 h 194"/>
              <a:gd name="T2" fmla="*/ 0 w 266"/>
              <a:gd name="T3" fmla="*/ 0 h 194"/>
              <a:gd name="T4" fmla="*/ 2147483646 w 266"/>
              <a:gd name="T5" fmla="*/ 0 h 194"/>
              <a:gd name="T6" fmla="*/ 2147483646 w 266"/>
              <a:gd name="T7" fmla="*/ 2147483646 h 194"/>
              <a:gd name="T8" fmla="*/ 2147483646 w 266"/>
              <a:gd name="T9" fmla="*/ 2147483646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94"/>
              <a:gd name="T17" fmla="*/ 266 w 266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94">
                <a:moveTo>
                  <a:pt x="0" y="121"/>
                </a:moveTo>
                <a:lnTo>
                  <a:pt x="0" y="0"/>
                </a:lnTo>
                <a:lnTo>
                  <a:pt x="266" y="0"/>
                </a:lnTo>
                <a:lnTo>
                  <a:pt x="266" y="194"/>
                </a:lnTo>
                <a:lnTo>
                  <a:pt x="49" y="19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3" name="AutoShape 85"/>
          <p:cNvSpPr>
            <a:spLocks noChangeArrowheads="1"/>
          </p:cNvSpPr>
          <p:nvPr/>
        </p:nvSpPr>
        <p:spPr bwMode="auto">
          <a:xfrm>
            <a:off x="4495800" y="1851025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814" name="Rectangle 86"/>
          <p:cNvSpPr>
            <a:spLocks noChangeArrowheads="1"/>
          </p:cNvSpPr>
          <p:nvPr/>
        </p:nvSpPr>
        <p:spPr bwMode="auto">
          <a:xfrm>
            <a:off x="4346575" y="20208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1815" name="Rectangle 87"/>
          <p:cNvSpPr>
            <a:spLocks noChangeArrowheads="1"/>
          </p:cNvSpPr>
          <p:nvPr/>
        </p:nvSpPr>
        <p:spPr bwMode="auto">
          <a:xfrm>
            <a:off x="4148138" y="2211388"/>
            <a:ext cx="1060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be made up of</a:t>
            </a:r>
          </a:p>
        </p:txBody>
      </p:sp>
      <p:sp>
        <p:nvSpPr>
          <p:cNvPr id="31816" name="Text Box 88"/>
          <p:cNvSpPr txBox="1">
            <a:spLocks noChangeArrowheads="1"/>
          </p:cNvSpPr>
          <p:nvPr/>
        </p:nvSpPr>
        <p:spPr bwMode="auto">
          <a:xfrm>
            <a:off x="4991901" y="125365"/>
            <a:ext cx="4152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Original PROCESS SEGMENT</a:t>
            </a:r>
          </a:p>
        </p:txBody>
      </p:sp>
      <p:grpSp>
        <p:nvGrpSpPr>
          <p:cNvPr id="31817" name="Group 100"/>
          <p:cNvGrpSpPr>
            <a:grpSpLocks/>
          </p:cNvGrpSpPr>
          <p:nvPr/>
        </p:nvGrpSpPr>
        <p:grpSpPr bwMode="auto">
          <a:xfrm>
            <a:off x="7159625" y="3160713"/>
            <a:ext cx="785813" cy="720725"/>
            <a:chOff x="4518" y="1991"/>
            <a:chExt cx="495" cy="454"/>
          </a:xfrm>
        </p:grpSpPr>
        <p:sp>
          <p:nvSpPr>
            <p:cNvPr id="31819" name="Rectangle 92"/>
            <p:cNvSpPr>
              <a:spLocks noChangeArrowheads="1"/>
            </p:cNvSpPr>
            <p:nvPr/>
          </p:nvSpPr>
          <p:spPr bwMode="auto">
            <a:xfrm>
              <a:off x="4522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31820" name="Rectangle 95"/>
            <p:cNvSpPr>
              <a:spLocks noChangeArrowheads="1"/>
            </p:cNvSpPr>
            <p:nvPr/>
          </p:nvSpPr>
          <p:spPr bwMode="auto">
            <a:xfrm>
              <a:off x="4518" y="2233"/>
              <a:ext cx="4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assembled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31821" name="AutoShape 97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822" name="Freeform 98"/>
            <p:cNvSpPr>
              <a:spLocks/>
            </p:cNvSpPr>
            <p:nvPr/>
          </p:nvSpPr>
          <p:spPr bwMode="auto">
            <a:xfrm>
              <a:off x="4528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18" name="Rectangle 8"/>
          <p:cNvSpPr>
            <a:spLocks noChangeArrowheads="1"/>
          </p:cNvSpPr>
          <p:nvPr/>
        </p:nvSpPr>
        <p:spPr bwMode="auto">
          <a:xfrm>
            <a:off x="6134100" y="30813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>
            <a:spLocks noChangeArrowheads="1"/>
          </p:cNvSpPr>
          <p:nvPr/>
        </p:nvSpPr>
        <p:spPr bwMode="auto">
          <a:xfrm>
            <a:off x="5186480" y="284716"/>
            <a:ext cx="212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New: Test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90" t="1653" r="1129" b="5785"/>
          <a:stretch/>
        </p:blipFill>
        <p:spPr>
          <a:xfrm>
            <a:off x="193830" y="1163104"/>
            <a:ext cx="8679530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0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>
            <a:spLocks noChangeArrowheads="1"/>
          </p:cNvSpPr>
          <p:nvPr/>
        </p:nvSpPr>
        <p:spPr bwMode="auto">
          <a:xfrm>
            <a:off x="5186480" y="284716"/>
            <a:ext cx="3767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New: Operations Event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26" t="2455" r="3226" b="4985"/>
          <a:stretch/>
        </p:blipFill>
        <p:spPr>
          <a:xfrm>
            <a:off x="2421320" y="894270"/>
            <a:ext cx="4454980" cy="51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reeform 6"/>
          <p:cNvSpPr>
            <a:spLocks/>
          </p:cNvSpPr>
          <p:nvPr/>
        </p:nvSpPr>
        <p:spPr bwMode="auto">
          <a:xfrm>
            <a:off x="265113" y="149225"/>
            <a:ext cx="1866900" cy="209550"/>
          </a:xfrm>
          <a:custGeom>
            <a:avLst/>
            <a:gdLst>
              <a:gd name="T0" fmla="*/ 0 w 1176"/>
              <a:gd name="T1" fmla="*/ 132 h 132"/>
              <a:gd name="T2" fmla="*/ 1086 w 1176"/>
              <a:gd name="T3" fmla="*/ 132 h 132"/>
              <a:gd name="T4" fmla="*/ 1176 w 1176"/>
              <a:gd name="T5" fmla="*/ 35 h 132"/>
              <a:gd name="T6" fmla="*/ 1176 w 1176"/>
              <a:gd name="T7" fmla="*/ 0 h 132"/>
              <a:gd name="T8" fmla="*/ 0 w 1176"/>
              <a:gd name="T9" fmla="*/ 0 h 132"/>
              <a:gd name="T10" fmla="*/ 0 w 1176"/>
              <a:gd name="T1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6" h="132">
                <a:moveTo>
                  <a:pt x="0" y="132"/>
                </a:moveTo>
                <a:lnTo>
                  <a:pt x="1086" y="132"/>
                </a:lnTo>
                <a:lnTo>
                  <a:pt x="1176" y="35"/>
                </a:lnTo>
                <a:lnTo>
                  <a:pt x="1176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Rectangle 8"/>
          <p:cNvSpPr>
            <a:spLocks noChangeArrowheads="1"/>
          </p:cNvSpPr>
          <p:nvPr/>
        </p:nvSpPr>
        <p:spPr bwMode="auto">
          <a:xfrm>
            <a:off x="5186480" y="284716"/>
            <a:ext cx="3767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New: Operations Event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14" t="2393" r="1395" b="5078"/>
          <a:stretch/>
        </p:blipFill>
        <p:spPr>
          <a:xfrm>
            <a:off x="265112" y="1393535"/>
            <a:ext cx="8493033" cy="44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61"/>
          <p:cNvSpPr>
            <a:spLocks noChangeArrowheads="1"/>
          </p:cNvSpPr>
          <p:nvPr/>
        </p:nvSpPr>
        <p:spPr bwMode="auto">
          <a:xfrm>
            <a:off x="1828800" y="1752600"/>
            <a:ext cx="5715000" cy="3429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1" name="AutoShape 58"/>
          <p:cNvSpPr>
            <a:spLocks noChangeArrowheads="1"/>
          </p:cNvSpPr>
          <p:nvPr/>
        </p:nvSpPr>
        <p:spPr bwMode="auto">
          <a:xfrm>
            <a:off x="5262563" y="5272088"/>
            <a:ext cx="3763962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2" name="AutoShape 59"/>
          <p:cNvSpPr>
            <a:spLocks noChangeArrowheads="1"/>
          </p:cNvSpPr>
          <p:nvPr/>
        </p:nvSpPr>
        <p:spPr bwMode="auto">
          <a:xfrm rot="10800000">
            <a:off x="6875463" y="5732463"/>
            <a:ext cx="538162" cy="614362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3" name="Text Box 60"/>
          <p:cNvSpPr txBox="1">
            <a:spLocks noChangeArrowheads="1"/>
          </p:cNvSpPr>
          <p:nvPr/>
        </p:nvSpPr>
        <p:spPr bwMode="auto">
          <a:xfrm>
            <a:off x="5099050" y="6308725"/>
            <a:ext cx="4043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operations capability model</a:t>
            </a:r>
          </a:p>
        </p:txBody>
      </p:sp>
      <p:sp>
        <p:nvSpPr>
          <p:cNvPr id="7174" name="AutoShape 55"/>
          <p:cNvSpPr>
            <a:spLocks noChangeArrowheads="1"/>
          </p:cNvSpPr>
          <p:nvPr/>
        </p:nvSpPr>
        <p:spPr bwMode="auto">
          <a:xfrm>
            <a:off x="309563" y="5272088"/>
            <a:ext cx="3763962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5" name="AutoShape 56"/>
          <p:cNvSpPr>
            <a:spLocks noChangeArrowheads="1"/>
          </p:cNvSpPr>
          <p:nvPr/>
        </p:nvSpPr>
        <p:spPr bwMode="auto">
          <a:xfrm rot="10800000">
            <a:off x="1922463" y="5732463"/>
            <a:ext cx="538162" cy="614362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6" name="Text Box 57"/>
          <p:cNvSpPr txBox="1">
            <a:spLocks noChangeArrowheads="1"/>
          </p:cNvSpPr>
          <p:nvPr/>
        </p:nvSpPr>
        <p:spPr bwMode="auto">
          <a:xfrm>
            <a:off x="157163" y="6308725"/>
            <a:ext cx="401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operations definition model</a:t>
            </a:r>
          </a:p>
        </p:txBody>
      </p:sp>
      <p:sp>
        <p:nvSpPr>
          <p:cNvPr id="7177" name="AutoShape 52"/>
          <p:cNvSpPr>
            <a:spLocks noChangeArrowheads="1"/>
          </p:cNvSpPr>
          <p:nvPr/>
        </p:nvSpPr>
        <p:spPr bwMode="auto">
          <a:xfrm>
            <a:off x="5224463" y="1201738"/>
            <a:ext cx="3763962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8" name="AutoShape 53"/>
          <p:cNvSpPr>
            <a:spLocks noChangeArrowheads="1"/>
          </p:cNvSpPr>
          <p:nvPr/>
        </p:nvSpPr>
        <p:spPr bwMode="auto">
          <a:xfrm>
            <a:off x="6837363" y="547688"/>
            <a:ext cx="538162" cy="614362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9" name="Text Box 54"/>
          <p:cNvSpPr txBox="1">
            <a:spLocks noChangeArrowheads="1"/>
          </p:cNvSpPr>
          <p:nvPr/>
        </p:nvSpPr>
        <p:spPr bwMode="auto">
          <a:xfrm>
            <a:off x="5018088" y="279400"/>
            <a:ext cx="419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operations performance model</a:t>
            </a:r>
          </a:p>
        </p:txBody>
      </p:sp>
      <p:sp>
        <p:nvSpPr>
          <p:cNvPr id="7180" name="AutoShape 47"/>
          <p:cNvSpPr>
            <a:spLocks noChangeArrowheads="1"/>
          </p:cNvSpPr>
          <p:nvPr/>
        </p:nvSpPr>
        <p:spPr bwMode="auto">
          <a:xfrm>
            <a:off x="231775" y="1201738"/>
            <a:ext cx="3763963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81" name="Text Box 5"/>
          <p:cNvSpPr txBox="1">
            <a:spLocks noChangeArrowheads="1"/>
          </p:cNvSpPr>
          <p:nvPr/>
        </p:nvSpPr>
        <p:spPr bwMode="auto">
          <a:xfrm>
            <a:off x="338138" y="1233488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7182" name="Text Box 6"/>
          <p:cNvSpPr txBox="1">
            <a:spLocks noChangeArrowheads="1"/>
          </p:cNvSpPr>
          <p:nvPr/>
        </p:nvSpPr>
        <p:spPr bwMode="auto">
          <a:xfrm>
            <a:off x="1150938" y="1233488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7183" name="Text Box 7"/>
          <p:cNvSpPr txBox="1">
            <a:spLocks noChangeArrowheads="1"/>
          </p:cNvSpPr>
          <p:nvPr/>
        </p:nvSpPr>
        <p:spPr bwMode="auto">
          <a:xfrm>
            <a:off x="2054225" y="1233488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7184" name="Text Box 8"/>
          <p:cNvSpPr txBox="1">
            <a:spLocks noChangeArrowheads="1"/>
          </p:cNvSpPr>
          <p:nvPr/>
        </p:nvSpPr>
        <p:spPr bwMode="auto">
          <a:xfrm>
            <a:off x="5438775" y="1233488"/>
            <a:ext cx="89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7185" name="Text Box 9"/>
          <p:cNvSpPr txBox="1">
            <a:spLocks noChangeArrowheads="1"/>
          </p:cNvSpPr>
          <p:nvPr/>
        </p:nvSpPr>
        <p:spPr bwMode="auto">
          <a:xfrm>
            <a:off x="6315075" y="1233488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7186" name="Text Box 10"/>
          <p:cNvSpPr txBox="1">
            <a:spLocks noChangeArrowheads="1"/>
          </p:cNvSpPr>
          <p:nvPr/>
        </p:nvSpPr>
        <p:spPr bwMode="auto">
          <a:xfrm>
            <a:off x="7197725" y="1233488"/>
            <a:ext cx="900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7187" name="Oval 11"/>
          <p:cNvSpPr>
            <a:spLocks noChangeArrowheads="1"/>
          </p:cNvSpPr>
          <p:nvPr/>
        </p:nvSpPr>
        <p:spPr bwMode="auto">
          <a:xfrm>
            <a:off x="19621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7188" name="Oval 12"/>
          <p:cNvSpPr>
            <a:spLocks noChangeArrowheads="1"/>
          </p:cNvSpPr>
          <p:nvPr/>
        </p:nvSpPr>
        <p:spPr bwMode="auto">
          <a:xfrm>
            <a:off x="33337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7189" name="Oval 13"/>
          <p:cNvSpPr>
            <a:spLocks noChangeArrowheads="1"/>
          </p:cNvSpPr>
          <p:nvPr/>
        </p:nvSpPr>
        <p:spPr bwMode="auto">
          <a:xfrm>
            <a:off x="47815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Quality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cxnSp>
        <p:nvCxnSpPr>
          <p:cNvPr id="7190" name="AutoShape 14"/>
          <p:cNvCxnSpPr>
            <a:cxnSpLocks noChangeShapeType="1"/>
            <a:stCxn id="7181" idx="2"/>
            <a:endCxn id="7187" idx="0"/>
          </p:cNvCxnSpPr>
          <p:nvPr/>
        </p:nvCxnSpPr>
        <p:spPr bwMode="auto">
          <a:xfrm rot="16200000" flipH="1">
            <a:off x="949326" y="1412875"/>
            <a:ext cx="1414462" cy="1849437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15"/>
          <p:cNvCxnSpPr>
            <a:cxnSpLocks noChangeShapeType="1"/>
            <a:stCxn id="7182" idx="2"/>
            <a:endCxn id="7188" idx="0"/>
          </p:cNvCxnSpPr>
          <p:nvPr/>
        </p:nvCxnSpPr>
        <p:spPr bwMode="auto">
          <a:xfrm rot="16200000" flipH="1">
            <a:off x="2071688" y="1163638"/>
            <a:ext cx="1414462" cy="2347912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16"/>
          <p:cNvCxnSpPr>
            <a:cxnSpLocks noChangeShapeType="1"/>
            <a:stCxn id="7183" idx="2"/>
            <a:endCxn id="7189" idx="0"/>
          </p:cNvCxnSpPr>
          <p:nvPr/>
        </p:nvCxnSpPr>
        <p:spPr bwMode="auto">
          <a:xfrm rot="16200000" flipH="1">
            <a:off x="3228181" y="872332"/>
            <a:ext cx="1411287" cy="2933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17"/>
          <p:cNvCxnSpPr>
            <a:cxnSpLocks noChangeShapeType="1"/>
            <a:stCxn id="7189" idx="0"/>
            <a:endCxn id="7186" idx="2"/>
          </p:cNvCxnSpPr>
          <p:nvPr/>
        </p:nvCxnSpPr>
        <p:spPr bwMode="auto">
          <a:xfrm rot="5400000" flipH="1" flipV="1">
            <a:off x="5818981" y="1215232"/>
            <a:ext cx="1411287" cy="22479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18"/>
          <p:cNvCxnSpPr>
            <a:cxnSpLocks noChangeShapeType="1"/>
            <a:stCxn id="7188" idx="0"/>
            <a:endCxn id="7185" idx="2"/>
          </p:cNvCxnSpPr>
          <p:nvPr/>
        </p:nvCxnSpPr>
        <p:spPr bwMode="auto">
          <a:xfrm rot="5400000" flipH="1" flipV="1">
            <a:off x="4653757" y="929481"/>
            <a:ext cx="1414462" cy="28162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19"/>
          <p:cNvCxnSpPr>
            <a:cxnSpLocks noChangeShapeType="1"/>
            <a:stCxn id="7187" idx="0"/>
            <a:endCxn id="7184" idx="2"/>
          </p:cNvCxnSpPr>
          <p:nvPr/>
        </p:nvCxnSpPr>
        <p:spPr bwMode="auto">
          <a:xfrm rot="-5400000">
            <a:off x="3526632" y="685006"/>
            <a:ext cx="1414462" cy="3305175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Text Box 22"/>
          <p:cNvSpPr txBox="1">
            <a:spLocks noChangeArrowheads="1"/>
          </p:cNvSpPr>
          <p:nvPr/>
        </p:nvSpPr>
        <p:spPr bwMode="auto">
          <a:xfrm>
            <a:off x="7250113" y="5308600"/>
            <a:ext cx="82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7197" name="Text Box 23"/>
          <p:cNvSpPr txBox="1">
            <a:spLocks noChangeArrowheads="1"/>
          </p:cNvSpPr>
          <p:nvPr/>
        </p:nvSpPr>
        <p:spPr bwMode="auto">
          <a:xfrm>
            <a:off x="6307138" y="5308600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7198" name="Text Box 24"/>
          <p:cNvSpPr txBox="1">
            <a:spLocks noChangeArrowheads="1"/>
          </p:cNvSpPr>
          <p:nvPr/>
        </p:nvSpPr>
        <p:spPr bwMode="auto">
          <a:xfrm>
            <a:off x="5513388" y="5308600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7199" name="AutoShape 25"/>
          <p:cNvCxnSpPr>
            <a:cxnSpLocks noChangeShapeType="1"/>
            <a:stCxn id="7189" idx="4"/>
            <a:endCxn id="7196" idx="0"/>
          </p:cNvCxnSpPr>
          <p:nvPr/>
        </p:nvCxnSpPr>
        <p:spPr bwMode="auto">
          <a:xfrm rot="16200000" flipH="1">
            <a:off x="5923756" y="3569494"/>
            <a:ext cx="1216025" cy="22621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26"/>
          <p:cNvCxnSpPr>
            <a:cxnSpLocks noChangeShapeType="1"/>
            <a:stCxn id="7188" idx="4"/>
            <a:endCxn id="7197" idx="0"/>
          </p:cNvCxnSpPr>
          <p:nvPr/>
        </p:nvCxnSpPr>
        <p:spPr bwMode="auto">
          <a:xfrm rot="16200000" flipH="1">
            <a:off x="4749006" y="3296444"/>
            <a:ext cx="1216025" cy="28082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27"/>
          <p:cNvCxnSpPr>
            <a:cxnSpLocks noChangeShapeType="1"/>
            <a:stCxn id="7187" idx="4"/>
            <a:endCxn id="7198" idx="0"/>
          </p:cNvCxnSpPr>
          <p:nvPr/>
        </p:nvCxnSpPr>
        <p:spPr bwMode="auto">
          <a:xfrm rot="16200000" flipH="1">
            <a:off x="3636169" y="3037681"/>
            <a:ext cx="1216025" cy="33258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2" name="Text Box 29"/>
          <p:cNvSpPr txBox="1">
            <a:spLocks noChangeArrowheads="1"/>
          </p:cNvSpPr>
          <p:nvPr/>
        </p:nvSpPr>
        <p:spPr bwMode="auto">
          <a:xfrm>
            <a:off x="485775" y="5308600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203" name="Text Box 30"/>
          <p:cNvSpPr txBox="1">
            <a:spLocks noChangeArrowheads="1"/>
          </p:cNvSpPr>
          <p:nvPr/>
        </p:nvSpPr>
        <p:spPr bwMode="auto">
          <a:xfrm>
            <a:off x="1295400" y="5308600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204" name="Text Box 31"/>
          <p:cNvSpPr txBox="1">
            <a:spLocks noChangeArrowheads="1"/>
          </p:cNvSpPr>
          <p:nvPr/>
        </p:nvSpPr>
        <p:spPr bwMode="auto">
          <a:xfrm>
            <a:off x="2206625" y="5308600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7205" name="AutoShape 32"/>
          <p:cNvCxnSpPr>
            <a:cxnSpLocks noChangeShapeType="1"/>
            <a:stCxn id="7189" idx="4"/>
            <a:endCxn id="7204" idx="0"/>
          </p:cNvCxnSpPr>
          <p:nvPr/>
        </p:nvCxnSpPr>
        <p:spPr bwMode="auto">
          <a:xfrm rot="5400000">
            <a:off x="3402012" y="3309938"/>
            <a:ext cx="1216025" cy="27813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AutoShape 33"/>
          <p:cNvCxnSpPr>
            <a:cxnSpLocks noChangeShapeType="1"/>
            <a:stCxn id="7188" idx="4"/>
            <a:endCxn id="7203" idx="0"/>
          </p:cNvCxnSpPr>
          <p:nvPr/>
        </p:nvCxnSpPr>
        <p:spPr bwMode="auto">
          <a:xfrm rot="5400000">
            <a:off x="2243137" y="3598863"/>
            <a:ext cx="1216025" cy="22034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AutoShape 34"/>
          <p:cNvCxnSpPr>
            <a:cxnSpLocks noChangeShapeType="1"/>
            <a:stCxn id="7187" idx="4"/>
            <a:endCxn id="7202" idx="0"/>
          </p:cNvCxnSpPr>
          <p:nvPr/>
        </p:nvCxnSpPr>
        <p:spPr bwMode="auto">
          <a:xfrm rot="5400000">
            <a:off x="1097756" y="3825082"/>
            <a:ext cx="1216025" cy="17510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8" name="Oval 35"/>
          <p:cNvSpPr>
            <a:spLocks noChangeArrowheads="1"/>
          </p:cNvSpPr>
          <p:nvPr/>
        </p:nvSpPr>
        <p:spPr bwMode="auto">
          <a:xfrm>
            <a:off x="61531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7209" name="Text Box 36"/>
          <p:cNvSpPr txBox="1">
            <a:spLocks noChangeArrowheads="1"/>
          </p:cNvSpPr>
          <p:nvPr/>
        </p:nvSpPr>
        <p:spPr bwMode="auto">
          <a:xfrm>
            <a:off x="3100388" y="5308600"/>
            <a:ext cx="70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7210" name="AutoShape 37"/>
          <p:cNvCxnSpPr>
            <a:cxnSpLocks noChangeShapeType="1"/>
            <a:stCxn id="7208" idx="4"/>
            <a:endCxn id="7209" idx="0"/>
          </p:cNvCxnSpPr>
          <p:nvPr/>
        </p:nvCxnSpPr>
        <p:spPr bwMode="auto">
          <a:xfrm rot="5400000">
            <a:off x="4504531" y="3040857"/>
            <a:ext cx="1216025" cy="331946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38"/>
          <p:cNvSpPr txBox="1">
            <a:spLocks noChangeArrowheads="1"/>
          </p:cNvSpPr>
          <p:nvPr/>
        </p:nvSpPr>
        <p:spPr bwMode="auto">
          <a:xfrm>
            <a:off x="3003550" y="1233488"/>
            <a:ext cx="73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cxnSp>
        <p:nvCxnSpPr>
          <p:cNvPr id="7212" name="AutoShape 39"/>
          <p:cNvCxnSpPr>
            <a:cxnSpLocks noChangeShapeType="1"/>
            <a:stCxn id="7211" idx="2"/>
            <a:endCxn id="7208" idx="0"/>
          </p:cNvCxnSpPr>
          <p:nvPr/>
        </p:nvCxnSpPr>
        <p:spPr bwMode="auto">
          <a:xfrm rot="16200000" flipH="1">
            <a:off x="4365626" y="638175"/>
            <a:ext cx="1414462" cy="3398837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3" name="Text Box 40"/>
          <p:cNvSpPr txBox="1">
            <a:spLocks noChangeArrowheads="1"/>
          </p:cNvSpPr>
          <p:nvPr/>
        </p:nvSpPr>
        <p:spPr bwMode="auto">
          <a:xfrm>
            <a:off x="8034338" y="1233488"/>
            <a:ext cx="900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cxnSp>
        <p:nvCxnSpPr>
          <p:cNvPr id="7214" name="AutoShape 41"/>
          <p:cNvCxnSpPr>
            <a:cxnSpLocks noChangeShapeType="1"/>
            <a:stCxn id="7208" idx="0"/>
            <a:endCxn id="7213" idx="2"/>
          </p:cNvCxnSpPr>
          <p:nvPr/>
        </p:nvCxnSpPr>
        <p:spPr bwMode="auto">
          <a:xfrm rot="5400000" flipH="1" flipV="1">
            <a:off x="6923088" y="1482725"/>
            <a:ext cx="1411287" cy="17129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5" name="Text Box 42"/>
          <p:cNvSpPr txBox="1">
            <a:spLocks noChangeArrowheads="1"/>
          </p:cNvSpPr>
          <p:nvPr/>
        </p:nvSpPr>
        <p:spPr bwMode="auto">
          <a:xfrm>
            <a:off x="8150225" y="5308600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7216" name="AutoShape 43"/>
          <p:cNvCxnSpPr>
            <a:cxnSpLocks noChangeShapeType="1"/>
            <a:stCxn id="7208" idx="4"/>
            <a:endCxn id="7215" idx="0"/>
          </p:cNvCxnSpPr>
          <p:nvPr/>
        </p:nvCxnSpPr>
        <p:spPr bwMode="auto">
          <a:xfrm rot="16200000" flipH="1">
            <a:off x="7031037" y="3833813"/>
            <a:ext cx="1216025" cy="1733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7" name="AutoShape 48"/>
          <p:cNvSpPr>
            <a:spLocks noChangeArrowheads="1"/>
          </p:cNvSpPr>
          <p:nvPr/>
        </p:nvSpPr>
        <p:spPr bwMode="auto">
          <a:xfrm>
            <a:off x="1844675" y="587375"/>
            <a:ext cx="538163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218" name="Text Box 49"/>
          <p:cNvSpPr txBox="1">
            <a:spLocks noChangeArrowheads="1"/>
          </p:cNvSpPr>
          <p:nvPr/>
        </p:nvSpPr>
        <p:spPr bwMode="auto">
          <a:xfrm>
            <a:off x="155575" y="279400"/>
            <a:ext cx="3917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 operations schedule model</a:t>
            </a:r>
          </a:p>
        </p:txBody>
      </p:sp>
      <p:sp>
        <p:nvSpPr>
          <p:cNvPr id="7219" name="Text Box 63"/>
          <p:cNvSpPr txBox="1">
            <a:spLocks noChangeArrowheads="1"/>
          </p:cNvSpPr>
          <p:nvPr/>
        </p:nvSpPr>
        <p:spPr bwMode="auto">
          <a:xfrm>
            <a:off x="2473325" y="2584450"/>
            <a:ext cx="446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Manufacturing operations management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reeform 6"/>
          <p:cNvSpPr>
            <a:spLocks/>
          </p:cNvSpPr>
          <p:nvPr/>
        </p:nvSpPr>
        <p:spPr bwMode="auto">
          <a:xfrm>
            <a:off x="265113" y="149225"/>
            <a:ext cx="1866900" cy="209550"/>
          </a:xfrm>
          <a:custGeom>
            <a:avLst/>
            <a:gdLst>
              <a:gd name="T0" fmla="*/ 0 w 1176"/>
              <a:gd name="T1" fmla="*/ 132 h 132"/>
              <a:gd name="T2" fmla="*/ 1086 w 1176"/>
              <a:gd name="T3" fmla="*/ 132 h 132"/>
              <a:gd name="T4" fmla="*/ 1176 w 1176"/>
              <a:gd name="T5" fmla="*/ 35 h 132"/>
              <a:gd name="T6" fmla="*/ 1176 w 1176"/>
              <a:gd name="T7" fmla="*/ 0 h 132"/>
              <a:gd name="T8" fmla="*/ 0 w 1176"/>
              <a:gd name="T9" fmla="*/ 0 h 132"/>
              <a:gd name="T10" fmla="*/ 0 w 1176"/>
              <a:gd name="T1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6" h="132">
                <a:moveTo>
                  <a:pt x="0" y="132"/>
                </a:moveTo>
                <a:lnTo>
                  <a:pt x="1086" y="132"/>
                </a:lnTo>
                <a:lnTo>
                  <a:pt x="1176" y="35"/>
                </a:lnTo>
                <a:lnTo>
                  <a:pt x="1176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Rectangle 8"/>
          <p:cNvSpPr>
            <a:spLocks noChangeArrowheads="1"/>
          </p:cNvSpPr>
          <p:nvPr/>
        </p:nvSpPr>
        <p:spPr bwMode="auto">
          <a:xfrm>
            <a:off x="5224885" y="201206"/>
            <a:ext cx="3767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New: Operations Event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32" t="6195" r="2903" b="4425"/>
          <a:stretch/>
        </p:blipFill>
        <p:spPr>
          <a:xfrm>
            <a:off x="2306105" y="1815990"/>
            <a:ext cx="5299890" cy="38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8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reeform 6"/>
          <p:cNvSpPr>
            <a:spLocks/>
          </p:cNvSpPr>
          <p:nvPr/>
        </p:nvSpPr>
        <p:spPr bwMode="auto">
          <a:xfrm>
            <a:off x="265113" y="149225"/>
            <a:ext cx="1866900" cy="209550"/>
          </a:xfrm>
          <a:custGeom>
            <a:avLst/>
            <a:gdLst>
              <a:gd name="T0" fmla="*/ 0 w 1176"/>
              <a:gd name="T1" fmla="*/ 132 h 132"/>
              <a:gd name="T2" fmla="*/ 1086 w 1176"/>
              <a:gd name="T3" fmla="*/ 132 h 132"/>
              <a:gd name="T4" fmla="*/ 1176 w 1176"/>
              <a:gd name="T5" fmla="*/ 35 h 132"/>
              <a:gd name="T6" fmla="*/ 1176 w 1176"/>
              <a:gd name="T7" fmla="*/ 0 h 132"/>
              <a:gd name="T8" fmla="*/ 0 w 1176"/>
              <a:gd name="T9" fmla="*/ 0 h 132"/>
              <a:gd name="T10" fmla="*/ 0 w 1176"/>
              <a:gd name="T1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6" h="132">
                <a:moveTo>
                  <a:pt x="0" y="132"/>
                </a:moveTo>
                <a:lnTo>
                  <a:pt x="1086" y="132"/>
                </a:lnTo>
                <a:lnTo>
                  <a:pt x="1176" y="35"/>
                </a:lnTo>
                <a:lnTo>
                  <a:pt x="1176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Rectangle 8"/>
          <p:cNvSpPr>
            <a:spLocks noChangeArrowheads="1"/>
          </p:cNvSpPr>
          <p:nvPr/>
        </p:nvSpPr>
        <p:spPr bwMode="auto">
          <a:xfrm>
            <a:off x="5224885" y="254000"/>
            <a:ext cx="3767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New: Operations Event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96" t="6270" r="3194" b="4206"/>
          <a:stretch/>
        </p:blipFill>
        <p:spPr>
          <a:xfrm>
            <a:off x="2075675" y="1662370"/>
            <a:ext cx="5645535" cy="46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14" y="75655"/>
            <a:ext cx="8882763" cy="780210"/>
          </a:xfrm>
        </p:spPr>
        <p:txBody>
          <a:bodyPr/>
          <a:lstStyle/>
          <a:p>
            <a:pPr algn="l"/>
            <a:r>
              <a:rPr lang="en-US" sz="3200" dirty="0"/>
              <a:t>Operations Event and Operations Event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14" y="740650"/>
            <a:ext cx="8905586" cy="1156231"/>
          </a:xfrm>
        </p:spPr>
        <p:txBody>
          <a:bodyPr/>
          <a:lstStyle/>
          <a:p>
            <a:pPr marL="233363" indent="-233363">
              <a:buFont typeface="Arial" charset="0"/>
              <a:buChar char="•"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Operations event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a generic container for specific event types.  An individual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Operations event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structure and description is defined in its corresponding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Operations event definition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 The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operations event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definition 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 a mandatory attribute.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0687" y="6663467"/>
            <a:ext cx="4618182" cy="20170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Copyright © 2016 ISA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97483" y="2803429"/>
            <a:ext cx="3726407" cy="1240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Operations event definition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ID: Order completed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403176" y="2713476"/>
            <a:ext cx="3735092" cy="146786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Mfg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ID:12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 ID: Order completed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Event timestamp: 21-10-15:12:00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2527877" y="2968140"/>
            <a:ext cx="1875299" cy="1609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4819048" y="3947369"/>
            <a:ext cx="3735092" cy="146786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Mfg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ID:783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 ID: Order completed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Event timestamp  27-10-15:7:00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349359" y="3876348"/>
            <a:ext cx="2495371" cy="324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Record specifications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3177" y="2289819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Message content posted / notified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823" y="226695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Definition of message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2562286" y="3313785"/>
            <a:ext cx="2743908" cy="20806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/>
          <p:nvPr/>
        </p:nvCxnSpPr>
        <p:spPr bwMode="auto">
          <a:xfrm flipH="1" flipV="1">
            <a:off x="2545081" y="3198570"/>
            <a:ext cx="2291172" cy="99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5271785" y="5112849"/>
            <a:ext cx="3735092" cy="146786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Mfg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ID:1042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 ID: Order completed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Event timestamp: 29-10-15:13:00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11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600200" y="1371600"/>
            <a:ext cx="838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0" y="1752600"/>
            <a:ext cx="838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6002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22860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24384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6002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828800" y="167640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00200" y="2241550"/>
            <a:ext cx="2962275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 may run in parallel to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at A start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after A start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no later than T time after A start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no earlier than T time after A start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752600" y="114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676400" y="914400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800600" y="1371600"/>
            <a:ext cx="838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172200" y="1752600"/>
            <a:ext cx="838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56388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61722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56388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741988" y="16764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800600" y="2271713"/>
            <a:ext cx="29178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 may not run in parallel to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at A end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after A end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no later than T time after A end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Start B no earlier than T time after A end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8006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953000" y="114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876800" y="914400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Time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Operations Definition</a:t>
            </a:r>
            <a:br>
              <a:rPr lang="en-US" altLang="en-US" sz="3200"/>
            </a:br>
            <a:r>
              <a:rPr lang="en-US" altLang="en-US" sz="3200"/>
              <a:t>Operations Schedule</a:t>
            </a:r>
            <a:br>
              <a:rPr lang="en-US" altLang="en-US" sz="3200"/>
            </a:br>
            <a:r>
              <a:rPr lang="en-US" altLang="en-US" sz="3200"/>
              <a:t>Operations Performance</a:t>
            </a:r>
            <a:br>
              <a:rPr lang="en-US" altLang="en-US" sz="3200"/>
            </a:br>
            <a:r>
              <a:rPr lang="en-US" altLang="en-US" sz="3200"/>
              <a:t>Operations Capability</a:t>
            </a:r>
            <a:br>
              <a:rPr lang="en-US" altLang="en-US" sz="3200"/>
            </a:br>
            <a:r>
              <a:rPr lang="en-US" altLang="en-US" sz="3200"/>
              <a:t>Operations Segment Capability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6" name="Text Box 135"/>
          <p:cNvSpPr txBox="1">
            <a:spLocks noChangeArrowheads="1"/>
          </p:cNvSpPr>
          <p:nvPr/>
        </p:nvSpPr>
        <p:spPr bwMode="auto">
          <a:xfrm>
            <a:off x="5065639" y="0"/>
            <a:ext cx="4078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Operations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7" t="828" r="1" b="1982"/>
          <a:stretch/>
        </p:blipFill>
        <p:spPr>
          <a:xfrm>
            <a:off x="1883650" y="432619"/>
            <a:ext cx="5799155" cy="629921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41"/>
          <p:cNvGrpSpPr>
            <a:grpSpLocks/>
          </p:cNvGrpSpPr>
          <p:nvPr/>
        </p:nvGrpSpPr>
        <p:grpSpPr bwMode="auto">
          <a:xfrm>
            <a:off x="6818313" y="3621088"/>
            <a:ext cx="796925" cy="720725"/>
            <a:chOff x="4511" y="1991"/>
            <a:chExt cx="502" cy="454"/>
          </a:xfrm>
        </p:grpSpPr>
        <p:sp>
          <p:nvSpPr>
            <p:cNvPr id="38021" name="Rectangle 142"/>
            <p:cNvSpPr>
              <a:spLocks noChangeArrowheads="1"/>
            </p:cNvSpPr>
            <p:nvPr/>
          </p:nvSpPr>
          <p:spPr bwMode="auto">
            <a:xfrm>
              <a:off x="4511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38022" name="Rectangle 143"/>
            <p:cNvSpPr>
              <a:spLocks noChangeArrowheads="1"/>
            </p:cNvSpPr>
            <p:nvPr/>
          </p:nvSpPr>
          <p:spPr bwMode="auto">
            <a:xfrm>
              <a:off x="4518" y="2233"/>
              <a:ext cx="4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Is assembled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from &gt;</a:t>
              </a:r>
            </a:p>
          </p:txBody>
        </p:sp>
        <p:sp>
          <p:nvSpPr>
            <p:cNvPr id="38023" name="AutoShape 144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8024" name="Freeform 145"/>
            <p:cNvSpPr>
              <a:spLocks/>
            </p:cNvSpPr>
            <p:nvPr/>
          </p:nvSpPr>
          <p:spPr bwMode="auto">
            <a:xfrm>
              <a:off x="4512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1" name="Group 136"/>
          <p:cNvGrpSpPr>
            <a:grpSpLocks/>
          </p:cNvGrpSpPr>
          <p:nvPr/>
        </p:nvGrpSpPr>
        <p:grpSpPr bwMode="auto">
          <a:xfrm>
            <a:off x="7026275" y="2479675"/>
            <a:ext cx="796925" cy="720725"/>
            <a:chOff x="4511" y="1991"/>
            <a:chExt cx="502" cy="454"/>
          </a:xfrm>
        </p:grpSpPr>
        <p:sp>
          <p:nvSpPr>
            <p:cNvPr id="38017" name="Rectangle 137"/>
            <p:cNvSpPr>
              <a:spLocks noChangeArrowheads="1"/>
            </p:cNvSpPr>
            <p:nvPr/>
          </p:nvSpPr>
          <p:spPr bwMode="auto">
            <a:xfrm>
              <a:off x="4511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38018" name="Rectangle 138"/>
            <p:cNvSpPr>
              <a:spLocks noChangeArrowheads="1"/>
            </p:cNvSpPr>
            <p:nvPr/>
          </p:nvSpPr>
          <p:spPr bwMode="auto">
            <a:xfrm>
              <a:off x="4518" y="2233"/>
              <a:ext cx="4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Is assembled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from &gt;</a:t>
              </a:r>
            </a:p>
          </p:txBody>
        </p:sp>
        <p:sp>
          <p:nvSpPr>
            <p:cNvPr id="38019" name="AutoShape 139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8020" name="Freeform 140"/>
            <p:cNvSpPr>
              <a:spLocks/>
            </p:cNvSpPr>
            <p:nvPr/>
          </p:nvSpPr>
          <p:spPr bwMode="auto">
            <a:xfrm>
              <a:off x="4513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3244850" y="188595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2352675" y="3567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470275" y="3567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5803900" y="3567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241425" y="3567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Parameter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grpSp>
        <p:nvGrpSpPr>
          <p:cNvPr id="37897" name="Group 7"/>
          <p:cNvGrpSpPr>
            <a:grpSpLocks/>
          </p:cNvGrpSpPr>
          <p:nvPr/>
        </p:nvGrpSpPr>
        <p:grpSpPr bwMode="auto">
          <a:xfrm>
            <a:off x="2352675" y="5700713"/>
            <a:ext cx="1066800" cy="762000"/>
            <a:chOff x="480" y="3072"/>
            <a:chExt cx="672" cy="480"/>
          </a:xfrm>
        </p:grpSpPr>
        <p:sp>
          <p:nvSpPr>
            <p:cNvPr id="38015" name="Rectangle 8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8016" name="Rectangle 9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3470275" y="5700713"/>
            <a:ext cx="1066800" cy="762000"/>
            <a:chOff x="480" y="3072"/>
            <a:chExt cx="672" cy="480"/>
          </a:xfrm>
        </p:grpSpPr>
        <p:sp>
          <p:nvSpPr>
            <p:cNvPr id="38013" name="Rectangle 1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8014" name="Rectangle 1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7899" name="Group 13"/>
          <p:cNvGrpSpPr>
            <a:grpSpLocks/>
          </p:cNvGrpSpPr>
          <p:nvPr/>
        </p:nvGrpSpPr>
        <p:grpSpPr bwMode="auto">
          <a:xfrm>
            <a:off x="5803900" y="5700713"/>
            <a:ext cx="1066800" cy="762000"/>
            <a:chOff x="480" y="3072"/>
            <a:chExt cx="672" cy="480"/>
          </a:xfrm>
        </p:grpSpPr>
        <p:sp>
          <p:nvSpPr>
            <p:cNvPr id="38011" name="Rectangle 14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8012" name="Rectangle 15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2768600" y="2057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6337300" y="5167313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cxnSp>
        <p:nvCxnSpPr>
          <p:cNvPr id="37902" name="AutoShape 18"/>
          <p:cNvCxnSpPr>
            <a:cxnSpLocks noChangeShapeType="1"/>
            <a:stCxn id="37893" idx="0"/>
            <a:endCxn id="37900" idx="2"/>
          </p:cNvCxnSpPr>
          <p:nvPr/>
        </p:nvCxnSpPr>
        <p:spPr bwMode="auto">
          <a:xfrm rot="-5400000">
            <a:off x="2605881" y="2870994"/>
            <a:ext cx="976313" cy="41592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9"/>
          <p:cNvCxnSpPr>
            <a:cxnSpLocks noChangeShapeType="1"/>
            <a:stCxn id="37894" idx="0"/>
            <a:endCxn id="37900" idx="2"/>
          </p:cNvCxnSpPr>
          <p:nvPr/>
        </p:nvCxnSpPr>
        <p:spPr bwMode="auto">
          <a:xfrm rot="5400000" flipH="1">
            <a:off x="3164681" y="2728119"/>
            <a:ext cx="976313" cy="70167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20"/>
          <p:cNvCxnSpPr>
            <a:cxnSpLocks noChangeShapeType="1"/>
            <a:stCxn id="37895" idx="0"/>
            <a:endCxn id="37900" idx="2"/>
          </p:cNvCxnSpPr>
          <p:nvPr/>
        </p:nvCxnSpPr>
        <p:spPr bwMode="auto">
          <a:xfrm rot="5400000" flipH="1">
            <a:off x="4331493" y="1561307"/>
            <a:ext cx="976313" cy="303530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21"/>
          <p:cNvCxnSpPr>
            <a:cxnSpLocks noChangeShapeType="1"/>
            <a:stCxn id="37896" idx="0"/>
            <a:endCxn id="37900" idx="2"/>
          </p:cNvCxnSpPr>
          <p:nvPr/>
        </p:nvCxnSpPr>
        <p:spPr bwMode="auto">
          <a:xfrm rot="-5400000">
            <a:off x="2050256" y="2315369"/>
            <a:ext cx="976313" cy="152717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22"/>
          <p:cNvCxnSpPr>
            <a:cxnSpLocks noChangeShapeType="1"/>
            <a:stCxn id="37939" idx="2"/>
            <a:endCxn id="38015" idx="0"/>
          </p:cNvCxnSpPr>
          <p:nvPr/>
        </p:nvCxnSpPr>
        <p:spPr bwMode="auto">
          <a:xfrm>
            <a:off x="2886075" y="516731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23"/>
          <p:cNvCxnSpPr>
            <a:cxnSpLocks noChangeShapeType="1"/>
            <a:stCxn id="37940" idx="2"/>
            <a:endCxn id="38013" idx="0"/>
          </p:cNvCxnSpPr>
          <p:nvPr/>
        </p:nvCxnSpPr>
        <p:spPr bwMode="auto">
          <a:xfrm>
            <a:off x="4003675" y="516731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4"/>
          <p:cNvCxnSpPr>
            <a:cxnSpLocks noChangeShapeType="1"/>
            <a:stCxn id="37941" idx="2"/>
            <a:endCxn id="38011" idx="0"/>
          </p:cNvCxnSpPr>
          <p:nvPr/>
        </p:nvCxnSpPr>
        <p:spPr bwMode="auto">
          <a:xfrm>
            <a:off x="6337300" y="516731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AutoShape 25"/>
          <p:cNvSpPr>
            <a:spLocks noChangeArrowheads="1"/>
          </p:cNvSpPr>
          <p:nvPr/>
        </p:nvSpPr>
        <p:spPr bwMode="auto">
          <a:xfrm>
            <a:off x="3225800" y="25908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10" name="Rectangle 26"/>
          <p:cNvSpPr>
            <a:spLocks noChangeArrowheads="1"/>
          </p:cNvSpPr>
          <p:nvPr/>
        </p:nvSpPr>
        <p:spPr bwMode="auto">
          <a:xfrm>
            <a:off x="3956050" y="5167313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7911" name="Rectangle 27"/>
          <p:cNvSpPr>
            <a:spLocks noChangeArrowheads="1"/>
          </p:cNvSpPr>
          <p:nvPr/>
        </p:nvSpPr>
        <p:spPr bwMode="auto">
          <a:xfrm>
            <a:off x="2863850" y="5167313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3273425" y="2743200"/>
            <a:ext cx="917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a collection of</a:t>
            </a: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1444625" y="33766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4" name="Rectangle 30"/>
          <p:cNvSpPr>
            <a:spLocks noChangeArrowheads="1"/>
          </p:cNvSpPr>
          <p:nvPr/>
        </p:nvSpPr>
        <p:spPr bwMode="auto">
          <a:xfrm>
            <a:off x="6038850" y="33909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5" name="Rectangle 31"/>
          <p:cNvSpPr>
            <a:spLocks noChangeArrowheads="1"/>
          </p:cNvSpPr>
          <p:nvPr/>
        </p:nvSpPr>
        <p:spPr bwMode="auto">
          <a:xfrm>
            <a:off x="3679825" y="33909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6" name="Rectangle 32"/>
          <p:cNvSpPr>
            <a:spLocks noChangeArrowheads="1"/>
          </p:cNvSpPr>
          <p:nvPr/>
        </p:nvSpPr>
        <p:spPr bwMode="auto">
          <a:xfrm>
            <a:off x="2562225" y="33909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7" name="Rectangle 33"/>
          <p:cNvSpPr>
            <a:spLocks noChangeArrowheads="1"/>
          </p:cNvSpPr>
          <p:nvPr/>
        </p:nvSpPr>
        <p:spPr bwMode="auto">
          <a:xfrm>
            <a:off x="2571750" y="51387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8" name="Rectangle 34"/>
          <p:cNvSpPr>
            <a:spLocks noChangeArrowheads="1"/>
          </p:cNvSpPr>
          <p:nvPr/>
        </p:nvSpPr>
        <p:spPr bwMode="auto">
          <a:xfrm>
            <a:off x="3695700" y="51387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6048375" y="51387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6286500" y="57150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7921" name="Rectangle 37"/>
          <p:cNvSpPr>
            <a:spLocks noChangeArrowheads="1"/>
          </p:cNvSpPr>
          <p:nvPr/>
        </p:nvSpPr>
        <p:spPr bwMode="auto">
          <a:xfrm>
            <a:off x="3952875" y="570071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7922" name="Rectangle 38"/>
          <p:cNvSpPr>
            <a:spLocks noChangeArrowheads="1"/>
          </p:cNvSpPr>
          <p:nvPr/>
        </p:nvSpPr>
        <p:spPr bwMode="auto">
          <a:xfrm>
            <a:off x="2835275" y="570071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grpSp>
        <p:nvGrpSpPr>
          <p:cNvPr id="37923" name="Group 39"/>
          <p:cNvGrpSpPr>
            <a:grpSpLocks/>
          </p:cNvGrpSpPr>
          <p:nvPr/>
        </p:nvGrpSpPr>
        <p:grpSpPr bwMode="auto">
          <a:xfrm>
            <a:off x="1308100" y="685800"/>
            <a:ext cx="1066800" cy="762000"/>
            <a:chOff x="480" y="3072"/>
            <a:chExt cx="672" cy="480"/>
          </a:xfrm>
        </p:grpSpPr>
        <p:sp>
          <p:nvSpPr>
            <p:cNvPr id="38009" name="Rectangle 4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Bill of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Resources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(External)</a:t>
              </a:r>
            </a:p>
          </p:txBody>
        </p:sp>
        <p:sp>
          <p:nvSpPr>
            <p:cNvPr id="38010" name="Rectangle 4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7924" name="Group 42"/>
          <p:cNvGrpSpPr>
            <a:grpSpLocks/>
          </p:cNvGrpSpPr>
          <p:nvPr/>
        </p:nvGrpSpPr>
        <p:grpSpPr bwMode="auto">
          <a:xfrm>
            <a:off x="5981700" y="685800"/>
            <a:ext cx="1066800" cy="762000"/>
            <a:chOff x="480" y="3072"/>
            <a:chExt cx="672" cy="480"/>
          </a:xfrm>
        </p:grpSpPr>
        <p:sp>
          <p:nvSpPr>
            <p:cNvPr id="38007" name="Rectangle 43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Bill of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(External)</a:t>
              </a:r>
            </a:p>
          </p:txBody>
        </p:sp>
        <p:sp>
          <p:nvSpPr>
            <p:cNvPr id="38008" name="Rectangle 44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7925" name="Rectangle 45"/>
          <p:cNvSpPr>
            <a:spLocks noChangeArrowheads="1"/>
          </p:cNvSpPr>
          <p:nvPr/>
        </p:nvSpPr>
        <p:spPr bwMode="auto">
          <a:xfrm>
            <a:off x="2921000" y="914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37926" name="AutoShape 46"/>
          <p:cNvCxnSpPr>
            <a:cxnSpLocks noChangeShapeType="1"/>
            <a:stCxn id="38009" idx="2"/>
            <a:endCxn id="37900" idx="1"/>
          </p:cNvCxnSpPr>
          <p:nvPr/>
        </p:nvCxnSpPr>
        <p:spPr bwMode="auto">
          <a:xfrm rot="16200000" flipH="1">
            <a:off x="1866900" y="1422400"/>
            <a:ext cx="876300" cy="927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7" name="Rectangle 47"/>
          <p:cNvSpPr>
            <a:spLocks noChangeArrowheads="1"/>
          </p:cNvSpPr>
          <p:nvPr/>
        </p:nvSpPr>
        <p:spPr bwMode="auto">
          <a:xfrm>
            <a:off x="1790700" y="1416050"/>
            <a:ext cx="76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associated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28" name="Line 48"/>
          <p:cNvSpPr>
            <a:spLocks noChangeShapeType="1"/>
          </p:cNvSpPr>
          <p:nvPr/>
        </p:nvSpPr>
        <p:spPr bwMode="auto">
          <a:xfrm flipV="1">
            <a:off x="30734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9"/>
          <p:cNvSpPr>
            <a:spLocks noChangeShapeType="1"/>
          </p:cNvSpPr>
          <p:nvPr/>
        </p:nvSpPr>
        <p:spPr bwMode="auto">
          <a:xfrm flipH="1">
            <a:off x="25400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Line 50"/>
          <p:cNvSpPr>
            <a:spLocks noChangeShapeType="1"/>
          </p:cNvSpPr>
          <p:nvPr/>
        </p:nvSpPr>
        <p:spPr bwMode="auto">
          <a:xfrm>
            <a:off x="2540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51"/>
          <p:cNvSpPr>
            <a:spLocks noChangeShapeType="1"/>
          </p:cNvSpPr>
          <p:nvPr/>
        </p:nvSpPr>
        <p:spPr bwMode="auto">
          <a:xfrm>
            <a:off x="25400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Rectangle 52"/>
          <p:cNvSpPr>
            <a:spLocks noChangeArrowheads="1"/>
          </p:cNvSpPr>
          <p:nvPr/>
        </p:nvSpPr>
        <p:spPr bwMode="auto">
          <a:xfrm>
            <a:off x="2692400" y="142240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Has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associated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33" name="Rectangle 53"/>
          <p:cNvSpPr>
            <a:spLocks noChangeArrowheads="1"/>
          </p:cNvSpPr>
          <p:nvPr/>
        </p:nvSpPr>
        <p:spPr bwMode="auto">
          <a:xfrm>
            <a:off x="4876800" y="1562100"/>
            <a:ext cx="1143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associated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34" name="Rectangle 55"/>
          <p:cNvSpPr>
            <a:spLocks noChangeArrowheads="1"/>
          </p:cNvSpPr>
          <p:nvPr/>
        </p:nvSpPr>
        <p:spPr bwMode="auto">
          <a:xfrm>
            <a:off x="2463800" y="2286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35" name="Rectangle 56"/>
          <p:cNvSpPr>
            <a:spLocks noChangeArrowheads="1"/>
          </p:cNvSpPr>
          <p:nvPr/>
        </p:nvSpPr>
        <p:spPr bwMode="auto">
          <a:xfrm>
            <a:off x="2794000" y="18859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36" name="Rectangle 57"/>
          <p:cNvSpPr>
            <a:spLocks noChangeArrowheads="1"/>
          </p:cNvSpPr>
          <p:nvPr/>
        </p:nvSpPr>
        <p:spPr bwMode="auto">
          <a:xfrm>
            <a:off x="6367463" y="33909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7937" name="Rectangle 59"/>
          <p:cNvSpPr>
            <a:spLocks noChangeArrowheads="1"/>
          </p:cNvSpPr>
          <p:nvPr/>
        </p:nvSpPr>
        <p:spPr bwMode="auto">
          <a:xfrm>
            <a:off x="6097588" y="28067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7938" name="Rectangle 60"/>
          <p:cNvSpPr>
            <a:spLocks noChangeArrowheads="1"/>
          </p:cNvSpPr>
          <p:nvPr/>
        </p:nvSpPr>
        <p:spPr bwMode="auto">
          <a:xfrm>
            <a:off x="2071688" y="1790700"/>
            <a:ext cx="5191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be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made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up of</a:t>
            </a:r>
          </a:p>
        </p:txBody>
      </p:sp>
      <p:sp>
        <p:nvSpPr>
          <p:cNvPr id="37939" name="Rectangle 61"/>
          <p:cNvSpPr>
            <a:spLocks noChangeArrowheads="1"/>
          </p:cNvSpPr>
          <p:nvPr/>
        </p:nvSpPr>
        <p:spPr bwMode="auto">
          <a:xfrm>
            <a:off x="2352675" y="46339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7940" name="Rectangle 62"/>
          <p:cNvSpPr>
            <a:spLocks noChangeArrowheads="1"/>
          </p:cNvSpPr>
          <p:nvPr/>
        </p:nvSpPr>
        <p:spPr bwMode="auto">
          <a:xfrm>
            <a:off x="3470275" y="46339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7941" name="Rectangle 63"/>
          <p:cNvSpPr>
            <a:spLocks noChangeArrowheads="1"/>
          </p:cNvSpPr>
          <p:nvPr/>
        </p:nvSpPr>
        <p:spPr bwMode="auto">
          <a:xfrm>
            <a:off x="5803900" y="46339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37942" name="AutoShape 64"/>
          <p:cNvCxnSpPr>
            <a:cxnSpLocks noChangeShapeType="1"/>
            <a:stCxn id="37893" idx="2"/>
            <a:endCxn id="37939" idx="0"/>
          </p:cNvCxnSpPr>
          <p:nvPr/>
        </p:nvCxnSpPr>
        <p:spPr bwMode="auto">
          <a:xfrm>
            <a:off x="2886075" y="41005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3" name="AutoShape 65"/>
          <p:cNvCxnSpPr>
            <a:cxnSpLocks noChangeShapeType="1"/>
            <a:stCxn id="37894" idx="2"/>
            <a:endCxn id="37940" idx="0"/>
          </p:cNvCxnSpPr>
          <p:nvPr/>
        </p:nvCxnSpPr>
        <p:spPr bwMode="auto">
          <a:xfrm>
            <a:off x="4003675" y="41005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4" name="AutoShape 66"/>
          <p:cNvCxnSpPr>
            <a:cxnSpLocks noChangeShapeType="1"/>
            <a:stCxn id="37895" idx="2"/>
            <a:endCxn id="37941" idx="0"/>
          </p:cNvCxnSpPr>
          <p:nvPr/>
        </p:nvCxnSpPr>
        <p:spPr bwMode="auto">
          <a:xfrm>
            <a:off x="6337300" y="41005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5" name="AutoShape 67"/>
          <p:cNvSpPr>
            <a:spLocks noChangeArrowheads="1"/>
          </p:cNvSpPr>
          <p:nvPr/>
        </p:nvSpPr>
        <p:spPr bwMode="auto">
          <a:xfrm>
            <a:off x="2809875" y="41005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46" name="AutoShape 68"/>
          <p:cNvSpPr>
            <a:spLocks noChangeArrowheads="1"/>
          </p:cNvSpPr>
          <p:nvPr/>
        </p:nvSpPr>
        <p:spPr bwMode="auto">
          <a:xfrm>
            <a:off x="3927475" y="41005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47" name="AutoShape 69"/>
          <p:cNvSpPr>
            <a:spLocks noChangeArrowheads="1"/>
          </p:cNvSpPr>
          <p:nvPr/>
        </p:nvSpPr>
        <p:spPr bwMode="auto">
          <a:xfrm>
            <a:off x="6261100" y="41005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48" name="Rectangle 70"/>
          <p:cNvSpPr>
            <a:spLocks noChangeArrowheads="1"/>
          </p:cNvSpPr>
          <p:nvPr/>
        </p:nvSpPr>
        <p:spPr bwMode="auto">
          <a:xfrm>
            <a:off x="2581275" y="4457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49" name="Rectangle 71"/>
          <p:cNvSpPr>
            <a:spLocks noChangeArrowheads="1"/>
          </p:cNvSpPr>
          <p:nvPr/>
        </p:nvSpPr>
        <p:spPr bwMode="auto">
          <a:xfrm>
            <a:off x="3724275" y="4457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50" name="Rectangle 72"/>
          <p:cNvSpPr>
            <a:spLocks noChangeArrowheads="1"/>
          </p:cNvSpPr>
          <p:nvPr/>
        </p:nvSpPr>
        <p:spPr bwMode="auto">
          <a:xfrm>
            <a:off x="6057900" y="4457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cxnSp>
        <p:nvCxnSpPr>
          <p:cNvPr id="37951" name="AutoShape 73"/>
          <p:cNvCxnSpPr>
            <a:cxnSpLocks noChangeShapeType="1"/>
            <a:stCxn id="38007" idx="2"/>
            <a:endCxn id="37952" idx="0"/>
          </p:cNvCxnSpPr>
          <p:nvPr/>
        </p:nvCxnSpPr>
        <p:spPr bwMode="auto">
          <a:xfrm rot="5400000">
            <a:off x="6419851" y="1543050"/>
            <a:ext cx="190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Rectangle 74"/>
          <p:cNvSpPr>
            <a:spLocks noChangeArrowheads="1"/>
          </p:cNvSpPr>
          <p:nvPr/>
        </p:nvSpPr>
        <p:spPr bwMode="auto">
          <a:xfrm>
            <a:off x="5981700" y="16383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Bill</a:t>
            </a:r>
          </a:p>
        </p:txBody>
      </p:sp>
      <p:sp>
        <p:nvSpPr>
          <p:cNvPr id="37953" name="Line 75"/>
          <p:cNvSpPr>
            <a:spLocks noChangeShapeType="1"/>
          </p:cNvSpPr>
          <p:nvPr/>
        </p:nvSpPr>
        <p:spPr bwMode="auto">
          <a:xfrm flipH="1">
            <a:off x="6515100" y="2171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76"/>
          <p:cNvSpPr>
            <a:spLocks noChangeArrowheads="1"/>
          </p:cNvSpPr>
          <p:nvPr/>
        </p:nvSpPr>
        <p:spPr bwMode="auto">
          <a:xfrm>
            <a:off x="5638800" y="1790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55" name="Freeform 77"/>
          <p:cNvSpPr>
            <a:spLocks/>
          </p:cNvSpPr>
          <p:nvPr/>
        </p:nvSpPr>
        <p:spPr bwMode="auto">
          <a:xfrm>
            <a:off x="3270250" y="457200"/>
            <a:ext cx="3155950" cy="457200"/>
          </a:xfrm>
          <a:custGeom>
            <a:avLst/>
            <a:gdLst>
              <a:gd name="T0" fmla="*/ 0 w 2640"/>
              <a:gd name="T1" fmla="*/ 2147483646 h 240"/>
              <a:gd name="T2" fmla="*/ 0 w 2640"/>
              <a:gd name="T3" fmla="*/ 0 h 240"/>
              <a:gd name="T4" fmla="*/ 2147483646 w 2640"/>
              <a:gd name="T5" fmla="*/ 0 h 240"/>
              <a:gd name="T6" fmla="*/ 2147483646 w 264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240"/>
              <a:gd name="T14" fmla="*/ 2640 w 26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240">
                <a:moveTo>
                  <a:pt x="0" y="240"/>
                </a:moveTo>
                <a:lnTo>
                  <a:pt x="0" y="0"/>
                </a:lnTo>
                <a:lnTo>
                  <a:pt x="2640" y="0"/>
                </a:lnTo>
                <a:lnTo>
                  <a:pt x="2640" y="24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6" name="Freeform 78"/>
          <p:cNvSpPr>
            <a:spLocks/>
          </p:cNvSpPr>
          <p:nvPr/>
        </p:nvSpPr>
        <p:spPr bwMode="auto">
          <a:xfrm>
            <a:off x="3422650" y="609600"/>
            <a:ext cx="1752600" cy="304800"/>
          </a:xfrm>
          <a:custGeom>
            <a:avLst/>
            <a:gdLst>
              <a:gd name="T0" fmla="*/ 0 w 1536"/>
              <a:gd name="T1" fmla="*/ 2147483646 h 192"/>
              <a:gd name="T2" fmla="*/ 0 w 1536"/>
              <a:gd name="T3" fmla="*/ 0 h 192"/>
              <a:gd name="T4" fmla="*/ 2147483646 w 1536"/>
              <a:gd name="T5" fmla="*/ 0 h 192"/>
              <a:gd name="T6" fmla="*/ 2147483646 w 153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92"/>
              <a:gd name="T14" fmla="*/ 1536 w 153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92">
                <a:moveTo>
                  <a:pt x="0" y="192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79"/>
          <p:cNvSpPr>
            <a:spLocks noChangeArrowheads="1"/>
          </p:cNvSpPr>
          <p:nvPr/>
        </p:nvSpPr>
        <p:spPr bwMode="auto">
          <a:xfrm>
            <a:off x="3422650" y="584200"/>
            <a:ext cx="1112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a reference to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58" name="Rectangle 80"/>
          <p:cNvSpPr>
            <a:spLocks noChangeArrowheads="1"/>
          </p:cNvSpPr>
          <p:nvPr/>
        </p:nvSpPr>
        <p:spPr bwMode="auto">
          <a:xfrm>
            <a:off x="1898650" y="457200"/>
            <a:ext cx="1112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a reference to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37959" name="Rectangle 81"/>
          <p:cNvSpPr>
            <a:spLocks noChangeArrowheads="1"/>
          </p:cNvSpPr>
          <p:nvPr/>
        </p:nvSpPr>
        <p:spPr bwMode="auto">
          <a:xfrm>
            <a:off x="4610100" y="2057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</p:txBody>
      </p:sp>
      <p:cxnSp>
        <p:nvCxnSpPr>
          <p:cNvPr id="37960" name="AutoShape 82"/>
          <p:cNvCxnSpPr>
            <a:cxnSpLocks noChangeShapeType="1"/>
            <a:stCxn id="37959" idx="1"/>
            <a:endCxn id="37900" idx="3"/>
          </p:cNvCxnSpPr>
          <p:nvPr/>
        </p:nvCxnSpPr>
        <p:spPr bwMode="auto">
          <a:xfrm rot="10800000">
            <a:off x="3835400" y="2324100"/>
            <a:ext cx="774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61" name="Rectangle 83"/>
          <p:cNvSpPr>
            <a:spLocks noChangeArrowheads="1"/>
          </p:cNvSpPr>
          <p:nvPr/>
        </p:nvSpPr>
        <p:spPr bwMode="auto">
          <a:xfrm>
            <a:off x="3746500" y="2008188"/>
            <a:ext cx="82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 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   to</a:t>
            </a:r>
          </a:p>
        </p:txBody>
      </p:sp>
      <p:sp>
        <p:nvSpPr>
          <p:cNvPr id="37962" name="Line 84"/>
          <p:cNvSpPr>
            <a:spLocks noChangeShapeType="1"/>
          </p:cNvSpPr>
          <p:nvPr/>
        </p:nvSpPr>
        <p:spPr bwMode="auto">
          <a:xfrm>
            <a:off x="25400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85"/>
          <p:cNvSpPr>
            <a:spLocks noChangeArrowheads="1"/>
          </p:cNvSpPr>
          <p:nvPr/>
        </p:nvSpPr>
        <p:spPr bwMode="auto">
          <a:xfrm>
            <a:off x="2463800" y="24701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64" name="Rectangle 86"/>
          <p:cNvSpPr>
            <a:spLocks noChangeArrowheads="1"/>
          </p:cNvSpPr>
          <p:nvPr/>
        </p:nvSpPr>
        <p:spPr bwMode="auto">
          <a:xfrm>
            <a:off x="1790700" y="216217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65" name="Rectangle 87"/>
          <p:cNvSpPr>
            <a:spLocks noChangeArrowheads="1"/>
          </p:cNvSpPr>
          <p:nvPr/>
        </p:nvSpPr>
        <p:spPr bwMode="auto">
          <a:xfrm>
            <a:off x="622300" y="2274888"/>
            <a:ext cx="1689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an execution dependency on</a:t>
            </a:r>
          </a:p>
        </p:txBody>
      </p:sp>
      <p:sp>
        <p:nvSpPr>
          <p:cNvPr id="37966" name="Rectangle 88"/>
          <p:cNvSpPr>
            <a:spLocks noChangeArrowheads="1"/>
          </p:cNvSpPr>
          <p:nvPr/>
        </p:nvSpPr>
        <p:spPr bwMode="auto">
          <a:xfrm>
            <a:off x="527050" y="27432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Dependency</a:t>
            </a:r>
          </a:p>
        </p:txBody>
      </p:sp>
      <p:sp>
        <p:nvSpPr>
          <p:cNvPr id="37967" name="Line 89"/>
          <p:cNvSpPr>
            <a:spLocks noChangeShapeType="1"/>
          </p:cNvSpPr>
          <p:nvPr/>
        </p:nvSpPr>
        <p:spPr bwMode="auto">
          <a:xfrm flipH="1" flipV="1">
            <a:off x="106045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Freeform 90"/>
          <p:cNvSpPr>
            <a:spLocks/>
          </p:cNvSpPr>
          <p:nvPr/>
        </p:nvSpPr>
        <p:spPr bwMode="auto">
          <a:xfrm>
            <a:off x="711200" y="2438400"/>
            <a:ext cx="2057400" cy="76200"/>
          </a:xfrm>
          <a:custGeom>
            <a:avLst/>
            <a:gdLst>
              <a:gd name="T0" fmla="*/ 2147483646 w 1536"/>
              <a:gd name="T1" fmla="*/ 0 h 96"/>
              <a:gd name="T2" fmla="*/ 0 w 1536"/>
              <a:gd name="T3" fmla="*/ 0 h 96"/>
              <a:gd name="T4" fmla="*/ 0 w 1536"/>
              <a:gd name="T5" fmla="*/ 2147483646 h 96"/>
              <a:gd name="T6" fmla="*/ 2147483646 w 1536"/>
              <a:gd name="T7" fmla="*/ 2147483646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96"/>
              <a:gd name="T14" fmla="*/ 1536 w 1536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96">
                <a:moveTo>
                  <a:pt x="1536" y="0"/>
                </a:moveTo>
                <a:lnTo>
                  <a:pt x="0" y="0"/>
                </a:lnTo>
                <a:lnTo>
                  <a:pt x="0" y="96"/>
                </a:lnTo>
                <a:lnTo>
                  <a:pt x="153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AutoShape 91"/>
          <p:cNvSpPr>
            <a:spLocks noChangeArrowheads="1"/>
          </p:cNvSpPr>
          <p:nvPr/>
        </p:nvSpPr>
        <p:spPr bwMode="auto">
          <a:xfrm>
            <a:off x="2616200" y="2133600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70" name="Line 92"/>
          <p:cNvSpPr>
            <a:spLocks noChangeShapeType="1"/>
          </p:cNvSpPr>
          <p:nvPr/>
        </p:nvSpPr>
        <p:spPr bwMode="auto">
          <a:xfrm flipH="1">
            <a:off x="6415088" y="2593975"/>
            <a:ext cx="0" cy="960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Freeform 93"/>
          <p:cNvSpPr>
            <a:spLocks/>
          </p:cNvSpPr>
          <p:nvPr/>
        </p:nvSpPr>
        <p:spPr bwMode="auto">
          <a:xfrm>
            <a:off x="3606800" y="1447800"/>
            <a:ext cx="2362200" cy="304800"/>
          </a:xfrm>
          <a:custGeom>
            <a:avLst/>
            <a:gdLst>
              <a:gd name="T0" fmla="*/ 2147483646 w 10000"/>
              <a:gd name="T1" fmla="*/ 2147483646 h 5000"/>
              <a:gd name="T2" fmla="*/ 0 w 10000"/>
              <a:gd name="T3" fmla="*/ 2147483646 h 5000"/>
              <a:gd name="T4" fmla="*/ 0 w 10000"/>
              <a:gd name="T5" fmla="*/ 0 h 5000"/>
              <a:gd name="T6" fmla="*/ 0 60000 65536"/>
              <a:gd name="T7" fmla="*/ 0 60000 65536"/>
              <a:gd name="T8" fmla="*/ 0 60000 65536"/>
              <a:gd name="T9" fmla="*/ 0 w 10000"/>
              <a:gd name="T10" fmla="*/ 0 h 5000"/>
              <a:gd name="T11" fmla="*/ 10000 w 10000"/>
              <a:gd name="T12" fmla="*/ 5000 h 5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0" h="5000">
                <a:moveTo>
                  <a:pt x="10000" y="5000"/>
                </a:moveTo>
                <a:lnTo>
                  <a:pt x="0" y="500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Line 94"/>
          <p:cNvSpPr>
            <a:spLocks noChangeShapeType="1"/>
          </p:cNvSpPr>
          <p:nvPr/>
        </p:nvSpPr>
        <p:spPr bwMode="auto">
          <a:xfrm>
            <a:off x="33020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Rectangle 95"/>
          <p:cNvSpPr>
            <a:spLocks noChangeArrowheads="1"/>
          </p:cNvSpPr>
          <p:nvPr/>
        </p:nvSpPr>
        <p:spPr bwMode="auto">
          <a:xfrm>
            <a:off x="4292600" y="23241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7974" name="Rectangle 96"/>
          <p:cNvSpPr>
            <a:spLocks noChangeArrowheads="1"/>
          </p:cNvSpPr>
          <p:nvPr/>
        </p:nvSpPr>
        <p:spPr bwMode="auto">
          <a:xfrm>
            <a:off x="3775075" y="232886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75" name="Freeform 97"/>
          <p:cNvSpPr>
            <a:spLocks/>
          </p:cNvSpPr>
          <p:nvPr/>
        </p:nvSpPr>
        <p:spPr bwMode="auto">
          <a:xfrm>
            <a:off x="1822450" y="457200"/>
            <a:ext cx="1295400" cy="457200"/>
          </a:xfrm>
          <a:custGeom>
            <a:avLst/>
            <a:gdLst>
              <a:gd name="T0" fmla="*/ 0 w 2640"/>
              <a:gd name="T1" fmla="*/ 2147483646 h 240"/>
              <a:gd name="T2" fmla="*/ 0 w 2640"/>
              <a:gd name="T3" fmla="*/ 0 h 240"/>
              <a:gd name="T4" fmla="*/ 2147483646 w 2640"/>
              <a:gd name="T5" fmla="*/ 0 h 240"/>
              <a:gd name="T6" fmla="*/ 2147483646 w 264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240"/>
              <a:gd name="T14" fmla="*/ 2640 w 26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240">
                <a:moveTo>
                  <a:pt x="0" y="240"/>
                </a:moveTo>
                <a:lnTo>
                  <a:pt x="0" y="0"/>
                </a:lnTo>
                <a:lnTo>
                  <a:pt x="2640" y="0"/>
                </a:lnTo>
                <a:lnTo>
                  <a:pt x="2640" y="24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6" name="Rectangle 98"/>
          <p:cNvSpPr>
            <a:spLocks noChangeArrowheads="1"/>
          </p:cNvSpPr>
          <p:nvPr/>
        </p:nvSpPr>
        <p:spPr bwMode="auto">
          <a:xfrm>
            <a:off x="6515100" y="1447800"/>
            <a:ext cx="1035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Has reference to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7977" name="Rectangle 102"/>
          <p:cNvSpPr>
            <a:spLocks noChangeArrowheads="1"/>
          </p:cNvSpPr>
          <p:nvPr/>
        </p:nvSpPr>
        <p:spPr bwMode="auto">
          <a:xfrm>
            <a:off x="6398781" y="2798763"/>
            <a:ext cx="3401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grpSp>
        <p:nvGrpSpPr>
          <p:cNvPr id="37978" name="Group 109"/>
          <p:cNvGrpSpPr>
            <a:grpSpLocks/>
          </p:cNvGrpSpPr>
          <p:nvPr/>
        </p:nvGrpSpPr>
        <p:grpSpPr bwMode="auto">
          <a:xfrm flipV="1">
            <a:off x="1077913" y="3762375"/>
            <a:ext cx="685800" cy="342900"/>
            <a:chOff x="4139" y="1991"/>
            <a:chExt cx="432" cy="216"/>
          </a:xfrm>
        </p:grpSpPr>
        <p:cxnSp>
          <p:nvCxnSpPr>
            <p:cNvPr id="38005" name="AutoShape 110"/>
            <p:cNvCxnSpPr>
              <a:cxnSpLocks noChangeShapeType="1"/>
            </p:cNvCxnSpPr>
            <p:nvPr/>
          </p:nvCxnSpPr>
          <p:spPr bwMode="auto">
            <a:xfrm rot="10800000" flipH="1">
              <a:off x="4235" y="1991"/>
              <a:ext cx="336" cy="168"/>
            </a:xfrm>
            <a:prstGeom prst="bentConnector4">
              <a:avLst>
                <a:gd name="adj1" fmla="val -42856"/>
                <a:gd name="adj2" fmla="val 185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06" name="AutoShape 111"/>
            <p:cNvSpPr>
              <a:spLocks noChangeArrowheads="1"/>
            </p:cNvSpPr>
            <p:nvPr/>
          </p:nvSpPr>
          <p:spPr bwMode="auto">
            <a:xfrm>
              <a:off x="4139" y="2111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7979" name="Rectangle 112"/>
          <p:cNvSpPr>
            <a:spLocks noChangeArrowheads="1"/>
          </p:cNvSpPr>
          <p:nvPr/>
        </p:nvSpPr>
        <p:spPr bwMode="auto">
          <a:xfrm>
            <a:off x="932370" y="4335463"/>
            <a:ext cx="8996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Is made up of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80" name="Rectangle 113"/>
          <p:cNvSpPr>
            <a:spLocks noChangeArrowheads="1"/>
          </p:cNvSpPr>
          <p:nvPr/>
        </p:nvSpPr>
        <p:spPr bwMode="auto">
          <a:xfrm>
            <a:off x="1385888" y="410527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81" name="Rectangle 114"/>
          <p:cNvSpPr>
            <a:spLocks noChangeArrowheads="1"/>
          </p:cNvSpPr>
          <p:nvPr/>
        </p:nvSpPr>
        <p:spPr bwMode="auto">
          <a:xfrm>
            <a:off x="4622800" y="3567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</p:txBody>
      </p:sp>
      <p:grpSp>
        <p:nvGrpSpPr>
          <p:cNvPr id="37982" name="Group 115"/>
          <p:cNvGrpSpPr>
            <a:grpSpLocks/>
          </p:cNvGrpSpPr>
          <p:nvPr/>
        </p:nvGrpSpPr>
        <p:grpSpPr bwMode="auto">
          <a:xfrm>
            <a:off x="4622800" y="5700713"/>
            <a:ext cx="1066800" cy="762000"/>
            <a:chOff x="480" y="3072"/>
            <a:chExt cx="672" cy="480"/>
          </a:xfrm>
        </p:grpSpPr>
        <p:sp>
          <p:nvSpPr>
            <p:cNvPr id="38003" name="Rectangle 116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38004" name="Rectangle 117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37983" name="AutoShape 118"/>
          <p:cNvCxnSpPr>
            <a:cxnSpLocks noChangeShapeType="1"/>
            <a:stCxn id="37981" idx="0"/>
            <a:endCxn id="37900" idx="2"/>
          </p:cNvCxnSpPr>
          <p:nvPr/>
        </p:nvCxnSpPr>
        <p:spPr bwMode="auto">
          <a:xfrm rot="5400000" flipH="1">
            <a:off x="3740943" y="2151857"/>
            <a:ext cx="976313" cy="185420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84" name="AutoShape 119"/>
          <p:cNvCxnSpPr>
            <a:cxnSpLocks noChangeShapeType="1"/>
            <a:stCxn id="37989" idx="2"/>
            <a:endCxn id="38003" idx="0"/>
          </p:cNvCxnSpPr>
          <p:nvPr/>
        </p:nvCxnSpPr>
        <p:spPr bwMode="auto">
          <a:xfrm>
            <a:off x="5156200" y="5167313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85" name="Rectangle 120"/>
          <p:cNvSpPr>
            <a:spLocks noChangeArrowheads="1"/>
          </p:cNvSpPr>
          <p:nvPr/>
        </p:nvSpPr>
        <p:spPr bwMode="auto">
          <a:xfrm>
            <a:off x="5108575" y="5167313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37986" name="Rectangle 121"/>
          <p:cNvSpPr>
            <a:spLocks noChangeArrowheads="1"/>
          </p:cNvSpPr>
          <p:nvPr/>
        </p:nvSpPr>
        <p:spPr bwMode="auto">
          <a:xfrm>
            <a:off x="4832350" y="33909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87" name="Rectangle 122"/>
          <p:cNvSpPr>
            <a:spLocks noChangeArrowheads="1"/>
          </p:cNvSpPr>
          <p:nvPr/>
        </p:nvSpPr>
        <p:spPr bwMode="auto">
          <a:xfrm>
            <a:off x="4848225" y="51387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88" name="Rectangle 123"/>
          <p:cNvSpPr>
            <a:spLocks noChangeArrowheads="1"/>
          </p:cNvSpPr>
          <p:nvPr/>
        </p:nvSpPr>
        <p:spPr bwMode="auto">
          <a:xfrm>
            <a:off x="5105400" y="570071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7989" name="Rectangle 124"/>
          <p:cNvSpPr>
            <a:spLocks noChangeArrowheads="1"/>
          </p:cNvSpPr>
          <p:nvPr/>
        </p:nvSpPr>
        <p:spPr bwMode="auto">
          <a:xfrm>
            <a:off x="4622800" y="46339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37990" name="AutoShape 125"/>
          <p:cNvCxnSpPr>
            <a:cxnSpLocks noChangeShapeType="1"/>
            <a:stCxn id="37981" idx="2"/>
            <a:endCxn id="37989" idx="0"/>
          </p:cNvCxnSpPr>
          <p:nvPr/>
        </p:nvCxnSpPr>
        <p:spPr bwMode="auto">
          <a:xfrm>
            <a:off x="5156200" y="41005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91" name="AutoShape 126"/>
          <p:cNvSpPr>
            <a:spLocks noChangeArrowheads="1"/>
          </p:cNvSpPr>
          <p:nvPr/>
        </p:nvSpPr>
        <p:spPr bwMode="auto">
          <a:xfrm>
            <a:off x="5080000" y="41005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992" name="Rectangle 127"/>
          <p:cNvSpPr>
            <a:spLocks noChangeArrowheads="1"/>
          </p:cNvSpPr>
          <p:nvPr/>
        </p:nvSpPr>
        <p:spPr bwMode="auto">
          <a:xfrm>
            <a:off x="4876800" y="44577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7993" name="Freeform 128"/>
          <p:cNvSpPr>
            <a:spLocks/>
          </p:cNvSpPr>
          <p:nvPr/>
        </p:nvSpPr>
        <p:spPr bwMode="auto">
          <a:xfrm>
            <a:off x="3611563" y="1431925"/>
            <a:ext cx="1152525" cy="614363"/>
          </a:xfrm>
          <a:custGeom>
            <a:avLst/>
            <a:gdLst>
              <a:gd name="T0" fmla="*/ 0 w 726"/>
              <a:gd name="T1" fmla="*/ 2147483646 h 387"/>
              <a:gd name="T2" fmla="*/ 0 w 726"/>
              <a:gd name="T3" fmla="*/ 2147483646 h 387"/>
              <a:gd name="T4" fmla="*/ 2147483646 w 726"/>
              <a:gd name="T5" fmla="*/ 2147483646 h 387"/>
              <a:gd name="T6" fmla="*/ 2147483646 w 726"/>
              <a:gd name="T7" fmla="*/ 0 h 387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387"/>
              <a:gd name="T14" fmla="*/ 726 w 726"/>
              <a:gd name="T15" fmla="*/ 387 h 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387">
                <a:moveTo>
                  <a:pt x="0" y="387"/>
                </a:moveTo>
                <a:lnTo>
                  <a:pt x="0" y="266"/>
                </a:lnTo>
                <a:lnTo>
                  <a:pt x="726" y="266"/>
                </a:lnTo>
                <a:lnTo>
                  <a:pt x="72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4" name="Rectangle 129"/>
          <p:cNvSpPr>
            <a:spLocks noChangeArrowheads="1"/>
          </p:cNvSpPr>
          <p:nvPr/>
        </p:nvSpPr>
        <p:spPr bwMode="auto">
          <a:xfrm>
            <a:off x="3578225" y="1816100"/>
            <a:ext cx="13747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have a reference to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grpSp>
        <p:nvGrpSpPr>
          <p:cNvPr id="37995" name="Group 130"/>
          <p:cNvGrpSpPr>
            <a:grpSpLocks/>
          </p:cNvGrpSpPr>
          <p:nvPr/>
        </p:nvGrpSpPr>
        <p:grpSpPr bwMode="auto">
          <a:xfrm>
            <a:off x="4641850" y="685800"/>
            <a:ext cx="1066800" cy="762000"/>
            <a:chOff x="480" y="3072"/>
            <a:chExt cx="672" cy="480"/>
          </a:xfrm>
        </p:grpSpPr>
        <p:sp>
          <p:nvSpPr>
            <p:cNvPr id="38001" name="Rectangle 13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Work Definition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(External)</a:t>
              </a:r>
            </a:p>
          </p:txBody>
        </p:sp>
        <p:sp>
          <p:nvSpPr>
            <p:cNvPr id="38002" name="Rectangle 13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7996" name="Text Box 135"/>
          <p:cNvSpPr txBox="1">
            <a:spLocks noChangeArrowheads="1"/>
          </p:cNvSpPr>
          <p:nvPr/>
        </p:nvSpPr>
        <p:spPr bwMode="auto">
          <a:xfrm>
            <a:off x="5645927" y="0"/>
            <a:ext cx="3498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Operations Definition</a:t>
            </a:r>
          </a:p>
        </p:txBody>
      </p:sp>
      <p:sp>
        <p:nvSpPr>
          <p:cNvPr id="37997" name="Rectangle 74"/>
          <p:cNvSpPr>
            <a:spLocks noChangeArrowheads="1"/>
          </p:cNvSpPr>
          <p:nvPr/>
        </p:nvSpPr>
        <p:spPr bwMode="auto">
          <a:xfrm>
            <a:off x="60198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Bill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Item</a:t>
            </a:r>
          </a:p>
        </p:txBody>
      </p:sp>
      <p:sp>
        <p:nvSpPr>
          <p:cNvPr id="37998" name="Rectangle 76"/>
          <p:cNvSpPr>
            <a:spLocks noChangeArrowheads="1"/>
          </p:cNvSpPr>
          <p:nvPr/>
        </p:nvSpPr>
        <p:spPr bwMode="auto">
          <a:xfrm>
            <a:off x="3619500" y="1447800"/>
            <a:ext cx="357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37999" name="AutoShape 25"/>
          <p:cNvSpPr>
            <a:spLocks noChangeArrowheads="1"/>
          </p:cNvSpPr>
          <p:nvPr/>
        </p:nvSpPr>
        <p:spPr bwMode="auto">
          <a:xfrm>
            <a:off x="6438900" y="21717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8000" name="Rectangle 76"/>
          <p:cNvSpPr>
            <a:spLocks noChangeArrowheads="1"/>
          </p:cNvSpPr>
          <p:nvPr/>
        </p:nvSpPr>
        <p:spPr bwMode="auto">
          <a:xfrm>
            <a:off x="6502400" y="22621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993437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9" name="Text Box 117"/>
          <p:cNvSpPr txBox="1">
            <a:spLocks noChangeArrowheads="1"/>
          </p:cNvSpPr>
          <p:nvPr/>
        </p:nvSpPr>
        <p:spPr bwMode="auto">
          <a:xfrm>
            <a:off x="5605898" y="34947"/>
            <a:ext cx="3482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/>
            <a:r>
              <a:rPr lang="en-US" altLang="en-US" dirty="0"/>
              <a:t>New: Operations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5" t="772" r="1172" b="2445"/>
          <a:stretch/>
        </p:blipFill>
        <p:spPr>
          <a:xfrm>
            <a:off x="1192360" y="496612"/>
            <a:ext cx="6413635" cy="60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9"/>
          <p:cNvGrpSpPr>
            <a:grpSpLocks/>
          </p:cNvGrpSpPr>
          <p:nvPr/>
        </p:nvGrpSpPr>
        <p:grpSpPr bwMode="auto">
          <a:xfrm>
            <a:off x="7058025" y="3360738"/>
            <a:ext cx="854075" cy="720725"/>
            <a:chOff x="4511" y="1991"/>
            <a:chExt cx="538" cy="454"/>
          </a:xfrm>
        </p:grpSpPr>
        <p:sp>
          <p:nvSpPr>
            <p:cNvPr id="40029" name="Rectangle 120"/>
            <p:cNvSpPr>
              <a:spLocks noChangeArrowheads="1"/>
            </p:cNvSpPr>
            <p:nvPr/>
          </p:nvSpPr>
          <p:spPr bwMode="auto">
            <a:xfrm>
              <a:off x="4511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40030" name="Rectangle 121"/>
            <p:cNvSpPr>
              <a:spLocks noChangeArrowheads="1"/>
            </p:cNvSpPr>
            <p:nvPr/>
          </p:nvSpPr>
          <p:spPr bwMode="auto">
            <a:xfrm>
              <a:off x="4518" y="223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assem bled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40031" name="AutoShape 122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0032" name="Freeform 123"/>
            <p:cNvSpPr>
              <a:spLocks/>
            </p:cNvSpPr>
            <p:nvPr/>
          </p:nvSpPr>
          <p:spPr bwMode="auto">
            <a:xfrm>
              <a:off x="4534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9939" name="AutoShape 2"/>
          <p:cNvCxnSpPr>
            <a:cxnSpLocks noChangeShapeType="1"/>
            <a:stCxn id="39995" idx="2"/>
            <a:endCxn id="39988" idx="0"/>
          </p:cNvCxnSpPr>
          <p:nvPr/>
        </p:nvCxnSpPr>
        <p:spPr bwMode="auto">
          <a:xfrm rot="16200000" flipH="1">
            <a:off x="5553869" y="870744"/>
            <a:ext cx="381000" cy="1887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590800" y="327342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733800" y="327342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Requirement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037263" y="327342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</p:txBody>
      </p:sp>
      <p:grpSp>
        <p:nvGrpSpPr>
          <p:cNvPr id="39943" name="Group 6"/>
          <p:cNvGrpSpPr>
            <a:grpSpLocks/>
          </p:cNvGrpSpPr>
          <p:nvPr/>
        </p:nvGrpSpPr>
        <p:grpSpPr bwMode="auto">
          <a:xfrm>
            <a:off x="2590800" y="5483225"/>
            <a:ext cx="1066800" cy="762000"/>
            <a:chOff x="480" y="3072"/>
            <a:chExt cx="672" cy="480"/>
          </a:xfrm>
        </p:grpSpPr>
        <p:sp>
          <p:nvSpPr>
            <p:cNvPr id="40027" name="Rectangle 7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0028" name="Rectangle 8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9944" name="Group 9"/>
          <p:cNvGrpSpPr>
            <a:grpSpLocks/>
          </p:cNvGrpSpPr>
          <p:nvPr/>
        </p:nvGrpSpPr>
        <p:grpSpPr bwMode="auto">
          <a:xfrm>
            <a:off x="3733800" y="5483225"/>
            <a:ext cx="1066800" cy="762000"/>
            <a:chOff x="480" y="3072"/>
            <a:chExt cx="672" cy="480"/>
          </a:xfrm>
        </p:grpSpPr>
        <p:sp>
          <p:nvSpPr>
            <p:cNvPr id="40025" name="Rectangle 1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0026" name="Rectangle 1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39945" name="Group 12"/>
          <p:cNvGrpSpPr>
            <a:grpSpLocks/>
          </p:cNvGrpSpPr>
          <p:nvPr/>
        </p:nvGrpSpPr>
        <p:grpSpPr bwMode="auto">
          <a:xfrm>
            <a:off x="6037263" y="5483225"/>
            <a:ext cx="1066800" cy="762000"/>
            <a:chOff x="480" y="3072"/>
            <a:chExt cx="672" cy="480"/>
          </a:xfrm>
        </p:grpSpPr>
        <p:sp>
          <p:nvSpPr>
            <p:cNvPr id="40023" name="Rectangle 13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0024" name="Rectangle 14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9946" name="Rectangle 15"/>
          <p:cNvSpPr>
            <a:spLocks noChangeArrowheads="1"/>
          </p:cNvSpPr>
          <p:nvPr/>
        </p:nvSpPr>
        <p:spPr bwMode="auto">
          <a:xfrm>
            <a:off x="6530328" y="4859338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element in the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947" name="AutoShape 16"/>
          <p:cNvCxnSpPr>
            <a:cxnSpLocks noChangeShapeType="1"/>
            <a:stCxn id="39940" idx="0"/>
            <a:endCxn id="39976" idx="2"/>
          </p:cNvCxnSpPr>
          <p:nvPr/>
        </p:nvCxnSpPr>
        <p:spPr bwMode="auto">
          <a:xfrm rot="-5400000">
            <a:off x="3604419" y="2077244"/>
            <a:ext cx="715962" cy="1676400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7"/>
          <p:cNvCxnSpPr>
            <a:cxnSpLocks noChangeShapeType="1"/>
            <a:stCxn id="39941" idx="0"/>
            <a:endCxn id="39976" idx="2"/>
          </p:cNvCxnSpPr>
          <p:nvPr/>
        </p:nvCxnSpPr>
        <p:spPr bwMode="auto">
          <a:xfrm rot="-5400000">
            <a:off x="4175919" y="2648744"/>
            <a:ext cx="715962" cy="533400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8"/>
          <p:cNvCxnSpPr>
            <a:cxnSpLocks noChangeShapeType="1"/>
            <a:stCxn id="39942" idx="0"/>
            <a:endCxn id="39976" idx="2"/>
          </p:cNvCxnSpPr>
          <p:nvPr/>
        </p:nvCxnSpPr>
        <p:spPr bwMode="auto">
          <a:xfrm rot="5400000" flipH="1">
            <a:off x="5327651" y="2030412"/>
            <a:ext cx="715962" cy="17700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9"/>
          <p:cNvCxnSpPr>
            <a:cxnSpLocks noChangeShapeType="1"/>
            <a:stCxn id="39994" idx="0"/>
            <a:endCxn id="39976" idx="2"/>
          </p:cNvCxnSpPr>
          <p:nvPr/>
        </p:nvCxnSpPr>
        <p:spPr bwMode="auto">
          <a:xfrm rot="-5400000">
            <a:off x="2959101" y="1431925"/>
            <a:ext cx="715962" cy="2967037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20"/>
          <p:cNvCxnSpPr>
            <a:cxnSpLocks noChangeShapeType="1"/>
            <a:stCxn id="39962" idx="2"/>
            <a:endCxn id="40027" idx="0"/>
          </p:cNvCxnSpPr>
          <p:nvPr/>
        </p:nvCxnSpPr>
        <p:spPr bwMode="auto">
          <a:xfrm>
            <a:off x="3124200" y="4859338"/>
            <a:ext cx="0" cy="852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21"/>
          <p:cNvCxnSpPr>
            <a:cxnSpLocks noChangeShapeType="1"/>
            <a:stCxn id="39963" idx="2"/>
            <a:endCxn id="40025" idx="0"/>
          </p:cNvCxnSpPr>
          <p:nvPr/>
        </p:nvCxnSpPr>
        <p:spPr bwMode="auto">
          <a:xfrm>
            <a:off x="4267200" y="4859338"/>
            <a:ext cx="0" cy="852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22"/>
          <p:cNvCxnSpPr>
            <a:cxnSpLocks noChangeShapeType="1"/>
            <a:stCxn id="39964" idx="2"/>
            <a:endCxn id="40023" idx="0"/>
          </p:cNvCxnSpPr>
          <p:nvPr/>
        </p:nvCxnSpPr>
        <p:spPr bwMode="auto">
          <a:xfrm>
            <a:off x="6570663" y="4859338"/>
            <a:ext cx="0" cy="852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Rectangle 23"/>
          <p:cNvSpPr>
            <a:spLocks noChangeArrowheads="1"/>
          </p:cNvSpPr>
          <p:nvPr/>
        </p:nvSpPr>
        <p:spPr bwMode="auto">
          <a:xfrm>
            <a:off x="4226355" y="4859338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element in the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5" name="Rectangle 24"/>
          <p:cNvSpPr>
            <a:spLocks noChangeArrowheads="1"/>
          </p:cNvSpPr>
          <p:nvPr/>
        </p:nvSpPr>
        <p:spPr bwMode="auto">
          <a:xfrm>
            <a:off x="3074205" y="4873625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element in the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6" name="Rectangle 25"/>
          <p:cNvSpPr>
            <a:spLocks noChangeArrowheads="1"/>
          </p:cNvSpPr>
          <p:nvPr/>
        </p:nvSpPr>
        <p:spPr bwMode="auto">
          <a:xfrm>
            <a:off x="4234579" y="2545685"/>
            <a:ext cx="606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contain &gt;</a:t>
            </a:r>
          </a:p>
        </p:txBody>
      </p:sp>
      <p:sp>
        <p:nvSpPr>
          <p:cNvPr id="39957" name="Rectangle 26"/>
          <p:cNvSpPr>
            <a:spLocks noChangeArrowheads="1"/>
          </p:cNvSpPr>
          <p:nvPr/>
        </p:nvSpPr>
        <p:spPr bwMode="auto">
          <a:xfrm>
            <a:off x="1452563" y="3044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9958" name="Rectangle 27"/>
          <p:cNvSpPr>
            <a:spLocks noChangeArrowheads="1"/>
          </p:cNvSpPr>
          <p:nvPr/>
        </p:nvSpPr>
        <p:spPr bwMode="auto">
          <a:xfrm>
            <a:off x="6291263" y="3044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9959" name="Rectangle 28"/>
          <p:cNvSpPr>
            <a:spLocks noChangeArrowheads="1"/>
          </p:cNvSpPr>
          <p:nvPr/>
        </p:nvSpPr>
        <p:spPr bwMode="auto">
          <a:xfrm>
            <a:off x="3962400" y="3044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9960" name="Rectangle 29"/>
          <p:cNvSpPr>
            <a:spLocks noChangeArrowheads="1"/>
          </p:cNvSpPr>
          <p:nvPr/>
        </p:nvSpPr>
        <p:spPr bwMode="auto">
          <a:xfrm>
            <a:off x="2819400" y="3059113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39961" name="Rectangle 30"/>
          <p:cNvSpPr>
            <a:spLocks noChangeArrowheads="1"/>
          </p:cNvSpPr>
          <p:nvPr/>
        </p:nvSpPr>
        <p:spPr bwMode="auto">
          <a:xfrm>
            <a:off x="4743450" y="185261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9962" name="Rectangle 31"/>
          <p:cNvSpPr>
            <a:spLocks noChangeArrowheads="1"/>
          </p:cNvSpPr>
          <p:nvPr/>
        </p:nvSpPr>
        <p:spPr bwMode="auto">
          <a:xfrm>
            <a:off x="2590800" y="43259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9963" name="Rectangle 32"/>
          <p:cNvSpPr>
            <a:spLocks noChangeArrowheads="1"/>
          </p:cNvSpPr>
          <p:nvPr/>
        </p:nvSpPr>
        <p:spPr bwMode="auto">
          <a:xfrm>
            <a:off x="3733800" y="43259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39964" name="Rectangle 33"/>
          <p:cNvSpPr>
            <a:spLocks noChangeArrowheads="1"/>
          </p:cNvSpPr>
          <p:nvPr/>
        </p:nvSpPr>
        <p:spPr bwMode="auto">
          <a:xfrm>
            <a:off x="6037263" y="43259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39965" name="AutoShape 34"/>
          <p:cNvCxnSpPr>
            <a:cxnSpLocks noChangeShapeType="1"/>
            <a:stCxn id="39940" idx="2"/>
            <a:endCxn id="39962" idx="0"/>
          </p:cNvCxnSpPr>
          <p:nvPr/>
        </p:nvCxnSpPr>
        <p:spPr bwMode="auto">
          <a:xfrm>
            <a:off x="3124200" y="3806825"/>
            <a:ext cx="0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6" name="AutoShape 35"/>
          <p:cNvCxnSpPr>
            <a:cxnSpLocks noChangeShapeType="1"/>
            <a:stCxn id="39941" idx="2"/>
            <a:endCxn id="39963" idx="0"/>
          </p:cNvCxnSpPr>
          <p:nvPr/>
        </p:nvCxnSpPr>
        <p:spPr bwMode="auto">
          <a:xfrm>
            <a:off x="4267200" y="3806825"/>
            <a:ext cx="0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7" name="AutoShape 36"/>
          <p:cNvCxnSpPr>
            <a:cxnSpLocks noChangeShapeType="1"/>
            <a:stCxn id="39942" idx="2"/>
            <a:endCxn id="39964" idx="0"/>
          </p:cNvCxnSpPr>
          <p:nvPr/>
        </p:nvCxnSpPr>
        <p:spPr bwMode="auto">
          <a:xfrm>
            <a:off x="6570663" y="3806825"/>
            <a:ext cx="0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8" name="AutoShape 37"/>
          <p:cNvSpPr>
            <a:spLocks noChangeArrowheads="1"/>
          </p:cNvSpPr>
          <p:nvPr/>
        </p:nvSpPr>
        <p:spPr bwMode="auto">
          <a:xfrm>
            <a:off x="3048000" y="38211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69" name="AutoShape 38"/>
          <p:cNvSpPr>
            <a:spLocks noChangeArrowheads="1"/>
          </p:cNvSpPr>
          <p:nvPr/>
        </p:nvSpPr>
        <p:spPr bwMode="auto">
          <a:xfrm>
            <a:off x="4191000" y="380682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70" name="AutoShape 39"/>
          <p:cNvSpPr>
            <a:spLocks noChangeArrowheads="1"/>
          </p:cNvSpPr>
          <p:nvPr/>
        </p:nvSpPr>
        <p:spPr bwMode="auto">
          <a:xfrm>
            <a:off x="6494463" y="380682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71" name="Rectangle 40"/>
          <p:cNvSpPr>
            <a:spLocks noChangeArrowheads="1"/>
          </p:cNvSpPr>
          <p:nvPr/>
        </p:nvSpPr>
        <p:spPr bwMode="auto">
          <a:xfrm>
            <a:off x="2819400" y="416401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9972" name="Rectangle 41"/>
          <p:cNvSpPr>
            <a:spLocks noChangeArrowheads="1"/>
          </p:cNvSpPr>
          <p:nvPr/>
        </p:nvSpPr>
        <p:spPr bwMode="auto">
          <a:xfrm>
            <a:off x="3987800" y="4149725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9973" name="Rectangle 42"/>
          <p:cNvSpPr>
            <a:spLocks noChangeArrowheads="1"/>
          </p:cNvSpPr>
          <p:nvPr/>
        </p:nvSpPr>
        <p:spPr bwMode="auto">
          <a:xfrm>
            <a:off x="6291263" y="4149725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9974" name="Rectangle 43"/>
          <p:cNvSpPr>
            <a:spLocks noChangeArrowheads="1"/>
          </p:cNvSpPr>
          <p:nvPr/>
        </p:nvSpPr>
        <p:spPr bwMode="auto">
          <a:xfrm>
            <a:off x="4267200" y="2524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39975" name="Rectangle 48"/>
          <p:cNvSpPr>
            <a:spLocks noChangeArrowheads="1"/>
          </p:cNvSpPr>
          <p:nvPr/>
        </p:nvSpPr>
        <p:spPr bwMode="auto">
          <a:xfrm>
            <a:off x="1298575" y="5711825"/>
            <a:ext cx="107473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Parameter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Specification 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Process 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39976" name="Rectangle 50"/>
          <p:cNvSpPr>
            <a:spLocks noChangeArrowheads="1"/>
          </p:cNvSpPr>
          <p:nvPr/>
        </p:nvSpPr>
        <p:spPr bwMode="auto">
          <a:xfrm>
            <a:off x="4267200" y="202406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</p:txBody>
      </p:sp>
      <p:sp>
        <p:nvSpPr>
          <p:cNvPr id="39977" name="AutoShape 51"/>
          <p:cNvSpPr>
            <a:spLocks noChangeArrowheads="1"/>
          </p:cNvSpPr>
          <p:nvPr/>
        </p:nvSpPr>
        <p:spPr bwMode="auto">
          <a:xfrm>
            <a:off x="4724400" y="255746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cxnSp>
        <p:nvCxnSpPr>
          <p:cNvPr id="39978" name="AutoShape 52"/>
          <p:cNvCxnSpPr>
            <a:cxnSpLocks noChangeShapeType="1"/>
            <a:stCxn id="39974" idx="2"/>
            <a:endCxn id="39995" idx="0"/>
          </p:cNvCxnSpPr>
          <p:nvPr/>
        </p:nvCxnSpPr>
        <p:spPr bwMode="auto">
          <a:xfrm>
            <a:off x="4800600" y="7858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53"/>
          <p:cNvCxnSpPr>
            <a:cxnSpLocks noChangeShapeType="1"/>
            <a:stCxn id="39995" idx="2"/>
            <a:endCxn id="39976" idx="0"/>
          </p:cNvCxnSpPr>
          <p:nvPr/>
        </p:nvCxnSpPr>
        <p:spPr bwMode="auto">
          <a:xfrm>
            <a:off x="4800600" y="1624013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80" name="AutoShape 55"/>
          <p:cNvSpPr>
            <a:spLocks noChangeArrowheads="1"/>
          </p:cNvSpPr>
          <p:nvPr/>
        </p:nvSpPr>
        <p:spPr bwMode="auto">
          <a:xfrm>
            <a:off x="4724400" y="16240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81" name="AutoShape 56"/>
          <p:cNvSpPr>
            <a:spLocks noChangeArrowheads="1"/>
          </p:cNvSpPr>
          <p:nvPr/>
        </p:nvSpPr>
        <p:spPr bwMode="auto">
          <a:xfrm>
            <a:off x="4724400" y="785813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82" name="Rectangle 57"/>
          <p:cNvSpPr>
            <a:spLocks noChangeArrowheads="1"/>
          </p:cNvSpPr>
          <p:nvPr/>
        </p:nvSpPr>
        <p:spPr bwMode="auto">
          <a:xfrm>
            <a:off x="4725620" y="9103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39983" name="Rectangle 58"/>
          <p:cNvSpPr>
            <a:spLocks noChangeArrowheads="1"/>
          </p:cNvSpPr>
          <p:nvPr/>
        </p:nvSpPr>
        <p:spPr bwMode="auto">
          <a:xfrm>
            <a:off x="4181892" y="773113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Is made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up of &gt;</a:t>
            </a:r>
          </a:p>
        </p:txBody>
      </p:sp>
      <p:sp>
        <p:nvSpPr>
          <p:cNvPr id="39984" name="Rectangle 59"/>
          <p:cNvSpPr>
            <a:spLocks noChangeArrowheads="1"/>
          </p:cNvSpPr>
          <p:nvPr/>
        </p:nvSpPr>
        <p:spPr bwMode="auto">
          <a:xfrm>
            <a:off x="4186655" y="1598613"/>
            <a:ext cx="580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Is made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up of &gt;</a:t>
            </a:r>
          </a:p>
        </p:txBody>
      </p:sp>
      <p:sp>
        <p:nvSpPr>
          <p:cNvPr id="39985" name="Rectangle 60"/>
          <p:cNvSpPr>
            <a:spLocks noChangeArrowheads="1"/>
          </p:cNvSpPr>
          <p:nvPr/>
        </p:nvSpPr>
        <p:spPr bwMode="auto">
          <a:xfrm>
            <a:off x="1768475" y="4167188"/>
            <a:ext cx="768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to a &gt;</a:t>
            </a:r>
          </a:p>
        </p:txBody>
      </p:sp>
      <p:sp>
        <p:nvSpPr>
          <p:cNvPr id="39986" name="Rectangle 61"/>
          <p:cNvSpPr>
            <a:spLocks noChangeArrowheads="1"/>
          </p:cNvSpPr>
          <p:nvPr/>
        </p:nvSpPr>
        <p:spPr bwMode="auto">
          <a:xfrm>
            <a:off x="1981200" y="202406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Process Segment</a:t>
            </a:r>
          </a:p>
        </p:txBody>
      </p:sp>
      <p:grpSp>
        <p:nvGrpSpPr>
          <p:cNvPr id="39987" name="Group 62"/>
          <p:cNvGrpSpPr>
            <a:grpSpLocks/>
          </p:cNvGrpSpPr>
          <p:nvPr/>
        </p:nvGrpSpPr>
        <p:grpSpPr bwMode="auto">
          <a:xfrm>
            <a:off x="1981200" y="862013"/>
            <a:ext cx="1066800" cy="762000"/>
            <a:chOff x="480" y="3072"/>
            <a:chExt cx="672" cy="480"/>
          </a:xfrm>
        </p:grpSpPr>
        <p:sp>
          <p:nvSpPr>
            <p:cNvPr id="40021" name="Rectangle 63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40022" name="Rectangle 64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9988" name="Rectangle 65"/>
          <p:cNvSpPr>
            <a:spLocks noChangeArrowheads="1"/>
          </p:cNvSpPr>
          <p:nvPr/>
        </p:nvSpPr>
        <p:spPr bwMode="auto">
          <a:xfrm>
            <a:off x="6154738" y="20050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Requested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Response</a:t>
            </a:r>
          </a:p>
        </p:txBody>
      </p:sp>
      <p:cxnSp>
        <p:nvCxnSpPr>
          <p:cNvPr id="39989" name="AutoShape 66"/>
          <p:cNvCxnSpPr>
            <a:cxnSpLocks noChangeShapeType="1"/>
            <a:stCxn id="39995" idx="1"/>
            <a:endCxn id="40021" idx="3"/>
          </p:cNvCxnSpPr>
          <p:nvPr/>
        </p:nvCxnSpPr>
        <p:spPr bwMode="auto">
          <a:xfrm flipH="1">
            <a:off x="3048000" y="1357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67"/>
          <p:cNvCxnSpPr>
            <a:cxnSpLocks noChangeShapeType="1"/>
            <a:stCxn id="39976" idx="1"/>
            <a:endCxn id="39986" idx="3"/>
          </p:cNvCxnSpPr>
          <p:nvPr/>
        </p:nvCxnSpPr>
        <p:spPr bwMode="auto">
          <a:xfrm flipH="1">
            <a:off x="3048000" y="229076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1" name="Rectangle 68"/>
          <p:cNvSpPr>
            <a:spLocks noChangeArrowheads="1"/>
          </p:cNvSpPr>
          <p:nvPr/>
        </p:nvSpPr>
        <p:spPr bwMode="auto">
          <a:xfrm>
            <a:off x="3535363" y="2276475"/>
            <a:ext cx="768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39992" name="Rectangle 69"/>
          <p:cNvSpPr>
            <a:spLocks noChangeArrowheads="1"/>
          </p:cNvSpPr>
          <p:nvPr/>
        </p:nvSpPr>
        <p:spPr bwMode="auto">
          <a:xfrm>
            <a:off x="3319463" y="1058863"/>
            <a:ext cx="1014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an element of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cxnSp>
        <p:nvCxnSpPr>
          <p:cNvPr id="39993" name="AutoShape 70"/>
          <p:cNvCxnSpPr>
            <a:cxnSpLocks noChangeShapeType="1"/>
            <a:stCxn id="39994" idx="2"/>
            <a:endCxn id="39975" idx="0"/>
          </p:cNvCxnSpPr>
          <p:nvPr/>
        </p:nvCxnSpPr>
        <p:spPr bwMode="auto">
          <a:xfrm rot="16200000" flipH="1">
            <a:off x="882651" y="4757737"/>
            <a:ext cx="19050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4" name="Rectangle 71"/>
          <p:cNvSpPr>
            <a:spLocks noChangeArrowheads="1"/>
          </p:cNvSpPr>
          <p:nvPr/>
        </p:nvSpPr>
        <p:spPr bwMode="auto">
          <a:xfrm>
            <a:off x="1300163" y="327342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39995" name="Rectangle 72"/>
          <p:cNvSpPr>
            <a:spLocks noChangeArrowheads="1"/>
          </p:cNvSpPr>
          <p:nvPr/>
        </p:nvSpPr>
        <p:spPr bwMode="auto">
          <a:xfrm>
            <a:off x="4267200" y="10906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39996" name="Rectangle 73"/>
          <p:cNvSpPr>
            <a:spLocks noChangeArrowheads="1"/>
          </p:cNvSpPr>
          <p:nvPr/>
        </p:nvSpPr>
        <p:spPr bwMode="auto">
          <a:xfrm>
            <a:off x="6688138" y="182403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grpSp>
        <p:nvGrpSpPr>
          <p:cNvPr id="39997" name="Group 83"/>
          <p:cNvGrpSpPr>
            <a:grpSpLocks/>
          </p:cNvGrpSpPr>
          <p:nvPr/>
        </p:nvGrpSpPr>
        <p:grpSpPr bwMode="auto">
          <a:xfrm flipV="1">
            <a:off x="1125538" y="3470275"/>
            <a:ext cx="685800" cy="342900"/>
            <a:chOff x="4139" y="1991"/>
            <a:chExt cx="432" cy="216"/>
          </a:xfrm>
        </p:grpSpPr>
        <p:cxnSp>
          <p:nvCxnSpPr>
            <p:cNvPr id="40019" name="AutoShape 84"/>
            <p:cNvCxnSpPr>
              <a:cxnSpLocks noChangeShapeType="1"/>
            </p:cNvCxnSpPr>
            <p:nvPr/>
          </p:nvCxnSpPr>
          <p:spPr bwMode="auto">
            <a:xfrm rot="10800000" flipH="1">
              <a:off x="4235" y="1991"/>
              <a:ext cx="336" cy="168"/>
            </a:xfrm>
            <a:prstGeom prst="bentConnector4">
              <a:avLst>
                <a:gd name="adj1" fmla="val -42856"/>
                <a:gd name="adj2" fmla="val 185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20" name="AutoShape 85"/>
            <p:cNvSpPr>
              <a:spLocks noChangeArrowheads="1"/>
            </p:cNvSpPr>
            <p:nvPr/>
          </p:nvSpPr>
          <p:spPr bwMode="auto">
            <a:xfrm>
              <a:off x="4139" y="2111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39998" name="Rectangle 86"/>
          <p:cNvSpPr>
            <a:spLocks noChangeArrowheads="1"/>
          </p:cNvSpPr>
          <p:nvPr/>
        </p:nvSpPr>
        <p:spPr bwMode="auto">
          <a:xfrm>
            <a:off x="809625" y="4033838"/>
            <a:ext cx="1060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be made up 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9" name="Rectangle 87"/>
          <p:cNvSpPr>
            <a:spLocks noChangeArrowheads="1"/>
          </p:cNvSpPr>
          <p:nvPr/>
        </p:nvSpPr>
        <p:spPr bwMode="auto">
          <a:xfrm>
            <a:off x="1423988" y="38036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0000" name="Rectangle 88"/>
          <p:cNvSpPr>
            <a:spLocks noChangeArrowheads="1"/>
          </p:cNvSpPr>
          <p:nvPr/>
        </p:nvSpPr>
        <p:spPr bwMode="auto">
          <a:xfrm>
            <a:off x="4887913" y="3273425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</p:txBody>
      </p:sp>
      <p:grpSp>
        <p:nvGrpSpPr>
          <p:cNvPr id="40001" name="Group 89"/>
          <p:cNvGrpSpPr>
            <a:grpSpLocks/>
          </p:cNvGrpSpPr>
          <p:nvPr/>
        </p:nvGrpSpPr>
        <p:grpSpPr bwMode="auto">
          <a:xfrm>
            <a:off x="4887913" y="5483225"/>
            <a:ext cx="1066800" cy="762000"/>
            <a:chOff x="480" y="3072"/>
            <a:chExt cx="672" cy="480"/>
          </a:xfrm>
        </p:grpSpPr>
        <p:sp>
          <p:nvSpPr>
            <p:cNvPr id="40017" name="Rectangle 9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0018" name="Rectangle 9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0002" name="AutoShape 92"/>
          <p:cNvCxnSpPr>
            <a:cxnSpLocks noChangeShapeType="1"/>
            <a:stCxn id="40000" idx="0"/>
            <a:endCxn id="39976" idx="2"/>
          </p:cNvCxnSpPr>
          <p:nvPr/>
        </p:nvCxnSpPr>
        <p:spPr bwMode="auto">
          <a:xfrm rot="5400000" flipH="1">
            <a:off x="4752976" y="2605087"/>
            <a:ext cx="715962" cy="62071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93"/>
          <p:cNvCxnSpPr>
            <a:cxnSpLocks noChangeShapeType="1"/>
            <a:stCxn id="40005" idx="2"/>
            <a:endCxn id="40017" idx="0"/>
          </p:cNvCxnSpPr>
          <p:nvPr/>
        </p:nvCxnSpPr>
        <p:spPr bwMode="auto">
          <a:xfrm>
            <a:off x="5421313" y="4859338"/>
            <a:ext cx="0" cy="852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004" name="Rectangle 94"/>
          <p:cNvSpPr>
            <a:spLocks noChangeArrowheads="1"/>
          </p:cNvSpPr>
          <p:nvPr/>
        </p:nvSpPr>
        <p:spPr bwMode="auto">
          <a:xfrm>
            <a:off x="5116513" y="30448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0005" name="Rectangle 95"/>
          <p:cNvSpPr>
            <a:spLocks noChangeArrowheads="1"/>
          </p:cNvSpPr>
          <p:nvPr/>
        </p:nvSpPr>
        <p:spPr bwMode="auto">
          <a:xfrm>
            <a:off x="4887913" y="432593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40006" name="AutoShape 96"/>
          <p:cNvCxnSpPr>
            <a:cxnSpLocks noChangeShapeType="1"/>
            <a:stCxn id="40000" idx="2"/>
            <a:endCxn id="40005" idx="0"/>
          </p:cNvCxnSpPr>
          <p:nvPr/>
        </p:nvCxnSpPr>
        <p:spPr bwMode="auto">
          <a:xfrm>
            <a:off x="5421313" y="3806825"/>
            <a:ext cx="0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007" name="AutoShape 97"/>
          <p:cNvSpPr>
            <a:spLocks noChangeArrowheads="1"/>
          </p:cNvSpPr>
          <p:nvPr/>
        </p:nvSpPr>
        <p:spPr bwMode="auto">
          <a:xfrm>
            <a:off x="5345113" y="380682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008" name="Rectangle 98"/>
          <p:cNvSpPr>
            <a:spLocks noChangeArrowheads="1"/>
          </p:cNvSpPr>
          <p:nvPr/>
        </p:nvSpPr>
        <p:spPr bwMode="auto">
          <a:xfrm>
            <a:off x="5141913" y="4149725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0009" name="Freeform 99"/>
          <p:cNvSpPr>
            <a:spLocks/>
          </p:cNvSpPr>
          <p:nvPr/>
        </p:nvSpPr>
        <p:spPr bwMode="auto">
          <a:xfrm flipV="1">
            <a:off x="5257800" y="2451100"/>
            <a:ext cx="422275" cy="307975"/>
          </a:xfrm>
          <a:custGeom>
            <a:avLst/>
            <a:gdLst>
              <a:gd name="T0" fmla="*/ 0 w 266"/>
              <a:gd name="T1" fmla="*/ 2147483646 h 194"/>
              <a:gd name="T2" fmla="*/ 0 w 266"/>
              <a:gd name="T3" fmla="*/ 0 h 194"/>
              <a:gd name="T4" fmla="*/ 2147483646 w 266"/>
              <a:gd name="T5" fmla="*/ 0 h 194"/>
              <a:gd name="T6" fmla="*/ 2147483646 w 266"/>
              <a:gd name="T7" fmla="*/ 2147483646 h 194"/>
              <a:gd name="T8" fmla="*/ 2147483646 w 266"/>
              <a:gd name="T9" fmla="*/ 2147483646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94"/>
              <a:gd name="T17" fmla="*/ 266 w 266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94">
                <a:moveTo>
                  <a:pt x="0" y="121"/>
                </a:moveTo>
                <a:lnTo>
                  <a:pt x="0" y="0"/>
                </a:lnTo>
                <a:lnTo>
                  <a:pt x="266" y="0"/>
                </a:lnTo>
                <a:lnTo>
                  <a:pt x="266" y="194"/>
                </a:lnTo>
                <a:lnTo>
                  <a:pt x="49" y="19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AutoShape 100"/>
          <p:cNvSpPr>
            <a:spLocks noChangeArrowheads="1"/>
          </p:cNvSpPr>
          <p:nvPr/>
        </p:nvSpPr>
        <p:spPr bwMode="auto">
          <a:xfrm>
            <a:off x="5335588" y="2365375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011" name="Rectangle 101"/>
          <p:cNvSpPr>
            <a:spLocks noChangeArrowheads="1"/>
          </p:cNvSpPr>
          <p:nvPr/>
        </p:nvSpPr>
        <p:spPr bwMode="auto">
          <a:xfrm>
            <a:off x="5186363" y="252412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0012" name="Rectangle 102"/>
          <p:cNvSpPr>
            <a:spLocks noChangeArrowheads="1"/>
          </p:cNvSpPr>
          <p:nvPr/>
        </p:nvSpPr>
        <p:spPr bwMode="auto">
          <a:xfrm>
            <a:off x="5613400" y="2468875"/>
            <a:ext cx="606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contain &gt;</a:t>
            </a:r>
          </a:p>
        </p:txBody>
      </p:sp>
      <p:sp>
        <p:nvSpPr>
          <p:cNvPr id="40013" name="Rectangle 106"/>
          <p:cNvSpPr>
            <a:spLocks noChangeArrowheads="1"/>
          </p:cNvSpPr>
          <p:nvPr/>
        </p:nvSpPr>
        <p:spPr bwMode="auto">
          <a:xfrm>
            <a:off x="3295650" y="18161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an element of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40014" name="Freeform 107"/>
          <p:cNvSpPr>
            <a:spLocks/>
          </p:cNvSpPr>
          <p:nvPr/>
        </p:nvSpPr>
        <p:spPr bwMode="auto">
          <a:xfrm>
            <a:off x="3035300" y="1508125"/>
            <a:ext cx="1228725" cy="614363"/>
          </a:xfrm>
          <a:custGeom>
            <a:avLst/>
            <a:gdLst>
              <a:gd name="T0" fmla="*/ 2147483646 w 774"/>
              <a:gd name="T1" fmla="*/ 2147483646 h 387"/>
              <a:gd name="T2" fmla="*/ 2147483646 w 774"/>
              <a:gd name="T3" fmla="*/ 2147483646 h 387"/>
              <a:gd name="T4" fmla="*/ 2147483646 w 774"/>
              <a:gd name="T5" fmla="*/ 0 h 387"/>
              <a:gd name="T6" fmla="*/ 0 w 774"/>
              <a:gd name="T7" fmla="*/ 0 h 387"/>
              <a:gd name="T8" fmla="*/ 0 60000 65536"/>
              <a:gd name="T9" fmla="*/ 0 60000 65536"/>
              <a:gd name="T10" fmla="*/ 0 60000 65536"/>
              <a:gd name="T11" fmla="*/ 0 60000 65536"/>
              <a:gd name="T12" fmla="*/ 0 w 774"/>
              <a:gd name="T13" fmla="*/ 0 h 387"/>
              <a:gd name="T14" fmla="*/ 774 w 774"/>
              <a:gd name="T15" fmla="*/ 387 h 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" h="387">
                <a:moveTo>
                  <a:pt x="774" y="387"/>
                </a:moveTo>
                <a:lnTo>
                  <a:pt x="242" y="387"/>
                </a:lnTo>
                <a:lnTo>
                  <a:pt x="24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Text Box 117"/>
          <p:cNvSpPr txBox="1">
            <a:spLocks noChangeArrowheads="1"/>
          </p:cNvSpPr>
          <p:nvPr/>
        </p:nvSpPr>
        <p:spPr bwMode="auto">
          <a:xfrm>
            <a:off x="5705237" y="0"/>
            <a:ext cx="3438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 Operations Schedule</a:t>
            </a:r>
          </a:p>
        </p:txBody>
      </p:sp>
      <p:sp>
        <p:nvSpPr>
          <p:cNvPr id="40016" name="Rectangle 118"/>
          <p:cNvSpPr>
            <a:spLocks noChangeArrowheads="1"/>
          </p:cNvSpPr>
          <p:nvPr/>
        </p:nvSpPr>
        <p:spPr bwMode="auto">
          <a:xfrm>
            <a:off x="5378505" y="4849813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element in the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3" name="Text Box 102"/>
          <p:cNvSpPr txBox="1">
            <a:spLocks noChangeArrowheads="1"/>
          </p:cNvSpPr>
          <p:nvPr/>
        </p:nvSpPr>
        <p:spPr bwMode="auto">
          <a:xfrm>
            <a:off x="4757863" y="0"/>
            <a:ext cx="4386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Operations Performance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02" r="699" b="2441"/>
          <a:stretch/>
        </p:blipFill>
        <p:spPr>
          <a:xfrm>
            <a:off x="1691626" y="461665"/>
            <a:ext cx="5453510" cy="6154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1828800" y="1752600"/>
            <a:ext cx="5715000" cy="3429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219" name="AutoShape 9"/>
          <p:cNvSpPr>
            <a:spLocks noChangeArrowheads="1"/>
          </p:cNvSpPr>
          <p:nvPr/>
        </p:nvSpPr>
        <p:spPr bwMode="auto">
          <a:xfrm>
            <a:off x="6261100" y="1201738"/>
            <a:ext cx="884238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220" name="AutoShape 10"/>
          <p:cNvSpPr>
            <a:spLocks noChangeArrowheads="1"/>
          </p:cNvSpPr>
          <p:nvPr/>
        </p:nvSpPr>
        <p:spPr bwMode="auto">
          <a:xfrm>
            <a:off x="6453188" y="547688"/>
            <a:ext cx="538162" cy="614362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5368925" y="87313"/>
            <a:ext cx="2728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maintenance information model</a:t>
            </a:r>
          </a:p>
        </p:txBody>
      </p:sp>
      <p:sp>
        <p:nvSpPr>
          <p:cNvPr id="9222" name="AutoShape 12"/>
          <p:cNvSpPr>
            <a:spLocks noChangeArrowheads="1"/>
          </p:cNvSpPr>
          <p:nvPr/>
        </p:nvSpPr>
        <p:spPr bwMode="auto">
          <a:xfrm>
            <a:off x="1154113" y="1201738"/>
            <a:ext cx="882650" cy="4603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338138" y="1233488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128713" y="1233488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2054225" y="1233488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5438775" y="1233488"/>
            <a:ext cx="89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6270625" y="1233488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7197725" y="1233488"/>
            <a:ext cx="900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9229" name="Oval 19"/>
          <p:cNvSpPr>
            <a:spLocks noChangeArrowheads="1"/>
          </p:cNvSpPr>
          <p:nvPr/>
        </p:nvSpPr>
        <p:spPr bwMode="auto">
          <a:xfrm>
            <a:off x="19621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9230" name="Oval 20"/>
          <p:cNvSpPr>
            <a:spLocks noChangeArrowheads="1"/>
          </p:cNvSpPr>
          <p:nvPr/>
        </p:nvSpPr>
        <p:spPr bwMode="auto">
          <a:xfrm>
            <a:off x="33337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9231" name="Oval 21"/>
          <p:cNvSpPr>
            <a:spLocks noChangeArrowheads="1"/>
          </p:cNvSpPr>
          <p:nvPr/>
        </p:nvSpPr>
        <p:spPr bwMode="auto">
          <a:xfrm>
            <a:off x="47815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Quality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cxnSp>
        <p:nvCxnSpPr>
          <p:cNvPr id="9232" name="AutoShape 22"/>
          <p:cNvCxnSpPr>
            <a:cxnSpLocks noChangeShapeType="1"/>
            <a:stCxn id="9223" idx="2"/>
            <a:endCxn id="9229" idx="0"/>
          </p:cNvCxnSpPr>
          <p:nvPr/>
        </p:nvCxnSpPr>
        <p:spPr bwMode="auto">
          <a:xfrm rot="16200000" flipH="1">
            <a:off x="949326" y="1412875"/>
            <a:ext cx="1414462" cy="1849437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3"/>
          <p:cNvCxnSpPr>
            <a:cxnSpLocks noChangeShapeType="1"/>
            <a:stCxn id="9224" idx="2"/>
            <a:endCxn id="9230" idx="0"/>
          </p:cNvCxnSpPr>
          <p:nvPr/>
        </p:nvCxnSpPr>
        <p:spPr bwMode="auto">
          <a:xfrm rot="16200000" flipH="1">
            <a:off x="2071688" y="1163638"/>
            <a:ext cx="1414462" cy="2347912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4"/>
          <p:cNvCxnSpPr>
            <a:cxnSpLocks noChangeShapeType="1"/>
            <a:stCxn id="9225" idx="2"/>
            <a:endCxn id="9231" idx="0"/>
          </p:cNvCxnSpPr>
          <p:nvPr/>
        </p:nvCxnSpPr>
        <p:spPr bwMode="auto">
          <a:xfrm rot="16200000" flipH="1">
            <a:off x="3228181" y="872332"/>
            <a:ext cx="1411287" cy="2933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5"/>
          <p:cNvCxnSpPr>
            <a:cxnSpLocks noChangeShapeType="1"/>
            <a:stCxn id="9231" idx="0"/>
            <a:endCxn id="9228" idx="2"/>
          </p:cNvCxnSpPr>
          <p:nvPr/>
        </p:nvCxnSpPr>
        <p:spPr bwMode="auto">
          <a:xfrm rot="5400000" flipH="1" flipV="1">
            <a:off x="5818981" y="1215232"/>
            <a:ext cx="1411287" cy="22479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6"/>
          <p:cNvCxnSpPr>
            <a:cxnSpLocks noChangeShapeType="1"/>
            <a:stCxn id="9230" idx="0"/>
            <a:endCxn id="9227" idx="2"/>
          </p:cNvCxnSpPr>
          <p:nvPr/>
        </p:nvCxnSpPr>
        <p:spPr bwMode="auto">
          <a:xfrm rot="5400000" flipH="1" flipV="1">
            <a:off x="4642644" y="940594"/>
            <a:ext cx="1414462" cy="27940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7"/>
          <p:cNvCxnSpPr>
            <a:cxnSpLocks noChangeShapeType="1"/>
            <a:stCxn id="9229" idx="0"/>
            <a:endCxn id="9226" idx="2"/>
          </p:cNvCxnSpPr>
          <p:nvPr/>
        </p:nvCxnSpPr>
        <p:spPr bwMode="auto">
          <a:xfrm rot="-5400000">
            <a:off x="3526632" y="685006"/>
            <a:ext cx="1414462" cy="3305175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7250113" y="5308600"/>
            <a:ext cx="82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6307138" y="5308600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513388" y="5308600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9241" name="AutoShape 31"/>
          <p:cNvCxnSpPr>
            <a:cxnSpLocks noChangeShapeType="1"/>
            <a:stCxn id="9231" idx="4"/>
            <a:endCxn id="9238" idx="0"/>
          </p:cNvCxnSpPr>
          <p:nvPr/>
        </p:nvCxnSpPr>
        <p:spPr bwMode="auto">
          <a:xfrm rot="16200000" flipH="1">
            <a:off x="5923756" y="3569494"/>
            <a:ext cx="1216025" cy="22621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32"/>
          <p:cNvCxnSpPr>
            <a:cxnSpLocks noChangeShapeType="1"/>
            <a:stCxn id="9230" idx="4"/>
            <a:endCxn id="9239" idx="0"/>
          </p:cNvCxnSpPr>
          <p:nvPr/>
        </p:nvCxnSpPr>
        <p:spPr bwMode="auto">
          <a:xfrm rot="16200000" flipH="1">
            <a:off x="4749006" y="3296444"/>
            <a:ext cx="1216025" cy="28082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33"/>
          <p:cNvCxnSpPr>
            <a:cxnSpLocks noChangeShapeType="1"/>
            <a:stCxn id="9229" idx="4"/>
            <a:endCxn id="9240" idx="0"/>
          </p:cNvCxnSpPr>
          <p:nvPr/>
        </p:nvCxnSpPr>
        <p:spPr bwMode="auto">
          <a:xfrm rot="16200000" flipH="1">
            <a:off x="3636169" y="3037681"/>
            <a:ext cx="1216025" cy="33258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Text Box 34"/>
          <p:cNvSpPr txBox="1">
            <a:spLocks noChangeArrowheads="1"/>
          </p:cNvSpPr>
          <p:nvPr/>
        </p:nvSpPr>
        <p:spPr bwMode="auto">
          <a:xfrm>
            <a:off x="485775" y="5308600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9245" name="Text Box 35"/>
          <p:cNvSpPr txBox="1">
            <a:spLocks noChangeArrowheads="1"/>
          </p:cNvSpPr>
          <p:nvPr/>
        </p:nvSpPr>
        <p:spPr bwMode="auto">
          <a:xfrm>
            <a:off x="1295400" y="5308600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Maintenance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9246" name="Text Box 36"/>
          <p:cNvSpPr txBox="1">
            <a:spLocks noChangeArrowheads="1"/>
          </p:cNvSpPr>
          <p:nvPr/>
        </p:nvSpPr>
        <p:spPr bwMode="auto">
          <a:xfrm>
            <a:off x="2206625" y="5308600"/>
            <a:ext cx="82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Quality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9247" name="AutoShape 37"/>
          <p:cNvCxnSpPr>
            <a:cxnSpLocks noChangeShapeType="1"/>
            <a:stCxn id="9231" idx="4"/>
            <a:endCxn id="9246" idx="0"/>
          </p:cNvCxnSpPr>
          <p:nvPr/>
        </p:nvCxnSpPr>
        <p:spPr bwMode="auto">
          <a:xfrm rot="5400000">
            <a:off x="3402012" y="3309938"/>
            <a:ext cx="1216025" cy="27813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8"/>
          <p:cNvCxnSpPr>
            <a:cxnSpLocks noChangeShapeType="1"/>
            <a:stCxn id="9230" idx="4"/>
            <a:endCxn id="9245" idx="0"/>
          </p:cNvCxnSpPr>
          <p:nvPr/>
        </p:nvCxnSpPr>
        <p:spPr bwMode="auto">
          <a:xfrm rot="5400000">
            <a:off x="2243137" y="3598863"/>
            <a:ext cx="1216025" cy="22034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9"/>
          <p:cNvCxnSpPr>
            <a:cxnSpLocks noChangeShapeType="1"/>
            <a:stCxn id="9229" idx="4"/>
            <a:endCxn id="9244" idx="0"/>
          </p:cNvCxnSpPr>
          <p:nvPr/>
        </p:nvCxnSpPr>
        <p:spPr bwMode="auto">
          <a:xfrm rot="5400000">
            <a:off x="1097756" y="3825082"/>
            <a:ext cx="1216025" cy="17510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0" name="Oval 40"/>
          <p:cNvSpPr>
            <a:spLocks noChangeArrowheads="1"/>
          </p:cNvSpPr>
          <p:nvPr/>
        </p:nvSpPr>
        <p:spPr bwMode="auto">
          <a:xfrm>
            <a:off x="6153150" y="3044825"/>
            <a:ext cx="1238250" cy="1047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operations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9251" name="Text Box 41"/>
          <p:cNvSpPr txBox="1">
            <a:spLocks noChangeArrowheads="1"/>
          </p:cNvSpPr>
          <p:nvPr/>
        </p:nvSpPr>
        <p:spPr bwMode="auto">
          <a:xfrm>
            <a:off x="3100388" y="5308600"/>
            <a:ext cx="70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definition</a:t>
            </a:r>
          </a:p>
        </p:txBody>
      </p:sp>
      <p:cxnSp>
        <p:nvCxnSpPr>
          <p:cNvPr id="9252" name="AutoShape 42"/>
          <p:cNvCxnSpPr>
            <a:cxnSpLocks noChangeShapeType="1"/>
            <a:stCxn id="9250" idx="4"/>
            <a:endCxn id="9251" idx="0"/>
          </p:cNvCxnSpPr>
          <p:nvPr/>
        </p:nvCxnSpPr>
        <p:spPr bwMode="auto">
          <a:xfrm rot="5400000">
            <a:off x="4504531" y="3040857"/>
            <a:ext cx="1216025" cy="331946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3003550" y="1233488"/>
            <a:ext cx="73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schedule</a:t>
            </a:r>
          </a:p>
        </p:txBody>
      </p:sp>
      <p:cxnSp>
        <p:nvCxnSpPr>
          <p:cNvPr id="9254" name="AutoShape 44"/>
          <p:cNvCxnSpPr>
            <a:cxnSpLocks noChangeShapeType="1"/>
            <a:stCxn id="9253" idx="2"/>
            <a:endCxn id="9250" idx="0"/>
          </p:cNvCxnSpPr>
          <p:nvPr/>
        </p:nvCxnSpPr>
        <p:spPr bwMode="auto">
          <a:xfrm rot="16200000" flipH="1">
            <a:off x="4365626" y="638175"/>
            <a:ext cx="1414462" cy="3398837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8034338" y="1233488"/>
            <a:ext cx="900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performance</a:t>
            </a:r>
          </a:p>
        </p:txBody>
      </p:sp>
      <p:cxnSp>
        <p:nvCxnSpPr>
          <p:cNvPr id="9256" name="AutoShape 46"/>
          <p:cNvCxnSpPr>
            <a:cxnSpLocks noChangeShapeType="1"/>
            <a:stCxn id="9250" idx="0"/>
            <a:endCxn id="9255" idx="2"/>
          </p:cNvCxnSpPr>
          <p:nvPr/>
        </p:nvCxnSpPr>
        <p:spPr bwMode="auto">
          <a:xfrm rot="5400000" flipH="1" flipV="1">
            <a:off x="6923088" y="1482725"/>
            <a:ext cx="1411287" cy="17129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47"/>
          <p:cNvSpPr txBox="1">
            <a:spLocks noChangeArrowheads="1"/>
          </p:cNvSpPr>
          <p:nvPr/>
        </p:nvSpPr>
        <p:spPr bwMode="auto">
          <a:xfrm>
            <a:off x="8150225" y="5308600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Inventory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9258" name="AutoShape 48"/>
          <p:cNvCxnSpPr>
            <a:cxnSpLocks noChangeShapeType="1"/>
            <a:stCxn id="9250" idx="4"/>
            <a:endCxn id="9257" idx="0"/>
          </p:cNvCxnSpPr>
          <p:nvPr/>
        </p:nvCxnSpPr>
        <p:spPr bwMode="auto">
          <a:xfrm rot="16200000" flipH="1">
            <a:off x="7031037" y="3833813"/>
            <a:ext cx="1216025" cy="1733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9" name="AutoShape 49"/>
          <p:cNvSpPr>
            <a:spLocks noChangeArrowheads="1"/>
          </p:cNvSpPr>
          <p:nvPr/>
        </p:nvSpPr>
        <p:spPr bwMode="auto">
          <a:xfrm>
            <a:off x="1308100" y="587375"/>
            <a:ext cx="538163" cy="614363"/>
          </a:xfrm>
          <a:prstGeom prst="downArrow">
            <a:avLst>
              <a:gd name="adj1" fmla="val 50000"/>
              <a:gd name="adj2" fmla="val 2854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260" name="Text Box 50"/>
          <p:cNvSpPr txBox="1">
            <a:spLocks noChangeArrowheads="1"/>
          </p:cNvSpPr>
          <p:nvPr/>
        </p:nvSpPr>
        <p:spPr bwMode="auto">
          <a:xfrm>
            <a:off x="219075" y="87313"/>
            <a:ext cx="269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Represented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maintenance information model</a:t>
            </a:r>
          </a:p>
        </p:txBody>
      </p:sp>
      <p:sp>
        <p:nvSpPr>
          <p:cNvPr id="9261" name="Text Box 51"/>
          <p:cNvSpPr txBox="1">
            <a:spLocks noChangeArrowheads="1"/>
          </p:cNvSpPr>
          <p:nvPr/>
        </p:nvSpPr>
        <p:spPr bwMode="auto">
          <a:xfrm>
            <a:off x="2473325" y="2584450"/>
            <a:ext cx="446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Manufacturing operations management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08"/>
          <p:cNvGrpSpPr>
            <a:grpSpLocks/>
          </p:cNvGrpSpPr>
          <p:nvPr/>
        </p:nvGrpSpPr>
        <p:grpSpPr bwMode="auto">
          <a:xfrm>
            <a:off x="7045325" y="3665820"/>
            <a:ext cx="796925" cy="720725"/>
            <a:chOff x="4511" y="1991"/>
            <a:chExt cx="502" cy="454"/>
          </a:xfrm>
        </p:grpSpPr>
        <p:sp>
          <p:nvSpPr>
            <p:cNvPr id="42076" name="Rectangle 109"/>
            <p:cNvSpPr>
              <a:spLocks noChangeArrowheads="1"/>
            </p:cNvSpPr>
            <p:nvPr/>
          </p:nvSpPr>
          <p:spPr bwMode="auto">
            <a:xfrm>
              <a:off x="4511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42077" name="Rectangle 110"/>
            <p:cNvSpPr>
              <a:spLocks noChangeArrowheads="1"/>
            </p:cNvSpPr>
            <p:nvPr/>
          </p:nvSpPr>
          <p:spPr bwMode="auto">
            <a:xfrm>
              <a:off x="4518" y="2233"/>
              <a:ext cx="4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Is assembled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from &gt;</a:t>
              </a:r>
            </a:p>
          </p:txBody>
        </p:sp>
        <p:sp>
          <p:nvSpPr>
            <p:cNvPr id="42078" name="AutoShape 111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2079" name="Freeform 112"/>
            <p:cNvSpPr>
              <a:spLocks/>
            </p:cNvSpPr>
            <p:nvPr/>
          </p:nvSpPr>
          <p:spPr bwMode="auto">
            <a:xfrm>
              <a:off x="4534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590800" y="35896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733800" y="35896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6030913" y="35896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Material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447800" y="35896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data</a:t>
            </a:r>
          </a:p>
        </p:txBody>
      </p:sp>
      <p:grpSp>
        <p:nvGrpSpPr>
          <p:cNvPr id="41991" name="Group 6"/>
          <p:cNvGrpSpPr>
            <a:grpSpLocks/>
          </p:cNvGrpSpPr>
          <p:nvPr/>
        </p:nvGrpSpPr>
        <p:grpSpPr bwMode="auto">
          <a:xfrm>
            <a:off x="2590800" y="5700995"/>
            <a:ext cx="1066800" cy="762000"/>
            <a:chOff x="480" y="3072"/>
            <a:chExt cx="672" cy="480"/>
          </a:xfrm>
        </p:grpSpPr>
        <p:sp>
          <p:nvSpPr>
            <p:cNvPr id="42074" name="Rectangle 7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2075" name="Rectangle 8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1992" name="Group 9"/>
          <p:cNvGrpSpPr>
            <a:grpSpLocks/>
          </p:cNvGrpSpPr>
          <p:nvPr/>
        </p:nvGrpSpPr>
        <p:grpSpPr bwMode="auto">
          <a:xfrm>
            <a:off x="3733800" y="5700995"/>
            <a:ext cx="1066800" cy="762000"/>
            <a:chOff x="480" y="3072"/>
            <a:chExt cx="672" cy="480"/>
          </a:xfrm>
        </p:grpSpPr>
        <p:sp>
          <p:nvSpPr>
            <p:cNvPr id="42072" name="Rectangle 1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2073" name="Rectangle 1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1993" name="Group 12"/>
          <p:cNvGrpSpPr>
            <a:grpSpLocks/>
          </p:cNvGrpSpPr>
          <p:nvPr/>
        </p:nvGrpSpPr>
        <p:grpSpPr bwMode="auto">
          <a:xfrm>
            <a:off x="6030913" y="5700995"/>
            <a:ext cx="1066800" cy="762000"/>
            <a:chOff x="480" y="3072"/>
            <a:chExt cx="672" cy="480"/>
          </a:xfrm>
        </p:grpSpPr>
        <p:sp>
          <p:nvSpPr>
            <p:cNvPr id="42070" name="Rectangle 13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2071" name="Rectangle 14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41994" name="Rectangle 15"/>
          <p:cNvSpPr>
            <a:spLocks noChangeArrowheads="1"/>
          </p:cNvSpPr>
          <p:nvPr/>
        </p:nvSpPr>
        <p:spPr bwMode="auto">
          <a:xfrm>
            <a:off x="6564313" y="5175532"/>
            <a:ext cx="911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element in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95" name="AutoShape 16"/>
          <p:cNvCxnSpPr>
            <a:cxnSpLocks noChangeShapeType="1"/>
            <a:stCxn id="41987" idx="0"/>
            <a:endCxn id="42024" idx="2"/>
          </p:cNvCxnSpPr>
          <p:nvPr/>
        </p:nvCxnSpPr>
        <p:spPr bwMode="auto">
          <a:xfrm rot="-5400000">
            <a:off x="3650456" y="2439476"/>
            <a:ext cx="623888" cy="167640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7"/>
          <p:cNvCxnSpPr>
            <a:cxnSpLocks noChangeShapeType="1"/>
            <a:stCxn id="41988" idx="0"/>
            <a:endCxn id="42024" idx="2"/>
          </p:cNvCxnSpPr>
          <p:nvPr/>
        </p:nvCxnSpPr>
        <p:spPr bwMode="auto">
          <a:xfrm rot="-5400000">
            <a:off x="4221956" y="3010976"/>
            <a:ext cx="623888" cy="53340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8"/>
          <p:cNvCxnSpPr>
            <a:cxnSpLocks noChangeShapeType="1"/>
            <a:stCxn id="41989" idx="0"/>
            <a:endCxn id="42024" idx="2"/>
          </p:cNvCxnSpPr>
          <p:nvPr/>
        </p:nvCxnSpPr>
        <p:spPr bwMode="auto">
          <a:xfrm rot="5400000" flipH="1">
            <a:off x="5370513" y="2395819"/>
            <a:ext cx="623888" cy="1763713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9"/>
          <p:cNvCxnSpPr>
            <a:cxnSpLocks noChangeShapeType="1"/>
            <a:stCxn id="41990" idx="0"/>
            <a:endCxn id="42024" idx="2"/>
          </p:cNvCxnSpPr>
          <p:nvPr/>
        </p:nvCxnSpPr>
        <p:spPr bwMode="auto">
          <a:xfrm rot="-5400000">
            <a:off x="3078956" y="1867976"/>
            <a:ext cx="623888" cy="281940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20"/>
          <p:cNvCxnSpPr>
            <a:cxnSpLocks noChangeShapeType="1"/>
            <a:stCxn id="42010" idx="2"/>
            <a:endCxn id="42074" idx="0"/>
          </p:cNvCxnSpPr>
          <p:nvPr/>
        </p:nvCxnSpPr>
        <p:spPr bwMode="auto">
          <a:xfrm>
            <a:off x="3124200" y="5189820"/>
            <a:ext cx="0" cy="739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21"/>
          <p:cNvCxnSpPr>
            <a:cxnSpLocks noChangeShapeType="1"/>
            <a:stCxn id="42011" idx="2"/>
            <a:endCxn id="42072" idx="0"/>
          </p:cNvCxnSpPr>
          <p:nvPr/>
        </p:nvCxnSpPr>
        <p:spPr bwMode="auto">
          <a:xfrm>
            <a:off x="4267200" y="5175532"/>
            <a:ext cx="0" cy="7540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22"/>
          <p:cNvCxnSpPr>
            <a:cxnSpLocks noChangeShapeType="1"/>
            <a:stCxn id="42012" idx="2"/>
            <a:endCxn id="42070" idx="0"/>
          </p:cNvCxnSpPr>
          <p:nvPr/>
        </p:nvCxnSpPr>
        <p:spPr bwMode="auto">
          <a:xfrm>
            <a:off x="6564313" y="5175532"/>
            <a:ext cx="0" cy="7540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Rectangle 23"/>
          <p:cNvSpPr>
            <a:spLocks noChangeArrowheads="1"/>
          </p:cNvSpPr>
          <p:nvPr/>
        </p:nvSpPr>
        <p:spPr bwMode="auto">
          <a:xfrm>
            <a:off x="4244975" y="5175532"/>
            <a:ext cx="911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element in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3" name="Rectangle 24"/>
          <p:cNvSpPr>
            <a:spLocks noChangeArrowheads="1"/>
          </p:cNvSpPr>
          <p:nvPr/>
        </p:nvSpPr>
        <p:spPr bwMode="auto">
          <a:xfrm>
            <a:off x="3101975" y="5189820"/>
            <a:ext cx="911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element in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4033838" y="2965732"/>
            <a:ext cx="7350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contain</a:t>
            </a:r>
          </a:p>
        </p:txBody>
      </p:sp>
      <p:sp>
        <p:nvSpPr>
          <p:cNvPr id="42005" name="Rectangle 26"/>
          <p:cNvSpPr>
            <a:spLocks noChangeArrowheads="1"/>
          </p:cNvSpPr>
          <p:nvPr/>
        </p:nvSpPr>
        <p:spPr bwMode="auto">
          <a:xfrm>
            <a:off x="1600200" y="336102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06" name="Rectangle 27"/>
          <p:cNvSpPr>
            <a:spLocks noChangeArrowheads="1"/>
          </p:cNvSpPr>
          <p:nvPr/>
        </p:nvSpPr>
        <p:spPr bwMode="auto">
          <a:xfrm>
            <a:off x="6284913" y="336102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07" name="Rectangle 28"/>
          <p:cNvSpPr>
            <a:spLocks noChangeArrowheads="1"/>
          </p:cNvSpPr>
          <p:nvPr/>
        </p:nvSpPr>
        <p:spPr bwMode="auto">
          <a:xfrm>
            <a:off x="3962400" y="336102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08" name="Rectangle 29"/>
          <p:cNvSpPr>
            <a:spLocks noChangeArrowheads="1"/>
          </p:cNvSpPr>
          <p:nvPr/>
        </p:nvSpPr>
        <p:spPr bwMode="auto">
          <a:xfrm>
            <a:off x="2819400" y="3375307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09" name="Rectangle 30"/>
          <p:cNvSpPr>
            <a:spLocks noChangeArrowheads="1"/>
          </p:cNvSpPr>
          <p:nvPr/>
        </p:nvSpPr>
        <p:spPr bwMode="auto">
          <a:xfrm>
            <a:off x="4743450" y="2260882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10" name="Rectangle 31"/>
          <p:cNvSpPr>
            <a:spLocks noChangeArrowheads="1"/>
          </p:cNvSpPr>
          <p:nvPr/>
        </p:nvSpPr>
        <p:spPr bwMode="auto">
          <a:xfrm>
            <a:off x="2590800" y="46564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42011" name="Rectangle 32"/>
          <p:cNvSpPr>
            <a:spLocks noChangeArrowheads="1"/>
          </p:cNvSpPr>
          <p:nvPr/>
        </p:nvSpPr>
        <p:spPr bwMode="auto">
          <a:xfrm>
            <a:off x="3733800" y="4642132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42012" name="Rectangle 33"/>
          <p:cNvSpPr>
            <a:spLocks noChangeArrowheads="1"/>
          </p:cNvSpPr>
          <p:nvPr/>
        </p:nvSpPr>
        <p:spPr bwMode="auto">
          <a:xfrm>
            <a:off x="6030913" y="4642132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42013" name="AutoShape 34"/>
          <p:cNvCxnSpPr>
            <a:cxnSpLocks noChangeShapeType="1"/>
            <a:stCxn id="41987" idx="2"/>
            <a:endCxn id="42010" idx="0"/>
          </p:cNvCxnSpPr>
          <p:nvPr/>
        </p:nvCxnSpPr>
        <p:spPr bwMode="auto">
          <a:xfrm>
            <a:off x="3124200" y="412302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AutoShape 35"/>
          <p:cNvCxnSpPr>
            <a:cxnSpLocks noChangeShapeType="1"/>
            <a:stCxn id="41988" idx="2"/>
            <a:endCxn id="42011" idx="0"/>
          </p:cNvCxnSpPr>
          <p:nvPr/>
        </p:nvCxnSpPr>
        <p:spPr bwMode="auto">
          <a:xfrm>
            <a:off x="4267200" y="4123020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AutoShape 36"/>
          <p:cNvCxnSpPr>
            <a:cxnSpLocks noChangeShapeType="1"/>
            <a:stCxn id="41989" idx="2"/>
            <a:endCxn id="42012" idx="0"/>
          </p:cNvCxnSpPr>
          <p:nvPr/>
        </p:nvCxnSpPr>
        <p:spPr bwMode="auto">
          <a:xfrm>
            <a:off x="6564313" y="4123020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6" name="AutoShape 37"/>
          <p:cNvSpPr>
            <a:spLocks noChangeArrowheads="1"/>
          </p:cNvSpPr>
          <p:nvPr/>
        </p:nvSpPr>
        <p:spPr bwMode="auto">
          <a:xfrm>
            <a:off x="3048000" y="4137307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17" name="AutoShape 38"/>
          <p:cNvSpPr>
            <a:spLocks noChangeArrowheads="1"/>
          </p:cNvSpPr>
          <p:nvPr/>
        </p:nvSpPr>
        <p:spPr bwMode="auto">
          <a:xfrm>
            <a:off x="4191000" y="412302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18" name="AutoShape 39"/>
          <p:cNvSpPr>
            <a:spLocks noChangeArrowheads="1"/>
          </p:cNvSpPr>
          <p:nvPr/>
        </p:nvSpPr>
        <p:spPr bwMode="auto">
          <a:xfrm>
            <a:off x="6488113" y="412302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19" name="Rectangle 40"/>
          <p:cNvSpPr>
            <a:spLocks noChangeArrowheads="1"/>
          </p:cNvSpPr>
          <p:nvPr/>
        </p:nvSpPr>
        <p:spPr bwMode="auto">
          <a:xfrm>
            <a:off x="2819400" y="4480207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20" name="Rectangle 41"/>
          <p:cNvSpPr>
            <a:spLocks noChangeArrowheads="1"/>
          </p:cNvSpPr>
          <p:nvPr/>
        </p:nvSpPr>
        <p:spPr bwMode="auto">
          <a:xfrm>
            <a:off x="3987800" y="4465920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21" name="Rectangle 42"/>
          <p:cNvSpPr>
            <a:spLocks noChangeArrowheads="1"/>
          </p:cNvSpPr>
          <p:nvPr/>
        </p:nvSpPr>
        <p:spPr bwMode="auto">
          <a:xfrm>
            <a:off x="6284913" y="4465920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22" name="Rectangle 43"/>
          <p:cNvSpPr>
            <a:spLocks noChangeArrowheads="1"/>
          </p:cNvSpPr>
          <p:nvPr/>
        </p:nvSpPr>
        <p:spPr bwMode="auto">
          <a:xfrm>
            <a:off x="4267200" y="755932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42023" name="Rectangle 44"/>
          <p:cNvSpPr>
            <a:spLocks noChangeArrowheads="1"/>
          </p:cNvSpPr>
          <p:nvPr/>
        </p:nvSpPr>
        <p:spPr bwMode="auto">
          <a:xfrm>
            <a:off x="4267200" y="1594132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42024" name="Rectangle 45"/>
          <p:cNvSpPr>
            <a:spLocks noChangeArrowheads="1"/>
          </p:cNvSpPr>
          <p:nvPr/>
        </p:nvSpPr>
        <p:spPr bwMode="auto">
          <a:xfrm>
            <a:off x="4267200" y="2432332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42025" name="AutoShape 46"/>
          <p:cNvSpPr>
            <a:spLocks noChangeArrowheads="1"/>
          </p:cNvSpPr>
          <p:nvPr/>
        </p:nvSpPr>
        <p:spPr bwMode="auto">
          <a:xfrm>
            <a:off x="4724400" y="2965732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cxnSp>
        <p:nvCxnSpPr>
          <p:cNvPr id="42026" name="AutoShape 47"/>
          <p:cNvCxnSpPr>
            <a:cxnSpLocks noChangeShapeType="1"/>
            <a:stCxn id="42022" idx="2"/>
            <a:endCxn id="42023" idx="0"/>
          </p:cNvCxnSpPr>
          <p:nvPr/>
        </p:nvCxnSpPr>
        <p:spPr bwMode="auto">
          <a:xfrm>
            <a:off x="4800600" y="1289332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7" name="AutoShape 48"/>
          <p:cNvCxnSpPr>
            <a:cxnSpLocks noChangeShapeType="1"/>
            <a:stCxn id="42023" idx="2"/>
            <a:endCxn id="42024" idx="0"/>
          </p:cNvCxnSpPr>
          <p:nvPr/>
        </p:nvCxnSpPr>
        <p:spPr bwMode="auto">
          <a:xfrm>
            <a:off x="4800600" y="2127532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8" name="AutoShape 49"/>
          <p:cNvSpPr>
            <a:spLocks noChangeArrowheads="1"/>
          </p:cNvSpPr>
          <p:nvPr/>
        </p:nvSpPr>
        <p:spPr bwMode="auto">
          <a:xfrm>
            <a:off x="4724400" y="2127532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29" name="AutoShape 50"/>
          <p:cNvSpPr>
            <a:spLocks noChangeArrowheads="1"/>
          </p:cNvSpPr>
          <p:nvPr/>
        </p:nvSpPr>
        <p:spPr bwMode="auto">
          <a:xfrm>
            <a:off x="4724400" y="1289332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30" name="Rectangle 51"/>
          <p:cNvSpPr>
            <a:spLocks noChangeArrowheads="1"/>
          </p:cNvSpPr>
          <p:nvPr/>
        </p:nvSpPr>
        <p:spPr bwMode="auto">
          <a:xfrm>
            <a:off x="4749800" y="1441732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31" name="Rectangle 52"/>
          <p:cNvSpPr>
            <a:spLocks noChangeArrowheads="1"/>
          </p:cNvSpPr>
          <p:nvPr/>
        </p:nvSpPr>
        <p:spPr bwMode="auto">
          <a:xfrm>
            <a:off x="3957638" y="1276632"/>
            <a:ext cx="8048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made up of</a:t>
            </a:r>
          </a:p>
        </p:txBody>
      </p:sp>
      <p:sp>
        <p:nvSpPr>
          <p:cNvPr id="42032" name="Rectangle 53"/>
          <p:cNvSpPr>
            <a:spLocks noChangeArrowheads="1"/>
          </p:cNvSpPr>
          <p:nvPr/>
        </p:nvSpPr>
        <p:spPr bwMode="auto">
          <a:xfrm>
            <a:off x="3962400" y="2102132"/>
            <a:ext cx="8048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Is made up of</a:t>
            </a:r>
          </a:p>
        </p:txBody>
      </p:sp>
      <p:sp>
        <p:nvSpPr>
          <p:cNvPr id="42033" name="Rectangle 55"/>
          <p:cNvSpPr>
            <a:spLocks noChangeArrowheads="1"/>
          </p:cNvSpPr>
          <p:nvPr/>
        </p:nvSpPr>
        <p:spPr bwMode="auto">
          <a:xfrm>
            <a:off x="1981200" y="2432332"/>
            <a:ext cx="10668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Process segment</a:t>
            </a:r>
          </a:p>
        </p:txBody>
      </p:sp>
      <p:cxnSp>
        <p:nvCxnSpPr>
          <p:cNvPr id="42034" name="AutoShape 57"/>
          <p:cNvCxnSpPr>
            <a:cxnSpLocks noChangeShapeType="1"/>
            <a:stCxn id="42024" idx="1"/>
            <a:endCxn id="42033" idx="3"/>
          </p:cNvCxnSpPr>
          <p:nvPr/>
        </p:nvCxnSpPr>
        <p:spPr bwMode="auto">
          <a:xfrm flipH="1">
            <a:off x="3048000" y="2699032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5" name="Rectangle 58"/>
          <p:cNvSpPr>
            <a:spLocks noChangeArrowheads="1"/>
          </p:cNvSpPr>
          <p:nvPr/>
        </p:nvSpPr>
        <p:spPr bwMode="auto">
          <a:xfrm>
            <a:off x="3086100" y="2714907"/>
            <a:ext cx="768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42036" name="Rectangle 68"/>
          <p:cNvSpPr>
            <a:spLocks noChangeArrowheads="1"/>
          </p:cNvSpPr>
          <p:nvPr/>
        </p:nvSpPr>
        <p:spPr bwMode="auto">
          <a:xfrm>
            <a:off x="4879975" y="358962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</p:txBody>
      </p:sp>
      <p:grpSp>
        <p:nvGrpSpPr>
          <p:cNvPr id="42037" name="Group 69"/>
          <p:cNvGrpSpPr>
            <a:grpSpLocks/>
          </p:cNvGrpSpPr>
          <p:nvPr/>
        </p:nvGrpSpPr>
        <p:grpSpPr bwMode="auto">
          <a:xfrm>
            <a:off x="4879975" y="5700995"/>
            <a:ext cx="1066800" cy="762000"/>
            <a:chOff x="480" y="3072"/>
            <a:chExt cx="672" cy="480"/>
          </a:xfrm>
        </p:grpSpPr>
        <p:sp>
          <p:nvSpPr>
            <p:cNvPr id="42068" name="Rectangle 7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2069" name="Rectangle 7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2038" name="AutoShape 72"/>
          <p:cNvCxnSpPr>
            <a:cxnSpLocks noChangeShapeType="1"/>
            <a:stCxn id="42036" idx="0"/>
            <a:endCxn id="42024" idx="2"/>
          </p:cNvCxnSpPr>
          <p:nvPr/>
        </p:nvCxnSpPr>
        <p:spPr bwMode="auto">
          <a:xfrm rot="5400000" flipH="1">
            <a:off x="4795044" y="2971288"/>
            <a:ext cx="623888" cy="61277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9" name="AutoShape 73"/>
          <p:cNvCxnSpPr>
            <a:cxnSpLocks noChangeShapeType="1"/>
            <a:stCxn id="42042" idx="2"/>
            <a:endCxn id="42068" idx="0"/>
          </p:cNvCxnSpPr>
          <p:nvPr/>
        </p:nvCxnSpPr>
        <p:spPr bwMode="auto">
          <a:xfrm>
            <a:off x="5413375" y="5172357"/>
            <a:ext cx="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0" name="Rectangle 74"/>
          <p:cNvSpPr>
            <a:spLocks noChangeArrowheads="1"/>
          </p:cNvSpPr>
          <p:nvPr/>
        </p:nvSpPr>
        <p:spPr bwMode="auto">
          <a:xfrm>
            <a:off x="5391150" y="5172357"/>
            <a:ext cx="911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element in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41" name="Rectangle 75"/>
          <p:cNvSpPr>
            <a:spLocks noChangeArrowheads="1"/>
          </p:cNvSpPr>
          <p:nvPr/>
        </p:nvSpPr>
        <p:spPr bwMode="auto">
          <a:xfrm>
            <a:off x="5108575" y="335784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42" name="Rectangle 76"/>
          <p:cNvSpPr>
            <a:spLocks noChangeArrowheads="1"/>
          </p:cNvSpPr>
          <p:nvPr/>
        </p:nvSpPr>
        <p:spPr bwMode="auto">
          <a:xfrm>
            <a:off x="4879975" y="4638957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actual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42043" name="AutoShape 77"/>
          <p:cNvCxnSpPr>
            <a:cxnSpLocks noChangeShapeType="1"/>
            <a:stCxn id="42036" idx="2"/>
            <a:endCxn id="42042" idx="0"/>
          </p:cNvCxnSpPr>
          <p:nvPr/>
        </p:nvCxnSpPr>
        <p:spPr bwMode="auto">
          <a:xfrm>
            <a:off x="5413375" y="4123020"/>
            <a:ext cx="0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4" name="AutoShape 78"/>
          <p:cNvSpPr>
            <a:spLocks noChangeArrowheads="1"/>
          </p:cNvSpPr>
          <p:nvPr/>
        </p:nvSpPr>
        <p:spPr bwMode="auto">
          <a:xfrm>
            <a:off x="5337175" y="4119845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45" name="Rectangle 79"/>
          <p:cNvSpPr>
            <a:spLocks noChangeArrowheads="1"/>
          </p:cNvSpPr>
          <p:nvPr/>
        </p:nvSpPr>
        <p:spPr bwMode="auto">
          <a:xfrm>
            <a:off x="5133975" y="4462745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2046" name="Freeform 84"/>
          <p:cNvSpPr>
            <a:spLocks/>
          </p:cNvSpPr>
          <p:nvPr/>
        </p:nvSpPr>
        <p:spPr bwMode="auto">
          <a:xfrm flipV="1">
            <a:off x="5257800" y="2848257"/>
            <a:ext cx="422275" cy="307975"/>
          </a:xfrm>
          <a:custGeom>
            <a:avLst/>
            <a:gdLst>
              <a:gd name="T0" fmla="*/ 0 w 266"/>
              <a:gd name="T1" fmla="*/ 2147483646 h 194"/>
              <a:gd name="T2" fmla="*/ 0 w 266"/>
              <a:gd name="T3" fmla="*/ 0 h 194"/>
              <a:gd name="T4" fmla="*/ 2147483646 w 266"/>
              <a:gd name="T5" fmla="*/ 0 h 194"/>
              <a:gd name="T6" fmla="*/ 2147483646 w 266"/>
              <a:gd name="T7" fmla="*/ 2147483646 h 194"/>
              <a:gd name="T8" fmla="*/ 2147483646 w 266"/>
              <a:gd name="T9" fmla="*/ 2147483646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94"/>
              <a:gd name="T17" fmla="*/ 266 w 266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94">
                <a:moveTo>
                  <a:pt x="0" y="121"/>
                </a:moveTo>
                <a:lnTo>
                  <a:pt x="0" y="0"/>
                </a:lnTo>
                <a:lnTo>
                  <a:pt x="266" y="0"/>
                </a:lnTo>
                <a:lnTo>
                  <a:pt x="266" y="194"/>
                </a:lnTo>
                <a:lnTo>
                  <a:pt x="49" y="19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AutoShape 85"/>
          <p:cNvSpPr>
            <a:spLocks noChangeArrowheads="1"/>
          </p:cNvSpPr>
          <p:nvPr/>
        </p:nvSpPr>
        <p:spPr bwMode="auto">
          <a:xfrm>
            <a:off x="5335588" y="2762532"/>
            <a:ext cx="1524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48" name="Rectangle 86"/>
          <p:cNvSpPr>
            <a:spLocks noChangeArrowheads="1"/>
          </p:cNvSpPr>
          <p:nvPr/>
        </p:nvSpPr>
        <p:spPr bwMode="auto">
          <a:xfrm>
            <a:off x="5186363" y="293239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49" name="Rectangle 87"/>
          <p:cNvSpPr>
            <a:spLocks noChangeArrowheads="1"/>
          </p:cNvSpPr>
          <p:nvPr/>
        </p:nvSpPr>
        <p:spPr bwMode="auto">
          <a:xfrm>
            <a:off x="5411788" y="2665695"/>
            <a:ext cx="8290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contain &gt;</a:t>
            </a:r>
          </a:p>
        </p:txBody>
      </p:sp>
      <p:grpSp>
        <p:nvGrpSpPr>
          <p:cNvPr id="42050" name="Group 88"/>
          <p:cNvGrpSpPr>
            <a:grpSpLocks/>
          </p:cNvGrpSpPr>
          <p:nvPr/>
        </p:nvGrpSpPr>
        <p:grpSpPr bwMode="auto">
          <a:xfrm flipV="1">
            <a:off x="1279525" y="3780120"/>
            <a:ext cx="685800" cy="342900"/>
            <a:chOff x="4139" y="1991"/>
            <a:chExt cx="432" cy="216"/>
          </a:xfrm>
        </p:grpSpPr>
        <p:cxnSp>
          <p:nvCxnSpPr>
            <p:cNvPr id="42066" name="AutoShape 89"/>
            <p:cNvCxnSpPr>
              <a:cxnSpLocks noChangeShapeType="1"/>
            </p:cNvCxnSpPr>
            <p:nvPr/>
          </p:nvCxnSpPr>
          <p:spPr bwMode="auto">
            <a:xfrm rot="10800000" flipH="1">
              <a:off x="4235" y="1991"/>
              <a:ext cx="336" cy="168"/>
            </a:xfrm>
            <a:prstGeom prst="bentConnector4">
              <a:avLst>
                <a:gd name="adj1" fmla="val -42856"/>
                <a:gd name="adj2" fmla="val 185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67" name="AutoShape 90"/>
            <p:cNvSpPr>
              <a:spLocks noChangeArrowheads="1"/>
            </p:cNvSpPr>
            <p:nvPr/>
          </p:nvSpPr>
          <p:spPr bwMode="auto">
            <a:xfrm>
              <a:off x="4139" y="2111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42051" name="Rectangle 91"/>
          <p:cNvSpPr>
            <a:spLocks noChangeArrowheads="1"/>
          </p:cNvSpPr>
          <p:nvPr/>
        </p:nvSpPr>
        <p:spPr bwMode="auto">
          <a:xfrm>
            <a:off x="866374" y="4343682"/>
            <a:ext cx="11576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be made up of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52" name="Rectangle 92"/>
          <p:cNvSpPr>
            <a:spLocks noChangeArrowheads="1"/>
          </p:cNvSpPr>
          <p:nvPr/>
        </p:nvSpPr>
        <p:spPr bwMode="auto">
          <a:xfrm>
            <a:off x="1577975" y="411349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2053" name="Text Box 102"/>
          <p:cNvSpPr txBox="1">
            <a:spLocks noChangeArrowheads="1"/>
          </p:cNvSpPr>
          <p:nvPr/>
        </p:nvSpPr>
        <p:spPr bwMode="auto">
          <a:xfrm>
            <a:off x="5301505" y="0"/>
            <a:ext cx="3805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Operations Performance</a:t>
            </a:r>
          </a:p>
        </p:txBody>
      </p:sp>
      <p:sp>
        <p:nvSpPr>
          <p:cNvPr id="42054" name="Rectangle 103"/>
          <p:cNvSpPr>
            <a:spLocks noChangeArrowheads="1"/>
          </p:cNvSpPr>
          <p:nvPr/>
        </p:nvSpPr>
        <p:spPr bwMode="auto">
          <a:xfrm>
            <a:off x="6616700" y="1595720"/>
            <a:ext cx="10668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request</a:t>
            </a:r>
          </a:p>
        </p:txBody>
      </p:sp>
      <p:cxnSp>
        <p:nvCxnSpPr>
          <p:cNvPr id="42055" name="AutoShape 104"/>
          <p:cNvCxnSpPr>
            <a:cxnSpLocks noChangeShapeType="1"/>
            <a:stCxn id="42023" idx="3"/>
            <a:endCxn id="42054" idx="1"/>
          </p:cNvCxnSpPr>
          <p:nvPr/>
        </p:nvCxnSpPr>
        <p:spPr bwMode="auto">
          <a:xfrm>
            <a:off x="5334000" y="1860832"/>
            <a:ext cx="1282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56" name="Rectangle 105"/>
          <p:cNvSpPr>
            <a:spLocks noChangeArrowheads="1"/>
          </p:cNvSpPr>
          <p:nvPr/>
        </p:nvSpPr>
        <p:spPr bwMode="auto">
          <a:xfrm>
            <a:off x="5307013" y="152269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 &gt;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57" name="Rectangle 106"/>
          <p:cNvSpPr>
            <a:spLocks noChangeArrowheads="1"/>
          </p:cNvSpPr>
          <p:nvPr/>
        </p:nvSpPr>
        <p:spPr bwMode="auto">
          <a:xfrm>
            <a:off x="6305550" y="187356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0..1</a:t>
            </a:r>
          </a:p>
        </p:txBody>
      </p:sp>
      <p:sp>
        <p:nvSpPr>
          <p:cNvPr id="42058" name="Rectangle 107"/>
          <p:cNvSpPr>
            <a:spLocks noChangeArrowheads="1"/>
          </p:cNvSpPr>
          <p:nvPr/>
        </p:nvSpPr>
        <p:spPr bwMode="auto">
          <a:xfrm>
            <a:off x="5286375" y="1848539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grpSp>
        <p:nvGrpSpPr>
          <p:cNvPr id="42059" name="Group 62"/>
          <p:cNvGrpSpPr>
            <a:grpSpLocks/>
          </p:cNvGrpSpPr>
          <p:nvPr/>
        </p:nvGrpSpPr>
        <p:grpSpPr bwMode="auto">
          <a:xfrm>
            <a:off x="1981200" y="1405220"/>
            <a:ext cx="1066800" cy="762000"/>
            <a:chOff x="480" y="3072"/>
            <a:chExt cx="672" cy="480"/>
          </a:xfrm>
        </p:grpSpPr>
        <p:sp>
          <p:nvSpPr>
            <p:cNvPr id="42064" name="Rectangle 63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42065" name="Rectangle 64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2060" name="AutoShape 66"/>
          <p:cNvCxnSpPr>
            <a:cxnSpLocks noChangeShapeType="1"/>
            <a:endCxn id="42064" idx="3"/>
          </p:cNvCxnSpPr>
          <p:nvPr/>
        </p:nvCxnSpPr>
        <p:spPr bwMode="auto">
          <a:xfrm flipH="1">
            <a:off x="3048000" y="190052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61" name="Rectangle 69"/>
          <p:cNvSpPr>
            <a:spLocks noChangeArrowheads="1"/>
          </p:cNvSpPr>
          <p:nvPr/>
        </p:nvSpPr>
        <p:spPr bwMode="auto">
          <a:xfrm>
            <a:off x="3417888" y="1602070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42062" name="Rectangle 106"/>
          <p:cNvSpPr>
            <a:spLocks noChangeArrowheads="1"/>
          </p:cNvSpPr>
          <p:nvPr/>
        </p:nvSpPr>
        <p:spPr bwMode="auto">
          <a:xfrm>
            <a:off x="3390900" y="2333907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an </a:t>
            </a: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  <p:sp>
        <p:nvSpPr>
          <p:cNvPr id="42063" name="Freeform 107"/>
          <p:cNvSpPr>
            <a:spLocks/>
          </p:cNvSpPr>
          <p:nvPr/>
        </p:nvSpPr>
        <p:spPr bwMode="auto">
          <a:xfrm>
            <a:off x="3035300" y="2051332"/>
            <a:ext cx="1228725" cy="614363"/>
          </a:xfrm>
          <a:custGeom>
            <a:avLst/>
            <a:gdLst>
              <a:gd name="T0" fmla="*/ 2147483646 w 774"/>
              <a:gd name="T1" fmla="*/ 2147483646 h 387"/>
              <a:gd name="T2" fmla="*/ 2147483646 w 774"/>
              <a:gd name="T3" fmla="*/ 2147483646 h 387"/>
              <a:gd name="T4" fmla="*/ 2147483646 w 774"/>
              <a:gd name="T5" fmla="*/ 0 h 387"/>
              <a:gd name="T6" fmla="*/ 0 w 774"/>
              <a:gd name="T7" fmla="*/ 0 h 387"/>
              <a:gd name="T8" fmla="*/ 0 60000 65536"/>
              <a:gd name="T9" fmla="*/ 0 60000 65536"/>
              <a:gd name="T10" fmla="*/ 0 60000 65536"/>
              <a:gd name="T11" fmla="*/ 0 60000 65536"/>
              <a:gd name="T12" fmla="*/ 0 w 774"/>
              <a:gd name="T13" fmla="*/ 0 h 387"/>
              <a:gd name="T14" fmla="*/ 774 w 774"/>
              <a:gd name="T15" fmla="*/ 387 h 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" h="387">
                <a:moveTo>
                  <a:pt x="774" y="387"/>
                </a:moveTo>
                <a:lnTo>
                  <a:pt x="242" y="387"/>
                </a:lnTo>
                <a:lnTo>
                  <a:pt x="24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103"/>
          <p:cNvSpPr>
            <a:spLocks noChangeArrowheads="1"/>
          </p:cNvSpPr>
          <p:nvPr/>
        </p:nvSpPr>
        <p:spPr bwMode="auto">
          <a:xfrm>
            <a:off x="6616700" y="765175"/>
            <a:ext cx="10668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schedule</a:t>
            </a:r>
          </a:p>
        </p:txBody>
      </p:sp>
      <p:cxnSp>
        <p:nvCxnSpPr>
          <p:cNvPr id="97" name="AutoShape 104"/>
          <p:cNvCxnSpPr>
            <a:cxnSpLocks noChangeShapeType="1"/>
            <a:endCxn id="96" idx="1"/>
          </p:cNvCxnSpPr>
          <p:nvPr/>
        </p:nvCxnSpPr>
        <p:spPr bwMode="auto">
          <a:xfrm>
            <a:off x="5334000" y="1030287"/>
            <a:ext cx="1282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Rectangle 105"/>
          <p:cNvSpPr>
            <a:spLocks noChangeArrowheads="1"/>
          </p:cNvSpPr>
          <p:nvPr/>
        </p:nvSpPr>
        <p:spPr bwMode="auto">
          <a:xfrm>
            <a:off x="5299056" y="841827"/>
            <a:ext cx="10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May reference a &gt;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06"/>
          <p:cNvSpPr>
            <a:spLocks noChangeArrowheads="1"/>
          </p:cNvSpPr>
          <p:nvPr/>
        </p:nvSpPr>
        <p:spPr bwMode="auto">
          <a:xfrm>
            <a:off x="6305550" y="1043297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234668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8" name="Text Box 92"/>
          <p:cNvSpPr txBox="1">
            <a:spLocks noChangeArrowheads="1"/>
          </p:cNvSpPr>
          <p:nvPr/>
        </p:nvSpPr>
        <p:spPr bwMode="auto">
          <a:xfrm>
            <a:off x="5049609" y="0"/>
            <a:ext cx="40943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Operations Capability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40" t="1413" r="685" b="3120"/>
          <a:stretch/>
        </p:blipFill>
        <p:spPr>
          <a:xfrm>
            <a:off x="462665" y="548625"/>
            <a:ext cx="7988240" cy="58759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93"/>
          <p:cNvGrpSpPr>
            <a:grpSpLocks/>
          </p:cNvGrpSpPr>
          <p:nvPr/>
        </p:nvGrpSpPr>
        <p:grpSpPr bwMode="auto">
          <a:xfrm>
            <a:off x="6688138" y="2200275"/>
            <a:ext cx="796925" cy="720725"/>
            <a:chOff x="4511" y="1991"/>
            <a:chExt cx="502" cy="454"/>
          </a:xfrm>
        </p:grpSpPr>
        <p:sp>
          <p:nvSpPr>
            <p:cNvPr id="44107" name="Rectangle 94"/>
            <p:cNvSpPr>
              <a:spLocks noChangeArrowheads="1"/>
            </p:cNvSpPr>
            <p:nvPr/>
          </p:nvSpPr>
          <p:spPr bwMode="auto">
            <a:xfrm>
              <a:off x="4511" y="2112"/>
              <a:ext cx="2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0..*</a:t>
              </a:r>
            </a:p>
          </p:txBody>
        </p:sp>
        <p:sp>
          <p:nvSpPr>
            <p:cNvPr id="44108" name="Rectangle 95"/>
            <p:cNvSpPr>
              <a:spLocks noChangeArrowheads="1"/>
            </p:cNvSpPr>
            <p:nvPr/>
          </p:nvSpPr>
          <p:spPr bwMode="auto">
            <a:xfrm>
              <a:off x="4518" y="2233"/>
              <a:ext cx="4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assembled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44109" name="AutoShape 96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4110" name="Freeform 97"/>
            <p:cNvSpPr>
              <a:spLocks/>
            </p:cNvSpPr>
            <p:nvPr/>
          </p:nvSpPr>
          <p:spPr bwMode="auto">
            <a:xfrm>
              <a:off x="4534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386013" y="381000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154738" y="42052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652838" y="41910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357438" y="41910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667125" y="381000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6159500" y="381000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cxnSp>
        <p:nvCxnSpPr>
          <p:cNvPr id="44041" name="AutoShape 8"/>
          <p:cNvCxnSpPr>
            <a:cxnSpLocks noChangeShapeType="1"/>
            <a:stCxn id="44062" idx="2"/>
            <a:endCxn id="44067" idx="0"/>
          </p:cNvCxnSpPr>
          <p:nvPr/>
        </p:nvCxnSpPr>
        <p:spPr bwMode="auto">
          <a:xfrm>
            <a:off x="2408238" y="2667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AutoShape 9"/>
          <p:cNvSpPr>
            <a:spLocks noChangeArrowheads="1"/>
          </p:cNvSpPr>
          <p:nvPr/>
        </p:nvSpPr>
        <p:spPr bwMode="auto">
          <a:xfrm>
            <a:off x="2332038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44043" name="Group 10"/>
          <p:cNvGrpSpPr>
            <a:grpSpLocks/>
          </p:cNvGrpSpPr>
          <p:nvPr/>
        </p:nvGrpSpPr>
        <p:grpSpPr bwMode="auto">
          <a:xfrm>
            <a:off x="1874838" y="4191000"/>
            <a:ext cx="1066800" cy="762000"/>
            <a:chOff x="480" y="3072"/>
            <a:chExt cx="672" cy="480"/>
          </a:xfrm>
        </p:grpSpPr>
        <p:sp>
          <p:nvSpPr>
            <p:cNvPr id="44105" name="Rectangle 1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4106" name="Rectangle 1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4044" name="Group 13"/>
          <p:cNvGrpSpPr>
            <a:grpSpLocks/>
          </p:cNvGrpSpPr>
          <p:nvPr/>
        </p:nvGrpSpPr>
        <p:grpSpPr bwMode="auto">
          <a:xfrm>
            <a:off x="3170238" y="4191000"/>
            <a:ext cx="1066800" cy="762000"/>
            <a:chOff x="480" y="3072"/>
            <a:chExt cx="672" cy="480"/>
          </a:xfrm>
        </p:grpSpPr>
        <p:sp>
          <p:nvSpPr>
            <p:cNvPr id="44103" name="Rectangle 14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4104" name="Rectangle 15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4045" name="Group 16"/>
          <p:cNvGrpSpPr>
            <a:grpSpLocks/>
          </p:cNvGrpSpPr>
          <p:nvPr/>
        </p:nvGrpSpPr>
        <p:grpSpPr bwMode="auto">
          <a:xfrm>
            <a:off x="5672138" y="4191000"/>
            <a:ext cx="1066800" cy="762000"/>
            <a:chOff x="480" y="3072"/>
            <a:chExt cx="672" cy="480"/>
          </a:xfrm>
        </p:grpSpPr>
        <p:sp>
          <p:nvSpPr>
            <p:cNvPr id="44101" name="Rectangle 17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4102" name="Rectangle 18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4046" name="AutoShape 19"/>
          <p:cNvCxnSpPr>
            <a:cxnSpLocks noChangeShapeType="1"/>
            <a:stCxn id="44062" idx="0"/>
            <a:endCxn id="44066" idx="2"/>
          </p:cNvCxnSpPr>
          <p:nvPr/>
        </p:nvCxnSpPr>
        <p:spPr bwMode="auto">
          <a:xfrm rot="-5400000">
            <a:off x="2478882" y="1224756"/>
            <a:ext cx="838200" cy="979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20"/>
          <p:cNvCxnSpPr>
            <a:cxnSpLocks noChangeShapeType="1"/>
            <a:stCxn id="44063" idx="0"/>
            <a:endCxn id="44066" idx="2"/>
          </p:cNvCxnSpPr>
          <p:nvPr/>
        </p:nvCxnSpPr>
        <p:spPr bwMode="auto">
          <a:xfrm rot="5400000" flipH="1">
            <a:off x="3126582" y="1556543"/>
            <a:ext cx="838200" cy="315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21"/>
          <p:cNvCxnSpPr>
            <a:cxnSpLocks noChangeShapeType="1"/>
            <a:stCxn id="44064" idx="0"/>
            <a:endCxn id="44066" idx="2"/>
          </p:cNvCxnSpPr>
          <p:nvPr/>
        </p:nvCxnSpPr>
        <p:spPr bwMode="auto">
          <a:xfrm rot="5400000" flipH="1">
            <a:off x="4377532" y="305593"/>
            <a:ext cx="838200" cy="2817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22"/>
          <p:cNvCxnSpPr>
            <a:cxnSpLocks noChangeShapeType="1"/>
            <a:stCxn id="44065" idx="0"/>
            <a:endCxn id="44066" idx="2"/>
          </p:cNvCxnSpPr>
          <p:nvPr/>
        </p:nvCxnSpPr>
        <p:spPr bwMode="auto">
          <a:xfrm rot="-5400000">
            <a:off x="1854200" y="600075"/>
            <a:ext cx="838200" cy="2228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23"/>
          <p:cNvCxnSpPr>
            <a:cxnSpLocks noChangeShapeType="1"/>
            <a:stCxn id="44067" idx="2"/>
            <a:endCxn id="44105" idx="0"/>
          </p:cNvCxnSpPr>
          <p:nvPr/>
        </p:nvCxnSpPr>
        <p:spPr bwMode="auto">
          <a:xfrm>
            <a:off x="2408238" y="3810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24"/>
          <p:cNvCxnSpPr>
            <a:cxnSpLocks noChangeShapeType="1"/>
            <a:stCxn id="44068" idx="2"/>
            <a:endCxn id="44103" idx="0"/>
          </p:cNvCxnSpPr>
          <p:nvPr/>
        </p:nvCxnSpPr>
        <p:spPr bwMode="auto">
          <a:xfrm>
            <a:off x="3703638" y="3810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5"/>
          <p:cNvCxnSpPr>
            <a:cxnSpLocks noChangeShapeType="1"/>
            <a:stCxn id="44069" idx="2"/>
            <a:endCxn id="44101" idx="0"/>
          </p:cNvCxnSpPr>
          <p:nvPr/>
        </p:nvCxnSpPr>
        <p:spPr bwMode="auto">
          <a:xfrm>
            <a:off x="6205538" y="3810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AutoShape 26"/>
          <p:cNvSpPr>
            <a:spLocks noChangeArrowheads="1"/>
          </p:cNvSpPr>
          <p:nvPr/>
        </p:nvSpPr>
        <p:spPr bwMode="auto">
          <a:xfrm>
            <a:off x="3311525" y="1295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4054" name="Rectangle 27"/>
          <p:cNvSpPr>
            <a:spLocks noChangeArrowheads="1"/>
          </p:cNvSpPr>
          <p:nvPr/>
        </p:nvSpPr>
        <p:spPr bwMode="auto">
          <a:xfrm>
            <a:off x="3463925" y="12954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collection of</a:t>
            </a:r>
          </a:p>
        </p:txBody>
      </p:sp>
      <p:sp>
        <p:nvSpPr>
          <p:cNvPr id="44055" name="Rectangle 28"/>
          <p:cNvSpPr>
            <a:spLocks noChangeArrowheads="1"/>
          </p:cNvSpPr>
          <p:nvPr/>
        </p:nvSpPr>
        <p:spPr bwMode="auto">
          <a:xfrm>
            <a:off x="1168400" y="19192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56" name="Rectangle 29"/>
          <p:cNvSpPr>
            <a:spLocks noChangeArrowheads="1"/>
          </p:cNvSpPr>
          <p:nvPr/>
        </p:nvSpPr>
        <p:spPr bwMode="auto">
          <a:xfrm>
            <a:off x="5926138" y="19192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57" name="Rectangle 30"/>
          <p:cNvSpPr>
            <a:spLocks noChangeArrowheads="1"/>
          </p:cNvSpPr>
          <p:nvPr/>
        </p:nvSpPr>
        <p:spPr bwMode="auto">
          <a:xfrm>
            <a:off x="3398838" y="19192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58" name="Rectangle 31"/>
          <p:cNvSpPr>
            <a:spLocks noChangeArrowheads="1"/>
          </p:cNvSpPr>
          <p:nvPr/>
        </p:nvSpPr>
        <p:spPr bwMode="auto">
          <a:xfrm>
            <a:off x="2103438" y="19192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59" name="Rectangle 32"/>
          <p:cNvSpPr>
            <a:spLocks noChangeArrowheads="1"/>
          </p:cNvSpPr>
          <p:nvPr/>
        </p:nvSpPr>
        <p:spPr bwMode="auto">
          <a:xfrm>
            <a:off x="2103438" y="3810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60" name="Rectangle 33"/>
          <p:cNvSpPr>
            <a:spLocks noChangeArrowheads="1"/>
          </p:cNvSpPr>
          <p:nvPr/>
        </p:nvSpPr>
        <p:spPr bwMode="auto">
          <a:xfrm>
            <a:off x="3424238" y="3810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61" name="Rectangle 34"/>
          <p:cNvSpPr>
            <a:spLocks noChangeArrowheads="1"/>
          </p:cNvSpPr>
          <p:nvPr/>
        </p:nvSpPr>
        <p:spPr bwMode="auto">
          <a:xfrm>
            <a:off x="5926138" y="3810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62" name="Rectangle 35"/>
          <p:cNvSpPr>
            <a:spLocks noChangeArrowheads="1"/>
          </p:cNvSpPr>
          <p:nvPr/>
        </p:nvSpPr>
        <p:spPr bwMode="auto">
          <a:xfrm>
            <a:off x="1874838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63" name="Rectangle 36"/>
          <p:cNvSpPr>
            <a:spLocks noChangeArrowheads="1"/>
          </p:cNvSpPr>
          <p:nvPr/>
        </p:nvSpPr>
        <p:spPr bwMode="auto">
          <a:xfrm>
            <a:off x="3170238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64" name="Rectangle 37"/>
          <p:cNvSpPr>
            <a:spLocks noChangeArrowheads="1"/>
          </p:cNvSpPr>
          <p:nvPr/>
        </p:nvSpPr>
        <p:spPr bwMode="auto">
          <a:xfrm>
            <a:off x="5672138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65" name="Rectangle 38"/>
          <p:cNvSpPr>
            <a:spLocks noChangeArrowheads="1"/>
          </p:cNvSpPr>
          <p:nvPr/>
        </p:nvSpPr>
        <p:spPr bwMode="auto">
          <a:xfrm>
            <a:off x="625475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66" name="Rectangle 39"/>
          <p:cNvSpPr>
            <a:spLocks noChangeArrowheads="1"/>
          </p:cNvSpPr>
          <p:nvPr/>
        </p:nvSpPr>
        <p:spPr bwMode="auto">
          <a:xfrm>
            <a:off x="2854325" y="7620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Operations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67" name="Rectangle 40"/>
          <p:cNvSpPr>
            <a:spLocks noChangeArrowheads="1"/>
          </p:cNvSpPr>
          <p:nvPr/>
        </p:nvSpPr>
        <p:spPr bwMode="auto">
          <a:xfrm>
            <a:off x="1874838" y="3276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44068" name="Rectangle 41"/>
          <p:cNvSpPr>
            <a:spLocks noChangeArrowheads="1"/>
          </p:cNvSpPr>
          <p:nvPr/>
        </p:nvSpPr>
        <p:spPr bwMode="auto">
          <a:xfrm>
            <a:off x="3170238" y="3276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44069" name="Rectangle 42"/>
          <p:cNvSpPr>
            <a:spLocks noChangeArrowheads="1"/>
          </p:cNvSpPr>
          <p:nvPr/>
        </p:nvSpPr>
        <p:spPr bwMode="auto">
          <a:xfrm>
            <a:off x="5672138" y="3276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sp>
        <p:nvSpPr>
          <p:cNvPr id="44070" name="Rectangle 43"/>
          <p:cNvSpPr>
            <a:spLocks noChangeArrowheads="1"/>
          </p:cNvSpPr>
          <p:nvPr/>
        </p:nvSpPr>
        <p:spPr bwMode="auto">
          <a:xfrm>
            <a:off x="2357438" y="31115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71" name="Rectangle 44"/>
          <p:cNvSpPr>
            <a:spLocks noChangeArrowheads="1"/>
          </p:cNvSpPr>
          <p:nvPr/>
        </p:nvSpPr>
        <p:spPr bwMode="auto">
          <a:xfrm>
            <a:off x="1538288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72" name="AutoShape 45"/>
          <p:cNvCxnSpPr>
            <a:cxnSpLocks noChangeShapeType="1"/>
            <a:stCxn id="44063" idx="2"/>
            <a:endCxn id="44068" idx="0"/>
          </p:cNvCxnSpPr>
          <p:nvPr/>
        </p:nvCxnSpPr>
        <p:spPr bwMode="auto">
          <a:xfrm>
            <a:off x="3703638" y="2667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3" name="AutoShape 46"/>
          <p:cNvSpPr>
            <a:spLocks noChangeArrowheads="1"/>
          </p:cNvSpPr>
          <p:nvPr/>
        </p:nvSpPr>
        <p:spPr bwMode="auto">
          <a:xfrm>
            <a:off x="3627438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4074" name="Rectangle 47"/>
          <p:cNvSpPr>
            <a:spLocks noChangeArrowheads="1"/>
          </p:cNvSpPr>
          <p:nvPr/>
        </p:nvSpPr>
        <p:spPr bwMode="auto">
          <a:xfrm>
            <a:off x="3652838" y="31115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75" name="Rectangle 48"/>
          <p:cNvSpPr>
            <a:spLocks noChangeArrowheads="1"/>
          </p:cNvSpPr>
          <p:nvPr/>
        </p:nvSpPr>
        <p:spPr bwMode="auto">
          <a:xfrm>
            <a:off x="2760663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76" name="AutoShape 49"/>
          <p:cNvCxnSpPr>
            <a:cxnSpLocks noChangeShapeType="1"/>
            <a:stCxn id="44064" idx="2"/>
            <a:endCxn id="44069" idx="0"/>
          </p:cNvCxnSpPr>
          <p:nvPr/>
        </p:nvCxnSpPr>
        <p:spPr bwMode="auto">
          <a:xfrm>
            <a:off x="6205538" y="2667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7" name="AutoShape 50"/>
          <p:cNvSpPr>
            <a:spLocks noChangeArrowheads="1"/>
          </p:cNvSpPr>
          <p:nvPr/>
        </p:nvSpPr>
        <p:spPr bwMode="auto">
          <a:xfrm>
            <a:off x="6129338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4078" name="Rectangle 51"/>
          <p:cNvSpPr>
            <a:spLocks noChangeArrowheads="1"/>
          </p:cNvSpPr>
          <p:nvPr/>
        </p:nvSpPr>
        <p:spPr bwMode="auto">
          <a:xfrm>
            <a:off x="6154738" y="31115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79" name="Rectangle 52"/>
          <p:cNvSpPr>
            <a:spLocks noChangeArrowheads="1"/>
          </p:cNvSpPr>
          <p:nvPr/>
        </p:nvSpPr>
        <p:spPr bwMode="auto">
          <a:xfrm>
            <a:off x="5262563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80" name="Rectangle 53"/>
          <p:cNvSpPr>
            <a:spLocks noChangeArrowheads="1"/>
          </p:cNvSpPr>
          <p:nvPr/>
        </p:nvSpPr>
        <p:spPr bwMode="auto">
          <a:xfrm>
            <a:off x="3159125" y="13858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81" name="Rectangle 54"/>
          <p:cNvSpPr>
            <a:spLocks noChangeArrowheads="1"/>
          </p:cNvSpPr>
          <p:nvPr/>
        </p:nvSpPr>
        <p:spPr bwMode="auto">
          <a:xfrm>
            <a:off x="2217738" y="27432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82" name="Rectangle 55"/>
          <p:cNvSpPr>
            <a:spLocks noChangeArrowheads="1"/>
          </p:cNvSpPr>
          <p:nvPr/>
        </p:nvSpPr>
        <p:spPr bwMode="auto">
          <a:xfrm>
            <a:off x="3513138" y="27432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83" name="Rectangle 56"/>
          <p:cNvSpPr>
            <a:spLocks noChangeArrowheads="1"/>
          </p:cNvSpPr>
          <p:nvPr/>
        </p:nvSpPr>
        <p:spPr bwMode="auto">
          <a:xfrm>
            <a:off x="6015038" y="27432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84" name="Rectangle 67"/>
          <p:cNvSpPr>
            <a:spLocks noChangeArrowheads="1"/>
          </p:cNvSpPr>
          <p:nvPr/>
        </p:nvSpPr>
        <p:spPr bwMode="auto">
          <a:xfrm>
            <a:off x="4940300" y="41925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4085" name="Rectangle 68"/>
          <p:cNvSpPr>
            <a:spLocks noChangeArrowheads="1"/>
          </p:cNvSpPr>
          <p:nvPr/>
        </p:nvSpPr>
        <p:spPr bwMode="auto">
          <a:xfrm>
            <a:off x="4954588" y="381158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grpSp>
        <p:nvGrpSpPr>
          <p:cNvPr id="44086" name="Group 69"/>
          <p:cNvGrpSpPr>
            <a:grpSpLocks/>
          </p:cNvGrpSpPr>
          <p:nvPr/>
        </p:nvGrpSpPr>
        <p:grpSpPr bwMode="auto">
          <a:xfrm>
            <a:off x="4457700" y="4192588"/>
            <a:ext cx="1066800" cy="762000"/>
            <a:chOff x="480" y="3072"/>
            <a:chExt cx="672" cy="480"/>
          </a:xfrm>
        </p:grpSpPr>
        <p:sp>
          <p:nvSpPr>
            <p:cNvPr id="44099" name="Rectangle 70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4100" name="Rectangle 71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4087" name="AutoShape 72"/>
          <p:cNvCxnSpPr>
            <a:cxnSpLocks noChangeShapeType="1"/>
            <a:stCxn id="44091" idx="2"/>
            <a:endCxn id="44099" idx="0"/>
          </p:cNvCxnSpPr>
          <p:nvPr/>
        </p:nvCxnSpPr>
        <p:spPr bwMode="auto">
          <a:xfrm>
            <a:off x="4991100" y="3811588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88" name="Rectangle 73"/>
          <p:cNvSpPr>
            <a:spLocks noChangeArrowheads="1"/>
          </p:cNvSpPr>
          <p:nvPr/>
        </p:nvSpPr>
        <p:spPr bwMode="auto">
          <a:xfrm>
            <a:off x="4686300" y="1920875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89" name="Rectangle 74"/>
          <p:cNvSpPr>
            <a:spLocks noChangeArrowheads="1"/>
          </p:cNvSpPr>
          <p:nvPr/>
        </p:nvSpPr>
        <p:spPr bwMode="auto">
          <a:xfrm>
            <a:off x="4711700" y="38115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90" name="Rectangle 75"/>
          <p:cNvSpPr>
            <a:spLocks noChangeArrowheads="1"/>
          </p:cNvSpPr>
          <p:nvPr/>
        </p:nvSpPr>
        <p:spPr bwMode="auto">
          <a:xfrm>
            <a:off x="4457700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4091" name="Rectangle 76"/>
          <p:cNvSpPr>
            <a:spLocks noChangeArrowheads="1"/>
          </p:cNvSpPr>
          <p:nvPr/>
        </p:nvSpPr>
        <p:spPr bwMode="auto">
          <a:xfrm>
            <a:off x="4457700" y="32781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Property</a:t>
            </a:r>
          </a:p>
        </p:txBody>
      </p:sp>
      <p:cxnSp>
        <p:nvCxnSpPr>
          <p:cNvPr id="44092" name="AutoShape 77"/>
          <p:cNvCxnSpPr>
            <a:cxnSpLocks noChangeShapeType="1"/>
            <a:stCxn id="44090" idx="2"/>
            <a:endCxn id="44091" idx="0"/>
          </p:cNvCxnSpPr>
          <p:nvPr/>
        </p:nvCxnSpPr>
        <p:spPr bwMode="auto">
          <a:xfrm>
            <a:off x="4991100" y="2667000"/>
            <a:ext cx="0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93" name="AutoShape 78"/>
          <p:cNvSpPr>
            <a:spLocks noChangeArrowheads="1"/>
          </p:cNvSpPr>
          <p:nvPr/>
        </p:nvSpPr>
        <p:spPr bwMode="auto">
          <a:xfrm>
            <a:off x="4914900" y="266858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4094" name="Rectangle 79"/>
          <p:cNvSpPr>
            <a:spLocks noChangeArrowheads="1"/>
          </p:cNvSpPr>
          <p:nvPr/>
        </p:nvSpPr>
        <p:spPr bwMode="auto">
          <a:xfrm>
            <a:off x="4940300" y="3113088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4095" name="Rectangle 80"/>
          <p:cNvSpPr>
            <a:spLocks noChangeArrowheads="1"/>
          </p:cNvSpPr>
          <p:nvPr/>
        </p:nvSpPr>
        <p:spPr bwMode="auto">
          <a:xfrm>
            <a:off x="4048125" y="263683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96" name="Rectangle 81"/>
          <p:cNvSpPr>
            <a:spLocks noChangeArrowheads="1"/>
          </p:cNvSpPr>
          <p:nvPr/>
        </p:nvSpPr>
        <p:spPr bwMode="auto">
          <a:xfrm>
            <a:off x="4800600" y="27447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4097" name="AutoShape 82"/>
          <p:cNvCxnSpPr>
            <a:cxnSpLocks noChangeShapeType="1"/>
            <a:stCxn id="44090" idx="0"/>
            <a:endCxn id="44066" idx="2"/>
          </p:cNvCxnSpPr>
          <p:nvPr/>
        </p:nvCxnSpPr>
        <p:spPr bwMode="auto">
          <a:xfrm rot="5400000" flipH="1">
            <a:off x="3770313" y="912812"/>
            <a:ext cx="838200" cy="1603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98" name="Text Box 92"/>
          <p:cNvSpPr txBox="1">
            <a:spLocks noChangeArrowheads="1"/>
          </p:cNvSpPr>
          <p:nvPr/>
        </p:nvSpPr>
        <p:spPr bwMode="auto">
          <a:xfrm>
            <a:off x="5629896" y="0"/>
            <a:ext cx="3514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Operations Capability</a:t>
            </a:r>
          </a:p>
        </p:txBody>
      </p:sp>
    </p:spTree>
    <p:extLst>
      <p:ext uri="{BB962C8B-B14F-4D97-AF65-F5344CB8AC3E}">
        <p14:creationId xmlns:p14="http://schemas.microsoft.com/office/powerpoint/2010/main" val="2333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1" name="Text Box 78"/>
          <p:cNvSpPr txBox="1">
            <a:spLocks noChangeArrowheads="1"/>
          </p:cNvSpPr>
          <p:nvPr/>
        </p:nvSpPr>
        <p:spPr bwMode="auto">
          <a:xfrm>
            <a:off x="4305816" y="0"/>
            <a:ext cx="4838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Process Segment Capability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10" t="1863" r="1201" b="3106"/>
          <a:stretch/>
        </p:blipFill>
        <p:spPr>
          <a:xfrm>
            <a:off x="1000334" y="663840"/>
            <a:ext cx="6682471" cy="58759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79"/>
          <p:cNvGrpSpPr>
            <a:grpSpLocks/>
          </p:cNvGrpSpPr>
          <p:nvPr/>
        </p:nvGrpSpPr>
        <p:grpSpPr bwMode="auto">
          <a:xfrm>
            <a:off x="6376988" y="2200275"/>
            <a:ext cx="841375" cy="720725"/>
            <a:chOff x="4501" y="1991"/>
            <a:chExt cx="530" cy="454"/>
          </a:xfrm>
        </p:grpSpPr>
        <p:sp>
          <p:nvSpPr>
            <p:cNvPr id="46152" name="Rectangle 80"/>
            <p:cNvSpPr>
              <a:spLocks noChangeArrowheads="1"/>
            </p:cNvSpPr>
            <p:nvPr/>
          </p:nvSpPr>
          <p:spPr bwMode="auto">
            <a:xfrm>
              <a:off x="4501" y="2112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0..n</a:t>
              </a:r>
            </a:p>
          </p:txBody>
        </p:sp>
        <p:sp>
          <p:nvSpPr>
            <p:cNvPr id="46153" name="Rectangle 81"/>
            <p:cNvSpPr>
              <a:spLocks noChangeArrowheads="1"/>
            </p:cNvSpPr>
            <p:nvPr/>
          </p:nvSpPr>
          <p:spPr bwMode="auto">
            <a:xfrm>
              <a:off x="4518" y="2233"/>
              <a:ext cx="5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assembled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46154" name="AutoShape 82"/>
            <p:cNvSpPr>
              <a:spLocks noChangeArrowheads="1"/>
            </p:cNvSpPr>
            <p:nvPr/>
          </p:nvSpPr>
          <p:spPr bwMode="auto">
            <a:xfrm>
              <a:off x="4549" y="1991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6155" name="Freeform 83"/>
            <p:cNvSpPr>
              <a:spLocks/>
            </p:cNvSpPr>
            <p:nvPr/>
          </p:nvSpPr>
          <p:spPr bwMode="auto">
            <a:xfrm>
              <a:off x="4534" y="2039"/>
              <a:ext cx="266" cy="194"/>
            </a:xfrm>
            <a:custGeom>
              <a:avLst/>
              <a:gdLst>
                <a:gd name="T0" fmla="*/ 121 w 266"/>
                <a:gd name="T1" fmla="*/ 0 h 194"/>
                <a:gd name="T2" fmla="*/ 266 w 266"/>
                <a:gd name="T3" fmla="*/ 0 h 194"/>
                <a:gd name="T4" fmla="*/ 266 w 266"/>
                <a:gd name="T5" fmla="*/ 194 h 194"/>
                <a:gd name="T6" fmla="*/ 0 w 266"/>
                <a:gd name="T7" fmla="*/ 194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94"/>
                <a:gd name="T14" fmla="*/ 266 w 266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94">
                  <a:moveTo>
                    <a:pt x="121" y="0"/>
                  </a:moveTo>
                  <a:lnTo>
                    <a:pt x="266" y="0"/>
                  </a:lnTo>
                  <a:lnTo>
                    <a:pt x="266" y="194"/>
                  </a:lnTo>
                  <a:lnTo>
                    <a:pt x="0" y="19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0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819400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367338" y="2133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420938" y="7620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Segment Capability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57775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088" name="AutoShape 8"/>
          <p:cNvCxnSpPr>
            <a:cxnSpLocks noChangeShapeType="1"/>
            <a:stCxn id="46083" idx="0"/>
            <a:endCxn id="46086" idx="2"/>
          </p:cNvCxnSpPr>
          <p:nvPr/>
        </p:nvCxnSpPr>
        <p:spPr bwMode="auto">
          <a:xfrm rot="-5400000">
            <a:off x="2086769" y="1266031"/>
            <a:ext cx="838200" cy="896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AutoShape 9"/>
          <p:cNvCxnSpPr>
            <a:cxnSpLocks noChangeShapeType="1"/>
            <a:stCxn id="46084" idx="0"/>
            <a:endCxn id="46086" idx="2"/>
          </p:cNvCxnSpPr>
          <p:nvPr/>
        </p:nvCxnSpPr>
        <p:spPr bwMode="auto">
          <a:xfrm rot="5400000" flipH="1">
            <a:off x="2734469" y="1515269"/>
            <a:ext cx="838200" cy="398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AutoShape 10"/>
          <p:cNvCxnSpPr>
            <a:cxnSpLocks noChangeShapeType="1"/>
            <a:stCxn id="46085" idx="0"/>
            <a:endCxn id="46086" idx="2"/>
          </p:cNvCxnSpPr>
          <p:nvPr/>
        </p:nvCxnSpPr>
        <p:spPr bwMode="auto">
          <a:xfrm rot="5400000" flipH="1">
            <a:off x="4008438" y="241300"/>
            <a:ext cx="838200" cy="294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1"/>
          <p:cNvCxnSpPr>
            <a:cxnSpLocks noChangeShapeType="1"/>
            <a:stCxn id="46083" idx="2"/>
          </p:cNvCxnSpPr>
          <p:nvPr/>
        </p:nvCxnSpPr>
        <p:spPr bwMode="auto">
          <a:xfrm>
            <a:off x="2057400" y="2667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4" idx="2"/>
            <a:endCxn id="46121" idx="0"/>
          </p:cNvCxnSpPr>
          <p:nvPr/>
        </p:nvCxnSpPr>
        <p:spPr bwMode="auto">
          <a:xfrm>
            <a:off x="3352800" y="2667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5" idx="2"/>
            <a:endCxn id="46122" idx="0"/>
          </p:cNvCxnSpPr>
          <p:nvPr/>
        </p:nvCxnSpPr>
        <p:spPr bwMode="auto">
          <a:xfrm>
            <a:off x="5900738" y="2667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2878138" y="1295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2487613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1192213" y="263525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3030538" y="129540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Is a collection 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621338" y="19192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048000" y="19192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1752600" y="19192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849938" y="29860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302000" y="2971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006600" y="2971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04" name="AutoShape 24"/>
          <p:cNvSpPr>
            <a:spLocks noChangeArrowheads="1"/>
          </p:cNvSpPr>
          <p:nvPr/>
        </p:nvSpPr>
        <p:spPr bwMode="auto">
          <a:xfrm>
            <a:off x="1981200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6106" name="AutoShape 26"/>
          <p:cNvSpPr>
            <a:spLocks noChangeArrowheads="1"/>
          </p:cNvSpPr>
          <p:nvPr/>
        </p:nvSpPr>
        <p:spPr bwMode="auto">
          <a:xfrm>
            <a:off x="5824538" y="26670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1524000" y="4114800"/>
            <a:ext cx="1066800" cy="762000"/>
            <a:chOff x="480" y="3072"/>
            <a:chExt cx="672" cy="480"/>
          </a:xfrm>
        </p:grpSpPr>
        <p:sp>
          <p:nvSpPr>
            <p:cNvPr id="46150" name="Rectangle 28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Personnel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6151" name="Rectangle 29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6108" name="Group 30"/>
          <p:cNvGrpSpPr>
            <a:grpSpLocks/>
          </p:cNvGrpSpPr>
          <p:nvPr/>
        </p:nvGrpSpPr>
        <p:grpSpPr bwMode="auto">
          <a:xfrm>
            <a:off x="2819400" y="4114800"/>
            <a:ext cx="1066800" cy="762000"/>
            <a:chOff x="480" y="3072"/>
            <a:chExt cx="672" cy="480"/>
          </a:xfrm>
        </p:grpSpPr>
        <p:sp>
          <p:nvSpPr>
            <p:cNvPr id="46148" name="Rectangle 3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Equipment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6149" name="Rectangle 3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6109" name="Group 33"/>
          <p:cNvGrpSpPr>
            <a:grpSpLocks/>
          </p:cNvGrpSpPr>
          <p:nvPr/>
        </p:nvGrpSpPr>
        <p:grpSpPr bwMode="auto">
          <a:xfrm>
            <a:off x="5367338" y="4114800"/>
            <a:ext cx="1066800" cy="762000"/>
            <a:chOff x="480" y="3072"/>
            <a:chExt cx="672" cy="480"/>
          </a:xfrm>
        </p:grpSpPr>
        <p:sp>
          <p:nvSpPr>
            <p:cNvPr id="46146" name="Rectangle 34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Material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6147" name="Rectangle 35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6110" name="AutoShape 36"/>
          <p:cNvCxnSpPr>
            <a:cxnSpLocks noChangeShapeType="1"/>
            <a:stCxn id="46120" idx="2"/>
            <a:endCxn id="46150" idx="0"/>
          </p:cNvCxnSpPr>
          <p:nvPr/>
        </p:nvCxnSpPr>
        <p:spPr bwMode="auto">
          <a:xfrm>
            <a:off x="2057400" y="3733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1" name="AutoShape 37"/>
          <p:cNvCxnSpPr>
            <a:cxnSpLocks noChangeShapeType="1"/>
            <a:stCxn id="46121" idx="2"/>
            <a:endCxn id="46148" idx="0"/>
          </p:cNvCxnSpPr>
          <p:nvPr/>
        </p:nvCxnSpPr>
        <p:spPr bwMode="auto">
          <a:xfrm>
            <a:off x="3352800" y="3733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AutoShape 38"/>
          <p:cNvCxnSpPr>
            <a:cxnSpLocks noChangeShapeType="1"/>
            <a:stCxn id="46122" idx="2"/>
            <a:endCxn id="46146" idx="0"/>
          </p:cNvCxnSpPr>
          <p:nvPr/>
        </p:nvCxnSpPr>
        <p:spPr bwMode="auto">
          <a:xfrm>
            <a:off x="5900738" y="3733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3" name="Rectangle 39"/>
          <p:cNvSpPr>
            <a:spLocks noChangeArrowheads="1"/>
          </p:cNvSpPr>
          <p:nvPr/>
        </p:nvSpPr>
        <p:spPr bwMode="auto">
          <a:xfrm>
            <a:off x="2035175" y="373380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6114" name="Rectangle 40"/>
          <p:cNvSpPr>
            <a:spLocks noChangeArrowheads="1"/>
          </p:cNvSpPr>
          <p:nvPr/>
        </p:nvSpPr>
        <p:spPr bwMode="auto">
          <a:xfrm>
            <a:off x="1752600" y="3733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15" name="Rectangle 41"/>
          <p:cNvSpPr>
            <a:spLocks noChangeArrowheads="1"/>
          </p:cNvSpPr>
          <p:nvPr/>
        </p:nvSpPr>
        <p:spPr bwMode="auto">
          <a:xfrm>
            <a:off x="3073400" y="3733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16" name="Rectangle 42"/>
          <p:cNvSpPr>
            <a:spLocks noChangeArrowheads="1"/>
          </p:cNvSpPr>
          <p:nvPr/>
        </p:nvSpPr>
        <p:spPr bwMode="auto">
          <a:xfrm>
            <a:off x="5621338" y="3733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17" name="Rectangle 43"/>
          <p:cNvSpPr>
            <a:spLocks noChangeArrowheads="1"/>
          </p:cNvSpPr>
          <p:nvPr/>
        </p:nvSpPr>
        <p:spPr bwMode="auto">
          <a:xfrm>
            <a:off x="5849938" y="41290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6118" name="Rectangle 44"/>
          <p:cNvSpPr>
            <a:spLocks noChangeArrowheads="1"/>
          </p:cNvSpPr>
          <p:nvPr/>
        </p:nvSpPr>
        <p:spPr bwMode="auto">
          <a:xfrm>
            <a:off x="3302000" y="4114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6119" name="Rectangle 45"/>
          <p:cNvSpPr>
            <a:spLocks noChangeArrowheads="1"/>
          </p:cNvSpPr>
          <p:nvPr/>
        </p:nvSpPr>
        <p:spPr bwMode="auto">
          <a:xfrm>
            <a:off x="2006600" y="41148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6120" name="Rectangle 46"/>
          <p:cNvSpPr>
            <a:spLocks noChangeArrowheads="1"/>
          </p:cNvSpPr>
          <p:nvPr/>
        </p:nvSpPr>
        <p:spPr bwMode="auto">
          <a:xfrm>
            <a:off x="1524000" y="3200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Personnel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Property</a:t>
            </a:r>
          </a:p>
        </p:txBody>
      </p:sp>
      <p:sp>
        <p:nvSpPr>
          <p:cNvPr id="46121" name="Rectangle 47"/>
          <p:cNvSpPr>
            <a:spLocks noChangeArrowheads="1"/>
          </p:cNvSpPr>
          <p:nvPr/>
        </p:nvSpPr>
        <p:spPr bwMode="auto">
          <a:xfrm>
            <a:off x="2819400" y="3200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Equipment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Property</a:t>
            </a:r>
          </a:p>
        </p:txBody>
      </p:sp>
      <p:sp>
        <p:nvSpPr>
          <p:cNvPr id="46122" name="Rectangle 48"/>
          <p:cNvSpPr>
            <a:spLocks noChangeArrowheads="1"/>
          </p:cNvSpPr>
          <p:nvPr/>
        </p:nvSpPr>
        <p:spPr bwMode="auto">
          <a:xfrm>
            <a:off x="5367338" y="3200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Material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Property</a:t>
            </a:r>
          </a:p>
        </p:txBody>
      </p:sp>
      <p:sp>
        <p:nvSpPr>
          <p:cNvPr id="46123" name="Rectangle 49"/>
          <p:cNvSpPr>
            <a:spLocks noChangeArrowheads="1"/>
          </p:cNvSpPr>
          <p:nvPr/>
        </p:nvSpPr>
        <p:spPr bwMode="auto">
          <a:xfrm>
            <a:off x="3316288" y="373380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6124" name="Rectangle 50"/>
          <p:cNvSpPr>
            <a:spLocks noChangeArrowheads="1"/>
          </p:cNvSpPr>
          <p:nvPr/>
        </p:nvSpPr>
        <p:spPr bwMode="auto">
          <a:xfrm>
            <a:off x="5864225" y="373380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6125" name="Rectangle 51"/>
          <p:cNvSpPr>
            <a:spLocks noChangeArrowheads="1"/>
          </p:cNvSpPr>
          <p:nvPr/>
        </p:nvSpPr>
        <p:spPr bwMode="auto">
          <a:xfrm>
            <a:off x="4554538" y="7620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Process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Segment</a:t>
            </a:r>
          </a:p>
        </p:txBody>
      </p:sp>
      <p:cxnSp>
        <p:nvCxnSpPr>
          <p:cNvPr id="46126" name="AutoShape 52"/>
          <p:cNvCxnSpPr>
            <a:cxnSpLocks noChangeShapeType="1"/>
            <a:stCxn id="46125" idx="1"/>
            <a:endCxn id="46086" idx="3"/>
          </p:cNvCxnSpPr>
          <p:nvPr/>
        </p:nvCxnSpPr>
        <p:spPr bwMode="auto">
          <a:xfrm flipH="1">
            <a:off x="3487738" y="10287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7" name="Rectangle 53"/>
          <p:cNvSpPr>
            <a:spLocks noChangeArrowheads="1"/>
          </p:cNvSpPr>
          <p:nvPr/>
        </p:nvSpPr>
        <p:spPr bwMode="auto">
          <a:xfrm>
            <a:off x="3549650" y="838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 to</a:t>
            </a:r>
          </a:p>
        </p:txBody>
      </p:sp>
      <p:sp>
        <p:nvSpPr>
          <p:cNvPr id="46128" name="Rectangle 54"/>
          <p:cNvSpPr>
            <a:spLocks noChangeArrowheads="1"/>
          </p:cNvSpPr>
          <p:nvPr/>
        </p:nvSpPr>
        <p:spPr bwMode="auto">
          <a:xfrm>
            <a:off x="4111625" y="21351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</a:t>
            </a:r>
          </a:p>
        </p:txBody>
      </p:sp>
      <p:cxnSp>
        <p:nvCxnSpPr>
          <p:cNvPr id="46129" name="AutoShape 55"/>
          <p:cNvCxnSpPr>
            <a:cxnSpLocks noChangeShapeType="1"/>
            <a:stCxn id="46128" idx="0"/>
            <a:endCxn id="46086" idx="2"/>
          </p:cNvCxnSpPr>
          <p:nvPr/>
        </p:nvCxnSpPr>
        <p:spPr bwMode="auto">
          <a:xfrm rot="5400000" flipH="1">
            <a:off x="3379788" y="869950"/>
            <a:ext cx="839788" cy="1690687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0" name="AutoShape 56"/>
          <p:cNvCxnSpPr>
            <a:cxnSpLocks noChangeShapeType="1"/>
            <a:stCxn id="46128" idx="2"/>
            <a:endCxn id="46139" idx="0"/>
          </p:cNvCxnSpPr>
          <p:nvPr/>
        </p:nvCxnSpPr>
        <p:spPr bwMode="auto">
          <a:xfrm>
            <a:off x="4645025" y="26685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31" name="Rectangle 57"/>
          <p:cNvSpPr>
            <a:spLocks noChangeArrowheads="1"/>
          </p:cNvSpPr>
          <p:nvPr/>
        </p:nvSpPr>
        <p:spPr bwMode="auto">
          <a:xfrm>
            <a:off x="3779838" y="263683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properties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endParaRPr lang="en-US" altLang="en-US" sz="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32" name="Rectangle 58"/>
          <p:cNvSpPr>
            <a:spLocks noChangeArrowheads="1"/>
          </p:cNvSpPr>
          <p:nvPr/>
        </p:nvSpPr>
        <p:spPr bwMode="auto">
          <a:xfrm>
            <a:off x="4340225" y="1920875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33" name="Rectangle 59"/>
          <p:cNvSpPr>
            <a:spLocks noChangeArrowheads="1"/>
          </p:cNvSpPr>
          <p:nvPr/>
        </p:nvSpPr>
        <p:spPr bwMode="auto">
          <a:xfrm>
            <a:off x="4594225" y="29733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34" name="AutoShape 60"/>
          <p:cNvSpPr>
            <a:spLocks noChangeArrowheads="1"/>
          </p:cNvSpPr>
          <p:nvPr/>
        </p:nvSpPr>
        <p:spPr bwMode="auto">
          <a:xfrm>
            <a:off x="4568825" y="2668588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46135" name="Group 61"/>
          <p:cNvGrpSpPr>
            <a:grpSpLocks/>
          </p:cNvGrpSpPr>
          <p:nvPr/>
        </p:nvGrpSpPr>
        <p:grpSpPr bwMode="auto">
          <a:xfrm>
            <a:off x="4111625" y="4116388"/>
            <a:ext cx="1066800" cy="762000"/>
            <a:chOff x="480" y="3072"/>
            <a:chExt cx="672" cy="480"/>
          </a:xfrm>
        </p:grpSpPr>
        <p:sp>
          <p:nvSpPr>
            <p:cNvPr id="46144" name="Rectangle 62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Physical Asset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46145" name="Rectangle 63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cxnSp>
        <p:nvCxnSpPr>
          <p:cNvPr id="46136" name="AutoShape 64"/>
          <p:cNvCxnSpPr>
            <a:cxnSpLocks noChangeShapeType="1"/>
            <a:stCxn id="46139" idx="2"/>
            <a:endCxn id="46144" idx="0"/>
          </p:cNvCxnSpPr>
          <p:nvPr/>
        </p:nvCxnSpPr>
        <p:spPr bwMode="auto">
          <a:xfrm>
            <a:off x="4645025" y="3735388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37" name="Rectangle 65"/>
          <p:cNvSpPr>
            <a:spLocks noChangeArrowheads="1"/>
          </p:cNvSpPr>
          <p:nvPr/>
        </p:nvSpPr>
        <p:spPr bwMode="auto">
          <a:xfrm>
            <a:off x="4365625" y="37353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  <p:sp>
        <p:nvSpPr>
          <p:cNvPr id="46138" name="Rectangle 66"/>
          <p:cNvSpPr>
            <a:spLocks noChangeArrowheads="1"/>
          </p:cNvSpPr>
          <p:nvPr/>
        </p:nvSpPr>
        <p:spPr bwMode="auto">
          <a:xfrm>
            <a:off x="4594225" y="4116388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46139" name="Rectangle 67"/>
          <p:cNvSpPr>
            <a:spLocks noChangeArrowheads="1"/>
          </p:cNvSpPr>
          <p:nvPr/>
        </p:nvSpPr>
        <p:spPr bwMode="auto">
          <a:xfrm>
            <a:off x="4111625" y="3201988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Physical Asset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Capability Property</a:t>
            </a:r>
          </a:p>
        </p:txBody>
      </p:sp>
      <p:sp>
        <p:nvSpPr>
          <p:cNvPr id="46140" name="Rectangle 68"/>
          <p:cNvSpPr>
            <a:spLocks noChangeArrowheads="1"/>
          </p:cNvSpPr>
          <p:nvPr/>
        </p:nvSpPr>
        <p:spPr bwMode="auto">
          <a:xfrm>
            <a:off x="4608513" y="373538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46141" name="Text Box 78"/>
          <p:cNvSpPr txBox="1">
            <a:spLocks noChangeArrowheads="1"/>
          </p:cNvSpPr>
          <p:nvPr/>
        </p:nvSpPr>
        <p:spPr bwMode="auto">
          <a:xfrm>
            <a:off x="4886103" y="0"/>
            <a:ext cx="4257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Process Segment Capability</a:t>
            </a:r>
          </a:p>
        </p:txBody>
      </p:sp>
      <p:cxnSp>
        <p:nvCxnSpPr>
          <p:cNvPr id="46142" name="AutoShape 8"/>
          <p:cNvCxnSpPr>
            <a:cxnSpLocks noChangeShapeType="1"/>
            <a:stCxn id="46086" idx="1"/>
            <a:endCxn id="46094" idx="0"/>
          </p:cNvCxnSpPr>
          <p:nvPr/>
        </p:nvCxnSpPr>
        <p:spPr bwMode="auto">
          <a:xfrm rot="10800000" flipH="1" flipV="1">
            <a:off x="2420938" y="1028700"/>
            <a:ext cx="533400" cy="266700"/>
          </a:xfrm>
          <a:prstGeom prst="bentConnector4">
            <a:avLst>
              <a:gd name="adj1" fmla="val -42856"/>
              <a:gd name="adj2" fmla="val 198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43" name="Rectangle 20"/>
          <p:cNvSpPr>
            <a:spLocks noChangeArrowheads="1"/>
          </p:cNvSpPr>
          <p:nvPr/>
        </p:nvSpPr>
        <p:spPr bwMode="auto">
          <a:xfrm>
            <a:off x="2036763" y="817563"/>
            <a:ext cx="35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181433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1" name="Text Box 78"/>
          <p:cNvSpPr txBox="1">
            <a:spLocks noChangeArrowheads="1"/>
          </p:cNvSpPr>
          <p:nvPr/>
        </p:nvSpPr>
        <p:spPr bwMode="auto">
          <a:xfrm>
            <a:off x="3897050" y="0"/>
            <a:ext cx="5246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Operations Segment Capability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40" t="1872" r="1507" b="3909"/>
          <a:stretch/>
        </p:blipFill>
        <p:spPr>
          <a:xfrm>
            <a:off x="1077144" y="663840"/>
            <a:ext cx="7258545" cy="57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8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78"/>
          <p:cNvSpPr txBox="1">
            <a:spLocks noChangeArrowheads="1"/>
          </p:cNvSpPr>
          <p:nvPr/>
        </p:nvSpPr>
        <p:spPr bwMode="auto">
          <a:xfrm>
            <a:off x="3784583" y="0"/>
            <a:ext cx="5359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Updated: Object model inter-relationships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87" t="2530" r="989" b="3203"/>
          <a:stretch/>
        </p:blipFill>
        <p:spPr>
          <a:xfrm>
            <a:off x="78615" y="817460"/>
            <a:ext cx="8641126" cy="57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0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53"/>
          <p:cNvSpPr>
            <a:spLocks noChangeShapeType="1"/>
          </p:cNvSpPr>
          <p:nvPr/>
        </p:nvSpPr>
        <p:spPr bwMode="auto">
          <a:xfrm flipH="1">
            <a:off x="5800725" y="32210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1" name="Group 134"/>
          <p:cNvGrpSpPr>
            <a:grpSpLocks/>
          </p:cNvGrpSpPr>
          <p:nvPr/>
        </p:nvGrpSpPr>
        <p:grpSpPr bwMode="auto">
          <a:xfrm>
            <a:off x="385763" y="1216025"/>
            <a:ext cx="8564562" cy="5448300"/>
            <a:chOff x="244" y="766"/>
            <a:chExt cx="5394" cy="3431"/>
          </a:xfrm>
        </p:grpSpPr>
        <p:sp>
          <p:nvSpPr>
            <p:cNvPr id="58373" name="Rectangle 13"/>
            <p:cNvSpPr>
              <a:spLocks noChangeArrowheads="1"/>
            </p:cNvSpPr>
            <p:nvPr/>
          </p:nvSpPr>
          <p:spPr bwMode="auto">
            <a:xfrm rot="5400000">
              <a:off x="3487" y="2216"/>
              <a:ext cx="6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Shall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grpSp>
          <p:nvGrpSpPr>
            <p:cNvPr id="58374" name="Group 112"/>
            <p:cNvGrpSpPr>
              <a:grpSpLocks/>
            </p:cNvGrpSpPr>
            <p:nvPr/>
          </p:nvGrpSpPr>
          <p:grpSpPr bwMode="auto">
            <a:xfrm>
              <a:off x="2956" y="766"/>
              <a:ext cx="711" cy="3136"/>
              <a:chOff x="2786" y="766"/>
              <a:chExt cx="711" cy="3136"/>
            </a:xfrm>
          </p:grpSpPr>
          <p:cxnSp>
            <p:nvCxnSpPr>
              <p:cNvPr id="58454" name="AutoShape 47"/>
              <p:cNvCxnSpPr>
                <a:cxnSpLocks noChangeShapeType="1"/>
                <a:stCxn id="58464" idx="4"/>
                <a:endCxn id="58463" idx="1"/>
              </p:cNvCxnSpPr>
              <p:nvPr/>
            </p:nvCxnSpPr>
            <p:spPr bwMode="auto">
              <a:xfrm>
                <a:off x="3143" y="332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455" name="AutoShape 48"/>
              <p:cNvSpPr>
                <a:spLocks noChangeArrowheads="1"/>
              </p:cNvSpPr>
              <p:nvPr/>
            </p:nvSpPr>
            <p:spPr bwMode="auto">
              <a:xfrm>
                <a:off x="3095" y="3335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cxnSp>
            <p:nvCxnSpPr>
              <p:cNvPr id="58456" name="AutoShape 49"/>
              <p:cNvCxnSpPr>
                <a:cxnSpLocks noChangeShapeType="1"/>
                <a:stCxn id="58461" idx="2"/>
                <a:endCxn id="58462" idx="0"/>
              </p:cNvCxnSpPr>
              <p:nvPr/>
            </p:nvCxnSpPr>
            <p:spPr bwMode="auto">
              <a:xfrm>
                <a:off x="3143" y="2222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457" name="AutoShape 50"/>
              <p:cNvSpPr>
                <a:spLocks noChangeArrowheads="1"/>
              </p:cNvSpPr>
              <p:nvPr/>
            </p:nvSpPr>
            <p:spPr bwMode="auto">
              <a:xfrm>
                <a:off x="3095" y="2222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cxnSp>
            <p:nvCxnSpPr>
              <p:cNvPr id="58458" name="AutoShape 51"/>
              <p:cNvCxnSpPr>
                <a:cxnSpLocks noChangeShapeType="1"/>
                <a:stCxn id="58462" idx="2"/>
                <a:endCxn id="58464" idx="1"/>
              </p:cNvCxnSpPr>
              <p:nvPr/>
            </p:nvCxnSpPr>
            <p:spPr bwMode="auto">
              <a:xfrm>
                <a:off x="3143" y="275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459" name="AutoShape 52"/>
              <p:cNvSpPr>
                <a:spLocks noChangeArrowheads="1"/>
              </p:cNvSpPr>
              <p:nvPr/>
            </p:nvSpPr>
            <p:spPr bwMode="auto">
              <a:xfrm>
                <a:off x="3095" y="2750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8460" name="Rectangle 65"/>
              <p:cNvSpPr>
                <a:spLocks noChangeArrowheads="1"/>
              </p:cNvSpPr>
              <p:nvPr/>
            </p:nvSpPr>
            <p:spPr bwMode="auto">
              <a:xfrm>
                <a:off x="2786" y="766"/>
                <a:ext cx="711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</a:rPr>
                  <a:t>Operations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</a:rPr>
                  <a:t>Definition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How to perform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an operation</a:t>
                </a:r>
              </a:p>
            </p:txBody>
          </p:sp>
          <p:sp>
            <p:nvSpPr>
              <p:cNvPr id="58461" name="Rectangle 81"/>
              <p:cNvSpPr>
                <a:spLocks noChangeArrowheads="1"/>
              </p:cNvSpPr>
              <p:nvPr/>
            </p:nvSpPr>
            <p:spPr bwMode="auto">
              <a:xfrm>
                <a:off x="2807" y="1886"/>
                <a:ext cx="6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Operations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Definition</a:t>
                </a:r>
              </a:p>
            </p:txBody>
          </p:sp>
          <p:sp>
            <p:nvSpPr>
              <p:cNvPr id="58462" name="Rectangle 82"/>
              <p:cNvSpPr>
                <a:spLocks noChangeArrowheads="1"/>
              </p:cNvSpPr>
              <p:nvPr/>
            </p:nvSpPr>
            <p:spPr bwMode="auto">
              <a:xfrm>
                <a:off x="2807" y="2414"/>
                <a:ext cx="6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Operations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Segment</a:t>
                </a:r>
              </a:p>
            </p:txBody>
          </p:sp>
          <p:sp>
            <p:nvSpPr>
              <p:cNvPr id="58463" name="AutoShape 83"/>
              <p:cNvSpPr>
                <a:spLocks noChangeArrowheads="1"/>
              </p:cNvSpPr>
              <p:nvPr/>
            </p:nvSpPr>
            <p:spPr bwMode="auto">
              <a:xfrm>
                <a:off x="2807" y="3566"/>
                <a:ext cx="672" cy="336"/>
              </a:xfrm>
              <a:prstGeom prst="parallelogram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Resource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Specification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Property</a:t>
                </a:r>
              </a:p>
            </p:txBody>
          </p:sp>
          <p:sp>
            <p:nvSpPr>
              <p:cNvPr id="58464" name="AutoShape 84"/>
              <p:cNvSpPr>
                <a:spLocks noChangeArrowheads="1"/>
              </p:cNvSpPr>
              <p:nvPr/>
            </p:nvSpPr>
            <p:spPr bwMode="auto">
              <a:xfrm>
                <a:off x="2807" y="2990"/>
                <a:ext cx="672" cy="336"/>
              </a:xfrm>
              <a:prstGeom prst="parallelogram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Resource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Specification</a:t>
                </a:r>
              </a:p>
            </p:txBody>
          </p:sp>
        </p:grpSp>
        <p:cxnSp>
          <p:nvCxnSpPr>
            <p:cNvPr id="58375" name="AutoShape 33"/>
            <p:cNvCxnSpPr>
              <a:cxnSpLocks noChangeShapeType="1"/>
              <a:stCxn id="58401" idx="4"/>
              <a:endCxn id="58400" idx="1"/>
            </p:cNvCxnSpPr>
            <p:nvPr/>
          </p:nvCxnSpPr>
          <p:spPr bwMode="auto">
            <a:xfrm>
              <a:off x="5224" y="3325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6" name="AutoShape 34"/>
            <p:cNvSpPr>
              <a:spLocks noChangeArrowheads="1"/>
            </p:cNvSpPr>
            <p:nvPr/>
          </p:nvSpPr>
          <p:spPr bwMode="auto">
            <a:xfrm>
              <a:off x="5176" y="3334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377" name="AutoShape 35"/>
            <p:cNvCxnSpPr>
              <a:cxnSpLocks noChangeShapeType="1"/>
              <a:stCxn id="58397" idx="2"/>
              <a:endCxn id="58398" idx="0"/>
            </p:cNvCxnSpPr>
            <p:nvPr/>
          </p:nvCxnSpPr>
          <p:spPr bwMode="auto">
            <a:xfrm>
              <a:off x="5224" y="1693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8" name="AutoShape 36"/>
            <p:cNvCxnSpPr>
              <a:cxnSpLocks noChangeShapeType="1"/>
              <a:stCxn id="58398" idx="2"/>
              <a:endCxn id="58399" idx="0"/>
            </p:cNvCxnSpPr>
            <p:nvPr/>
          </p:nvCxnSpPr>
          <p:spPr bwMode="auto">
            <a:xfrm>
              <a:off x="5224" y="2221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9" name="AutoShape 37"/>
            <p:cNvSpPr>
              <a:spLocks noChangeArrowheads="1"/>
            </p:cNvSpPr>
            <p:nvPr/>
          </p:nvSpPr>
          <p:spPr bwMode="auto">
            <a:xfrm>
              <a:off x="5176" y="2221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8380" name="AutoShape 38"/>
            <p:cNvSpPr>
              <a:spLocks noChangeArrowheads="1"/>
            </p:cNvSpPr>
            <p:nvPr/>
          </p:nvSpPr>
          <p:spPr bwMode="auto">
            <a:xfrm>
              <a:off x="5176" y="1693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381" name="AutoShape 39"/>
            <p:cNvCxnSpPr>
              <a:cxnSpLocks noChangeShapeType="1"/>
              <a:stCxn id="58399" idx="2"/>
              <a:endCxn id="58401" idx="1"/>
            </p:cNvCxnSpPr>
            <p:nvPr/>
          </p:nvCxnSpPr>
          <p:spPr bwMode="auto">
            <a:xfrm>
              <a:off x="5224" y="274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2" name="AutoShape 40"/>
            <p:cNvSpPr>
              <a:spLocks noChangeArrowheads="1"/>
            </p:cNvSpPr>
            <p:nvPr/>
          </p:nvSpPr>
          <p:spPr bwMode="auto">
            <a:xfrm>
              <a:off x="5176" y="2749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383" name="AutoShape 41"/>
            <p:cNvCxnSpPr>
              <a:cxnSpLocks noChangeShapeType="1"/>
              <a:stCxn id="58405" idx="4"/>
              <a:endCxn id="58404" idx="1"/>
            </p:cNvCxnSpPr>
            <p:nvPr/>
          </p:nvCxnSpPr>
          <p:spPr bwMode="auto">
            <a:xfrm>
              <a:off x="4247" y="332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4" name="AutoShape 42"/>
            <p:cNvSpPr>
              <a:spLocks noChangeArrowheads="1"/>
            </p:cNvSpPr>
            <p:nvPr/>
          </p:nvSpPr>
          <p:spPr bwMode="auto">
            <a:xfrm>
              <a:off x="4199" y="3335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385" name="AutoShape 43"/>
            <p:cNvCxnSpPr>
              <a:cxnSpLocks noChangeShapeType="1"/>
              <a:stCxn id="58402" idx="2"/>
              <a:endCxn id="58403" idx="0"/>
            </p:cNvCxnSpPr>
            <p:nvPr/>
          </p:nvCxnSpPr>
          <p:spPr bwMode="auto">
            <a:xfrm>
              <a:off x="4247" y="2222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6" name="AutoShape 44"/>
            <p:cNvSpPr>
              <a:spLocks noChangeArrowheads="1"/>
            </p:cNvSpPr>
            <p:nvPr/>
          </p:nvSpPr>
          <p:spPr bwMode="auto">
            <a:xfrm>
              <a:off x="4199" y="2222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387" name="AutoShape 45"/>
            <p:cNvCxnSpPr>
              <a:cxnSpLocks noChangeShapeType="1"/>
              <a:stCxn id="58403" idx="2"/>
              <a:endCxn id="58405" idx="1"/>
            </p:cNvCxnSpPr>
            <p:nvPr/>
          </p:nvCxnSpPr>
          <p:spPr bwMode="auto">
            <a:xfrm>
              <a:off x="4247" y="275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8" name="AutoShape 46"/>
            <p:cNvSpPr>
              <a:spLocks noChangeArrowheads="1"/>
            </p:cNvSpPr>
            <p:nvPr/>
          </p:nvSpPr>
          <p:spPr bwMode="auto">
            <a:xfrm>
              <a:off x="4199" y="2750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8389" name="Line 53"/>
            <p:cNvSpPr>
              <a:spLocks noChangeShapeType="1"/>
            </p:cNvSpPr>
            <p:nvPr/>
          </p:nvSpPr>
          <p:spPr bwMode="auto">
            <a:xfrm flipH="1">
              <a:off x="4583" y="20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54"/>
            <p:cNvSpPr>
              <a:spLocks noChangeShapeType="1"/>
            </p:cNvSpPr>
            <p:nvPr/>
          </p:nvSpPr>
          <p:spPr bwMode="auto">
            <a:xfrm flipH="1">
              <a:off x="4583" y="26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55"/>
            <p:cNvSpPr>
              <a:spLocks noChangeShapeType="1"/>
            </p:cNvSpPr>
            <p:nvPr/>
          </p:nvSpPr>
          <p:spPr bwMode="auto">
            <a:xfrm flipH="1">
              <a:off x="4535" y="31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56"/>
            <p:cNvSpPr>
              <a:spLocks noChangeShapeType="1"/>
            </p:cNvSpPr>
            <p:nvPr/>
          </p:nvSpPr>
          <p:spPr bwMode="auto">
            <a:xfrm flipH="1">
              <a:off x="4535" y="371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Rectangle 63"/>
            <p:cNvSpPr>
              <a:spLocks noChangeArrowheads="1"/>
            </p:cNvSpPr>
            <p:nvPr/>
          </p:nvSpPr>
          <p:spPr bwMode="auto">
            <a:xfrm>
              <a:off x="4838" y="766"/>
              <a:ext cx="8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Performance</a:t>
              </a:r>
              <a:endParaRPr lang="en-US" altLang="en-US" sz="1200" b="1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What was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made &amp; used</a:t>
              </a:r>
              <a:endParaRPr lang="en-US" altLang="en-US" sz="1000" b="1">
                <a:latin typeface="Arial" panose="020B0604020202020204" pitchFamily="34" charset="0"/>
              </a:endParaRPr>
            </a:p>
          </p:txBody>
        </p:sp>
        <p:sp>
          <p:nvSpPr>
            <p:cNvPr id="58394" name="Rectangle 64"/>
            <p:cNvSpPr>
              <a:spLocks noChangeArrowheads="1"/>
            </p:cNvSpPr>
            <p:nvPr/>
          </p:nvSpPr>
          <p:spPr bwMode="auto">
            <a:xfrm>
              <a:off x="3895" y="766"/>
              <a:ext cx="7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Schedule</a:t>
              </a:r>
              <a:endParaRPr lang="en-US" altLang="en-US" sz="1200" b="1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What is it to be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made &amp; used</a:t>
              </a:r>
              <a:endParaRPr lang="en-US" altLang="en-US" sz="1000" b="1">
                <a:latin typeface="Arial" panose="020B0604020202020204" pitchFamily="34" charset="0"/>
              </a:endParaRPr>
            </a:p>
          </p:txBody>
        </p:sp>
        <p:cxnSp>
          <p:nvCxnSpPr>
            <p:cNvPr id="58395" name="AutoShape 67"/>
            <p:cNvCxnSpPr>
              <a:cxnSpLocks noChangeShapeType="1"/>
              <a:stCxn id="58406" idx="2"/>
              <a:endCxn id="58402" idx="0"/>
            </p:cNvCxnSpPr>
            <p:nvPr/>
          </p:nvCxnSpPr>
          <p:spPr bwMode="auto">
            <a:xfrm>
              <a:off x="4247" y="169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96" name="AutoShape 68"/>
            <p:cNvSpPr>
              <a:spLocks noChangeArrowheads="1"/>
            </p:cNvSpPr>
            <p:nvPr/>
          </p:nvSpPr>
          <p:spPr bwMode="auto">
            <a:xfrm>
              <a:off x="4199" y="1694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8397" name="Rectangle 72"/>
            <p:cNvSpPr>
              <a:spLocks noChangeArrowheads="1"/>
            </p:cNvSpPr>
            <p:nvPr/>
          </p:nvSpPr>
          <p:spPr bwMode="auto">
            <a:xfrm>
              <a:off x="4888" y="1357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Performance</a:t>
              </a:r>
            </a:p>
          </p:txBody>
        </p:sp>
        <p:sp>
          <p:nvSpPr>
            <p:cNvPr id="58398" name="Rectangle 73"/>
            <p:cNvSpPr>
              <a:spLocks noChangeArrowheads="1"/>
            </p:cNvSpPr>
            <p:nvPr/>
          </p:nvSpPr>
          <p:spPr bwMode="auto">
            <a:xfrm>
              <a:off x="4888" y="1885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Response</a:t>
              </a:r>
            </a:p>
          </p:txBody>
        </p:sp>
        <p:sp>
          <p:nvSpPr>
            <p:cNvPr id="58399" name="Rectangle 74"/>
            <p:cNvSpPr>
              <a:spLocks noChangeArrowheads="1"/>
            </p:cNvSpPr>
            <p:nvPr/>
          </p:nvSpPr>
          <p:spPr bwMode="auto">
            <a:xfrm>
              <a:off x="4888" y="2413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Segment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Response</a:t>
              </a:r>
            </a:p>
          </p:txBody>
        </p:sp>
        <p:sp>
          <p:nvSpPr>
            <p:cNvPr id="58400" name="AutoShape 75"/>
            <p:cNvSpPr>
              <a:spLocks noChangeArrowheads="1"/>
            </p:cNvSpPr>
            <p:nvPr/>
          </p:nvSpPr>
          <p:spPr bwMode="auto">
            <a:xfrm>
              <a:off x="4888" y="3565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Actual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58401" name="AutoShape 76"/>
            <p:cNvSpPr>
              <a:spLocks noChangeArrowheads="1"/>
            </p:cNvSpPr>
            <p:nvPr/>
          </p:nvSpPr>
          <p:spPr bwMode="auto">
            <a:xfrm>
              <a:off x="4888" y="2989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Actual</a:t>
              </a:r>
            </a:p>
          </p:txBody>
        </p:sp>
        <p:sp>
          <p:nvSpPr>
            <p:cNvPr id="58402" name="Rectangle 77"/>
            <p:cNvSpPr>
              <a:spLocks noChangeArrowheads="1"/>
            </p:cNvSpPr>
            <p:nvPr/>
          </p:nvSpPr>
          <p:spPr bwMode="auto">
            <a:xfrm>
              <a:off x="3911" y="188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Request</a:t>
              </a:r>
            </a:p>
          </p:txBody>
        </p:sp>
        <p:sp>
          <p:nvSpPr>
            <p:cNvPr id="58403" name="Rectangle 78"/>
            <p:cNvSpPr>
              <a:spLocks noChangeArrowheads="1"/>
            </p:cNvSpPr>
            <p:nvPr/>
          </p:nvSpPr>
          <p:spPr bwMode="auto">
            <a:xfrm>
              <a:off x="3911" y="241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Segment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Requirement</a:t>
              </a:r>
            </a:p>
          </p:txBody>
        </p:sp>
        <p:sp>
          <p:nvSpPr>
            <p:cNvPr id="58404" name="AutoShape 79"/>
            <p:cNvSpPr>
              <a:spLocks noChangeArrowheads="1"/>
            </p:cNvSpPr>
            <p:nvPr/>
          </p:nvSpPr>
          <p:spPr bwMode="auto">
            <a:xfrm>
              <a:off x="3911" y="3566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Requirement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58405" name="AutoShape 80"/>
            <p:cNvSpPr>
              <a:spLocks noChangeArrowheads="1"/>
            </p:cNvSpPr>
            <p:nvPr/>
          </p:nvSpPr>
          <p:spPr bwMode="auto">
            <a:xfrm>
              <a:off x="3911" y="2990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Requirement</a:t>
              </a:r>
            </a:p>
          </p:txBody>
        </p:sp>
        <p:sp>
          <p:nvSpPr>
            <p:cNvPr id="58406" name="Rectangle 85"/>
            <p:cNvSpPr>
              <a:spLocks noChangeArrowheads="1"/>
            </p:cNvSpPr>
            <p:nvPr/>
          </p:nvSpPr>
          <p:spPr bwMode="auto">
            <a:xfrm>
              <a:off x="3911" y="1358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Schedule</a:t>
              </a:r>
            </a:p>
          </p:txBody>
        </p:sp>
        <p:cxnSp>
          <p:nvCxnSpPr>
            <p:cNvPr id="58407" name="AutoShape 15"/>
            <p:cNvCxnSpPr>
              <a:cxnSpLocks noChangeShapeType="1"/>
              <a:stCxn id="58415" idx="4"/>
              <a:endCxn id="58414" idx="1"/>
            </p:cNvCxnSpPr>
            <p:nvPr/>
          </p:nvCxnSpPr>
          <p:spPr bwMode="auto">
            <a:xfrm>
              <a:off x="1340" y="332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08" name="AutoShape 16"/>
            <p:cNvSpPr>
              <a:spLocks noChangeArrowheads="1"/>
            </p:cNvSpPr>
            <p:nvPr/>
          </p:nvSpPr>
          <p:spPr bwMode="auto">
            <a:xfrm>
              <a:off x="1292" y="3335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409" name="AutoShape 17"/>
            <p:cNvCxnSpPr>
              <a:cxnSpLocks noChangeShapeType="1"/>
              <a:stCxn id="58413" idx="2"/>
              <a:endCxn id="58415" idx="1"/>
            </p:cNvCxnSpPr>
            <p:nvPr/>
          </p:nvCxnSpPr>
          <p:spPr bwMode="auto">
            <a:xfrm>
              <a:off x="1340" y="275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10" name="AutoShape 18"/>
            <p:cNvSpPr>
              <a:spLocks noChangeArrowheads="1"/>
            </p:cNvSpPr>
            <p:nvPr/>
          </p:nvSpPr>
          <p:spPr bwMode="auto">
            <a:xfrm>
              <a:off x="1292" y="2750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58411" name="AutoShape 19"/>
            <p:cNvCxnSpPr>
              <a:cxnSpLocks noChangeShapeType="1"/>
              <a:stCxn id="58417" idx="4"/>
              <a:endCxn id="58416" idx="1"/>
            </p:cNvCxnSpPr>
            <p:nvPr/>
          </p:nvCxnSpPr>
          <p:spPr bwMode="auto">
            <a:xfrm rot="5400000">
              <a:off x="550" y="3440"/>
              <a:ext cx="240" cy="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12" name="AutoShape 20"/>
            <p:cNvSpPr>
              <a:spLocks noChangeArrowheads="1"/>
            </p:cNvSpPr>
            <p:nvPr/>
          </p:nvSpPr>
          <p:spPr bwMode="auto">
            <a:xfrm>
              <a:off x="625" y="3329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8413" name="Rectangle 24"/>
            <p:cNvSpPr>
              <a:spLocks noChangeArrowheads="1"/>
            </p:cNvSpPr>
            <p:nvPr/>
          </p:nvSpPr>
          <p:spPr bwMode="auto">
            <a:xfrm>
              <a:off x="1004" y="241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Segment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Capability</a:t>
              </a:r>
            </a:p>
          </p:txBody>
        </p:sp>
        <p:sp>
          <p:nvSpPr>
            <p:cNvPr id="58414" name="AutoShape 25"/>
            <p:cNvSpPr>
              <a:spLocks noChangeArrowheads="1"/>
            </p:cNvSpPr>
            <p:nvPr/>
          </p:nvSpPr>
          <p:spPr bwMode="auto">
            <a:xfrm>
              <a:off x="1004" y="3566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58415" name="AutoShape 26"/>
            <p:cNvSpPr>
              <a:spLocks noChangeArrowheads="1"/>
            </p:cNvSpPr>
            <p:nvPr/>
          </p:nvSpPr>
          <p:spPr bwMode="auto">
            <a:xfrm>
              <a:off x="1004" y="2990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  <a:endParaRPr lang="en-US" altLang="en-US" sz="900">
                <a:latin typeface="Arial" panose="020B0604020202020204" pitchFamily="34" charset="0"/>
              </a:endParaRPr>
            </a:p>
          </p:txBody>
        </p:sp>
        <p:sp>
          <p:nvSpPr>
            <p:cNvPr id="58416" name="AutoShape 27"/>
            <p:cNvSpPr>
              <a:spLocks noChangeArrowheads="1"/>
            </p:cNvSpPr>
            <p:nvPr/>
          </p:nvSpPr>
          <p:spPr bwMode="auto">
            <a:xfrm>
              <a:off x="244" y="3566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58417" name="AutoShape 28"/>
            <p:cNvSpPr>
              <a:spLocks noChangeArrowheads="1"/>
            </p:cNvSpPr>
            <p:nvPr/>
          </p:nvSpPr>
          <p:spPr bwMode="auto">
            <a:xfrm>
              <a:off x="340" y="2990"/>
              <a:ext cx="672" cy="336"/>
            </a:xfrm>
            <a:prstGeom prst="parallelogram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</a:p>
          </p:txBody>
        </p:sp>
        <p:sp>
          <p:nvSpPr>
            <p:cNvPr id="58418" name="Rectangle 29"/>
            <p:cNvSpPr>
              <a:spLocks noChangeArrowheads="1"/>
            </p:cNvSpPr>
            <p:nvPr/>
          </p:nvSpPr>
          <p:spPr bwMode="auto">
            <a:xfrm>
              <a:off x="684" y="18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Capability</a:t>
              </a:r>
            </a:p>
          </p:txBody>
        </p:sp>
        <p:cxnSp>
          <p:nvCxnSpPr>
            <p:cNvPr id="58419" name="AutoShape 30"/>
            <p:cNvCxnSpPr>
              <a:cxnSpLocks noChangeShapeType="1"/>
              <a:stCxn id="58417" idx="1"/>
              <a:endCxn id="58418" idx="2"/>
            </p:cNvCxnSpPr>
            <p:nvPr/>
          </p:nvCxnSpPr>
          <p:spPr bwMode="auto">
            <a:xfrm rot="5400000" flipH="1" flipV="1">
              <a:off x="475" y="2445"/>
              <a:ext cx="830" cy="260"/>
            </a:xfrm>
            <a:prstGeom prst="bentConnector3">
              <a:avLst>
                <a:gd name="adj1" fmla="val 8507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0" name="AutoShape 31"/>
            <p:cNvCxnSpPr>
              <a:cxnSpLocks noChangeShapeType="1"/>
              <a:stCxn id="58413" idx="0"/>
              <a:endCxn id="58418" idx="2"/>
            </p:cNvCxnSpPr>
            <p:nvPr/>
          </p:nvCxnSpPr>
          <p:spPr bwMode="auto">
            <a:xfrm rot="16200000" flipV="1">
              <a:off x="1053" y="2127"/>
              <a:ext cx="254" cy="3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21" name="AutoShape 32"/>
            <p:cNvSpPr>
              <a:spLocks noChangeArrowheads="1"/>
            </p:cNvSpPr>
            <p:nvPr/>
          </p:nvSpPr>
          <p:spPr bwMode="auto">
            <a:xfrm>
              <a:off x="972" y="2160"/>
              <a:ext cx="96" cy="96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8422" name="Rectangle 87"/>
            <p:cNvSpPr>
              <a:spLocks noChangeArrowheads="1"/>
            </p:cNvSpPr>
            <p:nvPr/>
          </p:nvSpPr>
          <p:spPr bwMode="auto">
            <a:xfrm>
              <a:off x="606" y="766"/>
              <a:ext cx="72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Operations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Capability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What is available</a:t>
              </a:r>
            </a:p>
          </p:txBody>
        </p:sp>
        <p:sp>
          <p:nvSpPr>
            <p:cNvPr id="58423" name="Rectangle 88"/>
            <p:cNvSpPr>
              <a:spLocks noChangeArrowheads="1"/>
            </p:cNvSpPr>
            <p:nvPr/>
          </p:nvSpPr>
          <p:spPr bwMode="auto">
            <a:xfrm>
              <a:off x="1384" y="4032"/>
              <a:ext cx="26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latin typeface="Arial" panose="020B0604020202020204" pitchFamily="34" charset="0"/>
                </a:rPr>
                <a:t>Resource </a:t>
              </a:r>
              <a:r>
                <a:rPr lang="en-US" altLang="en-US" sz="1100" i="1">
                  <a:latin typeface="Arial" panose="020B0604020202020204" pitchFamily="34" charset="0"/>
                  <a:sym typeface="Wingdings" panose="05000000000000000000" pitchFamily="2" charset="2"/>
                </a:rPr>
                <a:t> Personnel, Equipment, Physical Asset, or Material</a:t>
              </a:r>
              <a:endParaRPr lang="en-US" altLang="en-US" sz="1100" i="1">
                <a:latin typeface="Arial" panose="020B0604020202020204" pitchFamily="34" charset="0"/>
              </a:endParaRPr>
            </a:p>
          </p:txBody>
        </p:sp>
        <p:grpSp>
          <p:nvGrpSpPr>
            <p:cNvPr id="58424" name="Group 113"/>
            <p:cNvGrpSpPr>
              <a:grpSpLocks/>
            </p:cNvGrpSpPr>
            <p:nvPr/>
          </p:nvGrpSpPr>
          <p:grpSpPr bwMode="auto">
            <a:xfrm>
              <a:off x="1908" y="1273"/>
              <a:ext cx="880" cy="2629"/>
              <a:chOff x="1908" y="1273"/>
              <a:chExt cx="880" cy="2629"/>
            </a:xfrm>
          </p:grpSpPr>
          <p:cxnSp>
            <p:nvCxnSpPr>
              <p:cNvPr id="58446" name="AutoShape 89"/>
              <p:cNvCxnSpPr>
                <a:cxnSpLocks noChangeShapeType="1"/>
                <a:stCxn id="58453" idx="4"/>
                <a:endCxn id="58452" idx="1"/>
              </p:cNvCxnSpPr>
              <p:nvPr/>
            </p:nvCxnSpPr>
            <p:spPr bwMode="auto">
              <a:xfrm>
                <a:off x="2350" y="332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447" name="AutoShape 90"/>
              <p:cNvSpPr>
                <a:spLocks noChangeArrowheads="1"/>
              </p:cNvSpPr>
              <p:nvPr/>
            </p:nvSpPr>
            <p:spPr bwMode="auto">
              <a:xfrm>
                <a:off x="2302" y="3335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cxnSp>
            <p:nvCxnSpPr>
              <p:cNvPr id="58448" name="AutoShape 93"/>
              <p:cNvCxnSpPr>
                <a:cxnSpLocks noChangeShapeType="1"/>
                <a:stCxn id="58451" idx="2"/>
                <a:endCxn id="58453" idx="1"/>
              </p:cNvCxnSpPr>
              <p:nvPr/>
            </p:nvCxnSpPr>
            <p:spPr bwMode="auto">
              <a:xfrm>
                <a:off x="2350" y="275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449" name="AutoShape 94"/>
              <p:cNvSpPr>
                <a:spLocks noChangeArrowheads="1"/>
              </p:cNvSpPr>
              <p:nvPr/>
            </p:nvSpPr>
            <p:spPr bwMode="auto">
              <a:xfrm>
                <a:off x="2302" y="2750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8450" name="Rectangle 95"/>
              <p:cNvSpPr>
                <a:spLocks noChangeArrowheads="1"/>
              </p:cNvSpPr>
              <p:nvPr/>
            </p:nvSpPr>
            <p:spPr bwMode="auto">
              <a:xfrm>
                <a:off x="1908" y="1273"/>
                <a:ext cx="880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</a:rPr>
                  <a:t>Process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</a:rPr>
                  <a:t>Segments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What functions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are available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to perform operations</a:t>
                </a:r>
                <a:endParaRPr lang="en-US" altLang="en-US" sz="1000" b="1">
                  <a:latin typeface="Arial" panose="020B0604020202020204" pitchFamily="34" charset="0"/>
                </a:endParaRPr>
              </a:p>
            </p:txBody>
          </p:sp>
          <p:sp>
            <p:nvSpPr>
              <p:cNvPr id="58451" name="Rectangle 97"/>
              <p:cNvSpPr>
                <a:spLocks noChangeArrowheads="1"/>
              </p:cNvSpPr>
              <p:nvPr/>
            </p:nvSpPr>
            <p:spPr bwMode="auto">
              <a:xfrm>
                <a:off x="2014" y="2414"/>
                <a:ext cx="6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Process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Segment</a:t>
                </a:r>
              </a:p>
            </p:txBody>
          </p:sp>
          <p:sp>
            <p:nvSpPr>
              <p:cNvPr id="58452" name="AutoShape 98"/>
              <p:cNvSpPr>
                <a:spLocks noChangeArrowheads="1"/>
              </p:cNvSpPr>
              <p:nvPr/>
            </p:nvSpPr>
            <p:spPr bwMode="auto">
              <a:xfrm>
                <a:off x="2014" y="3566"/>
                <a:ext cx="672" cy="336"/>
              </a:xfrm>
              <a:prstGeom prst="parallelogram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Resource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Specification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Property</a:t>
                </a:r>
              </a:p>
            </p:txBody>
          </p:sp>
          <p:sp>
            <p:nvSpPr>
              <p:cNvPr id="58453" name="AutoShape 99"/>
              <p:cNvSpPr>
                <a:spLocks noChangeArrowheads="1"/>
              </p:cNvSpPr>
              <p:nvPr/>
            </p:nvSpPr>
            <p:spPr bwMode="auto">
              <a:xfrm>
                <a:off x="2014" y="2990"/>
                <a:ext cx="672" cy="336"/>
              </a:xfrm>
              <a:prstGeom prst="parallelogram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Resource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00" i="1">
                    <a:latin typeface="Arial" panose="020B0604020202020204" pitchFamily="34" charset="0"/>
                  </a:rPr>
                  <a:t>Specification</a:t>
                </a:r>
              </a:p>
            </p:txBody>
          </p:sp>
        </p:grpSp>
        <p:cxnSp>
          <p:nvCxnSpPr>
            <p:cNvPr id="58425" name="AutoShape 100"/>
            <p:cNvCxnSpPr>
              <a:cxnSpLocks noChangeShapeType="1"/>
              <a:stCxn id="58462" idx="1"/>
              <a:endCxn id="58451" idx="3"/>
            </p:cNvCxnSpPr>
            <p:nvPr/>
          </p:nvCxnSpPr>
          <p:spPr bwMode="auto">
            <a:xfrm flipH="1">
              <a:off x="2686" y="2582"/>
              <a:ext cx="2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6" name="AutoShape 101"/>
            <p:cNvCxnSpPr>
              <a:cxnSpLocks noChangeShapeType="1"/>
              <a:stCxn id="58413" idx="3"/>
              <a:endCxn id="58451" idx="1"/>
            </p:cNvCxnSpPr>
            <p:nvPr/>
          </p:nvCxnSpPr>
          <p:spPr bwMode="auto">
            <a:xfrm>
              <a:off x="1676" y="2582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7" name="AutoShape 102"/>
            <p:cNvCxnSpPr>
              <a:cxnSpLocks noChangeShapeType="1"/>
              <a:stCxn id="58415" idx="2"/>
              <a:endCxn id="58453" idx="5"/>
            </p:cNvCxnSpPr>
            <p:nvPr/>
          </p:nvCxnSpPr>
          <p:spPr bwMode="auto">
            <a:xfrm>
              <a:off x="1592" y="3158"/>
              <a:ext cx="5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8" name="AutoShape 103"/>
            <p:cNvCxnSpPr>
              <a:cxnSpLocks noChangeShapeType="1"/>
              <a:stCxn id="58414" idx="2"/>
              <a:endCxn id="58452" idx="5"/>
            </p:cNvCxnSpPr>
            <p:nvPr/>
          </p:nvCxnSpPr>
          <p:spPr bwMode="auto">
            <a:xfrm>
              <a:off x="1592" y="3734"/>
              <a:ext cx="5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9" name="AutoShape 104"/>
            <p:cNvCxnSpPr>
              <a:cxnSpLocks noChangeShapeType="1"/>
              <a:stCxn id="58463" idx="5"/>
              <a:endCxn id="58452" idx="2"/>
            </p:cNvCxnSpPr>
            <p:nvPr/>
          </p:nvCxnSpPr>
          <p:spPr bwMode="auto">
            <a:xfrm flipH="1">
              <a:off x="2602" y="3734"/>
              <a:ext cx="4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0" name="AutoShape 105"/>
            <p:cNvCxnSpPr>
              <a:cxnSpLocks noChangeShapeType="1"/>
              <a:stCxn id="58464" idx="5"/>
              <a:endCxn id="58453" idx="2"/>
            </p:cNvCxnSpPr>
            <p:nvPr/>
          </p:nvCxnSpPr>
          <p:spPr bwMode="auto">
            <a:xfrm flipH="1">
              <a:off x="2602" y="3158"/>
              <a:ext cx="4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1" name="AutoShape 107"/>
            <p:cNvCxnSpPr>
              <a:cxnSpLocks noChangeShapeType="1"/>
              <a:stCxn id="58403" idx="1"/>
              <a:endCxn id="58462" idx="3"/>
            </p:cNvCxnSpPr>
            <p:nvPr/>
          </p:nvCxnSpPr>
          <p:spPr bwMode="auto">
            <a:xfrm flipH="1">
              <a:off x="3649" y="2582"/>
              <a:ext cx="2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2" name="AutoShape 108"/>
            <p:cNvCxnSpPr>
              <a:cxnSpLocks noChangeShapeType="1"/>
              <a:stCxn id="58405" idx="5"/>
              <a:endCxn id="58464" idx="2"/>
            </p:cNvCxnSpPr>
            <p:nvPr/>
          </p:nvCxnSpPr>
          <p:spPr bwMode="auto">
            <a:xfrm flipH="1">
              <a:off x="3565" y="3158"/>
              <a:ext cx="4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3" name="AutoShape 109"/>
            <p:cNvCxnSpPr>
              <a:cxnSpLocks noChangeShapeType="1"/>
              <a:stCxn id="58404" idx="5"/>
              <a:endCxn id="58463" idx="2"/>
            </p:cNvCxnSpPr>
            <p:nvPr/>
          </p:nvCxnSpPr>
          <p:spPr bwMode="auto">
            <a:xfrm flipH="1">
              <a:off x="3565" y="3734"/>
              <a:ext cx="4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34" name="Rectangle 110"/>
            <p:cNvSpPr>
              <a:spLocks noChangeArrowheads="1"/>
            </p:cNvSpPr>
            <p:nvPr/>
          </p:nvSpPr>
          <p:spPr bwMode="auto">
            <a:xfrm rot="5400000">
              <a:off x="3501" y="2806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35" name="Rectangle 111"/>
            <p:cNvSpPr>
              <a:spLocks noChangeArrowheads="1"/>
            </p:cNvSpPr>
            <p:nvPr/>
          </p:nvSpPr>
          <p:spPr bwMode="auto">
            <a:xfrm rot="5400000">
              <a:off x="3501" y="3363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36" name="Rectangle 115"/>
            <p:cNvSpPr>
              <a:spLocks noChangeArrowheads="1"/>
            </p:cNvSpPr>
            <p:nvPr/>
          </p:nvSpPr>
          <p:spPr bwMode="auto">
            <a:xfrm rot="5400000">
              <a:off x="2514" y="2216"/>
              <a:ext cx="6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Shall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37" name="Rectangle 118"/>
            <p:cNvSpPr>
              <a:spLocks noChangeArrowheads="1"/>
            </p:cNvSpPr>
            <p:nvPr/>
          </p:nvSpPr>
          <p:spPr bwMode="auto">
            <a:xfrm rot="5400000">
              <a:off x="2528" y="2806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38" name="Rectangle 119"/>
            <p:cNvSpPr>
              <a:spLocks noChangeArrowheads="1"/>
            </p:cNvSpPr>
            <p:nvPr/>
          </p:nvSpPr>
          <p:spPr bwMode="auto">
            <a:xfrm rot="5400000">
              <a:off x="2528" y="3387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39" name="Rectangle 120"/>
            <p:cNvSpPr>
              <a:spLocks noChangeArrowheads="1"/>
            </p:cNvSpPr>
            <p:nvPr/>
          </p:nvSpPr>
          <p:spPr bwMode="auto">
            <a:xfrm rot="5400000">
              <a:off x="4420" y="2226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0" name="Rectangle 121"/>
            <p:cNvSpPr>
              <a:spLocks noChangeArrowheads="1"/>
            </p:cNvSpPr>
            <p:nvPr/>
          </p:nvSpPr>
          <p:spPr bwMode="auto">
            <a:xfrm rot="5400000">
              <a:off x="4420" y="2754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1" name="Rectangle 122"/>
            <p:cNvSpPr>
              <a:spLocks noChangeArrowheads="1"/>
            </p:cNvSpPr>
            <p:nvPr/>
          </p:nvSpPr>
          <p:spPr bwMode="auto">
            <a:xfrm rot="5400000">
              <a:off x="4420" y="3359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2" name="Rectangle 123"/>
            <p:cNvSpPr>
              <a:spLocks noChangeArrowheads="1"/>
            </p:cNvSpPr>
            <p:nvPr/>
          </p:nvSpPr>
          <p:spPr bwMode="auto">
            <a:xfrm rot="5400000">
              <a:off x="4420" y="1669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3" name="Rectangle 127"/>
            <p:cNvSpPr>
              <a:spLocks noChangeArrowheads="1"/>
            </p:cNvSpPr>
            <p:nvPr/>
          </p:nvSpPr>
          <p:spPr bwMode="auto">
            <a:xfrm rot="5400000">
              <a:off x="1608" y="2198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4" name="Rectangle 128"/>
            <p:cNvSpPr>
              <a:spLocks noChangeArrowheads="1"/>
            </p:cNvSpPr>
            <p:nvPr/>
          </p:nvSpPr>
          <p:spPr bwMode="auto">
            <a:xfrm rot="5400000">
              <a:off x="1608" y="2778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  <p:sp>
          <p:nvSpPr>
            <p:cNvPr id="58445" name="Rectangle 129"/>
            <p:cNvSpPr>
              <a:spLocks noChangeArrowheads="1"/>
            </p:cNvSpPr>
            <p:nvPr/>
          </p:nvSpPr>
          <p:spPr bwMode="auto">
            <a:xfrm rot="5400000">
              <a:off x="1608" y="3383"/>
              <a:ext cx="5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May correspond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to a</a:t>
              </a:r>
            </a:p>
          </p:txBody>
        </p:sp>
      </p:grpSp>
      <p:sp>
        <p:nvSpPr>
          <p:cNvPr id="58372" name="Rectangle 123"/>
          <p:cNvSpPr>
            <a:spLocks noChangeArrowheads="1"/>
          </p:cNvSpPr>
          <p:nvPr/>
        </p:nvSpPr>
        <p:spPr bwMode="auto">
          <a:xfrm rot="5400000">
            <a:off x="5542756" y="2648744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May correspond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a</a:t>
            </a:r>
          </a:p>
        </p:txBody>
      </p:sp>
      <p:sp>
        <p:nvSpPr>
          <p:cNvPr id="97" name="Text Box 78"/>
          <p:cNvSpPr txBox="1">
            <a:spLocks noChangeArrowheads="1"/>
          </p:cNvSpPr>
          <p:nvPr/>
        </p:nvSpPr>
        <p:spPr bwMode="auto">
          <a:xfrm>
            <a:off x="4364871" y="0"/>
            <a:ext cx="4779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Old: Object model inter-relationships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Annex Slides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66" name="AutoShape 2"/>
          <p:cNvCxnSpPr>
            <a:cxnSpLocks noChangeShapeType="1"/>
            <a:stCxn id="62467" idx="2"/>
            <a:endCxn id="62470" idx="0"/>
          </p:cNvCxnSpPr>
          <p:nvPr/>
        </p:nvCxnSpPr>
        <p:spPr bwMode="auto">
          <a:xfrm>
            <a:off x="3048000" y="1752600"/>
            <a:ext cx="1219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514600" y="1066800"/>
            <a:ext cx="1066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Name: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Description: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914400" y="2514600"/>
            <a:ext cx="21336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A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employment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Name; John Smith</a:t>
            </a:r>
          </a:p>
        </p:txBody>
      </p:sp>
      <p:cxnSp>
        <p:nvCxnSpPr>
          <p:cNvPr id="62469" name="AutoShape 5"/>
          <p:cNvCxnSpPr>
            <a:cxnSpLocks noChangeShapeType="1"/>
            <a:stCxn id="62467" idx="2"/>
            <a:endCxn id="62468" idx="0"/>
          </p:cNvCxnSpPr>
          <p:nvPr/>
        </p:nvCxnSpPr>
        <p:spPr bwMode="auto">
          <a:xfrm flipH="1">
            <a:off x="1981200" y="1752600"/>
            <a:ext cx="1066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3200400" y="2514600"/>
            <a:ext cx="21336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A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employment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Name; Lou Brown</a:t>
            </a:r>
            <a:r>
              <a:rPr lang="en-US" altLang="en-US" sz="900">
                <a:latin typeface="Arial" panose="020B0604020202020204" pitchFamily="34" charset="0"/>
              </a:rPr>
              <a:t>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324600" y="2043113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 Property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324600" y="914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553200" y="18288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cxnSp>
        <p:nvCxnSpPr>
          <p:cNvPr id="62474" name="AutoShape 10"/>
          <p:cNvCxnSpPr>
            <a:cxnSpLocks noChangeShapeType="1"/>
            <a:stCxn id="62472" idx="2"/>
            <a:endCxn id="62471" idx="0"/>
          </p:cNvCxnSpPr>
          <p:nvPr/>
        </p:nvCxnSpPr>
        <p:spPr bwMode="auto">
          <a:xfrm>
            <a:off x="6858000" y="1447800"/>
            <a:ext cx="0" cy="595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5" name="AutoShape 11"/>
          <p:cNvSpPr>
            <a:spLocks noChangeArrowheads="1"/>
          </p:cNvSpPr>
          <p:nvPr/>
        </p:nvSpPr>
        <p:spPr bwMode="auto">
          <a:xfrm>
            <a:off x="6781800" y="14478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934200" y="1600200"/>
            <a:ext cx="871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Has a value for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248400" y="3200400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    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  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Description: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 Unit Of Measure: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2"/>
          <p:cNvGrpSpPr>
            <a:grpSpLocks/>
          </p:cNvGrpSpPr>
          <p:nvPr/>
        </p:nvGrpSpPr>
        <p:grpSpPr bwMode="auto">
          <a:xfrm>
            <a:off x="990600" y="1828800"/>
            <a:ext cx="1066800" cy="533400"/>
            <a:chOff x="1776" y="3024"/>
            <a:chExt cx="672" cy="336"/>
          </a:xfrm>
        </p:grpSpPr>
        <p:sp>
          <p:nvSpPr>
            <p:cNvPr id="24634" name="Rectangle 3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9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Class</a:t>
              </a:r>
            </a:p>
          </p:txBody>
        </p:sp>
        <p:sp>
          <p:nvSpPr>
            <p:cNvPr id="24635" name="Line 4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78" name="Group 5"/>
          <p:cNvGrpSpPr>
            <a:grpSpLocks/>
          </p:cNvGrpSpPr>
          <p:nvPr/>
        </p:nvGrpSpPr>
        <p:grpSpPr bwMode="auto">
          <a:xfrm>
            <a:off x="990600" y="762000"/>
            <a:ext cx="1066800" cy="762000"/>
            <a:chOff x="480" y="3072"/>
            <a:chExt cx="672" cy="480"/>
          </a:xfrm>
        </p:grpSpPr>
        <p:sp>
          <p:nvSpPr>
            <p:cNvPr id="24632" name="Rectangle 6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Package</a:t>
              </a:r>
            </a:p>
          </p:txBody>
        </p:sp>
        <p:sp>
          <p:nvSpPr>
            <p:cNvPr id="24633" name="Rectangle 7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24579" name="Group 18"/>
          <p:cNvGrpSpPr>
            <a:grpSpLocks/>
          </p:cNvGrpSpPr>
          <p:nvPr/>
        </p:nvGrpSpPr>
        <p:grpSpPr bwMode="auto">
          <a:xfrm>
            <a:off x="990600" y="4191000"/>
            <a:ext cx="1933575" cy="468313"/>
            <a:chOff x="702" y="2640"/>
            <a:chExt cx="1218" cy="295"/>
          </a:xfrm>
        </p:grpSpPr>
        <p:grpSp>
          <p:nvGrpSpPr>
            <p:cNvPr id="24628" name="Group 8"/>
            <p:cNvGrpSpPr>
              <a:grpSpLocks/>
            </p:cNvGrpSpPr>
            <p:nvPr/>
          </p:nvGrpSpPr>
          <p:grpSpPr bwMode="auto">
            <a:xfrm>
              <a:off x="768" y="2640"/>
              <a:ext cx="1152" cy="203"/>
              <a:chOff x="912" y="2688"/>
              <a:chExt cx="576" cy="96"/>
            </a:xfrm>
          </p:grpSpPr>
          <p:sp>
            <p:nvSpPr>
              <p:cNvPr id="24630" name="AutoShape 9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4631" name="Line 10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9" name="Text Box 11"/>
            <p:cNvSpPr txBox="1">
              <a:spLocks noChangeArrowheads="1"/>
            </p:cNvSpPr>
            <p:nvPr/>
          </p:nvSpPr>
          <p:spPr bwMode="auto">
            <a:xfrm>
              <a:off x="702" y="2743"/>
              <a:ext cx="1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Is an aggregation of</a:t>
              </a:r>
            </a:p>
          </p:txBody>
        </p:sp>
      </p:grpSp>
      <p:grpSp>
        <p:nvGrpSpPr>
          <p:cNvPr id="24580" name="Group 17"/>
          <p:cNvGrpSpPr>
            <a:grpSpLocks/>
          </p:cNvGrpSpPr>
          <p:nvPr/>
        </p:nvGrpSpPr>
        <p:grpSpPr bwMode="auto">
          <a:xfrm>
            <a:off x="990600" y="5018088"/>
            <a:ext cx="1828800" cy="468312"/>
            <a:chOff x="882" y="3161"/>
            <a:chExt cx="1152" cy="295"/>
          </a:xfrm>
        </p:grpSpPr>
        <p:grpSp>
          <p:nvGrpSpPr>
            <p:cNvPr id="24624" name="Group 12"/>
            <p:cNvGrpSpPr>
              <a:grpSpLocks/>
            </p:cNvGrpSpPr>
            <p:nvPr/>
          </p:nvGrpSpPr>
          <p:grpSpPr bwMode="auto">
            <a:xfrm>
              <a:off x="882" y="3161"/>
              <a:ext cx="1152" cy="203"/>
              <a:chOff x="912" y="2688"/>
              <a:chExt cx="576" cy="96"/>
            </a:xfrm>
          </p:grpSpPr>
          <p:sp>
            <p:nvSpPr>
              <p:cNvPr id="24626" name="AutoShape 13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4627" name="Line 14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5" name="Text Box 15"/>
            <p:cNvSpPr txBox="1">
              <a:spLocks noChangeArrowheads="1"/>
            </p:cNvSpPr>
            <p:nvPr/>
          </p:nvSpPr>
          <p:spPr bwMode="auto">
            <a:xfrm>
              <a:off x="888" y="3264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Is a composite of</a:t>
              </a:r>
            </a:p>
          </p:txBody>
        </p:sp>
      </p:grpSp>
      <p:sp>
        <p:nvSpPr>
          <p:cNvPr id="24581" name="Rectangle 16"/>
          <p:cNvSpPr>
            <a:spLocks noChangeArrowheads="1"/>
          </p:cNvSpPr>
          <p:nvPr/>
        </p:nvSpPr>
        <p:spPr bwMode="auto">
          <a:xfrm>
            <a:off x="990600" y="31242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9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4462463" y="4275138"/>
            <a:ext cx="268287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583" name="Rectangle 16"/>
          <p:cNvSpPr>
            <a:spLocks noChangeArrowheads="1"/>
          </p:cNvSpPr>
          <p:nvPr/>
        </p:nvSpPr>
        <p:spPr bwMode="auto">
          <a:xfrm>
            <a:off x="4791075" y="4278313"/>
            <a:ext cx="26828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584" name="Rectangle 16"/>
          <p:cNvSpPr>
            <a:spLocks noChangeArrowheads="1"/>
          </p:cNvSpPr>
          <p:nvPr/>
        </p:nvSpPr>
        <p:spPr bwMode="auto">
          <a:xfrm>
            <a:off x="5119688" y="4275138"/>
            <a:ext cx="268287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4784725" y="3802063"/>
            <a:ext cx="268288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597398" y="4030721"/>
            <a:ext cx="323850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17645" y="4043480"/>
            <a:ext cx="6350" cy="24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17645" y="4043480"/>
            <a:ext cx="334962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Rectangle 16"/>
          <p:cNvSpPr>
            <a:spLocks noChangeArrowheads="1"/>
          </p:cNvSpPr>
          <p:nvPr/>
        </p:nvSpPr>
        <p:spPr bwMode="auto">
          <a:xfrm>
            <a:off x="5465763" y="3802063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224885" y="4043480"/>
            <a:ext cx="344488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5465763" y="4275138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599113" y="4043480"/>
            <a:ext cx="0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93" name="Group 8"/>
          <p:cNvGrpSpPr>
            <a:grpSpLocks/>
          </p:cNvGrpSpPr>
          <p:nvPr/>
        </p:nvGrpSpPr>
        <p:grpSpPr bwMode="auto">
          <a:xfrm>
            <a:off x="4276725" y="3249613"/>
            <a:ext cx="1828800" cy="322262"/>
            <a:chOff x="912" y="2688"/>
            <a:chExt cx="576" cy="96"/>
          </a:xfrm>
        </p:grpSpPr>
        <p:sp>
          <p:nvSpPr>
            <p:cNvPr id="24622" name="AutoShape 9"/>
            <p:cNvSpPr>
              <a:spLocks noChangeArrowheads="1"/>
            </p:cNvSpPr>
            <p:nvPr/>
          </p:nvSpPr>
          <p:spPr bwMode="auto">
            <a:xfrm>
              <a:off x="1392" y="2688"/>
              <a:ext cx="96" cy="9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4623" name="Line 10"/>
            <p:cNvSpPr>
              <a:spLocks noChangeShapeType="1"/>
            </p:cNvSpPr>
            <p:nvPr/>
          </p:nvSpPr>
          <p:spPr bwMode="auto">
            <a:xfrm flipH="1">
              <a:off x="91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Text Box 11"/>
          <p:cNvSpPr txBox="1">
            <a:spLocks noChangeArrowheads="1"/>
          </p:cNvSpPr>
          <p:nvPr/>
        </p:nvSpPr>
        <p:spPr bwMode="auto">
          <a:xfrm>
            <a:off x="4333805" y="3413125"/>
            <a:ext cx="1428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Arial" panose="020B0604020202020204" pitchFamily="34" charset="0"/>
              </a:rPr>
              <a:t>Is an aggregation of</a:t>
            </a:r>
          </a:p>
        </p:txBody>
      </p:sp>
      <p:sp>
        <p:nvSpPr>
          <p:cNvPr id="24595" name="Rectangle 16"/>
          <p:cNvSpPr>
            <a:spLocks noChangeArrowheads="1"/>
          </p:cNvSpPr>
          <p:nvPr/>
        </p:nvSpPr>
        <p:spPr bwMode="auto">
          <a:xfrm>
            <a:off x="3993426" y="3297635"/>
            <a:ext cx="26828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596" name="Rectangle 33"/>
          <p:cNvSpPr>
            <a:spLocks noChangeArrowheads="1"/>
          </p:cNvSpPr>
          <p:nvPr/>
        </p:nvSpPr>
        <p:spPr bwMode="auto">
          <a:xfrm>
            <a:off x="6117431" y="3299747"/>
            <a:ext cx="26828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24597" name="Group 36"/>
          <p:cNvGrpSpPr>
            <a:grpSpLocks/>
          </p:cNvGrpSpPr>
          <p:nvPr/>
        </p:nvGrpSpPr>
        <p:grpSpPr bwMode="auto">
          <a:xfrm>
            <a:off x="3919115" y="5104540"/>
            <a:ext cx="2385813" cy="1012825"/>
            <a:chOff x="3482829" y="5105937"/>
            <a:chExt cx="2385382" cy="1012889"/>
          </a:xfrm>
        </p:grpSpPr>
        <p:sp>
          <p:nvSpPr>
            <p:cNvPr id="24612" name="Rectangle 16"/>
            <p:cNvSpPr>
              <a:spLocks noChangeArrowheads="1"/>
            </p:cNvSpPr>
            <p:nvPr/>
          </p:nvSpPr>
          <p:spPr bwMode="auto">
            <a:xfrm>
              <a:off x="3945382" y="5581023"/>
              <a:ext cx="1302235" cy="537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33873" y="5849859"/>
              <a:ext cx="267614" cy="229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4614" name="Rectangle 16"/>
            <p:cNvSpPr>
              <a:spLocks noChangeArrowheads="1"/>
            </p:cNvSpPr>
            <p:nvPr/>
          </p:nvSpPr>
          <p:spPr bwMode="auto">
            <a:xfrm>
              <a:off x="4462692" y="5851755"/>
              <a:ext cx="267614" cy="229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4615" name="Rectangle 16"/>
            <p:cNvSpPr>
              <a:spLocks noChangeArrowheads="1"/>
            </p:cNvSpPr>
            <p:nvPr/>
          </p:nvSpPr>
          <p:spPr bwMode="auto">
            <a:xfrm>
              <a:off x="4791511" y="5849858"/>
              <a:ext cx="267614" cy="229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24616" name="Group 8"/>
            <p:cNvGrpSpPr>
              <a:grpSpLocks/>
            </p:cNvGrpSpPr>
            <p:nvPr/>
          </p:nvGrpSpPr>
          <p:grpSpPr bwMode="auto">
            <a:xfrm>
              <a:off x="3750443" y="5105937"/>
              <a:ext cx="1841500" cy="322263"/>
              <a:chOff x="912" y="2688"/>
              <a:chExt cx="580" cy="96"/>
            </a:xfrm>
          </p:grpSpPr>
          <p:sp>
            <p:nvSpPr>
              <p:cNvPr id="24620" name="AutoShape 9"/>
              <p:cNvSpPr>
                <a:spLocks noChangeArrowheads="1"/>
              </p:cNvSpPr>
              <p:nvPr/>
            </p:nvSpPr>
            <p:spPr bwMode="auto">
              <a:xfrm>
                <a:off x="1396" y="2688"/>
                <a:ext cx="96" cy="96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4621" name="Line 10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7" name="Text Box 11"/>
            <p:cNvSpPr txBox="1">
              <a:spLocks noChangeArrowheads="1"/>
            </p:cNvSpPr>
            <p:nvPr/>
          </p:nvSpPr>
          <p:spPr bwMode="auto">
            <a:xfrm>
              <a:off x="3816344" y="5269450"/>
              <a:ext cx="124745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Is a composite of</a:t>
              </a:r>
            </a:p>
          </p:txBody>
        </p:sp>
        <p:sp>
          <p:nvSpPr>
            <p:cNvPr id="24618" name="Rectangle 16"/>
            <p:cNvSpPr>
              <a:spLocks noChangeArrowheads="1"/>
            </p:cNvSpPr>
            <p:nvPr/>
          </p:nvSpPr>
          <p:spPr bwMode="auto">
            <a:xfrm>
              <a:off x="3482829" y="5152396"/>
              <a:ext cx="267614" cy="229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4619" name="Rectangle 16"/>
            <p:cNvSpPr>
              <a:spLocks noChangeArrowheads="1"/>
            </p:cNvSpPr>
            <p:nvPr/>
          </p:nvSpPr>
          <p:spPr bwMode="auto">
            <a:xfrm>
              <a:off x="5600597" y="5152397"/>
              <a:ext cx="267614" cy="229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4598" name="Text Box 11"/>
          <p:cNvSpPr txBox="1">
            <a:spLocks noChangeArrowheads="1"/>
          </p:cNvSpPr>
          <p:nvPr/>
        </p:nvSpPr>
        <p:spPr bwMode="auto">
          <a:xfrm>
            <a:off x="4054475" y="2281238"/>
            <a:ext cx="172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Is an Nary association of</a:t>
            </a:r>
          </a:p>
        </p:txBody>
      </p:sp>
      <p:sp>
        <p:nvSpPr>
          <p:cNvPr id="24599" name="AutoShape 9"/>
          <p:cNvSpPr>
            <a:spLocks noChangeArrowheads="1"/>
          </p:cNvSpPr>
          <p:nvPr/>
        </p:nvSpPr>
        <p:spPr bwMode="auto">
          <a:xfrm>
            <a:off x="4765675" y="1919288"/>
            <a:ext cx="304800" cy="3222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4600" name="Line 10"/>
          <p:cNvSpPr>
            <a:spLocks noChangeShapeType="1"/>
          </p:cNvSpPr>
          <p:nvPr/>
        </p:nvSpPr>
        <p:spPr bwMode="auto">
          <a:xfrm flipH="1">
            <a:off x="4092575" y="2085975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Rectangle 16"/>
          <p:cNvSpPr>
            <a:spLocks noChangeArrowheads="1"/>
          </p:cNvSpPr>
          <p:nvPr/>
        </p:nvSpPr>
        <p:spPr bwMode="auto">
          <a:xfrm>
            <a:off x="5724525" y="1981200"/>
            <a:ext cx="2667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602" name="Rectangle 52"/>
          <p:cNvSpPr>
            <a:spLocks noChangeArrowheads="1"/>
          </p:cNvSpPr>
          <p:nvPr/>
        </p:nvSpPr>
        <p:spPr bwMode="auto">
          <a:xfrm>
            <a:off x="3825875" y="1981200"/>
            <a:ext cx="2667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603" name="Line 10"/>
          <p:cNvSpPr>
            <a:spLocks noChangeShapeType="1"/>
          </p:cNvSpPr>
          <p:nvPr/>
        </p:nvSpPr>
        <p:spPr bwMode="auto">
          <a:xfrm flipH="1">
            <a:off x="5070475" y="2085975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4784725" y="1509713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4605" name="Line 10"/>
          <p:cNvSpPr>
            <a:spLocks noChangeShapeType="1"/>
          </p:cNvSpPr>
          <p:nvPr/>
        </p:nvSpPr>
        <p:spPr bwMode="auto">
          <a:xfrm flipV="1">
            <a:off x="4918075" y="173990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11"/>
          <p:cNvSpPr txBox="1">
            <a:spLocks noChangeArrowheads="1"/>
          </p:cNvSpPr>
          <p:nvPr/>
        </p:nvSpPr>
        <p:spPr bwMode="auto">
          <a:xfrm>
            <a:off x="4156075" y="1008063"/>
            <a:ext cx="14081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association class of</a:t>
            </a:r>
          </a:p>
        </p:txBody>
      </p:sp>
      <p:sp>
        <p:nvSpPr>
          <p:cNvPr id="24607" name="Line 10"/>
          <p:cNvSpPr>
            <a:spLocks noChangeShapeType="1"/>
          </p:cNvSpPr>
          <p:nvPr/>
        </p:nvSpPr>
        <p:spPr bwMode="auto">
          <a:xfrm flipH="1">
            <a:off x="4035425" y="823913"/>
            <a:ext cx="156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Rectangle 16"/>
          <p:cNvSpPr>
            <a:spLocks noChangeArrowheads="1"/>
          </p:cNvSpPr>
          <p:nvPr/>
        </p:nvSpPr>
        <p:spPr bwMode="auto">
          <a:xfrm>
            <a:off x="5599113" y="706438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4609" name="Rectangle 52"/>
          <p:cNvSpPr>
            <a:spLocks noChangeArrowheads="1"/>
          </p:cNvSpPr>
          <p:nvPr/>
        </p:nvSpPr>
        <p:spPr bwMode="auto">
          <a:xfrm>
            <a:off x="3768725" y="706438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610" name="Rectangle 16"/>
          <p:cNvSpPr>
            <a:spLocks noChangeArrowheads="1"/>
          </p:cNvSpPr>
          <p:nvPr/>
        </p:nvSpPr>
        <p:spPr bwMode="auto">
          <a:xfrm>
            <a:off x="4727575" y="236538"/>
            <a:ext cx="266700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4611" name="Line 10"/>
          <p:cNvSpPr>
            <a:spLocks noChangeShapeType="1"/>
          </p:cNvSpPr>
          <p:nvPr/>
        </p:nvSpPr>
        <p:spPr bwMode="auto">
          <a:xfrm flipV="1">
            <a:off x="4856163" y="466725"/>
            <a:ext cx="0" cy="3540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6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4876800" y="19812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shoe size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981200" y="19050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shoe size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4516" name="AutoShape 4"/>
          <p:cNvCxnSpPr>
            <a:cxnSpLocks noChangeShapeType="1"/>
            <a:stCxn id="64517" idx="2"/>
            <a:endCxn id="64520" idx="0"/>
          </p:cNvCxnSpPr>
          <p:nvPr/>
        </p:nvCxnSpPr>
        <p:spPr bwMode="auto">
          <a:xfrm>
            <a:off x="4533900" y="1371600"/>
            <a:ext cx="876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10000" y="381000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 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Description: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 Unit Of Measure: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1219200" y="24384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date of birth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when John Smith was born.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Value; 23 March 1945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 Unit of Measure: --</a:t>
            </a:r>
            <a:r>
              <a:rPr lang="en-US" altLang="en-US" sz="900">
                <a:latin typeface="Arial" panose="020B0604020202020204" pitchFamily="34" charset="0"/>
              </a:rPr>
              <a:t> 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4519" name="AutoShape 7"/>
          <p:cNvCxnSpPr>
            <a:cxnSpLocks noChangeShapeType="1"/>
            <a:stCxn id="64517" idx="2"/>
            <a:endCxn id="64518" idx="0"/>
          </p:cNvCxnSpPr>
          <p:nvPr/>
        </p:nvCxnSpPr>
        <p:spPr bwMode="auto">
          <a:xfrm flipH="1">
            <a:off x="2590800" y="1371600"/>
            <a:ext cx="19431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38600" y="24384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date of birth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when Lou Brown was born.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Value; 12 June 1955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 Unit of Measure: --</a:t>
            </a:r>
            <a:r>
              <a:rPr lang="en-US" altLang="en-US" sz="900">
                <a:latin typeface="Arial" panose="020B0604020202020204" pitchFamily="34" charset="0"/>
              </a:rPr>
              <a:t>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4521" name="AutoShape 9"/>
          <p:cNvCxnSpPr>
            <a:cxnSpLocks noChangeShapeType="1"/>
            <a:stCxn id="64517" idx="2"/>
            <a:endCxn id="64515" idx="0"/>
          </p:cNvCxnSpPr>
          <p:nvPr/>
        </p:nvCxnSpPr>
        <p:spPr bwMode="auto">
          <a:xfrm flipH="1">
            <a:off x="3352800" y="1371600"/>
            <a:ext cx="1181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0"/>
          <p:cNvCxnSpPr>
            <a:cxnSpLocks noChangeShapeType="1"/>
            <a:stCxn id="64517" idx="2"/>
            <a:endCxn id="64514" idx="0"/>
          </p:cNvCxnSpPr>
          <p:nvPr/>
        </p:nvCxnSpPr>
        <p:spPr bwMode="auto">
          <a:xfrm>
            <a:off x="4533900" y="1371600"/>
            <a:ext cx="17145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62" name="AutoShape 2"/>
          <p:cNvCxnSpPr>
            <a:cxnSpLocks noChangeShapeType="1"/>
            <a:stCxn id="66573" idx="4"/>
            <a:endCxn id="66565" idx="4"/>
          </p:cNvCxnSpPr>
          <p:nvPr/>
        </p:nvCxnSpPr>
        <p:spPr bwMode="auto">
          <a:xfrm rot="5400000" flipH="1" flipV="1">
            <a:off x="3543300" y="1714500"/>
            <a:ext cx="76200" cy="3200400"/>
          </a:xfrm>
          <a:prstGeom prst="curvedConnector3">
            <a:avLst>
              <a:gd name="adj1" fmla="val -58541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3" name="AutoShape 3"/>
          <p:cNvCxnSpPr>
            <a:cxnSpLocks noChangeShapeType="1"/>
            <a:stCxn id="66578" idx="4"/>
            <a:endCxn id="66564" idx="4"/>
          </p:cNvCxnSpPr>
          <p:nvPr/>
        </p:nvCxnSpPr>
        <p:spPr bwMode="auto">
          <a:xfrm rot="5400000" flipH="1" flipV="1">
            <a:off x="5334000" y="3124200"/>
            <a:ext cx="76200" cy="3429000"/>
          </a:xfrm>
          <a:prstGeom prst="curvedConnector3">
            <a:avLst>
              <a:gd name="adj1" fmla="val -61667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5715000" y="37338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shoe size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810000" y="22098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shoe size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6566" name="AutoShape 6"/>
          <p:cNvCxnSpPr>
            <a:cxnSpLocks noChangeShapeType="1"/>
            <a:stCxn id="66570" idx="2"/>
            <a:endCxn id="66578" idx="0"/>
          </p:cNvCxnSpPr>
          <p:nvPr/>
        </p:nvCxnSpPr>
        <p:spPr bwMode="auto">
          <a:xfrm>
            <a:off x="2438400" y="1600200"/>
            <a:ext cx="1219200" cy="243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7" name="AutoShape 7"/>
          <p:cNvCxnSpPr>
            <a:cxnSpLocks noChangeShapeType="1"/>
            <a:stCxn id="66568" idx="2"/>
            <a:endCxn id="66579" idx="0"/>
          </p:cNvCxnSpPr>
          <p:nvPr/>
        </p:nvCxnSpPr>
        <p:spPr bwMode="auto">
          <a:xfrm>
            <a:off x="5829300" y="1752600"/>
            <a:ext cx="10287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105400" y="762000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 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Description: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Value Unit Of Measure: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724400" y="9906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905000" y="914400"/>
            <a:ext cx="1066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      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ID: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Name: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Description:</a:t>
            </a:r>
          </a:p>
        </p:txBody>
      </p:sp>
      <p:cxnSp>
        <p:nvCxnSpPr>
          <p:cNvPr id="66571" name="AutoShape 11"/>
          <p:cNvCxnSpPr>
            <a:cxnSpLocks noChangeShapeType="1"/>
            <a:stCxn id="66570" idx="3"/>
            <a:endCxn id="66568" idx="1"/>
          </p:cNvCxnSpPr>
          <p:nvPr/>
        </p:nvCxnSpPr>
        <p:spPr bwMode="auto">
          <a:xfrm>
            <a:off x="2971800" y="12573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2971800" y="1168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914400" y="2514600"/>
            <a:ext cx="21336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A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employment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Name; John Smith</a:t>
            </a:r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3581400" y="25908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date of birth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when John Smith was born.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Value; 23 March 1945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 Unit of Measure: --</a:t>
            </a:r>
            <a:r>
              <a:rPr lang="en-US" altLang="en-US" sz="900">
                <a:latin typeface="Arial" panose="020B0604020202020204" pitchFamily="34" charset="0"/>
              </a:rPr>
              <a:t> 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6575" name="AutoShape 15"/>
          <p:cNvCxnSpPr>
            <a:cxnSpLocks noChangeShapeType="1"/>
            <a:stCxn id="66570" idx="2"/>
            <a:endCxn id="66573" idx="0"/>
          </p:cNvCxnSpPr>
          <p:nvPr/>
        </p:nvCxnSpPr>
        <p:spPr bwMode="auto">
          <a:xfrm flipH="1">
            <a:off x="1981200" y="16002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/>
          <p:cNvCxnSpPr>
            <a:cxnSpLocks noChangeShapeType="1"/>
            <a:stCxn id="66568" idx="2"/>
            <a:endCxn id="66574" idx="0"/>
          </p:cNvCxnSpPr>
          <p:nvPr/>
        </p:nvCxnSpPr>
        <p:spPr bwMode="auto">
          <a:xfrm flipH="1">
            <a:off x="4953000" y="1752600"/>
            <a:ext cx="8763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/>
          <p:cNvCxnSpPr>
            <a:cxnSpLocks noChangeShapeType="1"/>
            <a:stCxn id="66573" idx="4"/>
            <a:endCxn id="66574" idx="4"/>
          </p:cNvCxnSpPr>
          <p:nvPr/>
        </p:nvCxnSpPr>
        <p:spPr bwMode="auto">
          <a:xfrm rot="16200000" flipH="1">
            <a:off x="3314700" y="2019300"/>
            <a:ext cx="304800" cy="29718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2590800" y="4038600"/>
            <a:ext cx="21336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A Person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employment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Name; Lou Brown</a:t>
            </a:r>
            <a:r>
              <a:rPr lang="en-US" altLang="en-US" sz="900">
                <a:latin typeface="Arial" panose="020B0604020202020204" pitchFamily="34" charset="0"/>
              </a:rPr>
              <a:t>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5486400" y="41148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</a:rPr>
              <a:t>                        A Person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ID; date of birth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Description: when Lou Brown was born.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Value; 12 June 1955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Value Unit of Measure: --</a:t>
            </a:r>
            <a:r>
              <a:rPr lang="en-US" altLang="en-US" sz="900">
                <a:latin typeface="Arial" panose="020B0604020202020204" pitchFamily="34" charset="0"/>
              </a:rPr>
              <a:t> </a:t>
            </a:r>
            <a:endParaRPr lang="en-GB" altLang="en-US" sz="900">
              <a:latin typeface="Arial" panose="020B0604020202020204" pitchFamily="34" charset="0"/>
            </a:endParaRPr>
          </a:p>
        </p:txBody>
      </p:sp>
      <p:cxnSp>
        <p:nvCxnSpPr>
          <p:cNvPr id="66580" name="AutoShape 20"/>
          <p:cNvCxnSpPr>
            <a:cxnSpLocks noChangeShapeType="1"/>
            <a:stCxn id="66578" idx="4"/>
            <a:endCxn id="66579" idx="4"/>
          </p:cNvCxnSpPr>
          <p:nvPr/>
        </p:nvCxnSpPr>
        <p:spPr bwMode="auto">
          <a:xfrm rot="16200000" flipH="1">
            <a:off x="5105400" y="3429000"/>
            <a:ext cx="304800" cy="32004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1" name="AutoShape 21"/>
          <p:cNvCxnSpPr>
            <a:cxnSpLocks noChangeShapeType="1"/>
            <a:stCxn id="66568" idx="2"/>
            <a:endCxn id="66565" idx="0"/>
          </p:cNvCxnSpPr>
          <p:nvPr/>
        </p:nvCxnSpPr>
        <p:spPr bwMode="auto">
          <a:xfrm flipH="1">
            <a:off x="5181600" y="1752600"/>
            <a:ext cx="6477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22"/>
          <p:cNvCxnSpPr>
            <a:cxnSpLocks noChangeShapeType="1"/>
            <a:stCxn id="66568" idx="2"/>
            <a:endCxn id="66564" idx="0"/>
          </p:cNvCxnSpPr>
          <p:nvPr/>
        </p:nvCxnSpPr>
        <p:spPr bwMode="auto">
          <a:xfrm>
            <a:off x="5829300" y="1752600"/>
            <a:ext cx="12573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505200" y="5287963"/>
            <a:ext cx="909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Supervisor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35038" y="1676400"/>
            <a:ext cx="827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Operator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708525" y="51911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Mechanic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304800" y="3048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Personnel Capability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Personnel Class = Operator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8</a:t>
            </a:r>
          </a:p>
        </p:txBody>
      </p:sp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3429000" y="5562600"/>
            <a:ext cx="1092200" cy="1085850"/>
            <a:chOff x="336" y="1680"/>
            <a:chExt cx="688" cy="684"/>
          </a:xfrm>
        </p:grpSpPr>
        <p:graphicFrame>
          <p:nvGraphicFramePr>
            <p:cNvPr id="68660" name="Object 7"/>
            <p:cNvGraphicFramePr>
              <a:graphicFrameLocks noChangeAspect="1"/>
            </p:cNvGraphicFramePr>
            <p:nvPr/>
          </p:nvGraphicFramePr>
          <p:xfrm>
            <a:off x="336" y="1680"/>
            <a:ext cx="40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38" name="Clip" r:id="rId4" imgW="980952" imgH="971172" progId="MS_ClipArt_Gallery.2">
                    <p:embed/>
                  </p:oleObj>
                </mc:Choice>
                <mc:Fallback>
                  <p:oleObj name="Clip" r:id="rId4" imgW="980952" imgH="97117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680"/>
                          <a:ext cx="40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1" name="Object 8"/>
            <p:cNvGraphicFramePr>
              <a:graphicFrameLocks noChangeAspect="1"/>
            </p:cNvGraphicFramePr>
            <p:nvPr/>
          </p:nvGraphicFramePr>
          <p:xfrm>
            <a:off x="480" y="1824"/>
            <a:ext cx="40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39" name="Clip" r:id="rId6" imgW="980952" imgH="971172" progId="MS_ClipArt_Gallery.2">
                    <p:embed/>
                  </p:oleObj>
                </mc:Choice>
                <mc:Fallback>
                  <p:oleObj name="Clip" r:id="rId6" imgW="980952" imgH="971172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24"/>
                          <a:ext cx="40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2" name="Object 9"/>
            <p:cNvGraphicFramePr>
              <a:graphicFrameLocks noChangeAspect="1"/>
            </p:cNvGraphicFramePr>
            <p:nvPr/>
          </p:nvGraphicFramePr>
          <p:xfrm>
            <a:off x="624" y="1968"/>
            <a:ext cx="40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0" name="Clip" r:id="rId7" imgW="980952" imgH="971172" progId="MS_ClipArt_Gallery.2">
                    <p:embed/>
                  </p:oleObj>
                </mc:Choice>
                <mc:Fallback>
                  <p:oleObj name="Clip" r:id="rId7" imgW="980952" imgH="971172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68"/>
                          <a:ext cx="40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5" name="Group 10"/>
          <p:cNvGrpSpPr>
            <a:grpSpLocks/>
          </p:cNvGrpSpPr>
          <p:nvPr/>
        </p:nvGrpSpPr>
        <p:grpSpPr bwMode="auto">
          <a:xfrm>
            <a:off x="4648200" y="5465763"/>
            <a:ext cx="1397000" cy="1392237"/>
            <a:chOff x="2269" y="1632"/>
            <a:chExt cx="880" cy="877"/>
          </a:xfrm>
        </p:grpSpPr>
        <p:graphicFrame>
          <p:nvGraphicFramePr>
            <p:cNvPr id="68654" name="Object 11"/>
            <p:cNvGraphicFramePr>
              <a:graphicFrameLocks noChangeAspect="1"/>
            </p:cNvGraphicFramePr>
            <p:nvPr/>
          </p:nvGraphicFramePr>
          <p:xfrm>
            <a:off x="2269" y="1632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1" name="Clip" r:id="rId8" imgW="980952" imgH="971172" progId="MS_ClipArt_Gallery.2">
                    <p:embed/>
                  </p:oleObj>
                </mc:Choice>
                <mc:Fallback>
                  <p:oleObj name="Clip" r:id="rId8" imgW="980952" imgH="971172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1632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5" name="Object 12"/>
            <p:cNvGraphicFramePr>
              <a:graphicFrameLocks noChangeAspect="1"/>
            </p:cNvGraphicFramePr>
            <p:nvPr/>
          </p:nvGraphicFramePr>
          <p:xfrm>
            <a:off x="2365" y="1728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2" name="Clip" r:id="rId10" imgW="980952" imgH="971172" progId="MS_ClipArt_Gallery.2">
                    <p:embed/>
                  </p:oleObj>
                </mc:Choice>
                <mc:Fallback>
                  <p:oleObj name="Clip" r:id="rId10" imgW="980952" imgH="971172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" y="1728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6" name="Object 13"/>
            <p:cNvGraphicFramePr>
              <a:graphicFrameLocks noChangeAspect="1"/>
            </p:cNvGraphicFramePr>
            <p:nvPr/>
          </p:nvGraphicFramePr>
          <p:xfrm>
            <a:off x="2461" y="1824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3" name="Clip" r:id="rId11" imgW="980952" imgH="971172" progId="MS_ClipArt_Gallery.2">
                    <p:embed/>
                  </p:oleObj>
                </mc:Choice>
                <mc:Fallback>
                  <p:oleObj name="Clip" r:id="rId11" imgW="980952" imgH="97117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1824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7" name="Object 14"/>
            <p:cNvGraphicFramePr>
              <a:graphicFrameLocks noChangeAspect="1"/>
            </p:cNvGraphicFramePr>
            <p:nvPr/>
          </p:nvGraphicFramePr>
          <p:xfrm>
            <a:off x="2557" y="1920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4" name="Clip" r:id="rId12" imgW="980952" imgH="971172" progId="MS_ClipArt_Gallery.2">
                    <p:embed/>
                  </p:oleObj>
                </mc:Choice>
                <mc:Fallback>
                  <p:oleObj name="Clip" r:id="rId12" imgW="980952" imgH="971172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1920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8" name="Object 15"/>
            <p:cNvGraphicFramePr>
              <a:graphicFrameLocks noChangeAspect="1"/>
            </p:cNvGraphicFramePr>
            <p:nvPr/>
          </p:nvGraphicFramePr>
          <p:xfrm>
            <a:off x="2653" y="2016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5" name="Clip" r:id="rId13" imgW="980952" imgH="971172" progId="MS_ClipArt_Gallery.2">
                    <p:embed/>
                  </p:oleObj>
                </mc:Choice>
                <mc:Fallback>
                  <p:oleObj name="Clip" r:id="rId13" imgW="980952" imgH="971172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016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9" name="Object 16"/>
            <p:cNvGraphicFramePr>
              <a:graphicFrameLocks noChangeAspect="1"/>
            </p:cNvGraphicFramePr>
            <p:nvPr/>
          </p:nvGraphicFramePr>
          <p:xfrm>
            <a:off x="2749" y="2112"/>
            <a:ext cx="4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6" name="Clip" r:id="rId14" imgW="980952" imgH="971172" progId="MS_ClipArt_Gallery.2">
                    <p:embed/>
                  </p:oleObj>
                </mc:Choice>
                <mc:Fallback>
                  <p:oleObj name="Clip" r:id="rId14" imgW="980952" imgH="971172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112"/>
                          <a:ext cx="4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6" name="Line 17"/>
          <p:cNvSpPr>
            <a:spLocks noChangeShapeType="1"/>
          </p:cNvSpPr>
          <p:nvPr/>
        </p:nvSpPr>
        <p:spPr bwMode="auto">
          <a:xfrm>
            <a:off x="13716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AutoShape 18"/>
          <p:cNvSpPr>
            <a:spLocks noChangeArrowheads="1"/>
          </p:cNvSpPr>
          <p:nvPr/>
        </p:nvSpPr>
        <p:spPr bwMode="auto">
          <a:xfrm>
            <a:off x="2895600" y="3048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Personnel Capability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Personnel Class = Operator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8</a:t>
            </a:r>
          </a:p>
        </p:txBody>
      </p:sp>
      <p:sp>
        <p:nvSpPr>
          <p:cNvPr id="68618" name="Text Box 19"/>
          <p:cNvSpPr txBox="1">
            <a:spLocks noChangeArrowheads="1"/>
          </p:cNvSpPr>
          <p:nvPr/>
        </p:nvSpPr>
        <p:spPr bwMode="auto">
          <a:xfrm>
            <a:off x="7467600" y="1676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Operator Property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- Ranking = Master</a:t>
            </a:r>
          </a:p>
        </p:txBody>
      </p:sp>
      <p:sp>
        <p:nvSpPr>
          <p:cNvPr id="68619" name="Text Box 20"/>
          <p:cNvSpPr txBox="1">
            <a:spLocks noChangeArrowheads="1"/>
          </p:cNvSpPr>
          <p:nvPr/>
        </p:nvSpPr>
        <p:spPr bwMode="auto">
          <a:xfrm>
            <a:off x="7467600" y="27432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Operator Property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- Ranking = Standard</a:t>
            </a:r>
          </a:p>
        </p:txBody>
      </p:sp>
      <p:sp>
        <p:nvSpPr>
          <p:cNvPr id="68620" name="Text Box 21"/>
          <p:cNvSpPr txBox="1">
            <a:spLocks noChangeArrowheads="1"/>
          </p:cNvSpPr>
          <p:nvPr/>
        </p:nvSpPr>
        <p:spPr bwMode="auto">
          <a:xfrm>
            <a:off x="7467600" y="396240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Operator Property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- Ranking = Junior</a:t>
            </a:r>
          </a:p>
        </p:txBody>
      </p:sp>
      <p:sp>
        <p:nvSpPr>
          <p:cNvPr id="68621" name="AutoShape 22"/>
          <p:cNvSpPr>
            <a:spLocks noChangeArrowheads="1"/>
          </p:cNvSpPr>
          <p:nvPr/>
        </p:nvSpPr>
        <p:spPr bwMode="auto">
          <a:xfrm>
            <a:off x="3810000" y="12954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Personnel Capability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Ranking = Master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3</a:t>
            </a:r>
          </a:p>
        </p:txBody>
      </p:sp>
      <p:sp>
        <p:nvSpPr>
          <p:cNvPr id="68622" name="AutoShape 23"/>
          <p:cNvSpPr>
            <a:spLocks noChangeArrowheads="1"/>
          </p:cNvSpPr>
          <p:nvPr/>
        </p:nvSpPr>
        <p:spPr bwMode="auto">
          <a:xfrm>
            <a:off x="3810000" y="25146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Personnel Capability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Ranking = Standard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4</a:t>
            </a:r>
          </a:p>
        </p:txBody>
      </p:sp>
      <p:sp>
        <p:nvSpPr>
          <p:cNvPr id="68623" name="AutoShape 24"/>
          <p:cNvSpPr>
            <a:spLocks noChangeArrowheads="1"/>
          </p:cNvSpPr>
          <p:nvPr/>
        </p:nvSpPr>
        <p:spPr bwMode="auto">
          <a:xfrm>
            <a:off x="3810000" y="35814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Personnel Capability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Ranking = Junior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1</a:t>
            </a:r>
          </a:p>
        </p:txBody>
      </p:sp>
      <p:sp>
        <p:nvSpPr>
          <p:cNvPr id="68624" name="Text Box 25"/>
          <p:cNvSpPr txBox="1">
            <a:spLocks noChangeArrowheads="1"/>
          </p:cNvSpPr>
          <p:nvPr/>
        </p:nvSpPr>
        <p:spPr bwMode="auto">
          <a:xfrm>
            <a:off x="6629400" y="990600"/>
            <a:ext cx="82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Operator</a:t>
            </a:r>
          </a:p>
        </p:txBody>
      </p:sp>
      <p:grpSp>
        <p:nvGrpSpPr>
          <p:cNvPr id="68625" name="Group 26"/>
          <p:cNvGrpSpPr>
            <a:grpSpLocks/>
          </p:cNvGrpSpPr>
          <p:nvPr/>
        </p:nvGrpSpPr>
        <p:grpSpPr bwMode="auto">
          <a:xfrm>
            <a:off x="6718300" y="1524000"/>
            <a:ext cx="784225" cy="935038"/>
            <a:chOff x="4882" y="1008"/>
            <a:chExt cx="494" cy="589"/>
          </a:xfrm>
        </p:grpSpPr>
        <p:graphicFrame>
          <p:nvGraphicFramePr>
            <p:cNvPr id="68651" name="Object 27"/>
            <p:cNvGraphicFramePr>
              <a:graphicFrameLocks noChangeAspect="1"/>
            </p:cNvGraphicFramePr>
            <p:nvPr/>
          </p:nvGraphicFramePr>
          <p:xfrm>
            <a:off x="4882" y="1008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7" name="Clip" r:id="rId15" imgW="980952" imgH="971172" progId="MS_ClipArt_Gallery.2">
                    <p:embed/>
                  </p:oleObj>
                </mc:Choice>
                <mc:Fallback>
                  <p:oleObj name="Clip" r:id="rId15" imgW="980952" imgH="971172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008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2" name="Object 28"/>
            <p:cNvGraphicFramePr>
              <a:graphicFrameLocks noChangeAspect="1"/>
            </p:cNvGraphicFramePr>
            <p:nvPr/>
          </p:nvGraphicFramePr>
          <p:xfrm>
            <a:off x="4927" y="1104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8" name="Clip" r:id="rId17" imgW="980952" imgH="971172" progId="MS_ClipArt_Gallery.2">
                    <p:embed/>
                  </p:oleObj>
                </mc:Choice>
                <mc:Fallback>
                  <p:oleObj name="Clip" r:id="rId17" imgW="980952" imgH="971172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1104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3" name="Object 29"/>
            <p:cNvGraphicFramePr>
              <a:graphicFrameLocks noChangeAspect="1"/>
            </p:cNvGraphicFramePr>
            <p:nvPr/>
          </p:nvGraphicFramePr>
          <p:xfrm>
            <a:off x="4975" y="1200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49" name="Clip" r:id="rId18" imgW="980952" imgH="971172" progId="MS_ClipArt_Gallery.2">
                    <p:embed/>
                  </p:oleObj>
                </mc:Choice>
                <mc:Fallback>
                  <p:oleObj name="Clip" r:id="rId18" imgW="980952" imgH="971172" progId="MS_ClipArt_Gallery.2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1200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6" name="Object 30"/>
          <p:cNvGraphicFramePr>
            <a:graphicFrameLocks noChangeAspect="1"/>
          </p:cNvGraphicFramePr>
          <p:nvPr/>
        </p:nvGraphicFramePr>
        <p:xfrm>
          <a:off x="6792913" y="3941763"/>
          <a:ext cx="6365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0" name="Clip" r:id="rId19" imgW="980952" imgH="971172" progId="MS_ClipArt_Gallery.2">
                  <p:embed/>
                </p:oleObj>
              </mc:Choice>
              <mc:Fallback>
                <p:oleObj name="Clip" r:id="rId19" imgW="980952" imgH="971172" progId="MS_ClipArt_Gallery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3941763"/>
                        <a:ext cx="6365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Line 31"/>
          <p:cNvSpPr>
            <a:spLocks noChangeShapeType="1"/>
          </p:cNvSpPr>
          <p:nvPr/>
        </p:nvSpPr>
        <p:spPr bwMode="auto">
          <a:xfrm>
            <a:off x="5257800" y="8382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28" name="Group 32"/>
          <p:cNvGrpSpPr>
            <a:grpSpLocks/>
          </p:cNvGrpSpPr>
          <p:nvPr/>
        </p:nvGrpSpPr>
        <p:grpSpPr bwMode="auto">
          <a:xfrm>
            <a:off x="6678613" y="2590800"/>
            <a:ext cx="865187" cy="1087438"/>
            <a:chOff x="4896" y="1667"/>
            <a:chExt cx="545" cy="685"/>
          </a:xfrm>
        </p:grpSpPr>
        <p:graphicFrame>
          <p:nvGraphicFramePr>
            <p:cNvPr id="68647" name="Object 33"/>
            <p:cNvGraphicFramePr>
              <a:graphicFrameLocks noChangeAspect="1"/>
            </p:cNvGraphicFramePr>
            <p:nvPr/>
          </p:nvGraphicFramePr>
          <p:xfrm>
            <a:off x="4896" y="1667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1" name="Clip" r:id="rId20" imgW="980952" imgH="971172" progId="MS_ClipArt_Gallery.2">
                    <p:embed/>
                  </p:oleObj>
                </mc:Choice>
                <mc:Fallback>
                  <p:oleObj name="Clip" r:id="rId20" imgW="980952" imgH="971172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67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8" name="Object 34"/>
            <p:cNvGraphicFramePr>
              <a:graphicFrameLocks noChangeAspect="1"/>
            </p:cNvGraphicFramePr>
            <p:nvPr/>
          </p:nvGraphicFramePr>
          <p:xfrm>
            <a:off x="4944" y="1763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2" name="Clip" r:id="rId21" imgW="980952" imgH="971172" progId="MS_ClipArt_Gallery.2">
                    <p:embed/>
                  </p:oleObj>
                </mc:Choice>
                <mc:Fallback>
                  <p:oleObj name="Clip" r:id="rId21" imgW="980952" imgH="971172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63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9" name="Object 35"/>
            <p:cNvGraphicFramePr>
              <a:graphicFrameLocks noChangeAspect="1"/>
            </p:cNvGraphicFramePr>
            <p:nvPr/>
          </p:nvGraphicFramePr>
          <p:xfrm>
            <a:off x="4992" y="1859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3" name="Clip" r:id="rId22" imgW="980952" imgH="971172" progId="MS_ClipArt_Gallery.2">
                    <p:embed/>
                  </p:oleObj>
                </mc:Choice>
                <mc:Fallback>
                  <p:oleObj name="Clip" r:id="rId22" imgW="980952" imgH="971172" progId="MS_ClipArt_Gallery.2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59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0" name="Object 36"/>
            <p:cNvGraphicFramePr>
              <a:graphicFrameLocks noChangeAspect="1"/>
            </p:cNvGraphicFramePr>
            <p:nvPr/>
          </p:nvGraphicFramePr>
          <p:xfrm>
            <a:off x="5040" y="1955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4" name="Clip" r:id="rId23" imgW="980952" imgH="971172" progId="MS_ClipArt_Gallery.2">
                    <p:embed/>
                  </p:oleObj>
                </mc:Choice>
                <mc:Fallback>
                  <p:oleObj name="Clip" r:id="rId23" imgW="980952" imgH="971172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955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9" name="Line 37"/>
          <p:cNvSpPr>
            <a:spLocks noChangeShapeType="1"/>
          </p:cNvSpPr>
          <p:nvPr/>
        </p:nvSpPr>
        <p:spPr bwMode="auto">
          <a:xfrm flipH="1">
            <a:off x="3429000" y="1143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Line 38"/>
          <p:cNvSpPr>
            <a:spLocks noChangeShapeType="1"/>
          </p:cNvSpPr>
          <p:nvPr/>
        </p:nvSpPr>
        <p:spPr bwMode="auto">
          <a:xfrm>
            <a:off x="3429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Line 39"/>
          <p:cNvSpPr>
            <a:spLocks noChangeShapeType="1"/>
          </p:cNvSpPr>
          <p:nvPr/>
        </p:nvSpPr>
        <p:spPr bwMode="auto">
          <a:xfrm>
            <a:off x="34290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Line 40"/>
          <p:cNvSpPr>
            <a:spLocks noChangeShapeType="1"/>
          </p:cNvSpPr>
          <p:nvPr/>
        </p:nvSpPr>
        <p:spPr bwMode="auto">
          <a:xfrm>
            <a:off x="3429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41"/>
          <p:cNvSpPr>
            <a:spLocks noChangeShapeType="1"/>
          </p:cNvSpPr>
          <p:nvPr/>
        </p:nvSpPr>
        <p:spPr bwMode="auto">
          <a:xfrm>
            <a:off x="60198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42"/>
          <p:cNvSpPr>
            <a:spLocks noChangeShapeType="1"/>
          </p:cNvSpPr>
          <p:nvPr/>
        </p:nvSpPr>
        <p:spPr bwMode="auto">
          <a:xfrm>
            <a:off x="6019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43"/>
          <p:cNvSpPr>
            <a:spLocks noChangeShapeType="1"/>
          </p:cNvSpPr>
          <p:nvPr/>
        </p:nvSpPr>
        <p:spPr bwMode="auto">
          <a:xfrm>
            <a:off x="60198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36" name="Group 44"/>
          <p:cNvGrpSpPr>
            <a:grpSpLocks/>
          </p:cNvGrpSpPr>
          <p:nvPr/>
        </p:nvGrpSpPr>
        <p:grpSpPr bwMode="auto">
          <a:xfrm>
            <a:off x="954088" y="1981200"/>
            <a:ext cx="784225" cy="935038"/>
            <a:chOff x="4882" y="1008"/>
            <a:chExt cx="494" cy="589"/>
          </a:xfrm>
        </p:grpSpPr>
        <p:graphicFrame>
          <p:nvGraphicFramePr>
            <p:cNvPr id="68644" name="Object 45"/>
            <p:cNvGraphicFramePr>
              <a:graphicFrameLocks noChangeAspect="1"/>
            </p:cNvGraphicFramePr>
            <p:nvPr/>
          </p:nvGraphicFramePr>
          <p:xfrm>
            <a:off x="4882" y="1008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5" name="Clip" r:id="rId24" imgW="980952" imgH="971172" progId="MS_ClipArt_Gallery.2">
                    <p:embed/>
                  </p:oleObj>
                </mc:Choice>
                <mc:Fallback>
                  <p:oleObj name="Clip" r:id="rId24" imgW="980952" imgH="971172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008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5" name="Object 46"/>
            <p:cNvGraphicFramePr>
              <a:graphicFrameLocks noChangeAspect="1"/>
            </p:cNvGraphicFramePr>
            <p:nvPr/>
          </p:nvGraphicFramePr>
          <p:xfrm>
            <a:off x="4927" y="1104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6" name="Clip" r:id="rId25" imgW="980952" imgH="971172" progId="MS_ClipArt_Gallery.2">
                    <p:embed/>
                  </p:oleObj>
                </mc:Choice>
                <mc:Fallback>
                  <p:oleObj name="Clip" r:id="rId25" imgW="980952" imgH="971172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1104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6" name="Object 47"/>
            <p:cNvGraphicFramePr>
              <a:graphicFrameLocks noChangeAspect="1"/>
            </p:cNvGraphicFramePr>
            <p:nvPr/>
          </p:nvGraphicFramePr>
          <p:xfrm>
            <a:off x="4975" y="1200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7" name="Clip" r:id="rId26" imgW="980952" imgH="971172" progId="MS_ClipArt_Gallery.2">
                    <p:embed/>
                  </p:oleObj>
                </mc:Choice>
                <mc:Fallback>
                  <p:oleObj name="Clip" r:id="rId26" imgW="980952" imgH="971172" progId="MS_ClipArt_Gallery.2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1200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7" name="Object 48"/>
          <p:cNvGraphicFramePr>
            <a:graphicFrameLocks noChangeAspect="1"/>
          </p:cNvGraphicFramePr>
          <p:nvPr/>
        </p:nvGraphicFramePr>
        <p:xfrm>
          <a:off x="1028700" y="4094163"/>
          <a:ext cx="6365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8" name="Clip" r:id="rId27" imgW="980952" imgH="971172" progId="MS_ClipArt_Gallery.2">
                  <p:embed/>
                </p:oleObj>
              </mc:Choice>
              <mc:Fallback>
                <p:oleObj name="Clip" r:id="rId27" imgW="980952" imgH="971172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094163"/>
                        <a:ext cx="6365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8" name="Group 49"/>
          <p:cNvGrpSpPr>
            <a:grpSpLocks/>
          </p:cNvGrpSpPr>
          <p:nvPr/>
        </p:nvGrpSpPr>
        <p:grpSpPr bwMode="auto">
          <a:xfrm>
            <a:off x="914400" y="2951163"/>
            <a:ext cx="865188" cy="1087437"/>
            <a:chOff x="4896" y="1667"/>
            <a:chExt cx="545" cy="685"/>
          </a:xfrm>
        </p:grpSpPr>
        <p:graphicFrame>
          <p:nvGraphicFramePr>
            <p:cNvPr id="68640" name="Object 50"/>
            <p:cNvGraphicFramePr>
              <a:graphicFrameLocks noChangeAspect="1"/>
            </p:cNvGraphicFramePr>
            <p:nvPr/>
          </p:nvGraphicFramePr>
          <p:xfrm>
            <a:off x="4896" y="1667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59" name="Clip" r:id="rId28" imgW="980952" imgH="971172" progId="MS_ClipArt_Gallery.2">
                    <p:embed/>
                  </p:oleObj>
                </mc:Choice>
                <mc:Fallback>
                  <p:oleObj name="Clip" r:id="rId28" imgW="980952" imgH="971172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67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1" name="Object 51"/>
            <p:cNvGraphicFramePr>
              <a:graphicFrameLocks noChangeAspect="1"/>
            </p:cNvGraphicFramePr>
            <p:nvPr/>
          </p:nvGraphicFramePr>
          <p:xfrm>
            <a:off x="4944" y="1763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60" name="Clip" r:id="rId29" imgW="980952" imgH="971172" progId="MS_ClipArt_Gallery.2">
                    <p:embed/>
                  </p:oleObj>
                </mc:Choice>
                <mc:Fallback>
                  <p:oleObj name="Clip" r:id="rId29" imgW="980952" imgH="971172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63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2" name="Object 52"/>
            <p:cNvGraphicFramePr>
              <a:graphicFrameLocks noChangeAspect="1"/>
            </p:cNvGraphicFramePr>
            <p:nvPr/>
          </p:nvGraphicFramePr>
          <p:xfrm>
            <a:off x="4992" y="1859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61" name="Clip" r:id="rId30" imgW="980952" imgH="971172" progId="MS_ClipArt_Gallery.2">
                    <p:embed/>
                  </p:oleObj>
                </mc:Choice>
                <mc:Fallback>
                  <p:oleObj name="Clip" r:id="rId30" imgW="980952" imgH="971172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59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3" name="Object 53"/>
            <p:cNvGraphicFramePr>
              <a:graphicFrameLocks noChangeAspect="1"/>
            </p:cNvGraphicFramePr>
            <p:nvPr/>
          </p:nvGraphicFramePr>
          <p:xfrm>
            <a:off x="5040" y="1955"/>
            <a:ext cx="40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62" name="Clip" r:id="rId31" imgW="980952" imgH="971172" progId="MS_ClipArt_Gallery.2">
                    <p:embed/>
                  </p:oleObj>
                </mc:Choice>
                <mc:Fallback>
                  <p:oleObj name="Clip" r:id="rId31" imgW="980952" imgH="971172" progId="MS_ClipArt_Gallery.2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955"/>
                          <a:ext cx="40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9" name="Line 54"/>
          <p:cNvSpPr>
            <a:spLocks noChangeShapeType="1"/>
          </p:cNvSpPr>
          <p:nvPr/>
        </p:nvSpPr>
        <p:spPr bwMode="auto">
          <a:xfrm>
            <a:off x="2743200" y="228600"/>
            <a:ext cx="0" cy="4572000"/>
          </a:xfrm>
          <a:prstGeom prst="line">
            <a:avLst/>
          </a:prstGeom>
          <a:noFill/>
          <a:ln w="762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59300" y="22860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Mixing Reactor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170113" y="2324100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Heating Reactor</a:t>
            </a: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 flipH="1">
            <a:off x="2979738" y="4003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>
            <a:off x="2057400" y="4003675"/>
            <a:ext cx="92233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979738" y="4003675"/>
            <a:ext cx="10048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290638" y="5454650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HR101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547938" y="5454650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HR102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771900" y="5454650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HMR101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976813" y="54546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MR101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6153150" y="54546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MR102</a:t>
            </a:r>
          </a:p>
        </p:txBody>
      </p: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476500" y="4435475"/>
            <a:ext cx="1006475" cy="1036638"/>
            <a:chOff x="384" y="2064"/>
            <a:chExt cx="576" cy="576"/>
          </a:xfrm>
        </p:grpSpPr>
        <p:pic>
          <p:nvPicPr>
            <p:cNvPr id="70692" name="Picture 13" descr="react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6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93" name="Rectangle 14"/>
            <p:cNvSpPr>
              <a:spLocks noChangeArrowheads="1"/>
            </p:cNvSpPr>
            <p:nvPr/>
          </p:nvSpPr>
          <p:spPr bwMode="auto">
            <a:xfrm>
              <a:off x="804" y="2204"/>
              <a:ext cx="4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70694" name="Rectangle 15"/>
            <p:cNvSpPr>
              <a:spLocks noChangeArrowheads="1"/>
            </p:cNvSpPr>
            <p:nvPr/>
          </p:nvSpPr>
          <p:spPr bwMode="auto">
            <a:xfrm>
              <a:off x="484" y="2204"/>
              <a:ext cx="47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pic>
        <p:nvPicPr>
          <p:cNvPr id="70669" name="Picture 16" descr="mix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4435475"/>
            <a:ext cx="100647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70" name="Group 17"/>
          <p:cNvGrpSpPr>
            <a:grpSpLocks/>
          </p:cNvGrpSpPr>
          <p:nvPr/>
        </p:nvGrpSpPr>
        <p:grpSpPr bwMode="auto">
          <a:xfrm>
            <a:off x="3733800" y="4435475"/>
            <a:ext cx="1006475" cy="1036638"/>
            <a:chOff x="1296" y="2112"/>
            <a:chExt cx="576" cy="576"/>
          </a:xfrm>
        </p:grpSpPr>
        <p:pic>
          <p:nvPicPr>
            <p:cNvPr id="70689" name="Picture 18" descr="mix-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12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90" name="Rectangle 19"/>
            <p:cNvSpPr>
              <a:spLocks noChangeArrowheads="1"/>
            </p:cNvSpPr>
            <p:nvPr/>
          </p:nvSpPr>
          <p:spPr bwMode="auto">
            <a:xfrm>
              <a:off x="1712" y="2248"/>
              <a:ext cx="4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70691" name="Rectangle 20"/>
            <p:cNvSpPr>
              <a:spLocks noChangeArrowheads="1"/>
            </p:cNvSpPr>
            <p:nvPr/>
          </p:nvSpPr>
          <p:spPr bwMode="auto">
            <a:xfrm>
              <a:off x="1392" y="2248"/>
              <a:ext cx="47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pic>
        <p:nvPicPr>
          <p:cNvPr id="70671" name="Picture 21" descr="mix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4435475"/>
            <a:ext cx="100647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72" name="Group 22"/>
          <p:cNvGrpSpPr>
            <a:grpSpLocks/>
          </p:cNvGrpSpPr>
          <p:nvPr/>
        </p:nvGrpSpPr>
        <p:grpSpPr bwMode="auto">
          <a:xfrm>
            <a:off x="1219200" y="4435475"/>
            <a:ext cx="1006475" cy="1036638"/>
            <a:chOff x="384" y="2064"/>
            <a:chExt cx="576" cy="576"/>
          </a:xfrm>
        </p:grpSpPr>
        <p:pic>
          <p:nvPicPr>
            <p:cNvPr id="70686" name="Picture 23" descr="react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6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87" name="Rectangle 24"/>
            <p:cNvSpPr>
              <a:spLocks noChangeArrowheads="1"/>
            </p:cNvSpPr>
            <p:nvPr/>
          </p:nvSpPr>
          <p:spPr bwMode="auto">
            <a:xfrm>
              <a:off x="804" y="2204"/>
              <a:ext cx="4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70688" name="Rectangle 25"/>
            <p:cNvSpPr>
              <a:spLocks noChangeArrowheads="1"/>
            </p:cNvSpPr>
            <p:nvPr/>
          </p:nvSpPr>
          <p:spPr bwMode="auto">
            <a:xfrm>
              <a:off x="484" y="2204"/>
              <a:ext cx="47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70673" name="Line 26"/>
          <p:cNvSpPr>
            <a:spLocks noChangeShapeType="1"/>
          </p:cNvSpPr>
          <p:nvPr/>
        </p:nvSpPr>
        <p:spPr bwMode="auto">
          <a:xfrm flipH="1">
            <a:off x="5326063" y="4003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27"/>
          <p:cNvSpPr>
            <a:spLocks noChangeShapeType="1"/>
          </p:cNvSpPr>
          <p:nvPr/>
        </p:nvSpPr>
        <p:spPr bwMode="auto">
          <a:xfrm flipH="1">
            <a:off x="4403725" y="4003675"/>
            <a:ext cx="92233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28"/>
          <p:cNvSpPr>
            <a:spLocks noChangeShapeType="1"/>
          </p:cNvSpPr>
          <p:nvPr/>
        </p:nvSpPr>
        <p:spPr bwMode="auto">
          <a:xfrm>
            <a:off x="5326063" y="4003675"/>
            <a:ext cx="10064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AutoShape 29"/>
          <p:cNvSpPr>
            <a:spLocks noChangeArrowheads="1"/>
          </p:cNvSpPr>
          <p:nvPr/>
        </p:nvSpPr>
        <p:spPr bwMode="auto">
          <a:xfrm>
            <a:off x="3200400" y="1524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Equipment Capability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Equipment Class = Reactor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5</a:t>
            </a:r>
          </a:p>
        </p:txBody>
      </p:sp>
      <p:sp>
        <p:nvSpPr>
          <p:cNvPr id="70677" name="AutoShape 30"/>
          <p:cNvSpPr>
            <a:spLocks noChangeArrowheads="1"/>
          </p:cNvSpPr>
          <p:nvPr/>
        </p:nvSpPr>
        <p:spPr bwMode="auto">
          <a:xfrm>
            <a:off x="1752600" y="12192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Equipment Capability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ReactorType = Mixing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3</a:t>
            </a:r>
          </a:p>
        </p:txBody>
      </p:sp>
      <p:sp>
        <p:nvSpPr>
          <p:cNvPr id="70678" name="AutoShape 31"/>
          <p:cNvSpPr>
            <a:spLocks noChangeArrowheads="1"/>
          </p:cNvSpPr>
          <p:nvPr/>
        </p:nvSpPr>
        <p:spPr bwMode="auto">
          <a:xfrm>
            <a:off x="4419600" y="1219200"/>
            <a:ext cx="2209800" cy="838200"/>
          </a:xfrm>
          <a:prstGeom prst="flowChartPunchedCar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Equipment Capability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 ReactorType = Heating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200">
                <a:latin typeface="Arial" panose="020B0604020202020204" pitchFamily="34" charset="0"/>
              </a:rPr>
              <a:t> Quantity = 3</a:t>
            </a:r>
          </a:p>
        </p:txBody>
      </p:sp>
      <p:sp>
        <p:nvSpPr>
          <p:cNvPr id="70679" name="Line 32"/>
          <p:cNvSpPr>
            <a:spLocks noChangeShapeType="1"/>
          </p:cNvSpPr>
          <p:nvPr/>
        </p:nvSpPr>
        <p:spPr bwMode="auto">
          <a:xfrm flipH="1">
            <a:off x="3657600" y="990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33"/>
          <p:cNvSpPr>
            <a:spLocks noChangeShapeType="1"/>
          </p:cNvSpPr>
          <p:nvPr/>
        </p:nvSpPr>
        <p:spPr bwMode="auto">
          <a:xfrm>
            <a:off x="4267200" y="990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681" name="Picture 34" descr="mix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667000"/>
            <a:ext cx="12287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82" name="Group 35"/>
          <p:cNvGrpSpPr>
            <a:grpSpLocks/>
          </p:cNvGrpSpPr>
          <p:nvPr/>
        </p:nvGrpSpPr>
        <p:grpSpPr bwMode="auto">
          <a:xfrm>
            <a:off x="2352675" y="2687638"/>
            <a:ext cx="1228725" cy="1244600"/>
            <a:chOff x="384" y="2064"/>
            <a:chExt cx="576" cy="576"/>
          </a:xfrm>
        </p:grpSpPr>
        <p:pic>
          <p:nvPicPr>
            <p:cNvPr id="70683" name="Picture 36" descr="react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6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84" name="Rectangle 37"/>
            <p:cNvSpPr>
              <a:spLocks noChangeArrowheads="1"/>
            </p:cNvSpPr>
            <p:nvPr/>
          </p:nvSpPr>
          <p:spPr bwMode="auto">
            <a:xfrm>
              <a:off x="804" y="2204"/>
              <a:ext cx="48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70685" name="Rectangle 38"/>
            <p:cNvSpPr>
              <a:spLocks noChangeArrowheads="1"/>
            </p:cNvSpPr>
            <p:nvPr/>
          </p:nvSpPr>
          <p:spPr bwMode="auto">
            <a:xfrm>
              <a:off x="484" y="2204"/>
              <a:ext cx="47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32194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Product Routing for Product X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304800" y="114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1066800" y="114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828800" y="114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1066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04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90800" y="114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72713" name="AutoShape 9"/>
          <p:cNvCxnSpPr>
            <a:cxnSpLocks noChangeShapeType="1"/>
            <a:stCxn id="72711" idx="6"/>
            <a:endCxn id="72710" idx="2"/>
          </p:cNvCxnSpPr>
          <p:nvPr/>
        </p:nvCxnSpPr>
        <p:spPr bwMode="auto">
          <a:xfrm>
            <a:off x="762000" y="2590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4" name="AutoShape 10"/>
          <p:cNvCxnSpPr>
            <a:cxnSpLocks noChangeShapeType="1"/>
            <a:stCxn id="72707" idx="6"/>
            <a:endCxn id="72708" idx="2"/>
          </p:cNvCxnSpPr>
          <p:nvPr/>
        </p:nvCxnSpPr>
        <p:spPr bwMode="auto">
          <a:xfrm>
            <a:off x="762000" y="1371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5" name="AutoShape 11"/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1524000" y="1371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AutoShape 12"/>
          <p:cNvCxnSpPr>
            <a:cxnSpLocks noChangeShapeType="1"/>
            <a:stCxn id="72718" idx="6"/>
            <a:endCxn id="72709" idx="3"/>
          </p:cNvCxnSpPr>
          <p:nvPr/>
        </p:nvCxnSpPr>
        <p:spPr bwMode="auto">
          <a:xfrm flipV="1">
            <a:off x="1524000" y="1533525"/>
            <a:ext cx="3714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048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2718" name="Oval 14"/>
          <p:cNvSpPr>
            <a:spLocks noChangeArrowheads="1"/>
          </p:cNvSpPr>
          <p:nvPr/>
        </p:nvSpPr>
        <p:spPr bwMode="auto">
          <a:xfrm>
            <a:off x="10668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</a:t>
            </a:r>
          </a:p>
        </p:txBody>
      </p:sp>
      <p:cxnSp>
        <p:nvCxnSpPr>
          <p:cNvPr id="72719" name="AutoShape 15"/>
          <p:cNvCxnSpPr>
            <a:cxnSpLocks noChangeShapeType="1"/>
            <a:stCxn id="72717" idx="6"/>
            <a:endCxn id="72718" idx="2"/>
          </p:cNvCxnSpPr>
          <p:nvPr/>
        </p:nvCxnSpPr>
        <p:spPr bwMode="auto">
          <a:xfrm>
            <a:off x="762000" y="1981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0" name="AutoShape 16"/>
          <p:cNvCxnSpPr>
            <a:cxnSpLocks noChangeShapeType="1"/>
            <a:stCxn id="72710" idx="6"/>
            <a:endCxn id="72712" idx="3"/>
          </p:cNvCxnSpPr>
          <p:nvPr/>
        </p:nvCxnSpPr>
        <p:spPr bwMode="auto">
          <a:xfrm flipV="1">
            <a:off x="1524000" y="1533525"/>
            <a:ext cx="1133475" cy="1057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1" name="AutoShape 17"/>
          <p:cNvCxnSpPr>
            <a:cxnSpLocks noChangeShapeType="1"/>
            <a:stCxn id="72709" idx="6"/>
            <a:endCxn id="72712" idx="2"/>
          </p:cNvCxnSpPr>
          <p:nvPr/>
        </p:nvCxnSpPr>
        <p:spPr bwMode="auto">
          <a:xfrm>
            <a:off x="2286000" y="1371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3870325" y="1246188"/>
            <a:ext cx="1449388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 shall follow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 shall follow C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 shall follow 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G shall follow B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G shall follow 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 shall follow G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 shall follow F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3505200" y="381000"/>
            <a:ext cx="2165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Product X Segment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Dependencies</a:t>
            </a: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3429000" y="457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5807075" y="1066800"/>
            <a:ext cx="50133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500 boards/hour of Product X on Process Segment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450 boards/hour of Product X on Process Segment B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300 front-panels/hour of Product X on Process Segment C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300 front-panels/hour of Product X on Process Segment 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500 power-supplies/hour of Product X on Process Segment 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500 power-supplies/hour of Product X on Process Segment F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350 boxes/hour of Product X on Process Segment G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450 boxes/hour of Product X on Process Segment H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024563" y="381000"/>
            <a:ext cx="32321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Process Segment Capabilities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5715000" y="457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/>
          <p:cNvSpPr>
            <a:spLocks noChangeArrowheads="1"/>
          </p:cNvSpPr>
          <p:nvPr/>
        </p:nvSpPr>
        <p:spPr bwMode="auto">
          <a:xfrm>
            <a:off x="381000" y="11144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447800" y="11144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1447800" y="18764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447800" y="27146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457200" y="27146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2362200" y="27146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74760" name="AutoShape 8"/>
          <p:cNvCxnSpPr>
            <a:cxnSpLocks noChangeShapeType="1"/>
            <a:stCxn id="74758" idx="6"/>
            <a:endCxn id="74757" idx="2"/>
          </p:cNvCxnSpPr>
          <p:nvPr/>
        </p:nvCxnSpPr>
        <p:spPr bwMode="auto">
          <a:xfrm>
            <a:off x="914400" y="294322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1" name="AutoShape 9"/>
          <p:cNvCxnSpPr>
            <a:cxnSpLocks noChangeShapeType="1"/>
            <a:stCxn id="74757" idx="6"/>
            <a:endCxn id="74759" idx="2"/>
          </p:cNvCxnSpPr>
          <p:nvPr/>
        </p:nvCxnSpPr>
        <p:spPr bwMode="auto">
          <a:xfrm>
            <a:off x="1905000" y="294322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2" name="AutoShape 10"/>
          <p:cNvCxnSpPr>
            <a:cxnSpLocks noChangeShapeType="1"/>
            <a:stCxn id="74754" idx="7"/>
            <a:endCxn id="74755" idx="1"/>
          </p:cNvCxnSpPr>
          <p:nvPr/>
        </p:nvCxnSpPr>
        <p:spPr bwMode="auto">
          <a:xfrm>
            <a:off x="771525" y="1181100"/>
            <a:ext cx="742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3" name="AutoShape 11"/>
          <p:cNvCxnSpPr>
            <a:cxnSpLocks noChangeShapeType="1"/>
            <a:stCxn id="74754" idx="6"/>
            <a:endCxn id="74755" idx="2"/>
          </p:cNvCxnSpPr>
          <p:nvPr/>
        </p:nvCxnSpPr>
        <p:spPr bwMode="auto">
          <a:xfrm>
            <a:off x="838200" y="13430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4" name="AutoShape 12"/>
          <p:cNvCxnSpPr>
            <a:cxnSpLocks noChangeShapeType="1"/>
            <a:stCxn id="74754" idx="5"/>
            <a:endCxn id="74756" idx="1"/>
          </p:cNvCxnSpPr>
          <p:nvPr/>
        </p:nvCxnSpPr>
        <p:spPr bwMode="auto">
          <a:xfrm>
            <a:off x="771525" y="1504950"/>
            <a:ext cx="74295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5" name="AutoShape 13"/>
          <p:cNvCxnSpPr>
            <a:cxnSpLocks noChangeShapeType="1"/>
            <a:stCxn id="74754" idx="4"/>
            <a:endCxn id="74757" idx="1"/>
          </p:cNvCxnSpPr>
          <p:nvPr/>
        </p:nvCxnSpPr>
        <p:spPr bwMode="auto">
          <a:xfrm>
            <a:off x="609600" y="1571625"/>
            <a:ext cx="904875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AutoShape 14"/>
          <p:cNvCxnSpPr>
            <a:cxnSpLocks noChangeShapeType="1"/>
            <a:stCxn id="74758" idx="7"/>
            <a:endCxn id="74756" idx="3"/>
          </p:cNvCxnSpPr>
          <p:nvPr/>
        </p:nvCxnSpPr>
        <p:spPr bwMode="auto">
          <a:xfrm flipV="1">
            <a:off x="847725" y="2266950"/>
            <a:ext cx="6667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7" name="AutoShape 15"/>
          <p:cNvCxnSpPr>
            <a:cxnSpLocks noChangeShapeType="1"/>
            <a:stCxn id="74756" idx="5"/>
            <a:endCxn id="74759" idx="1"/>
          </p:cNvCxnSpPr>
          <p:nvPr/>
        </p:nvCxnSpPr>
        <p:spPr bwMode="auto">
          <a:xfrm>
            <a:off x="1838325" y="2266950"/>
            <a:ext cx="5905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914400" y="91122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A1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914400" y="130492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A2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990600" y="172402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A3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88963" y="1876425"/>
            <a:ext cx="401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A4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762000" y="240982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E1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969963" y="2905125"/>
            <a:ext cx="401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E2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905000" y="290512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828800" y="244792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419100" y="152400"/>
            <a:ext cx="26606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Routings and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Material Dependencies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3581400" y="850900"/>
            <a:ext cx="2411413" cy="592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6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6355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A1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A2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A3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A4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B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A1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A2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product B1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C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A3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product C1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C2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A4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E2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D1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produces material E2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Process Segment F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C2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consumes material D1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produced product F1</a:t>
            </a: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6762750" y="923925"/>
            <a:ext cx="1430338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 shall follow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 shall follow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 shall follow 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 shall follow 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 shall follow 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 shall follow C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 shall follow D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3736975" y="152400"/>
            <a:ext cx="2101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Process Segment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6419850" y="152400"/>
            <a:ext cx="2101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Process Segment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Dependencies</a:t>
            </a: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3429000" y="238125"/>
            <a:ext cx="0" cy="647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6248400" y="238125"/>
            <a:ext cx="0" cy="647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1905000" y="1381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2819400" y="2981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2819400" y="2981325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1905000" y="107632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1905000" y="2143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1905000" y="183832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533400" y="685800"/>
            <a:ext cx="1219200" cy="457200"/>
            <a:chOff x="336" y="432"/>
            <a:chExt cx="768" cy="288"/>
          </a:xfrm>
        </p:grpSpPr>
        <p:sp>
          <p:nvSpPr>
            <p:cNvPr id="76915" name="Oval 3"/>
            <p:cNvSpPr>
              <a:spLocks noChangeArrowheads="1"/>
            </p:cNvSpPr>
            <p:nvPr/>
          </p:nvSpPr>
          <p:spPr bwMode="auto">
            <a:xfrm>
              <a:off x="576" y="4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6916" name="Line 4"/>
            <p:cNvSpPr>
              <a:spLocks noChangeShapeType="1"/>
            </p:cNvSpPr>
            <p:nvPr/>
          </p:nvSpPr>
          <p:spPr bwMode="auto">
            <a:xfrm>
              <a:off x="336" y="5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7" name="Line 5"/>
            <p:cNvSpPr>
              <a:spLocks noChangeShapeType="1"/>
            </p:cNvSpPr>
            <p:nvPr/>
          </p:nvSpPr>
          <p:spPr bwMode="auto">
            <a:xfrm>
              <a:off x="864" y="5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3" name="Group 6"/>
          <p:cNvGrpSpPr>
            <a:grpSpLocks/>
          </p:cNvGrpSpPr>
          <p:nvPr/>
        </p:nvGrpSpPr>
        <p:grpSpPr bwMode="auto">
          <a:xfrm>
            <a:off x="533400" y="1219200"/>
            <a:ext cx="1219200" cy="457200"/>
            <a:chOff x="336" y="816"/>
            <a:chExt cx="768" cy="288"/>
          </a:xfrm>
        </p:grpSpPr>
        <p:sp>
          <p:nvSpPr>
            <p:cNvPr id="76912" name="Oval 7"/>
            <p:cNvSpPr>
              <a:spLocks noChangeArrowheads="1"/>
            </p:cNvSpPr>
            <p:nvPr/>
          </p:nvSpPr>
          <p:spPr bwMode="auto">
            <a:xfrm>
              <a:off x="576" y="816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6913" name="Line 8"/>
            <p:cNvSpPr>
              <a:spLocks noChangeShapeType="1"/>
            </p:cNvSpPr>
            <p:nvPr/>
          </p:nvSpPr>
          <p:spPr bwMode="auto">
            <a:xfrm>
              <a:off x="336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4" name="Line 9"/>
            <p:cNvSpPr>
              <a:spLocks noChangeShapeType="1"/>
            </p:cNvSpPr>
            <p:nvPr/>
          </p:nvSpPr>
          <p:spPr bwMode="auto">
            <a:xfrm>
              <a:off x="864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4" name="Group 10"/>
          <p:cNvGrpSpPr>
            <a:grpSpLocks/>
          </p:cNvGrpSpPr>
          <p:nvPr/>
        </p:nvGrpSpPr>
        <p:grpSpPr bwMode="auto">
          <a:xfrm>
            <a:off x="533400" y="1752600"/>
            <a:ext cx="1219200" cy="457200"/>
            <a:chOff x="336" y="1200"/>
            <a:chExt cx="768" cy="288"/>
          </a:xfrm>
        </p:grpSpPr>
        <p:sp>
          <p:nvSpPr>
            <p:cNvPr id="76909" name="Oval 11"/>
            <p:cNvSpPr>
              <a:spLocks noChangeArrowheads="1"/>
            </p:cNvSpPr>
            <p:nvPr/>
          </p:nvSpPr>
          <p:spPr bwMode="auto">
            <a:xfrm>
              <a:off x="576" y="120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6910" name="Line 12"/>
            <p:cNvSpPr>
              <a:spLocks noChangeShapeType="1"/>
            </p:cNvSpPr>
            <p:nvPr/>
          </p:nvSpPr>
          <p:spPr bwMode="auto">
            <a:xfrm>
              <a:off x="336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Line 13"/>
            <p:cNvSpPr>
              <a:spLocks noChangeShapeType="1"/>
            </p:cNvSpPr>
            <p:nvPr/>
          </p:nvSpPr>
          <p:spPr bwMode="auto">
            <a:xfrm>
              <a:off x="864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5" name="Group 14"/>
          <p:cNvGrpSpPr>
            <a:grpSpLocks/>
          </p:cNvGrpSpPr>
          <p:nvPr/>
        </p:nvGrpSpPr>
        <p:grpSpPr bwMode="auto">
          <a:xfrm>
            <a:off x="533400" y="2286000"/>
            <a:ext cx="1219200" cy="457200"/>
            <a:chOff x="336" y="1584"/>
            <a:chExt cx="768" cy="288"/>
          </a:xfrm>
        </p:grpSpPr>
        <p:sp>
          <p:nvSpPr>
            <p:cNvPr id="76906" name="Oval 15"/>
            <p:cNvSpPr>
              <a:spLocks noChangeArrowheads="1"/>
            </p:cNvSpPr>
            <p:nvPr/>
          </p:nvSpPr>
          <p:spPr bwMode="auto">
            <a:xfrm>
              <a:off x="576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6907" name="Line 16"/>
            <p:cNvSpPr>
              <a:spLocks noChangeShapeType="1"/>
            </p:cNvSpPr>
            <p:nvPr/>
          </p:nvSpPr>
          <p:spPr bwMode="auto">
            <a:xfrm>
              <a:off x="33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Line 17"/>
            <p:cNvSpPr>
              <a:spLocks noChangeShapeType="1"/>
            </p:cNvSpPr>
            <p:nvPr/>
          </p:nvSpPr>
          <p:spPr bwMode="auto">
            <a:xfrm>
              <a:off x="86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6" name="Text Box 18"/>
          <p:cNvSpPr txBox="1">
            <a:spLocks noChangeArrowheads="1"/>
          </p:cNvSpPr>
          <p:nvPr/>
        </p:nvSpPr>
        <p:spPr bwMode="auto">
          <a:xfrm>
            <a:off x="152400" y="228600"/>
            <a:ext cx="2101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Process Segments</a:t>
            </a:r>
          </a:p>
        </p:txBody>
      </p:sp>
      <p:grpSp>
        <p:nvGrpSpPr>
          <p:cNvPr id="76807" name="Group 19"/>
          <p:cNvGrpSpPr>
            <a:grpSpLocks/>
          </p:cNvGrpSpPr>
          <p:nvPr/>
        </p:nvGrpSpPr>
        <p:grpSpPr bwMode="auto">
          <a:xfrm>
            <a:off x="2960688" y="228600"/>
            <a:ext cx="5081587" cy="1524000"/>
            <a:chOff x="1632" y="144"/>
            <a:chExt cx="3201" cy="960"/>
          </a:xfrm>
        </p:grpSpPr>
        <p:sp>
          <p:nvSpPr>
            <p:cNvPr id="76904" name="Text Box 20"/>
            <p:cNvSpPr txBox="1">
              <a:spLocks noChangeArrowheads="1"/>
            </p:cNvSpPr>
            <p:nvPr/>
          </p:nvSpPr>
          <p:spPr bwMode="auto">
            <a:xfrm>
              <a:off x="1632" y="458"/>
              <a:ext cx="3201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Product Class X can be manufactured by segment A,B,C, or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Product Class Y can only be manufactured by segment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Product Class Z can only be manufactured by Segment B or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Product Class W can only be manufactured by Segment D</a:t>
              </a:r>
            </a:p>
          </p:txBody>
        </p:sp>
        <p:sp>
          <p:nvSpPr>
            <p:cNvPr id="76905" name="Text Box 21"/>
            <p:cNvSpPr txBox="1">
              <a:spLocks noChangeArrowheads="1"/>
            </p:cNvSpPr>
            <p:nvPr/>
          </p:nvSpPr>
          <p:spPr bwMode="auto">
            <a:xfrm>
              <a:off x="2641" y="144"/>
              <a:ext cx="130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Product Segments</a:t>
              </a:r>
            </a:p>
          </p:txBody>
        </p:sp>
      </p:grpSp>
      <p:grpSp>
        <p:nvGrpSpPr>
          <p:cNvPr id="76808" name="Group 22"/>
          <p:cNvGrpSpPr>
            <a:grpSpLocks/>
          </p:cNvGrpSpPr>
          <p:nvPr/>
        </p:nvGrpSpPr>
        <p:grpSpPr bwMode="auto">
          <a:xfrm>
            <a:off x="457200" y="3276600"/>
            <a:ext cx="4187825" cy="2416175"/>
            <a:chOff x="1972" y="1248"/>
            <a:chExt cx="2638" cy="1522"/>
          </a:xfrm>
        </p:grpSpPr>
        <p:sp>
          <p:nvSpPr>
            <p:cNvPr id="76902" name="Text Box 23"/>
            <p:cNvSpPr txBox="1">
              <a:spLocks noChangeArrowheads="1"/>
            </p:cNvSpPr>
            <p:nvPr/>
          </p:nvSpPr>
          <p:spPr bwMode="auto">
            <a:xfrm>
              <a:off x="1972" y="1536"/>
              <a:ext cx="2638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500 Kg of Product Class X on Process Segment 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450 Kg of Product Class X on Process Segment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325 Kg of Product Class X on Process Segment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600 Kg of Product Class X on Process Segment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467 Kg of Product Class Y on Process Segment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330 Kg of Product Class Z on Process Segment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521 Kg of Product Class Z on Process Segment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489 Kg of Product Class W on Process Segment D</a:t>
              </a:r>
            </a:p>
          </p:txBody>
        </p:sp>
        <p:sp>
          <p:nvSpPr>
            <p:cNvPr id="76903" name="Text Box 24"/>
            <p:cNvSpPr txBox="1">
              <a:spLocks noChangeArrowheads="1"/>
            </p:cNvSpPr>
            <p:nvPr/>
          </p:nvSpPr>
          <p:spPr bwMode="auto">
            <a:xfrm>
              <a:off x="2273" y="1248"/>
              <a:ext cx="20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Process Segment Capabilities</a:t>
              </a:r>
            </a:p>
          </p:txBody>
        </p:sp>
      </p:grpSp>
      <p:grpSp>
        <p:nvGrpSpPr>
          <p:cNvPr id="76809" name="Group 25"/>
          <p:cNvGrpSpPr>
            <a:grpSpLocks/>
          </p:cNvGrpSpPr>
          <p:nvPr/>
        </p:nvGrpSpPr>
        <p:grpSpPr bwMode="auto">
          <a:xfrm>
            <a:off x="5791200" y="3048000"/>
            <a:ext cx="2474913" cy="2600325"/>
            <a:chOff x="1226" y="614"/>
            <a:chExt cx="1559" cy="1783"/>
          </a:xfrm>
        </p:grpSpPr>
        <p:sp>
          <p:nvSpPr>
            <p:cNvPr id="76814" name="Rectangle 26"/>
            <p:cNvSpPr>
              <a:spLocks noChangeArrowheads="1"/>
            </p:cNvSpPr>
            <p:nvPr/>
          </p:nvSpPr>
          <p:spPr bwMode="auto">
            <a:xfrm>
              <a:off x="1488" y="614"/>
              <a:ext cx="2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6815" name="Rectangle 27"/>
            <p:cNvSpPr>
              <a:spLocks noChangeArrowheads="1"/>
            </p:cNvSpPr>
            <p:nvPr/>
          </p:nvSpPr>
          <p:spPr bwMode="auto">
            <a:xfrm>
              <a:off x="1832" y="614"/>
              <a:ext cx="2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6816" name="Rectangle 28"/>
            <p:cNvSpPr>
              <a:spLocks noChangeArrowheads="1"/>
            </p:cNvSpPr>
            <p:nvPr/>
          </p:nvSpPr>
          <p:spPr bwMode="auto">
            <a:xfrm>
              <a:off x="2168" y="614"/>
              <a:ext cx="2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6817" name="Rectangle 29"/>
            <p:cNvSpPr>
              <a:spLocks noChangeArrowheads="1"/>
            </p:cNvSpPr>
            <p:nvPr/>
          </p:nvSpPr>
          <p:spPr bwMode="auto">
            <a:xfrm>
              <a:off x="2456" y="614"/>
              <a:ext cx="2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</a:t>
              </a:r>
            </a:p>
          </p:txBody>
        </p:sp>
        <p:grpSp>
          <p:nvGrpSpPr>
            <p:cNvPr id="76818" name="Group 30"/>
            <p:cNvGrpSpPr>
              <a:grpSpLocks/>
            </p:cNvGrpSpPr>
            <p:nvPr/>
          </p:nvGrpSpPr>
          <p:grpSpPr bwMode="auto">
            <a:xfrm>
              <a:off x="1458" y="832"/>
              <a:ext cx="379" cy="412"/>
              <a:chOff x="704" y="3104"/>
              <a:chExt cx="289" cy="412"/>
            </a:xfrm>
          </p:grpSpPr>
          <p:sp>
            <p:nvSpPr>
              <p:cNvPr id="76898" name="Rectangle 3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99" name="Line 3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00" name="Text Box 33"/>
              <p:cNvSpPr txBox="1">
                <a:spLocks noChangeArrowheads="1"/>
              </p:cNvSpPr>
              <p:nvPr/>
            </p:nvSpPr>
            <p:spPr bwMode="auto">
              <a:xfrm>
                <a:off x="704" y="3104"/>
                <a:ext cx="19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XA</a:t>
                </a:r>
              </a:p>
            </p:txBody>
          </p:sp>
          <p:sp>
            <p:nvSpPr>
              <p:cNvPr id="76901" name="Text Box 34"/>
              <p:cNvSpPr txBox="1">
                <a:spLocks noChangeArrowheads="1"/>
              </p:cNvSpPr>
              <p:nvPr/>
            </p:nvSpPr>
            <p:spPr bwMode="auto">
              <a:xfrm>
                <a:off x="783" y="3315"/>
                <a:ext cx="2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500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19" name="Group 35"/>
            <p:cNvGrpSpPr>
              <a:grpSpLocks/>
            </p:cNvGrpSpPr>
            <p:nvPr/>
          </p:nvGrpSpPr>
          <p:grpSpPr bwMode="auto">
            <a:xfrm>
              <a:off x="1775" y="832"/>
              <a:ext cx="379" cy="412"/>
              <a:chOff x="704" y="3104"/>
              <a:chExt cx="289" cy="412"/>
            </a:xfrm>
          </p:grpSpPr>
          <p:sp>
            <p:nvSpPr>
              <p:cNvPr id="76894" name="Rectangle 3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95" name="Line 3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96" name="Text Box 38"/>
              <p:cNvSpPr txBox="1">
                <a:spLocks noChangeArrowheads="1"/>
              </p:cNvSpPr>
              <p:nvPr/>
            </p:nvSpPr>
            <p:spPr bwMode="auto">
              <a:xfrm>
                <a:off x="704" y="3104"/>
                <a:ext cx="19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XB</a:t>
                </a:r>
              </a:p>
            </p:txBody>
          </p:sp>
          <p:sp>
            <p:nvSpPr>
              <p:cNvPr id="76897" name="Text Box 39"/>
              <p:cNvSpPr txBox="1">
                <a:spLocks noChangeArrowheads="1"/>
              </p:cNvSpPr>
              <p:nvPr/>
            </p:nvSpPr>
            <p:spPr bwMode="auto">
              <a:xfrm>
                <a:off x="783" y="3315"/>
                <a:ext cx="2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450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0" name="Group 40"/>
            <p:cNvGrpSpPr>
              <a:grpSpLocks/>
            </p:cNvGrpSpPr>
            <p:nvPr/>
          </p:nvGrpSpPr>
          <p:grpSpPr bwMode="auto">
            <a:xfrm>
              <a:off x="2088" y="832"/>
              <a:ext cx="379" cy="412"/>
              <a:chOff x="702" y="3104"/>
              <a:chExt cx="288" cy="412"/>
            </a:xfrm>
          </p:grpSpPr>
          <p:sp>
            <p:nvSpPr>
              <p:cNvPr id="76890" name="Rectangle 4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91" name="Line 4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92" name="Text Box 43"/>
              <p:cNvSpPr txBox="1">
                <a:spLocks noChangeArrowheads="1"/>
              </p:cNvSpPr>
              <p:nvPr/>
            </p:nvSpPr>
            <p:spPr bwMode="auto">
              <a:xfrm>
                <a:off x="702" y="3104"/>
                <a:ext cx="19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XC</a:t>
                </a:r>
              </a:p>
            </p:txBody>
          </p:sp>
          <p:sp>
            <p:nvSpPr>
              <p:cNvPr id="76893" name="Text Box 44"/>
              <p:cNvSpPr txBox="1">
                <a:spLocks noChangeArrowheads="1"/>
              </p:cNvSpPr>
              <p:nvPr/>
            </p:nvSpPr>
            <p:spPr bwMode="auto">
              <a:xfrm>
                <a:off x="781" y="3315"/>
                <a:ext cx="20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325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1" name="Group 45"/>
            <p:cNvGrpSpPr>
              <a:grpSpLocks/>
            </p:cNvGrpSpPr>
            <p:nvPr/>
          </p:nvGrpSpPr>
          <p:grpSpPr bwMode="auto">
            <a:xfrm>
              <a:off x="2406" y="832"/>
              <a:ext cx="379" cy="412"/>
              <a:chOff x="703" y="3104"/>
              <a:chExt cx="289" cy="412"/>
            </a:xfrm>
          </p:grpSpPr>
          <p:sp>
            <p:nvSpPr>
              <p:cNvPr id="76886" name="Rectangle 4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87" name="Line 4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88" name="Text Box 48"/>
              <p:cNvSpPr txBox="1">
                <a:spLocks noChangeArrowheads="1"/>
              </p:cNvSpPr>
              <p:nvPr/>
            </p:nvSpPr>
            <p:spPr bwMode="auto">
              <a:xfrm>
                <a:off x="703" y="3104"/>
                <a:ext cx="197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XD</a:t>
                </a:r>
              </a:p>
            </p:txBody>
          </p:sp>
          <p:sp>
            <p:nvSpPr>
              <p:cNvPr id="76889" name="Text Box 49"/>
              <p:cNvSpPr txBox="1">
                <a:spLocks noChangeArrowheads="1"/>
              </p:cNvSpPr>
              <p:nvPr/>
            </p:nvSpPr>
            <p:spPr bwMode="auto">
              <a:xfrm>
                <a:off x="782" y="3315"/>
                <a:ext cx="2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600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2" name="Group 50"/>
            <p:cNvGrpSpPr>
              <a:grpSpLocks/>
            </p:cNvGrpSpPr>
            <p:nvPr/>
          </p:nvGrpSpPr>
          <p:grpSpPr bwMode="auto">
            <a:xfrm>
              <a:off x="1458" y="1216"/>
              <a:ext cx="336" cy="413"/>
              <a:chOff x="704" y="3104"/>
              <a:chExt cx="256" cy="413"/>
            </a:xfrm>
          </p:grpSpPr>
          <p:sp>
            <p:nvSpPr>
              <p:cNvPr id="76882" name="Rectangle 5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83" name="Line 5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84" name="Text Box 53"/>
              <p:cNvSpPr txBox="1">
                <a:spLocks noChangeArrowheads="1"/>
              </p:cNvSpPr>
              <p:nvPr/>
            </p:nvSpPr>
            <p:spPr bwMode="auto">
              <a:xfrm>
                <a:off x="704" y="3104"/>
                <a:ext cx="19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YA</a:t>
                </a:r>
              </a:p>
            </p:txBody>
          </p:sp>
          <p:sp>
            <p:nvSpPr>
              <p:cNvPr id="76885" name="Text Box 54"/>
              <p:cNvSpPr txBox="1">
                <a:spLocks noChangeArrowheads="1"/>
              </p:cNvSpPr>
              <p:nvPr/>
            </p:nvSpPr>
            <p:spPr bwMode="auto">
              <a:xfrm>
                <a:off x="822" y="3315"/>
                <a:ext cx="12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3" name="Group 55"/>
            <p:cNvGrpSpPr>
              <a:grpSpLocks/>
            </p:cNvGrpSpPr>
            <p:nvPr/>
          </p:nvGrpSpPr>
          <p:grpSpPr bwMode="auto">
            <a:xfrm>
              <a:off x="1773" y="1216"/>
              <a:ext cx="379" cy="413"/>
              <a:chOff x="704" y="3104"/>
              <a:chExt cx="289" cy="413"/>
            </a:xfrm>
          </p:grpSpPr>
          <p:sp>
            <p:nvSpPr>
              <p:cNvPr id="76878" name="Rectangle 5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79" name="Line 5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80" name="Text Box 58"/>
              <p:cNvSpPr txBox="1">
                <a:spLocks noChangeArrowheads="1"/>
              </p:cNvSpPr>
              <p:nvPr/>
            </p:nvSpPr>
            <p:spPr bwMode="auto">
              <a:xfrm>
                <a:off x="704" y="3104"/>
                <a:ext cx="19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YB</a:t>
                </a:r>
              </a:p>
            </p:txBody>
          </p:sp>
          <p:sp>
            <p:nvSpPr>
              <p:cNvPr id="76881" name="Text Box 59"/>
              <p:cNvSpPr txBox="1">
                <a:spLocks noChangeArrowheads="1"/>
              </p:cNvSpPr>
              <p:nvPr/>
            </p:nvSpPr>
            <p:spPr bwMode="auto">
              <a:xfrm>
                <a:off x="783" y="3315"/>
                <a:ext cx="21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467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4" name="Group 60"/>
            <p:cNvGrpSpPr>
              <a:grpSpLocks/>
            </p:cNvGrpSpPr>
            <p:nvPr/>
          </p:nvGrpSpPr>
          <p:grpSpPr bwMode="auto">
            <a:xfrm>
              <a:off x="2089" y="1216"/>
              <a:ext cx="339" cy="413"/>
              <a:chOff x="702" y="3104"/>
              <a:chExt cx="258" cy="413"/>
            </a:xfrm>
          </p:grpSpPr>
          <p:sp>
            <p:nvSpPr>
              <p:cNvPr id="76874" name="Rectangle 6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75" name="Line 6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Text Box 63"/>
              <p:cNvSpPr txBox="1">
                <a:spLocks noChangeArrowheads="1"/>
              </p:cNvSpPr>
              <p:nvPr/>
            </p:nvSpPr>
            <p:spPr bwMode="auto">
              <a:xfrm>
                <a:off x="702" y="3104"/>
                <a:ext cx="19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YC</a:t>
                </a:r>
              </a:p>
            </p:txBody>
          </p:sp>
          <p:sp>
            <p:nvSpPr>
              <p:cNvPr id="76877" name="Text Box 64"/>
              <p:cNvSpPr txBox="1">
                <a:spLocks noChangeArrowheads="1"/>
              </p:cNvSpPr>
              <p:nvPr/>
            </p:nvSpPr>
            <p:spPr bwMode="auto">
              <a:xfrm>
                <a:off x="821" y="3315"/>
                <a:ext cx="128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5" name="Group 65"/>
            <p:cNvGrpSpPr>
              <a:grpSpLocks/>
            </p:cNvGrpSpPr>
            <p:nvPr/>
          </p:nvGrpSpPr>
          <p:grpSpPr bwMode="auto">
            <a:xfrm>
              <a:off x="2406" y="1216"/>
              <a:ext cx="337" cy="413"/>
              <a:chOff x="703" y="3104"/>
              <a:chExt cx="257" cy="413"/>
            </a:xfrm>
          </p:grpSpPr>
          <p:sp>
            <p:nvSpPr>
              <p:cNvPr id="76870" name="Rectangle 6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71" name="Line 6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2" name="Text Box 68"/>
              <p:cNvSpPr txBox="1">
                <a:spLocks noChangeArrowheads="1"/>
              </p:cNvSpPr>
              <p:nvPr/>
            </p:nvSpPr>
            <p:spPr bwMode="auto">
              <a:xfrm>
                <a:off x="703" y="3104"/>
                <a:ext cx="197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YD</a:t>
                </a:r>
              </a:p>
            </p:txBody>
          </p:sp>
          <p:sp>
            <p:nvSpPr>
              <p:cNvPr id="76873" name="Text Box 69"/>
              <p:cNvSpPr txBox="1">
                <a:spLocks noChangeArrowheads="1"/>
              </p:cNvSpPr>
              <p:nvPr/>
            </p:nvSpPr>
            <p:spPr bwMode="auto">
              <a:xfrm>
                <a:off x="822" y="3315"/>
                <a:ext cx="12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6" name="Group 70"/>
            <p:cNvGrpSpPr>
              <a:grpSpLocks/>
            </p:cNvGrpSpPr>
            <p:nvPr/>
          </p:nvGrpSpPr>
          <p:grpSpPr bwMode="auto">
            <a:xfrm>
              <a:off x="1463" y="1600"/>
              <a:ext cx="332" cy="413"/>
              <a:chOff x="706" y="3104"/>
              <a:chExt cx="254" cy="413"/>
            </a:xfrm>
          </p:grpSpPr>
          <p:sp>
            <p:nvSpPr>
              <p:cNvPr id="76866" name="Rectangle 7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67" name="Line 7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8" name="Text Box 73"/>
              <p:cNvSpPr txBox="1">
                <a:spLocks noChangeArrowheads="1"/>
              </p:cNvSpPr>
              <p:nvPr/>
            </p:nvSpPr>
            <p:spPr bwMode="auto">
              <a:xfrm>
                <a:off x="706" y="3104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ZA</a:t>
                </a:r>
              </a:p>
            </p:txBody>
          </p:sp>
          <p:sp>
            <p:nvSpPr>
              <p:cNvPr id="76869" name="Text Box 74"/>
              <p:cNvSpPr txBox="1">
                <a:spLocks noChangeArrowheads="1"/>
              </p:cNvSpPr>
              <p:nvPr/>
            </p:nvSpPr>
            <p:spPr bwMode="auto">
              <a:xfrm>
                <a:off x="823" y="3315"/>
                <a:ext cx="12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7" name="Group 75"/>
            <p:cNvGrpSpPr>
              <a:grpSpLocks/>
            </p:cNvGrpSpPr>
            <p:nvPr/>
          </p:nvGrpSpPr>
          <p:grpSpPr bwMode="auto">
            <a:xfrm>
              <a:off x="1778" y="1600"/>
              <a:ext cx="376" cy="413"/>
              <a:chOff x="706" y="3104"/>
              <a:chExt cx="288" cy="413"/>
            </a:xfrm>
          </p:grpSpPr>
          <p:sp>
            <p:nvSpPr>
              <p:cNvPr id="76862" name="Rectangle 7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63" name="Line 7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Text Box 78"/>
              <p:cNvSpPr txBox="1">
                <a:spLocks noChangeArrowheads="1"/>
              </p:cNvSpPr>
              <p:nvPr/>
            </p:nvSpPr>
            <p:spPr bwMode="auto">
              <a:xfrm>
                <a:off x="706" y="3104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ZB</a:t>
                </a:r>
              </a:p>
            </p:txBody>
          </p:sp>
          <p:sp>
            <p:nvSpPr>
              <p:cNvPr id="76865" name="Text Box 79"/>
              <p:cNvSpPr txBox="1">
                <a:spLocks noChangeArrowheads="1"/>
              </p:cNvSpPr>
              <p:nvPr/>
            </p:nvSpPr>
            <p:spPr bwMode="auto">
              <a:xfrm>
                <a:off x="783" y="3315"/>
                <a:ext cx="21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330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8" name="Group 80"/>
            <p:cNvGrpSpPr>
              <a:grpSpLocks/>
            </p:cNvGrpSpPr>
            <p:nvPr/>
          </p:nvGrpSpPr>
          <p:grpSpPr bwMode="auto">
            <a:xfrm>
              <a:off x="2089" y="1600"/>
              <a:ext cx="380" cy="413"/>
              <a:chOff x="703" y="3104"/>
              <a:chExt cx="289" cy="413"/>
            </a:xfrm>
          </p:grpSpPr>
          <p:sp>
            <p:nvSpPr>
              <p:cNvPr id="76858" name="Rectangle 8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59" name="Line 8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0" name="Text Box 83"/>
              <p:cNvSpPr txBox="1">
                <a:spLocks noChangeArrowheads="1"/>
              </p:cNvSpPr>
              <p:nvPr/>
            </p:nvSpPr>
            <p:spPr bwMode="auto">
              <a:xfrm>
                <a:off x="703" y="3104"/>
                <a:ext cx="19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ZC</a:t>
                </a:r>
              </a:p>
            </p:txBody>
          </p:sp>
          <p:sp>
            <p:nvSpPr>
              <p:cNvPr id="76861" name="Text Box 84"/>
              <p:cNvSpPr txBox="1">
                <a:spLocks noChangeArrowheads="1"/>
              </p:cNvSpPr>
              <p:nvPr/>
            </p:nvSpPr>
            <p:spPr bwMode="auto">
              <a:xfrm>
                <a:off x="783" y="3315"/>
                <a:ext cx="20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521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29" name="Group 85"/>
            <p:cNvGrpSpPr>
              <a:grpSpLocks/>
            </p:cNvGrpSpPr>
            <p:nvPr/>
          </p:nvGrpSpPr>
          <p:grpSpPr bwMode="auto">
            <a:xfrm>
              <a:off x="2405" y="1600"/>
              <a:ext cx="337" cy="413"/>
              <a:chOff x="703" y="3104"/>
              <a:chExt cx="257" cy="413"/>
            </a:xfrm>
          </p:grpSpPr>
          <p:sp>
            <p:nvSpPr>
              <p:cNvPr id="76854" name="Rectangle 8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55" name="Line 8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Text Box 88"/>
              <p:cNvSpPr txBox="1">
                <a:spLocks noChangeArrowheads="1"/>
              </p:cNvSpPr>
              <p:nvPr/>
            </p:nvSpPr>
            <p:spPr bwMode="auto">
              <a:xfrm>
                <a:off x="703" y="310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ZD</a:t>
                </a:r>
              </a:p>
            </p:txBody>
          </p:sp>
          <p:sp>
            <p:nvSpPr>
              <p:cNvPr id="76857" name="Text Box 89"/>
              <p:cNvSpPr txBox="1">
                <a:spLocks noChangeArrowheads="1"/>
              </p:cNvSpPr>
              <p:nvPr/>
            </p:nvSpPr>
            <p:spPr bwMode="auto">
              <a:xfrm>
                <a:off x="823" y="3315"/>
                <a:ext cx="12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30" name="Group 90"/>
            <p:cNvGrpSpPr>
              <a:grpSpLocks/>
            </p:cNvGrpSpPr>
            <p:nvPr/>
          </p:nvGrpSpPr>
          <p:grpSpPr bwMode="auto">
            <a:xfrm>
              <a:off x="1449" y="1984"/>
              <a:ext cx="345" cy="413"/>
              <a:chOff x="697" y="3104"/>
              <a:chExt cx="263" cy="413"/>
            </a:xfrm>
          </p:grpSpPr>
          <p:sp>
            <p:nvSpPr>
              <p:cNvPr id="76850" name="Rectangle 9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51" name="Line 9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2" name="Text Box 93"/>
              <p:cNvSpPr txBox="1">
                <a:spLocks noChangeArrowheads="1"/>
              </p:cNvSpPr>
              <p:nvPr/>
            </p:nvSpPr>
            <p:spPr bwMode="auto">
              <a:xfrm>
                <a:off x="697" y="3104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WA</a:t>
                </a:r>
              </a:p>
            </p:txBody>
          </p:sp>
          <p:sp>
            <p:nvSpPr>
              <p:cNvPr id="76853" name="Text Box 94"/>
              <p:cNvSpPr txBox="1">
                <a:spLocks noChangeArrowheads="1"/>
              </p:cNvSpPr>
              <p:nvPr/>
            </p:nvSpPr>
            <p:spPr bwMode="auto">
              <a:xfrm>
                <a:off x="823" y="3316"/>
                <a:ext cx="12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31" name="Group 95"/>
            <p:cNvGrpSpPr>
              <a:grpSpLocks/>
            </p:cNvGrpSpPr>
            <p:nvPr/>
          </p:nvGrpSpPr>
          <p:grpSpPr bwMode="auto">
            <a:xfrm>
              <a:off x="1764" y="1984"/>
              <a:ext cx="345" cy="413"/>
              <a:chOff x="697" y="3104"/>
              <a:chExt cx="263" cy="413"/>
            </a:xfrm>
          </p:grpSpPr>
          <p:sp>
            <p:nvSpPr>
              <p:cNvPr id="76846" name="Rectangle 9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47" name="Line 9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Text Box 98"/>
              <p:cNvSpPr txBox="1">
                <a:spLocks noChangeArrowheads="1"/>
              </p:cNvSpPr>
              <p:nvPr/>
            </p:nvSpPr>
            <p:spPr bwMode="auto">
              <a:xfrm>
                <a:off x="697" y="3104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WB</a:t>
                </a:r>
              </a:p>
            </p:txBody>
          </p:sp>
          <p:sp>
            <p:nvSpPr>
              <p:cNvPr id="76849" name="Text Box 99"/>
              <p:cNvSpPr txBox="1">
                <a:spLocks noChangeArrowheads="1"/>
              </p:cNvSpPr>
              <p:nvPr/>
            </p:nvSpPr>
            <p:spPr bwMode="auto">
              <a:xfrm>
                <a:off x="823" y="3316"/>
                <a:ext cx="12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32" name="Group 100"/>
            <p:cNvGrpSpPr>
              <a:grpSpLocks/>
            </p:cNvGrpSpPr>
            <p:nvPr/>
          </p:nvGrpSpPr>
          <p:grpSpPr bwMode="auto">
            <a:xfrm>
              <a:off x="2080" y="1984"/>
              <a:ext cx="348" cy="413"/>
              <a:chOff x="695" y="3104"/>
              <a:chExt cx="265" cy="413"/>
            </a:xfrm>
          </p:grpSpPr>
          <p:sp>
            <p:nvSpPr>
              <p:cNvPr id="76842" name="Rectangle 101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43" name="Line 102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Text Box 103"/>
              <p:cNvSpPr txBox="1">
                <a:spLocks noChangeArrowheads="1"/>
              </p:cNvSpPr>
              <p:nvPr/>
            </p:nvSpPr>
            <p:spPr bwMode="auto">
              <a:xfrm>
                <a:off x="695" y="3104"/>
                <a:ext cx="20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WC</a:t>
                </a:r>
              </a:p>
            </p:txBody>
          </p:sp>
          <p:sp>
            <p:nvSpPr>
              <p:cNvPr id="76845" name="Text Box 104"/>
              <p:cNvSpPr txBox="1">
                <a:spLocks noChangeArrowheads="1"/>
              </p:cNvSpPr>
              <p:nvPr/>
            </p:nvSpPr>
            <p:spPr bwMode="auto">
              <a:xfrm>
                <a:off x="822" y="3316"/>
                <a:ext cx="12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33" name="Group 105"/>
            <p:cNvGrpSpPr>
              <a:grpSpLocks/>
            </p:cNvGrpSpPr>
            <p:nvPr/>
          </p:nvGrpSpPr>
          <p:grpSpPr bwMode="auto">
            <a:xfrm>
              <a:off x="2394" y="1984"/>
              <a:ext cx="391" cy="413"/>
              <a:chOff x="695" y="3104"/>
              <a:chExt cx="298" cy="413"/>
            </a:xfrm>
          </p:grpSpPr>
          <p:sp>
            <p:nvSpPr>
              <p:cNvPr id="76838" name="Rectangle 106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76839" name="Line 107"/>
              <p:cNvSpPr>
                <a:spLocks noChangeShapeType="1"/>
              </p:cNvSpPr>
              <p:nvPr/>
            </p:nvSpPr>
            <p:spPr bwMode="auto">
              <a:xfrm flipH="1">
                <a:off x="720" y="312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0" name="Text Box 108"/>
              <p:cNvSpPr txBox="1">
                <a:spLocks noChangeArrowheads="1"/>
              </p:cNvSpPr>
              <p:nvPr/>
            </p:nvSpPr>
            <p:spPr bwMode="auto">
              <a:xfrm>
                <a:off x="695" y="3104"/>
                <a:ext cx="21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$</a:t>
                </a:r>
                <a:r>
                  <a:rPr lang="en-US" altLang="en-US" sz="1200" baseline="-25000">
                    <a:latin typeface="Arial" panose="020B0604020202020204" pitchFamily="34" charset="0"/>
                  </a:rPr>
                  <a:t>WD</a:t>
                </a:r>
              </a:p>
            </p:txBody>
          </p:sp>
          <p:sp>
            <p:nvSpPr>
              <p:cNvPr id="76841" name="Text Box 109"/>
              <p:cNvSpPr txBox="1">
                <a:spLocks noChangeArrowheads="1"/>
              </p:cNvSpPr>
              <p:nvPr/>
            </p:nvSpPr>
            <p:spPr bwMode="auto">
              <a:xfrm>
                <a:off x="783" y="3316"/>
                <a:ext cx="2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489</a:t>
                </a:r>
                <a:endParaRPr lang="en-US" altLang="en-US" sz="1200" baseline="-25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34" name="Rectangle 110"/>
            <p:cNvSpPr>
              <a:spLocks noChangeArrowheads="1"/>
            </p:cNvSpPr>
            <p:nvPr/>
          </p:nvSpPr>
          <p:spPr bwMode="auto">
            <a:xfrm>
              <a:off x="1248" y="912"/>
              <a:ext cx="2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35" name="Rectangle 111"/>
            <p:cNvSpPr>
              <a:spLocks noChangeArrowheads="1"/>
            </p:cNvSpPr>
            <p:nvPr/>
          </p:nvSpPr>
          <p:spPr bwMode="auto">
            <a:xfrm>
              <a:off x="1248" y="1286"/>
              <a:ext cx="2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76836" name="Rectangle 112"/>
            <p:cNvSpPr>
              <a:spLocks noChangeArrowheads="1"/>
            </p:cNvSpPr>
            <p:nvPr/>
          </p:nvSpPr>
          <p:spPr bwMode="auto">
            <a:xfrm>
              <a:off x="1248" y="1670"/>
              <a:ext cx="21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76837" name="Rectangle 113"/>
            <p:cNvSpPr>
              <a:spLocks noChangeArrowheads="1"/>
            </p:cNvSpPr>
            <p:nvPr/>
          </p:nvSpPr>
          <p:spPr bwMode="auto">
            <a:xfrm>
              <a:off x="1226" y="2054"/>
              <a:ext cx="26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W</a:t>
              </a:r>
            </a:p>
          </p:txBody>
        </p:sp>
      </p:grpSp>
      <p:sp>
        <p:nvSpPr>
          <p:cNvPr id="76810" name="Line 114"/>
          <p:cNvSpPr>
            <a:spLocks noChangeShapeType="1"/>
          </p:cNvSpPr>
          <p:nvPr/>
        </p:nvSpPr>
        <p:spPr bwMode="auto">
          <a:xfrm>
            <a:off x="2362200" y="22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5"/>
          <p:cNvSpPr>
            <a:spLocks noChangeShapeType="1"/>
          </p:cNvSpPr>
          <p:nvPr/>
        </p:nvSpPr>
        <p:spPr bwMode="auto">
          <a:xfrm flipH="1">
            <a:off x="533400" y="2895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16"/>
          <p:cNvSpPr>
            <a:spLocks noChangeShapeType="1"/>
          </p:cNvSpPr>
          <p:nvPr/>
        </p:nvSpPr>
        <p:spPr bwMode="auto">
          <a:xfrm>
            <a:off x="51054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AutoShape 117"/>
          <p:cNvSpPr>
            <a:spLocks noChangeArrowheads="1"/>
          </p:cNvSpPr>
          <p:nvPr/>
        </p:nvSpPr>
        <p:spPr bwMode="auto">
          <a:xfrm>
            <a:off x="4800600" y="4191000"/>
            <a:ext cx="762000" cy="533400"/>
          </a:xfrm>
          <a:prstGeom prst="rightArrow">
            <a:avLst>
              <a:gd name="adj1" fmla="val 50000"/>
              <a:gd name="adj2" fmla="val 568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905000" y="18288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Enterprise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1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905000" y="38100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Enterprise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2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1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42672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1066800" y="36576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V="1">
            <a:off x="3124200" y="2057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124200" y="22098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3124200" y="2362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31242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3124200" y="33528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3244850" y="1066800"/>
            <a:ext cx="2314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Company 1</a:t>
            </a:r>
            <a:endParaRPr lang="en-US" altLang="en-US" sz="20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with manufacturing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165225" y="4556125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Company 2</a:t>
            </a:r>
            <a:endParaRPr lang="en-US" altLang="en-US" sz="20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with no manufacturing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4752975" y="4556125"/>
            <a:ext cx="2649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Company 3</a:t>
            </a:r>
            <a:endParaRPr lang="en-US" altLang="en-US" sz="20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contract manufacturer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257800" y="27432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2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5257800" y="37338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3</a:t>
            </a: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1066800" y="1066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1066800" y="53340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V="1">
            <a:off x="1066800" y="1066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 flipV="1">
            <a:off x="7543800" y="1066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219200" y="19812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219200" y="39624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Costing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733800" y="19050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1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V="1">
            <a:off x="24384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438400" y="2286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2438400" y="2438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24384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2438400" y="35052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733800" y="28956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2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733800" y="38862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Manufacturing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3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629400" y="19812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Maintenance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1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629400" y="38862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Quality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H="1">
            <a:off x="53340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 flipV="1">
            <a:off x="5334000" y="33528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 flipV="1">
            <a:off x="5334000" y="2362200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6629400" y="29718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Maintenance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System 2</a:t>
            </a: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5334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H="1">
            <a:off x="53340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Mixed Operation Schedule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97100" y="1773238"/>
            <a:ext cx="1582738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Operation 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mixed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197100" y="2555875"/>
            <a:ext cx="1582738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Segment Requirement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Mixed</a:t>
            </a:r>
          </a:p>
        </p:txBody>
      </p:sp>
      <p:cxnSp>
        <p:nvCxnSpPr>
          <p:cNvPr id="82949" name="AutoShape 5"/>
          <p:cNvCxnSpPr>
            <a:cxnSpLocks noChangeShapeType="1"/>
            <a:stCxn id="82947" idx="2"/>
            <a:endCxn id="82948" idx="0"/>
          </p:cNvCxnSpPr>
          <p:nvPr/>
        </p:nvCxnSpPr>
        <p:spPr bwMode="auto">
          <a:xfrm rot="5400000">
            <a:off x="2778125" y="2344738"/>
            <a:ext cx="422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197100" y="1123950"/>
            <a:ext cx="1582738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Operation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mixed</a:t>
            </a:r>
          </a:p>
        </p:txBody>
      </p:sp>
      <p:cxnSp>
        <p:nvCxnSpPr>
          <p:cNvPr id="82951" name="AutoShape 7"/>
          <p:cNvCxnSpPr>
            <a:cxnSpLocks noChangeShapeType="1"/>
            <a:stCxn id="82950" idx="2"/>
            <a:endCxn id="82947" idx="0"/>
          </p:cNvCxnSpPr>
          <p:nvPr/>
        </p:nvCxnSpPr>
        <p:spPr bwMode="auto">
          <a:xfrm rot="5400000">
            <a:off x="2844800" y="1628776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2" name="AutoShape 8"/>
          <p:cNvCxnSpPr>
            <a:cxnSpLocks noChangeShapeType="1"/>
            <a:stCxn id="82948" idx="2"/>
            <a:endCxn id="82957" idx="0"/>
          </p:cNvCxnSpPr>
          <p:nvPr/>
        </p:nvCxnSpPr>
        <p:spPr bwMode="auto">
          <a:xfrm rot="16200000" flipH="1">
            <a:off x="2945606" y="2959895"/>
            <a:ext cx="873125" cy="785812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AutoShape 9"/>
          <p:cNvCxnSpPr>
            <a:cxnSpLocks noChangeShapeType="1"/>
            <a:stCxn id="82948" idx="2"/>
            <a:endCxn id="82959" idx="0"/>
          </p:cNvCxnSpPr>
          <p:nvPr/>
        </p:nvCxnSpPr>
        <p:spPr bwMode="auto">
          <a:xfrm rot="5400000">
            <a:off x="1471613" y="2271713"/>
            <a:ext cx="873125" cy="2162175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7669213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Material Spec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Being Tested</a:t>
            </a:r>
          </a:p>
        </p:txBody>
      </p:sp>
      <p:cxnSp>
        <p:nvCxnSpPr>
          <p:cNvPr id="82955" name="AutoShape 11"/>
          <p:cNvCxnSpPr>
            <a:cxnSpLocks noChangeShapeType="1"/>
            <a:stCxn id="82948" idx="2"/>
            <a:endCxn id="82954" idx="0"/>
          </p:cNvCxnSpPr>
          <p:nvPr/>
        </p:nvCxnSpPr>
        <p:spPr bwMode="auto">
          <a:xfrm rot="16200000" flipH="1">
            <a:off x="5216525" y="688976"/>
            <a:ext cx="873125" cy="5327650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2"/>
          <p:cNvCxnSpPr>
            <a:cxnSpLocks noChangeShapeType="1"/>
            <a:stCxn id="82948" idx="2"/>
            <a:endCxn id="82958" idx="0"/>
          </p:cNvCxnSpPr>
          <p:nvPr/>
        </p:nvCxnSpPr>
        <p:spPr bwMode="auto">
          <a:xfrm rot="16200000" flipH="1">
            <a:off x="3621881" y="2283620"/>
            <a:ext cx="873125" cy="2138362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3127375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Equipment Spec</a:t>
            </a:r>
            <a:endParaRPr lang="en-GB" altLang="en-US" sz="1200" i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Contributing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479925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Material Spec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Being Consumed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179388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Material Spec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868988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Material Spec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Being Produced</a:t>
            </a:r>
          </a:p>
        </p:txBody>
      </p:sp>
      <p:cxnSp>
        <p:nvCxnSpPr>
          <p:cNvPr id="82961" name="AutoShape 17"/>
          <p:cNvCxnSpPr>
            <a:cxnSpLocks noChangeShapeType="1"/>
            <a:stCxn id="82948" idx="2"/>
            <a:endCxn id="82960" idx="0"/>
          </p:cNvCxnSpPr>
          <p:nvPr/>
        </p:nvCxnSpPr>
        <p:spPr bwMode="auto">
          <a:xfrm rot="16200000" flipH="1">
            <a:off x="4316413" y="1589088"/>
            <a:ext cx="873125" cy="3527425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3059113" y="4478338"/>
            <a:ext cx="144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Machine allocated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To production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84213" y="4518025"/>
            <a:ext cx="18335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Raw Material dispensing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From Warehouse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to production area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645025" y="4503738"/>
            <a:ext cx="102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Material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incorporated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1547813" y="3789363"/>
            <a:ext cx="12954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Material Spec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</a:rPr>
              <a:t>Being Moved To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7867650" y="4518025"/>
            <a:ext cx="103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Sample 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QA results</a:t>
            </a:r>
          </a:p>
        </p:txBody>
      </p:sp>
      <p:cxnSp>
        <p:nvCxnSpPr>
          <p:cNvPr id="82967" name="AutoShape 23"/>
          <p:cNvCxnSpPr>
            <a:cxnSpLocks noChangeShapeType="1"/>
            <a:stCxn id="82948" idx="2"/>
            <a:endCxn id="82965" idx="0"/>
          </p:cNvCxnSpPr>
          <p:nvPr/>
        </p:nvCxnSpPr>
        <p:spPr bwMode="auto">
          <a:xfrm rot="5400000">
            <a:off x="2155825" y="2955926"/>
            <a:ext cx="873125" cy="793750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8" name="AutoShape 24"/>
          <p:cNvSpPr>
            <a:spLocks noChangeArrowheads="1"/>
          </p:cNvSpPr>
          <p:nvPr/>
        </p:nvSpPr>
        <p:spPr bwMode="auto">
          <a:xfrm>
            <a:off x="73025" y="3284538"/>
            <a:ext cx="2843213" cy="259238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Inventory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82969" name="AutoShape 25"/>
          <p:cNvSpPr>
            <a:spLocks noChangeArrowheads="1"/>
          </p:cNvSpPr>
          <p:nvPr/>
        </p:nvSpPr>
        <p:spPr bwMode="auto">
          <a:xfrm>
            <a:off x="3059113" y="3284538"/>
            <a:ext cx="4249737" cy="259238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Production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82970" name="AutoShape 26"/>
          <p:cNvSpPr>
            <a:spLocks noChangeArrowheads="1"/>
          </p:cNvSpPr>
          <p:nvPr/>
        </p:nvSpPr>
        <p:spPr bwMode="auto">
          <a:xfrm>
            <a:off x="7451725" y="3284538"/>
            <a:ext cx="1619250" cy="259238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Quality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116638" y="450373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Material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latin typeface="Arial" panose="020B0604020202020204" pitchFamily="34" charset="0"/>
                <a:cs typeface="Times New Roman" panose="02020603050405020304" pitchFamily="18" charset="0"/>
              </a:rPr>
              <a:t>created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250825" y="4137025"/>
            <a:ext cx="1108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Being moved from</a:t>
            </a:r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1592263" y="4137025"/>
            <a:ext cx="974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Being moved to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248025" y="4137025"/>
            <a:ext cx="727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Production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846638" y="4137025"/>
            <a:ext cx="7334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Consumed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6146800" y="4149725"/>
            <a:ext cx="669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Produced</a:t>
            </a:r>
          </a:p>
        </p:txBody>
      </p:sp>
      <p:sp>
        <p:nvSpPr>
          <p:cNvPr id="82977" name="Text Box 33"/>
          <p:cNvSpPr txBox="1">
            <a:spLocks noChangeArrowheads="1"/>
          </p:cNvSpPr>
          <p:nvPr/>
        </p:nvSpPr>
        <p:spPr bwMode="auto">
          <a:xfrm>
            <a:off x="7924800" y="4149725"/>
            <a:ext cx="968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panose="020B0604020202020204" pitchFamily="34" charset="0"/>
                <a:cs typeface="Times New Roman" panose="02020603050405020304" pitchFamily="18" charset="0"/>
              </a:rPr>
              <a:t>Tested material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Line 59"/>
          <p:cNvSpPr>
            <a:spLocks noChangeShapeType="1"/>
          </p:cNvSpPr>
          <p:nvPr/>
        </p:nvSpPr>
        <p:spPr bwMode="auto">
          <a:xfrm>
            <a:off x="3919115" y="762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Text Box 74"/>
          <p:cNvSpPr txBox="1">
            <a:spLocks noChangeArrowheads="1"/>
          </p:cNvSpPr>
          <p:nvPr/>
        </p:nvSpPr>
        <p:spPr bwMode="auto">
          <a:xfrm>
            <a:off x="9449435" y="3629586"/>
            <a:ext cx="2283587" cy="13234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NOTE   The implemented association relationship for a resource task is defined through only one of four relationships 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en-US" sz="1000" dirty="0">
                <a:latin typeface="Arial" panose="020B0604020202020204" pitchFamily="34" charset="0"/>
              </a:rPr>
              <a:t>A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en-US" sz="1000" dirty="0">
                <a:latin typeface="Arial" panose="020B0604020202020204" pitchFamily="34" charset="0"/>
              </a:rPr>
              <a:t>A and B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en-US" sz="1000" dirty="0">
                <a:latin typeface="Arial" panose="020B0604020202020204" pitchFamily="34" charset="0"/>
              </a:rPr>
              <a:t>C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en-US" sz="1000" dirty="0">
                <a:latin typeface="Arial" panose="020B0604020202020204" pitchFamily="34" charset="0"/>
              </a:rPr>
              <a:t>C and D</a:t>
            </a: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6705988" y="68262"/>
            <a:ext cx="23503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Updated Figure 3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23" y="719927"/>
            <a:ext cx="4454981" cy="4894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538" r="10407" b="4669"/>
          <a:stretch/>
        </p:blipFill>
        <p:spPr>
          <a:xfrm>
            <a:off x="1681416" y="971080"/>
            <a:ext cx="2257594" cy="4570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067300" y="762000"/>
            <a:ext cx="1295400" cy="533400"/>
            <a:chOff x="1776" y="3024"/>
            <a:chExt cx="672" cy="336"/>
          </a:xfrm>
        </p:grpSpPr>
        <p:sp>
          <p:nvSpPr>
            <p:cNvPr id="13385" name="Rectangle 3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 dirty="0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 dirty="0" err="1">
                  <a:latin typeface="Arial" panose="020B0604020202020204" pitchFamily="34" charset="0"/>
                </a:rPr>
                <a:t>Capaility</a:t>
              </a:r>
              <a:endParaRPr lang="en-US" altLang="en-US" sz="900" i="1" dirty="0">
                <a:latin typeface="Arial" panose="020B0604020202020204" pitchFamily="34" charset="0"/>
              </a:endParaRPr>
            </a:p>
          </p:txBody>
        </p:sp>
        <p:sp>
          <p:nvSpPr>
            <p:cNvPr id="13386" name="Line 4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283200" y="2286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5207000" y="43307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5295900" y="1752600"/>
            <a:ext cx="838200" cy="533400"/>
            <a:chOff x="1776" y="3024"/>
            <a:chExt cx="672" cy="336"/>
          </a:xfrm>
        </p:grpSpPr>
        <p:sp>
          <p:nvSpPr>
            <p:cNvPr id="13383" name="Rectangle 8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3384" name="Line 9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8288"/>
            <a:lstStyle/>
            <a:p>
              <a:endParaRPr lang="en-US"/>
            </a:p>
          </p:txBody>
        </p:sp>
      </p:grp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5670550" y="1568450"/>
            <a:ext cx="3577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51054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715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5562600" y="2286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638800" y="12954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4826000" y="3162300"/>
            <a:ext cx="374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0..1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 rot="5400000">
            <a:off x="4548188" y="1533525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grpSp>
        <p:nvGrpSpPr>
          <p:cNvPr id="13325" name="Group 17"/>
          <p:cNvGrpSpPr>
            <a:grpSpLocks/>
          </p:cNvGrpSpPr>
          <p:nvPr/>
        </p:nvGrpSpPr>
        <p:grpSpPr bwMode="auto">
          <a:xfrm>
            <a:off x="1665288" y="1676400"/>
            <a:ext cx="1066800" cy="533400"/>
            <a:chOff x="1776" y="3024"/>
            <a:chExt cx="672" cy="336"/>
          </a:xfrm>
        </p:grpSpPr>
        <p:sp>
          <p:nvSpPr>
            <p:cNvPr id="13381" name="Rectangle 18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 dirty="0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 dirty="0">
                  <a:latin typeface="Arial" panose="020B0604020202020204" pitchFamily="34" charset="0"/>
                </a:rPr>
                <a:t>Capability</a:t>
              </a:r>
            </a:p>
          </p:txBody>
        </p:sp>
        <p:sp>
          <p:nvSpPr>
            <p:cNvPr id="13382" name="Line 19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26" name="Group 20"/>
          <p:cNvGrpSpPr>
            <a:grpSpLocks/>
          </p:cNvGrpSpPr>
          <p:nvPr/>
        </p:nvGrpSpPr>
        <p:grpSpPr bwMode="auto">
          <a:xfrm>
            <a:off x="1665288" y="3581400"/>
            <a:ext cx="1066800" cy="762000"/>
            <a:chOff x="480" y="3072"/>
            <a:chExt cx="672" cy="480"/>
          </a:xfrm>
        </p:grpSpPr>
        <p:sp>
          <p:nvSpPr>
            <p:cNvPr id="13379" name="Rectangle 21"/>
            <p:cNvSpPr>
              <a:spLocks noChangeArrowheads="1"/>
            </p:cNvSpPr>
            <p:nvPr/>
          </p:nvSpPr>
          <p:spPr bwMode="auto">
            <a:xfrm>
              <a:off x="480" y="32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Model</a:t>
              </a:r>
            </a:p>
          </p:txBody>
        </p:sp>
        <p:sp>
          <p:nvSpPr>
            <p:cNvPr id="13380" name="Rectangle 22"/>
            <p:cNvSpPr>
              <a:spLocks noChangeArrowheads="1"/>
            </p:cNvSpPr>
            <p:nvPr/>
          </p:nvSpPr>
          <p:spPr bwMode="auto">
            <a:xfrm>
              <a:off x="480" y="30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3327" name="Rectangle 23"/>
          <p:cNvSpPr>
            <a:spLocks noChangeArrowheads="1"/>
          </p:cNvSpPr>
          <p:nvPr/>
        </p:nvSpPr>
        <p:spPr bwMode="auto">
          <a:xfrm>
            <a:off x="1863725" y="32004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28" name="Rectangle 24"/>
          <p:cNvSpPr>
            <a:spLocks noChangeArrowheads="1"/>
          </p:cNvSpPr>
          <p:nvPr/>
        </p:nvSpPr>
        <p:spPr bwMode="auto">
          <a:xfrm>
            <a:off x="2157413" y="362585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grpSp>
        <p:nvGrpSpPr>
          <p:cNvPr id="13329" name="Group 25"/>
          <p:cNvGrpSpPr>
            <a:grpSpLocks/>
          </p:cNvGrpSpPr>
          <p:nvPr/>
        </p:nvGrpSpPr>
        <p:grpSpPr bwMode="auto">
          <a:xfrm>
            <a:off x="1665288" y="2667000"/>
            <a:ext cx="1066800" cy="533400"/>
            <a:chOff x="1776" y="3024"/>
            <a:chExt cx="672" cy="336"/>
          </a:xfrm>
        </p:grpSpPr>
        <p:sp>
          <p:nvSpPr>
            <p:cNvPr id="13377" name="Rectangle 26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Capability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3378" name="Line 27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8288"/>
            <a:lstStyle/>
            <a:p>
              <a:endParaRPr lang="en-US"/>
            </a:p>
          </p:txBody>
        </p:sp>
      </p:grpSp>
      <p:sp>
        <p:nvSpPr>
          <p:cNvPr id="13330" name="Rectangle 28"/>
          <p:cNvSpPr>
            <a:spLocks noChangeArrowheads="1"/>
          </p:cNvSpPr>
          <p:nvPr/>
        </p:nvSpPr>
        <p:spPr bwMode="auto">
          <a:xfrm>
            <a:off x="2128838" y="249555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31" name="Rectangle 29"/>
          <p:cNvSpPr>
            <a:spLocks noChangeArrowheads="1"/>
          </p:cNvSpPr>
          <p:nvPr/>
        </p:nvSpPr>
        <p:spPr bwMode="auto">
          <a:xfrm>
            <a:off x="2122488" y="320040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13332" name="Line 30"/>
          <p:cNvSpPr>
            <a:spLocks noChangeShapeType="1"/>
          </p:cNvSpPr>
          <p:nvPr/>
        </p:nvSpPr>
        <p:spPr bwMode="auto">
          <a:xfrm flipV="1">
            <a:off x="2181225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31"/>
          <p:cNvSpPr>
            <a:spLocks noChangeShapeType="1"/>
          </p:cNvSpPr>
          <p:nvPr/>
        </p:nvSpPr>
        <p:spPr bwMode="auto">
          <a:xfrm>
            <a:off x="2174875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AutoShape 32"/>
          <p:cNvSpPr>
            <a:spLocks noChangeArrowheads="1"/>
          </p:cNvSpPr>
          <p:nvPr/>
        </p:nvSpPr>
        <p:spPr bwMode="auto">
          <a:xfrm>
            <a:off x="2105025" y="22098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1246188" y="4354513"/>
            <a:ext cx="192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Simplified relationship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4872038" y="5045075"/>
            <a:ext cx="180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Detailed relationship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model</a:t>
            </a:r>
          </a:p>
        </p:txBody>
      </p:sp>
      <p:grpSp>
        <p:nvGrpSpPr>
          <p:cNvPr id="13337" name="Group 35"/>
          <p:cNvGrpSpPr>
            <a:grpSpLocks/>
          </p:cNvGrpSpPr>
          <p:nvPr/>
        </p:nvGrpSpPr>
        <p:grpSpPr bwMode="auto">
          <a:xfrm>
            <a:off x="4191000" y="3352800"/>
            <a:ext cx="1066800" cy="533400"/>
            <a:chOff x="1776" y="3024"/>
            <a:chExt cx="672" cy="336"/>
          </a:xfrm>
        </p:grpSpPr>
        <p:sp>
          <p:nvSpPr>
            <p:cNvPr id="13375" name="Rectangle 36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Category Definition</a:t>
              </a:r>
            </a:p>
          </p:txBody>
        </p:sp>
        <p:sp>
          <p:nvSpPr>
            <p:cNvPr id="13376" name="Line 37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8" name="Group 38"/>
          <p:cNvGrpSpPr>
            <a:grpSpLocks/>
          </p:cNvGrpSpPr>
          <p:nvPr/>
        </p:nvGrpSpPr>
        <p:grpSpPr bwMode="auto">
          <a:xfrm>
            <a:off x="6248400" y="3352800"/>
            <a:ext cx="1066800" cy="533400"/>
            <a:chOff x="1776" y="3024"/>
            <a:chExt cx="672" cy="336"/>
          </a:xfrm>
        </p:grpSpPr>
        <p:sp>
          <p:nvSpPr>
            <p:cNvPr id="13373" name="Rectangle 39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13374" name="Line 40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9" name="Group 41"/>
          <p:cNvGrpSpPr>
            <a:grpSpLocks/>
          </p:cNvGrpSpPr>
          <p:nvPr/>
        </p:nvGrpSpPr>
        <p:grpSpPr bwMode="auto">
          <a:xfrm>
            <a:off x="4191000" y="4343400"/>
            <a:ext cx="1066800" cy="533400"/>
            <a:chOff x="1776" y="3024"/>
            <a:chExt cx="672" cy="336"/>
          </a:xfrm>
        </p:grpSpPr>
        <p:sp>
          <p:nvSpPr>
            <p:cNvPr id="13371" name="Rectangle 42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Category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3372" name="Line 43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8288"/>
            <a:lstStyle/>
            <a:p>
              <a:endParaRPr lang="en-US"/>
            </a:p>
          </p:txBody>
        </p:sp>
      </p:grpSp>
      <p:grpSp>
        <p:nvGrpSpPr>
          <p:cNvPr id="13340" name="Group 44"/>
          <p:cNvGrpSpPr>
            <a:grpSpLocks/>
          </p:cNvGrpSpPr>
          <p:nvPr/>
        </p:nvGrpSpPr>
        <p:grpSpPr bwMode="auto">
          <a:xfrm>
            <a:off x="6248400" y="4343400"/>
            <a:ext cx="1066800" cy="533400"/>
            <a:chOff x="1776" y="3024"/>
            <a:chExt cx="672" cy="336"/>
          </a:xfrm>
        </p:grpSpPr>
        <p:sp>
          <p:nvSpPr>
            <p:cNvPr id="13369" name="Rectangle 45"/>
            <p:cNvSpPr>
              <a:spLocks noChangeArrowheads="1"/>
            </p:cNvSpPr>
            <p:nvPr/>
          </p:nvSpPr>
          <p:spPr bwMode="auto">
            <a:xfrm>
              <a:off x="1776" y="3024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828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Resource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i="1">
                  <a:latin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3370" name="Line 46"/>
            <p:cNvSpPr>
              <a:spLocks noChangeShapeType="1"/>
            </p:cNvSpPr>
            <p:nvPr/>
          </p:nvSpPr>
          <p:spPr bwMode="auto">
            <a:xfrm>
              <a:off x="1776" y="3304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8288" anchor="ctr"/>
            <a:lstStyle/>
            <a:p>
              <a:endParaRPr lang="en-US"/>
            </a:p>
          </p:txBody>
        </p:sp>
      </p:grpSp>
      <p:cxnSp>
        <p:nvCxnSpPr>
          <p:cNvPr id="13341" name="AutoShape 47"/>
          <p:cNvCxnSpPr>
            <a:cxnSpLocks noChangeShapeType="1"/>
            <a:stCxn id="13375" idx="2"/>
            <a:endCxn id="13371" idx="0"/>
          </p:cNvCxnSpPr>
          <p:nvPr/>
        </p:nvCxnSpPr>
        <p:spPr bwMode="auto">
          <a:xfrm>
            <a:off x="4724400" y="3886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48"/>
          <p:cNvCxnSpPr>
            <a:cxnSpLocks noChangeShapeType="1"/>
            <a:stCxn id="13373" idx="2"/>
            <a:endCxn id="13369" idx="0"/>
          </p:cNvCxnSpPr>
          <p:nvPr/>
        </p:nvCxnSpPr>
        <p:spPr bwMode="auto">
          <a:xfrm>
            <a:off x="6781800" y="3886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Line 49"/>
          <p:cNvSpPr>
            <a:spLocks noChangeShapeType="1"/>
          </p:cNvSpPr>
          <p:nvPr/>
        </p:nvSpPr>
        <p:spPr bwMode="auto">
          <a:xfrm flipH="1">
            <a:off x="52578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0"/>
          <p:cNvSpPr>
            <a:spLocks noChangeShapeType="1"/>
          </p:cNvSpPr>
          <p:nvPr/>
        </p:nvSpPr>
        <p:spPr bwMode="auto">
          <a:xfrm flipH="1">
            <a:off x="5943600" y="2286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1"/>
          <p:cNvSpPr>
            <a:spLocks noChangeShapeType="1"/>
          </p:cNvSpPr>
          <p:nvPr/>
        </p:nvSpPr>
        <p:spPr bwMode="auto">
          <a:xfrm flipH="1">
            <a:off x="5943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2"/>
          <p:cNvSpPr>
            <a:spLocks noChangeShapeType="1"/>
          </p:cNvSpPr>
          <p:nvPr/>
        </p:nvSpPr>
        <p:spPr bwMode="auto">
          <a:xfrm>
            <a:off x="63246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Rectangle 53"/>
          <p:cNvSpPr>
            <a:spLocks noChangeArrowheads="1"/>
          </p:cNvSpPr>
          <p:nvPr/>
        </p:nvSpPr>
        <p:spPr bwMode="auto">
          <a:xfrm>
            <a:off x="5969000" y="43307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1..1</a:t>
            </a:r>
          </a:p>
        </p:txBody>
      </p:sp>
      <p:sp>
        <p:nvSpPr>
          <p:cNvPr id="13348" name="Rectangle 54"/>
          <p:cNvSpPr>
            <a:spLocks noChangeArrowheads="1"/>
          </p:cNvSpPr>
          <p:nvPr/>
        </p:nvSpPr>
        <p:spPr bwMode="auto">
          <a:xfrm>
            <a:off x="5994400" y="3454400"/>
            <a:ext cx="355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0..1</a:t>
            </a:r>
          </a:p>
        </p:txBody>
      </p:sp>
      <p:sp>
        <p:nvSpPr>
          <p:cNvPr id="13349" name="Rectangle 55"/>
          <p:cNvSpPr>
            <a:spLocks noChangeArrowheads="1"/>
          </p:cNvSpPr>
          <p:nvPr/>
        </p:nvSpPr>
        <p:spPr bwMode="auto">
          <a:xfrm>
            <a:off x="5892800" y="2286000"/>
            <a:ext cx="3401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50" name="Rectangle 56"/>
          <p:cNvSpPr>
            <a:spLocks noChangeArrowheads="1"/>
          </p:cNvSpPr>
          <p:nvPr/>
        </p:nvSpPr>
        <p:spPr bwMode="auto">
          <a:xfrm rot="5400000">
            <a:off x="6072188" y="1525587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13351" name="Rectangle 57"/>
          <p:cNvSpPr>
            <a:spLocks noChangeArrowheads="1"/>
          </p:cNvSpPr>
          <p:nvPr/>
        </p:nvSpPr>
        <p:spPr bwMode="auto">
          <a:xfrm rot="5400000">
            <a:off x="5640388" y="2668587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13352" name="Rectangle 58"/>
          <p:cNvSpPr>
            <a:spLocks noChangeArrowheads="1"/>
          </p:cNvSpPr>
          <p:nvPr/>
        </p:nvSpPr>
        <p:spPr bwMode="auto">
          <a:xfrm rot="5400000">
            <a:off x="5030788" y="2676525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Corresponds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to element in</a:t>
            </a:r>
          </a:p>
        </p:txBody>
      </p:sp>
      <p:sp>
        <p:nvSpPr>
          <p:cNvPr id="13353" name="Line 59"/>
          <p:cNvSpPr>
            <a:spLocks noChangeShapeType="1"/>
          </p:cNvSpPr>
          <p:nvPr/>
        </p:nvSpPr>
        <p:spPr bwMode="auto">
          <a:xfrm>
            <a:off x="3581400" y="762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0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55" name="AutoShape 61"/>
          <p:cNvSpPr>
            <a:spLocks noChangeArrowheads="1"/>
          </p:cNvSpPr>
          <p:nvPr/>
        </p:nvSpPr>
        <p:spPr bwMode="auto">
          <a:xfrm>
            <a:off x="6705600" y="3886200"/>
            <a:ext cx="152400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56" name="Rectangle 62"/>
          <p:cNvSpPr>
            <a:spLocks noChangeArrowheads="1"/>
          </p:cNvSpPr>
          <p:nvPr/>
        </p:nvSpPr>
        <p:spPr bwMode="auto">
          <a:xfrm>
            <a:off x="4673600" y="4178300"/>
            <a:ext cx="3577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57" name="Rectangle 63"/>
          <p:cNvSpPr>
            <a:spLocks noChangeArrowheads="1"/>
          </p:cNvSpPr>
          <p:nvPr/>
        </p:nvSpPr>
        <p:spPr bwMode="auto">
          <a:xfrm>
            <a:off x="6731000" y="4178300"/>
            <a:ext cx="3577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58" name="Rectangle 64"/>
          <p:cNvSpPr>
            <a:spLocks noChangeArrowheads="1"/>
          </p:cNvSpPr>
          <p:nvPr/>
        </p:nvSpPr>
        <p:spPr bwMode="auto">
          <a:xfrm>
            <a:off x="6287485" y="3160713"/>
            <a:ext cx="3577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cxnSp>
        <p:nvCxnSpPr>
          <p:cNvPr id="13359" name="AutoShape 65"/>
          <p:cNvCxnSpPr>
            <a:cxnSpLocks noChangeShapeType="1"/>
            <a:stCxn id="13373" idx="1"/>
            <a:endCxn id="13375" idx="3"/>
          </p:cNvCxnSpPr>
          <p:nvPr/>
        </p:nvCxnSpPr>
        <p:spPr bwMode="auto">
          <a:xfrm flipH="1">
            <a:off x="5257800" y="3619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0" name="AutoShape 66"/>
          <p:cNvCxnSpPr>
            <a:cxnSpLocks noChangeShapeType="1"/>
            <a:stCxn id="13369" idx="1"/>
            <a:endCxn id="13371" idx="3"/>
          </p:cNvCxnSpPr>
          <p:nvPr/>
        </p:nvCxnSpPr>
        <p:spPr bwMode="auto">
          <a:xfrm flipH="1">
            <a:off x="5257800" y="46101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1" name="Rectangle 67"/>
          <p:cNvSpPr>
            <a:spLocks noChangeArrowheads="1"/>
          </p:cNvSpPr>
          <p:nvPr/>
        </p:nvSpPr>
        <p:spPr bwMode="auto">
          <a:xfrm>
            <a:off x="5204810" y="3441700"/>
            <a:ext cx="3577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13362" name="Rectangle 68"/>
          <p:cNvSpPr>
            <a:spLocks noChangeArrowheads="1"/>
          </p:cNvSpPr>
          <p:nvPr/>
        </p:nvSpPr>
        <p:spPr bwMode="auto">
          <a:xfrm>
            <a:off x="5465763" y="4559300"/>
            <a:ext cx="590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Maps to</a:t>
            </a:r>
          </a:p>
        </p:txBody>
      </p:sp>
      <p:sp>
        <p:nvSpPr>
          <p:cNvPr id="13363" name="Rectangle 69"/>
          <p:cNvSpPr>
            <a:spLocks noChangeArrowheads="1"/>
          </p:cNvSpPr>
          <p:nvPr/>
        </p:nvSpPr>
        <p:spPr bwMode="auto">
          <a:xfrm>
            <a:off x="5721350" y="3581400"/>
            <a:ext cx="577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Defined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</a:p>
        </p:txBody>
      </p:sp>
      <p:sp>
        <p:nvSpPr>
          <p:cNvPr id="13364" name="Oval 70"/>
          <p:cNvSpPr>
            <a:spLocks noChangeArrowheads="1"/>
          </p:cNvSpPr>
          <p:nvPr/>
        </p:nvSpPr>
        <p:spPr bwMode="auto">
          <a:xfrm>
            <a:off x="4876800" y="2819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65" name="Oval 7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66" name="Oval 72"/>
          <p:cNvSpPr>
            <a:spLocks noChangeArrowheads="1"/>
          </p:cNvSpPr>
          <p:nvPr/>
        </p:nvSpPr>
        <p:spPr bwMode="auto">
          <a:xfrm>
            <a:off x="5943600" y="3200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3367" name="Oval 73"/>
          <p:cNvSpPr>
            <a:spLocks noChangeArrowheads="1"/>
          </p:cNvSpPr>
          <p:nvPr/>
        </p:nvSpPr>
        <p:spPr bwMode="auto">
          <a:xfrm>
            <a:off x="6324600" y="2819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68" name="Text Box 74"/>
          <p:cNvSpPr txBox="1">
            <a:spLocks noChangeArrowheads="1"/>
          </p:cNvSpPr>
          <p:nvPr/>
        </p:nvSpPr>
        <p:spPr bwMode="auto">
          <a:xfrm>
            <a:off x="6781800" y="1752600"/>
            <a:ext cx="1447800" cy="1168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Note: The correspondence relationship is  defined through one and only one of four relationships A, A and B, C, or C and D. 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6771709" y="68262"/>
            <a:ext cx="2218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Original Figure 3</a:t>
            </a:r>
          </a:p>
        </p:txBody>
      </p:sp>
    </p:spTree>
    <p:extLst>
      <p:ext uri="{BB962C8B-B14F-4D97-AF65-F5344CB8AC3E}">
        <p14:creationId xmlns:p14="http://schemas.microsoft.com/office/powerpoint/2010/main" val="36821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902133" y="8747"/>
            <a:ext cx="4241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Hierarchy Scope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47737"/>
            <a:ext cx="6858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902133" y="8747"/>
            <a:ext cx="4241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Updated Hierarchy Scope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000" t="6805" r="10808" b="13234"/>
          <a:stretch/>
        </p:blipFill>
        <p:spPr>
          <a:xfrm>
            <a:off x="3304634" y="2584090"/>
            <a:ext cx="1597499" cy="18050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F19533617304D94D3386B7E7D1252" ma:contentTypeVersion="" ma:contentTypeDescription="Create a new document." ma:contentTypeScope="" ma:versionID="0c87fb00f4fd6a514e14301fc9d18f85">
  <xsd:schema xmlns:xsd="http://www.w3.org/2001/XMLSchema" xmlns:xs="http://www.w3.org/2001/XMLSchema" xmlns:p="http://schemas.microsoft.com/office/2006/metadata/properties" xmlns:ns2="e8923a89-d00a-4079-95b1-58cf6ead7985" xmlns:ns3="21ea7271-3699-4380-990f-02f1b65e2204" targetNamespace="http://schemas.microsoft.com/office/2006/metadata/properties" ma:root="true" ma:fieldsID="640b1f35d99e6372b6455caac2056e0e" ns2:_="" ns3:_="">
    <xsd:import namespace="e8923a89-d00a-4079-95b1-58cf6ead7985"/>
    <xsd:import namespace="21ea7271-3699-4380-990f-02f1b65e220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Short_x0020_Document_x0020_Description" minOccurs="0"/>
                <xsd:element ref="ns3:Link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23a89-d00a-4079-95b1-58cf6ead79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7271-3699-4380-990f-02f1b65e2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Short_x0020_Document_x0020_Description" ma:index="14" nillable="true" ma:displayName="Short Description" ma:description="Include a short description of the document" ma:internalName="Short_x0020_Document_x0020_Description">
      <xsd:simpleType>
        <xsd:restriction base="dms:Note">
          <xsd:maxLength value="255"/>
        </xsd:restriction>
      </xsd:simpleType>
    </xsd:element>
    <xsd:element name="Link_x0020_" ma:index="15" nillable="true" ma:displayName="Link" ma:description="Provide a link where additional information had been upload" ma:format="Hyperlink" ma:internalName="Link_x0020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 xmlns="21ea7271-3699-4380-990f-02f1b65e2204">
      <Url xsi:nil="true"/>
      <Description xsi:nil="true"/>
    </Link_x0020_>
    <Short_x0020_Document_x0020_Description xmlns="21ea7271-3699-4380-990f-02f1b65e2204" xsi:nil="true"/>
  </documentManagement>
</p:properties>
</file>

<file path=customXml/itemProps1.xml><?xml version="1.0" encoding="utf-8"?>
<ds:datastoreItem xmlns:ds="http://schemas.openxmlformats.org/officeDocument/2006/customXml" ds:itemID="{8C65E954-3A3D-47D1-8EE5-CE42E23D0232}"/>
</file>

<file path=customXml/itemProps2.xml><?xml version="1.0" encoding="utf-8"?>
<ds:datastoreItem xmlns:ds="http://schemas.openxmlformats.org/officeDocument/2006/customXml" ds:itemID="{7FB4FD35-EBEC-49B2-ADB2-872B4D20C0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26336-B72A-4152-B18C-60D51D1158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5a37df8b-8d74-4a86-9948-817e21fb8b75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30415</TotalTime>
  <Words>3637</Words>
  <Application>Microsoft Office PowerPoint</Application>
  <PresentationFormat>On-screen Show (4:3)</PresentationFormat>
  <Paragraphs>1691</Paragraphs>
  <Slides>59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Times New Roman</vt:lpstr>
      <vt:lpstr>Wingdings</vt:lpstr>
      <vt:lpstr>Default Design</vt:lpstr>
      <vt:lpstr>Clip</vt:lpstr>
      <vt:lpstr>AMERICAN NATIONAL STANDARD   ANSI/ISA-d95.00.02-ed3  Committee Draft (CD) 01 (ISA 95.00.02 ed2 Mod)   Enterprise-Control System Integration − Part 2: Object Model Attributes 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 Equipment Physical Asset Material Process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Event and Operations Event Definition</vt:lpstr>
      <vt:lpstr>PowerPoint Presentation</vt:lpstr>
      <vt:lpstr>Operations Definition Operations Schedule Operations Performance Operations Capability Operations Segment Capability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Mixed Operation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95 Part 2 Update, Working Draft 06 Enterprise/Control System Integration - Common Object Model and Attributes</dc:title>
  <dc:creator>D Brandl</dc:creator>
  <cp:lastModifiedBy>Charley Robinson</cp:lastModifiedBy>
  <cp:revision>606</cp:revision>
  <dcterms:created xsi:type="dcterms:W3CDTF">2002-03-01T02:16:53Z</dcterms:created>
  <dcterms:modified xsi:type="dcterms:W3CDTF">2017-03-29T19:39:49Z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0x01010072EF19533617304D94D3386B7E7D1252</vt:lpwstr>
  </property>
</Properties>
</file>