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6.xml" ContentType="application/vnd.openxmlformats-officedocument.presentationml.slide+xml"/>
  <Override PartName="/ppt/slides/slide1.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notesSlides/notesSlide6.xml" ContentType="application/vnd.openxmlformats-officedocument.presentationml.notesSlide+xml"/>
  <Override PartName="/ppt/notesSlides/notesSlide5.xml" ContentType="application/vnd.openxmlformats-officedocument.presentationml.notesSlide+xml"/>
  <Override PartName="/ppt/notesSlides/notesSlide4.xml" ContentType="application/vnd.openxmlformats-officedocument.presentationml.notesSlide+xml"/>
  <Override PartName="/ppt/notesSlides/notesSlide3.xml" ContentType="application/vnd.openxmlformats-officedocument.presentationml.notesSlide+xml"/>
  <Override PartName="/ppt/notesSlides/notesSlide2.xml" ContentType="application/vnd.openxmlformats-officedocument.presentationml.notesSlide+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notesSlides/notesSlide1.xml" ContentType="application/vnd.openxmlformats-officedocument.presentationml.notesSlide+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
  </p:notesMasterIdLst>
  <p:sldIdLst>
    <p:sldId id="265" r:id="rId2"/>
    <p:sldId id="259" r:id="rId3"/>
    <p:sldId id="261" r:id="rId4"/>
    <p:sldId id="260" r:id="rId5"/>
    <p:sldId id="262" r:id="rId6"/>
    <p:sldId id="266" r:id="rId7"/>
    <p:sldId id="267" r:id="rId8"/>
    <p:sldId id="270" r:id="rId9"/>
  </p:sldIdLst>
  <p:sldSz cx="12192000" cy="6858000"/>
  <p:notesSz cx="6858000" cy="9144000"/>
  <p:custShowLst>
    <p:custShow name="Transaction Scenarios" id="0">
      <p:sldLst/>
    </p:custShow>
    <p:custShow name="ISA95-Extension" id="1">
      <p:sldLst/>
    </p:custShow>
  </p:custShow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userDrawn="1">
          <p15:clr>
            <a:srgbClr val="A4A3A4"/>
          </p15:clr>
        </p15:guide>
        <p15:guide id="2" pos="6924"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aul beesley" initials="pb"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85D8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0242" autoAdjust="0"/>
  </p:normalViewPr>
  <p:slideViewPr>
    <p:cSldViewPr>
      <p:cViewPr varScale="1">
        <p:scale>
          <a:sx n="43" d="100"/>
          <a:sy n="43" d="100"/>
        </p:scale>
        <p:origin x="-1032" y="-62"/>
      </p:cViewPr>
      <p:guideLst>
        <p:guide orient="horz" pos="2160"/>
        <p:guide pos="692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18" Type="http://schemas.openxmlformats.org/officeDocument/2006/relationships/customXml" Target="../customXml/item3.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openxmlformats.org/officeDocument/2006/relationships/customXml" Target="../customXml/item2.xml"/><Relationship Id="rId2" Type="http://schemas.openxmlformats.org/officeDocument/2006/relationships/slide" Target="slides/slide1.xml"/><Relationship Id="rId16"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08A815-B351-4C58-A36C-2F646D0FDB50}" type="datetimeFigureOut">
              <a:rPr lang="en-AU" smtClean="0"/>
              <a:t>4/04/2016</a:t>
            </a:fld>
            <a:endParaRPr lang="en-AU"/>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15D2B58-A7A1-4343-B74E-A645E3F4A8B2}" type="slidenum">
              <a:rPr lang="en-AU" smtClean="0"/>
              <a:t>‹#›</a:t>
            </a:fld>
            <a:endParaRPr lang="en-AU"/>
          </a:p>
        </p:txBody>
      </p:sp>
    </p:spTree>
    <p:extLst>
      <p:ext uri="{BB962C8B-B14F-4D97-AF65-F5344CB8AC3E}">
        <p14:creationId xmlns:p14="http://schemas.microsoft.com/office/powerpoint/2010/main" val="5586343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AU" dirty="0" smtClean="0"/>
              <a:t>Should be brief</a:t>
            </a:r>
            <a:r>
              <a:rPr lang="en-AU" baseline="0" dirty="0" smtClean="0"/>
              <a:t> presentation of 20-30 minutes to cover 3 main areas:</a:t>
            </a:r>
          </a:p>
          <a:p>
            <a:pPr marL="228600" indent="-228600">
              <a:buAutoNum type="arabicPeriod"/>
            </a:pPr>
            <a:r>
              <a:rPr lang="en-AU" baseline="0" dirty="0" smtClean="0"/>
              <a:t>Why do we need profiles ?</a:t>
            </a:r>
          </a:p>
          <a:p>
            <a:pPr marL="228600" indent="-228600">
              <a:buAutoNum type="arabicPeriod"/>
            </a:pPr>
            <a:r>
              <a:rPr lang="en-AU" baseline="0" dirty="0" smtClean="0"/>
              <a:t>Work we have done so far using real example to ensure structure of document is complete</a:t>
            </a:r>
          </a:p>
          <a:p>
            <a:pPr marL="228600" indent="-228600">
              <a:buAutoNum type="arabicPeriod"/>
            </a:pPr>
            <a:r>
              <a:rPr lang="en-AU" baseline="0" dirty="0" smtClean="0"/>
              <a:t>What work is still to be done, building the first industry profile for Mining</a:t>
            </a:r>
          </a:p>
          <a:p>
            <a:pPr marL="0" indent="0">
              <a:buNone/>
            </a:pPr>
            <a:endParaRPr lang="en-AU" dirty="0"/>
          </a:p>
        </p:txBody>
      </p:sp>
      <p:sp>
        <p:nvSpPr>
          <p:cNvPr id="4" name="Slide Number Placeholder 3"/>
          <p:cNvSpPr>
            <a:spLocks noGrp="1"/>
          </p:cNvSpPr>
          <p:nvPr>
            <p:ph type="sldNum" sz="quarter" idx="10"/>
          </p:nvPr>
        </p:nvSpPr>
        <p:spPr/>
        <p:txBody>
          <a:bodyPr/>
          <a:lstStyle/>
          <a:p>
            <a:fld id="{915D2B58-A7A1-4343-B74E-A645E3F4A8B2}" type="slidenum">
              <a:rPr lang="en-AU" smtClean="0"/>
              <a:t>2</a:t>
            </a:fld>
            <a:endParaRPr lang="en-AU"/>
          </a:p>
        </p:txBody>
      </p:sp>
    </p:spTree>
    <p:extLst>
      <p:ext uri="{BB962C8B-B14F-4D97-AF65-F5344CB8AC3E}">
        <p14:creationId xmlns:p14="http://schemas.microsoft.com/office/powerpoint/2010/main" val="42413818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AU" baseline="0" dirty="0" smtClean="0"/>
          </a:p>
          <a:p>
            <a:r>
              <a:rPr lang="en-AU" baseline="0" dirty="0" smtClean="0"/>
              <a:t>There are many excellent software solutions and control systems that assist industries in the manufacturing process from optimising the products derived from a role of paper or fully automated engine assembly to scheduling inventory. What industry needs is systems that talk to one another.</a:t>
            </a:r>
          </a:p>
          <a:p>
            <a:endParaRPr lang="en-AU" baseline="0" dirty="0" smtClean="0"/>
          </a:p>
          <a:p>
            <a:r>
              <a:rPr lang="en-AU" baseline="0" dirty="0" smtClean="0"/>
              <a:t>Talk about BHPB having many industry leading solutions in place but these not integrating and issues that caused. There leadership is driving innovation into the mining industry. </a:t>
            </a:r>
          </a:p>
          <a:p>
            <a:endParaRPr lang="en-AU" baseline="0" dirty="0" smtClean="0"/>
          </a:p>
          <a:p>
            <a:r>
              <a:rPr lang="en-AU" baseline="0" dirty="0" smtClean="0"/>
              <a:t>We are approaching this from a slightly different angle, as a software vendor. As someone who is providing solutions into to a vertical market (mining) and wants to provide innovative, enterprise level solutions to mining industry. We have often found the need to integrate with external systems and this frequently means building ‘point’ solutions. We are constantly looking in the marketplace for standards that will allow us to build products that will integrate with other applications in the enterprise. Talk about SAP Process Order integration using ABAP code SAP </a:t>
            </a:r>
            <a:r>
              <a:rPr lang="en-AU" baseline="0" dirty="0" err="1" smtClean="0"/>
              <a:t>iBOM</a:t>
            </a:r>
            <a:r>
              <a:rPr lang="en-AU" baseline="0" dirty="0" smtClean="0"/>
              <a:t> and GDT’s… very proprietary! Maybe draw the XERAS/ SAP integration then highlight the fact that it does not work with Oracle, Microsoft Dynamics, Pulse or other ERP solutions used in Mining. What we need is a simple clearly defined process with supporting framework to define interfaces and publish interfaces. Often a case of being first to market defines what will become the ‘standard’</a:t>
            </a:r>
          </a:p>
          <a:p>
            <a:endParaRPr lang="en-AU" baseline="0" dirty="0" smtClean="0"/>
          </a:p>
          <a:p>
            <a:r>
              <a:rPr lang="en-AU" baseline="0" dirty="0" smtClean="0"/>
              <a:t>So in August the idea of having ‘Profiles’ to solve this was suggested…..</a:t>
            </a:r>
            <a:endParaRPr lang="en-AU" dirty="0"/>
          </a:p>
        </p:txBody>
      </p:sp>
      <p:sp>
        <p:nvSpPr>
          <p:cNvPr id="4" name="Slide Number Placeholder 3"/>
          <p:cNvSpPr>
            <a:spLocks noGrp="1"/>
          </p:cNvSpPr>
          <p:nvPr>
            <p:ph type="sldNum" sz="quarter" idx="10"/>
          </p:nvPr>
        </p:nvSpPr>
        <p:spPr/>
        <p:txBody>
          <a:bodyPr/>
          <a:lstStyle/>
          <a:p>
            <a:fld id="{915D2B58-A7A1-4343-B74E-A645E3F4A8B2}" type="slidenum">
              <a:rPr lang="en-AU" smtClean="0"/>
              <a:t>3</a:t>
            </a:fld>
            <a:endParaRPr lang="en-AU"/>
          </a:p>
        </p:txBody>
      </p:sp>
    </p:spTree>
    <p:extLst>
      <p:ext uri="{BB962C8B-B14F-4D97-AF65-F5344CB8AC3E}">
        <p14:creationId xmlns:p14="http://schemas.microsoft.com/office/powerpoint/2010/main" val="5450460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dirty="0" smtClean="0"/>
              <a:t>ISA95 recognises the need for Enterprise</a:t>
            </a:r>
            <a:r>
              <a:rPr lang="en-AU" baseline="0" dirty="0" smtClean="0"/>
              <a:t> and Manufacturing control systems to integrate and has built an excellent model for doing this and has provided a set of XML definitions in the form of B2MML to allow these to be defined. If you want to define it in a single sentence it is an open framework for defining interfaces in manufacturing environment.</a:t>
            </a:r>
          </a:p>
          <a:p>
            <a:pPr marL="0" marR="0" indent="0" algn="l" defTabSz="914400" rtl="0" eaLnBrk="1" fontAlgn="auto" latinLnBrk="0" hangingPunct="1">
              <a:lnSpc>
                <a:spcPct val="100000"/>
              </a:lnSpc>
              <a:spcBef>
                <a:spcPts val="0"/>
              </a:spcBef>
              <a:spcAft>
                <a:spcPts val="0"/>
              </a:spcAft>
              <a:buClrTx/>
              <a:buSzTx/>
              <a:buFontTx/>
              <a:buNone/>
              <a:tabLst/>
              <a:defRPr/>
            </a:pPr>
            <a:endParaRPr lang="en-AU"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AU" baseline="0" dirty="0" smtClean="0"/>
              <a:t>We want to build on this and allow ISA-95 deployments to be documented in a consistent manner and become standards! It is impossible to build a set of specifications that will suit all industries so we are proposing that profiles could exist to define interfaces between 2 systems at any level and that they could actually be a hierarchy of documents to define a set of standards for an industry.</a:t>
            </a:r>
          </a:p>
          <a:p>
            <a:pPr marL="0" marR="0" indent="0" algn="l" defTabSz="914400" rtl="0" eaLnBrk="1" fontAlgn="auto" latinLnBrk="0" hangingPunct="1">
              <a:lnSpc>
                <a:spcPct val="100000"/>
              </a:lnSpc>
              <a:spcBef>
                <a:spcPts val="0"/>
              </a:spcBef>
              <a:spcAft>
                <a:spcPts val="0"/>
              </a:spcAft>
              <a:buClrTx/>
              <a:buSzTx/>
              <a:buFontTx/>
              <a:buNone/>
              <a:tabLst/>
              <a:defRPr/>
            </a:pPr>
            <a:endParaRPr lang="en-AU"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AU" baseline="0" dirty="0" smtClean="0"/>
              <a:t>Would provide a standard template for documentation to be delivered. </a:t>
            </a:r>
            <a:r>
              <a:rPr lang="en-AU" baseline="0" dirty="0" err="1" smtClean="0"/>
              <a:t>Eg</a:t>
            </a:r>
            <a:r>
              <a:rPr lang="en-AU" baseline="0" dirty="0" smtClean="0"/>
              <a:t> Rockwell delivering new automation systems for manufacturing plant might provide systems specification at plant ‘handover’ in this format ?</a:t>
            </a:r>
          </a:p>
          <a:p>
            <a:endParaRPr lang="en-AU" dirty="0" smtClean="0"/>
          </a:p>
          <a:p>
            <a:r>
              <a:rPr lang="en-AU" dirty="0" smtClean="0"/>
              <a:t>Use ISA-95 as an open platform</a:t>
            </a:r>
            <a:r>
              <a:rPr lang="en-AU" baseline="0" dirty="0" smtClean="0"/>
              <a:t> for defining interfaces and publishing interfaces….</a:t>
            </a:r>
            <a:endParaRPr lang="en-AU" dirty="0"/>
          </a:p>
        </p:txBody>
      </p:sp>
      <p:sp>
        <p:nvSpPr>
          <p:cNvPr id="4" name="Slide Number Placeholder 3"/>
          <p:cNvSpPr>
            <a:spLocks noGrp="1"/>
          </p:cNvSpPr>
          <p:nvPr>
            <p:ph type="sldNum" sz="quarter" idx="10"/>
          </p:nvPr>
        </p:nvSpPr>
        <p:spPr/>
        <p:txBody>
          <a:bodyPr/>
          <a:lstStyle/>
          <a:p>
            <a:fld id="{915D2B58-A7A1-4343-B74E-A645E3F4A8B2}" type="slidenum">
              <a:rPr lang="en-AU" smtClean="0"/>
              <a:t>4</a:t>
            </a:fld>
            <a:endParaRPr lang="en-AU"/>
          </a:p>
        </p:txBody>
      </p:sp>
    </p:spTree>
    <p:extLst>
      <p:ext uri="{BB962C8B-B14F-4D97-AF65-F5344CB8AC3E}">
        <p14:creationId xmlns:p14="http://schemas.microsoft.com/office/powerpoint/2010/main" val="26064784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AU" dirty="0" smtClean="0"/>
              <a:t>Profile</a:t>
            </a:r>
            <a:r>
              <a:rPr lang="en-AU" baseline="0" dirty="0" smtClean="0"/>
              <a:t> is an ‘instance’ of the ISA-95 standards for a specific industry or process within an industry….</a:t>
            </a:r>
          </a:p>
          <a:p>
            <a:endParaRPr lang="en-AU" baseline="0" dirty="0" smtClean="0"/>
          </a:p>
          <a:p>
            <a:r>
              <a:rPr lang="en-AU" baseline="0" dirty="0" smtClean="0"/>
              <a:t>Maybe use BHPB as an example of an ISA-95 deployment driving changes back into standards… perhaps this is how we see profiles being used…. Maybe draw it again with what has happened at BHPB ? Really it is the vendors involved with BHPB who want to build the profile so that the integration can be reused and become a ‘standard’ for Mining.</a:t>
            </a:r>
          </a:p>
          <a:p>
            <a:endParaRPr lang="en-AU" baseline="0" dirty="0" smtClean="0"/>
          </a:p>
          <a:p>
            <a:r>
              <a:rPr lang="en-AU" baseline="0" dirty="0" smtClean="0"/>
              <a:t>Our scheduling system needs to work with both CAT and Modula Mining fleet management systems….</a:t>
            </a:r>
            <a:endParaRPr lang="en-AU" dirty="0"/>
          </a:p>
        </p:txBody>
      </p:sp>
      <p:sp>
        <p:nvSpPr>
          <p:cNvPr id="4" name="Slide Number Placeholder 3"/>
          <p:cNvSpPr>
            <a:spLocks noGrp="1"/>
          </p:cNvSpPr>
          <p:nvPr>
            <p:ph type="sldNum" sz="quarter" idx="10"/>
          </p:nvPr>
        </p:nvSpPr>
        <p:spPr/>
        <p:txBody>
          <a:bodyPr/>
          <a:lstStyle/>
          <a:p>
            <a:fld id="{915D2B58-A7A1-4343-B74E-A645E3F4A8B2}" type="slidenum">
              <a:rPr lang="en-AU" smtClean="0"/>
              <a:t>5</a:t>
            </a:fld>
            <a:endParaRPr lang="en-AU"/>
          </a:p>
        </p:txBody>
      </p:sp>
    </p:spTree>
    <p:extLst>
      <p:ext uri="{BB962C8B-B14F-4D97-AF65-F5344CB8AC3E}">
        <p14:creationId xmlns:p14="http://schemas.microsoft.com/office/powerpoint/2010/main" val="1477483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AU" dirty="0" smtClean="0"/>
              <a:t>Are we over complicating the profile by mentioning other specifications</a:t>
            </a:r>
            <a:r>
              <a:rPr lang="en-AU" baseline="0" dirty="0" smtClean="0"/>
              <a:t> as being used to define the scope ? We just say that the profile has a ‘scope’ and that has to be clearly defined and specific….</a:t>
            </a:r>
          </a:p>
          <a:p>
            <a:r>
              <a:rPr lang="en-AU" baseline="0" dirty="0" smtClean="0"/>
              <a:t>The next slide is an example of that …..</a:t>
            </a:r>
            <a:r>
              <a:rPr lang="en-AU" dirty="0" smtClean="0"/>
              <a:t> </a:t>
            </a:r>
            <a:endParaRPr lang="en-AU" dirty="0"/>
          </a:p>
        </p:txBody>
      </p:sp>
      <p:sp>
        <p:nvSpPr>
          <p:cNvPr id="4" name="Slide Number Placeholder 3"/>
          <p:cNvSpPr>
            <a:spLocks noGrp="1"/>
          </p:cNvSpPr>
          <p:nvPr>
            <p:ph type="sldNum" sz="quarter" idx="10"/>
          </p:nvPr>
        </p:nvSpPr>
        <p:spPr/>
        <p:txBody>
          <a:bodyPr/>
          <a:lstStyle/>
          <a:p>
            <a:fld id="{915D2B58-A7A1-4343-B74E-A645E3F4A8B2}" type="slidenum">
              <a:rPr lang="en-AU" smtClean="0"/>
              <a:t>6</a:t>
            </a:fld>
            <a:endParaRPr lang="en-AU"/>
          </a:p>
        </p:txBody>
      </p:sp>
    </p:spTree>
    <p:extLst>
      <p:ext uri="{BB962C8B-B14F-4D97-AF65-F5344CB8AC3E}">
        <p14:creationId xmlns:p14="http://schemas.microsoft.com/office/powerpoint/2010/main" val="28525910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AU" dirty="0" smtClean="0"/>
              <a:t>Should be brief</a:t>
            </a:r>
            <a:r>
              <a:rPr lang="en-AU" baseline="0" dirty="0" smtClean="0"/>
              <a:t> presentation of 20-30 minutes to cover 3 main areas:</a:t>
            </a:r>
          </a:p>
          <a:p>
            <a:pPr marL="228600" indent="-228600">
              <a:buAutoNum type="arabicPeriod"/>
            </a:pPr>
            <a:r>
              <a:rPr lang="en-AU" baseline="0" dirty="0" smtClean="0"/>
              <a:t>Why do we need profiles ?</a:t>
            </a:r>
          </a:p>
          <a:p>
            <a:pPr marL="228600" indent="-228600">
              <a:buAutoNum type="arabicPeriod"/>
            </a:pPr>
            <a:r>
              <a:rPr lang="en-AU" baseline="0" dirty="0" smtClean="0"/>
              <a:t>Work we have done so far using real example to ensure structure of document is complete</a:t>
            </a:r>
          </a:p>
          <a:p>
            <a:pPr marL="228600" indent="-228600">
              <a:buAutoNum type="arabicPeriod"/>
            </a:pPr>
            <a:r>
              <a:rPr lang="en-AU" baseline="0" dirty="0" smtClean="0"/>
              <a:t>What work is still to be done, building the first industry profile for Mining</a:t>
            </a:r>
          </a:p>
          <a:p>
            <a:pPr marL="0" indent="0">
              <a:buNone/>
            </a:pPr>
            <a:endParaRPr lang="en-AU" dirty="0"/>
          </a:p>
        </p:txBody>
      </p:sp>
      <p:sp>
        <p:nvSpPr>
          <p:cNvPr id="4" name="Slide Number Placeholder 3"/>
          <p:cNvSpPr>
            <a:spLocks noGrp="1"/>
          </p:cNvSpPr>
          <p:nvPr>
            <p:ph type="sldNum" sz="quarter" idx="10"/>
          </p:nvPr>
        </p:nvSpPr>
        <p:spPr/>
        <p:txBody>
          <a:bodyPr/>
          <a:lstStyle/>
          <a:p>
            <a:fld id="{915D2B58-A7A1-4343-B74E-A645E3F4A8B2}" type="slidenum">
              <a:rPr lang="en-AU" smtClean="0"/>
              <a:t>8</a:t>
            </a:fld>
            <a:endParaRPr lang="en-AU"/>
          </a:p>
        </p:txBody>
      </p:sp>
    </p:spTree>
    <p:extLst>
      <p:ext uri="{BB962C8B-B14F-4D97-AF65-F5344CB8AC3E}">
        <p14:creationId xmlns:p14="http://schemas.microsoft.com/office/powerpoint/2010/main" val="30862036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34"/>
            <a:ext cx="10363200" cy="1470025"/>
          </a:xfrm>
        </p:spPr>
        <p:txBody>
          <a:bodyPr/>
          <a:lstStyle/>
          <a:p>
            <a:r>
              <a:rPr lang="en-US" smtClean="0"/>
              <a:t>Click to edit Master title style</a:t>
            </a:r>
            <a:endParaRPr lang="en-AU"/>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AU"/>
          </a:p>
        </p:txBody>
      </p:sp>
      <p:sp>
        <p:nvSpPr>
          <p:cNvPr id="4" name="Date Placeholder 3"/>
          <p:cNvSpPr>
            <a:spLocks noGrp="1"/>
          </p:cNvSpPr>
          <p:nvPr>
            <p:ph type="dt" sz="half" idx="10"/>
          </p:nvPr>
        </p:nvSpPr>
        <p:spPr/>
        <p:txBody>
          <a:bodyPr/>
          <a:lstStyle/>
          <a:p>
            <a:fld id="{82D22FE5-462D-4CBD-8E06-27180E28E3C6}" type="datetime1">
              <a:rPr lang="en-AU" smtClean="0">
                <a:solidFill>
                  <a:prstClr val="black">
                    <a:tint val="75000"/>
                  </a:prstClr>
                </a:solidFill>
              </a:rPr>
              <a:pPr/>
              <a:t>4/04/2016</a:t>
            </a:fld>
            <a:endParaRPr lang="en-AU"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AU"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D717A82E-A263-458E-AB7C-6B2719E72713}" type="slidenum">
              <a:rPr lang="en-AU" smtClean="0">
                <a:solidFill>
                  <a:prstClr val="black">
                    <a:tint val="75000"/>
                  </a:prstClr>
                </a:solidFill>
              </a:rPr>
              <a:pPr/>
              <a:t>‹#›</a:t>
            </a:fld>
            <a:endParaRPr lang="en-AU" dirty="0">
              <a:solidFill>
                <a:prstClr val="black">
                  <a:tint val="75000"/>
                </a:prstClr>
              </a:solidFill>
            </a:endParaRPr>
          </a:p>
        </p:txBody>
      </p:sp>
    </p:spTree>
    <p:extLst>
      <p:ext uri="{BB962C8B-B14F-4D97-AF65-F5344CB8AC3E}">
        <p14:creationId xmlns:p14="http://schemas.microsoft.com/office/powerpoint/2010/main" val="2162250301"/>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0789DF8E-F267-4297-B543-7DFF2B3AFD96}" type="datetime1">
              <a:rPr lang="en-AU" smtClean="0">
                <a:solidFill>
                  <a:prstClr val="black">
                    <a:tint val="75000"/>
                  </a:prstClr>
                </a:solidFill>
              </a:rPr>
              <a:pPr/>
              <a:t>4/04/2016</a:t>
            </a:fld>
            <a:endParaRPr lang="en-AU"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AU"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D717A82E-A263-458E-AB7C-6B2719E72713}" type="slidenum">
              <a:rPr lang="en-AU" smtClean="0">
                <a:solidFill>
                  <a:prstClr val="black">
                    <a:tint val="75000"/>
                  </a:prstClr>
                </a:solidFill>
              </a:rPr>
              <a:pPr/>
              <a:t>‹#›</a:t>
            </a:fld>
            <a:endParaRPr lang="en-AU" dirty="0">
              <a:solidFill>
                <a:prstClr val="black">
                  <a:tint val="75000"/>
                </a:prstClr>
              </a:solidFill>
            </a:endParaRPr>
          </a:p>
        </p:txBody>
      </p:sp>
    </p:spTree>
    <p:extLst>
      <p:ext uri="{BB962C8B-B14F-4D97-AF65-F5344CB8AC3E}">
        <p14:creationId xmlns:p14="http://schemas.microsoft.com/office/powerpoint/2010/main" val="21276529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smtClean="0"/>
              <a:t>Click to edit Master title style</a:t>
            </a:r>
            <a:endParaRPr lang="en-AU"/>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568D4AA7-9F3D-4653-B673-AE5F039E9ED4}" type="datetime1">
              <a:rPr lang="en-AU" smtClean="0">
                <a:solidFill>
                  <a:prstClr val="black">
                    <a:tint val="75000"/>
                  </a:prstClr>
                </a:solidFill>
              </a:rPr>
              <a:pPr/>
              <a:t>4/04/2016</a:t>
            </a:fld>
            <a:endParaRPr lang="en-AU"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AU"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D717A82E-A263-458E-AB7C-6B2719E72713}" type="slidenum">
              <a:rPr lang="en-AU" smtClean="0">
                <a:solidFill>
                  <a:prstClr val="black">
                    <a:tint val="75000"/>
                  </a:prstClr>
                </a:solidFill>
              </a:rPr>
              <a:pPr/>
              <a:t>‹#›</a:t>
            </a:fld>
            <a:endParaRPr lang="en-AU" dirty="0">
              <a:solidFill>
                <a:prstClr val="black">
                  <a:tint val="75000"/>
                </a:prstClr>
              </a:solidFill>
            </a:endParaRPr>
          </a:p>
        </p:txBody>
      </p:sp>
    </p:spTree>
    <p:extLst>
      <p:ext uri="{BB962C8B-B14F-4D97-AF65-F5344CB8AC3E}">
        <p14:creationId xmlns:p14="http://schemas.microsoft.com/office/powerpoint/2010/main" val="26335541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432015" y="1690689"/>
            <a:ext cx="11326284" cy="439102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20548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Content slide without hea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defRPr>
                <a:solidFill>
                  <a:srgbClr val="414142"/>
                </a:solidFill>
                <a:latin typeface="Arial Narrow" pitchFamily="34" charset="0"/>
              </a:defRPr>
            </a:lvl1pPr>
            <a:lvl2pPr>
              <a:defRPr>
                <a:solidFill>
                  <a:srgbClr val="414142"/>
                </a:solidFill>
                <a:latin typeface="Arial Narrow" pitchFamily="34" charset="0"/>
              </a:defRPr>
            </a:lvl2pPr>
            <a:lvl3pPr>
              <a:defRPr>
                <a:solidFill>
                  <a:srgbClr val="414142"/>
                </a:solidFill>
                <a:latin typeface="Arial Narrow" pitchFamily="34" charset="0"/>
              </a:defRPr>
            </a:lvl3pPr>
            <a:lvl4pPr>
              <a:defRPr>
                <a:solidFill>
                  <a:srgbClr val="414142"/>
                </a:solidFill>
                <a:latin typeface="Arial Narrow" pitchFamily="34" charset="0"/>
              </a:defRPr>
            </a:lvl4pPr>
            <a:lvl5pPr>
              <a:defRPr>
                <a:solidFill>
                  <a:srgbClr val="414142"/>
                </a:solidFill>
                <a:latin typeface="Arial Narrow"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dirty="0"/>
          </a:p>
        </p:txBody>
      </p:sp>
      <p:sp>
        <p:nvSpPr>
          <p:cNvPr id="6" name="Slide Number Placeholder 5"/>
          <p:cNvSpPr>
            <a:spLocks noGrp="1"/>
          </p:cNvSpPr>
          <p:nvPr>
            <p:ph type="sldNum" sz="quarter" idx="12"/>
          </p:nvPr>
        </p:nvSpPr>
        <p:spPr/>
        <p:txBody>
          <a:bodyPr/>
          <a:lstStyle/>
          <a:p>
            <a:fld id="{25F2884A-44E7-4B6F-9307-184D7ABFC58A}" type="slidenum">
              <a:rPr lang="en-AU" smtClean="0">
                <a:solidFill>
                  <a:prstClr val="black">
                    <a:tint val="75000"/>
                  </a:prstClr>
                </a:solidFill>
              </a:rPr>
              <a:pPr/>
              <a:t>‹#›</a:t>
            </a:fld>
            <a:endParaRPr lang="en-AU">
              <a:solidFill>
                <a:prstClr val="black">
                  <a:tint val="75000"/>
                </a:prstClr>
              </a:solidFill>
            </a:endParaRPr>
          </a:p>
        </p:txBody>
      </p:sp>
    </p:spTree>
    <p:extLst>
      <p:ext uri="{BB962C8B-B14F-4D97-AF65-F5344CB8AC3E}">
        <p14:creationId xmlns:p14="http://schemas.microsoft.com/office/powerpoint/2010/main" val="2301037894"/>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Footer Placeholder 2"/>
          <p:cNvSpPr>
            <a:spLocks noGrp="1"/>
          </p:cNvSpPr>
          <p:nvPr>
            <p:ph type="ftr" sz="quarter" idx="10"/>
          </p:nvPr>
        </p:nvSpPr>
        <p:spPr/>
        <p:txBody>
          <a:bodyPr/>
          <a:lstStyle/>
          <a:p>
            <a:endParaRPr lang="en-AU" dirty="0">
              <a:solidFill>
                <a:prstClr val="black">
                  <a:tint val="75000"/>
                </a:prstClr>
              </a:solidFill>
            </a:endParaRPr>
          </a:p>
        </p:txBody>
      </p:sp>
      <p:sp>
        <p:nvSpPr>
          <p:cNvPr id="4" name="Slide Number Placeholder 3"/>
          <p:cNvSpPr>
            <a:spLocks noGrp="1"/>
          </p:cNvSpPr>
          <p:nvPr>
            <p:ph type="sldNum" sz="quarter" idx="11"/>
          </p:nvPr>
        </p:nvSpPr>
        <p:spPr/>
        <p:txBody>
          <a:bodyPr/>
          <a:lstStyle/>
          <a:p>
            <a:fld id="{88CADC9A-A0D8-49AC-9B41-DEBE99C1DAEB}" type="slidenum">
              <a:rPr lang="en-AU" smtClean="0">
                <a:solidFill>
                  <a:prstClr val="black">
                    <a:tint val="75000"/>
                  </a:prstClr>
                </a:solidFill>
              </a:rPr>
              <a:pPr/>
              <a:t>‹#›</a:t>
            </a:fld>
            <a:endParaRPr lang="en-AU">
              <a:solidFill>
                <a:prstClr val="black">
                  <a:tint val="75000"/>
                </a:prstClr>
              </a:solidFill>
            </a:endParaRPr>
          </a:p>
        </p:txBody>
      </p:sp>
      <p:pic>
        <p:nvPicPr>
          <p:cNvPr id="3074" name="Picture 2" descr="C:\Users\nhawkins\AppData\Local\Microsoft\Windows\Temporary Internet Files\Content.Outlook\GB495NK4\Picture1.jpg"/>
          <p:cNvPicPr>
            <a:picLocks noChangeAspect="1" noChangeArrowheads="1"/>
          </p:cNvPicPr>
          <p:nvPr userDrawn="1"/>
        </p:nvPicPr>
        <p:blipFill>
          <a:blip r:embed="rId2">
            <a:extLst>
              <a:ext uri="{28A0092B-C50C-407E-A947-70E740481C1C}">
                <a14:useLocalDpi xmlns:a14="http://schemas.microsoft.com/office/drawing/2010/main"/>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320100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2C0AFA88-F473-4CA9-9B07-65CC3514FC01}" type="datetime1">
              <a:rPr lang="en-AU" smtClean="0">
                <a:solidFill>
                  <a:prstClr val="black">
                    <a:tint val="75000"/>
                  </a:prstClr>
                </a:solidFill>
              </a:rPr>
              <a:pPr/>
              <a:t>4/04/2016</a:t>
            </a:fld>
            <a:endParaRPr lang="en-AU"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AU" dirty="0">
              <a:solidFill>
                <a:prstClr val="black">
                  <a:tint val="75000"/>
                </a:prstClr>
              </a:solidFill>
            </a:endParaRPr>
          </a:p>
        </p:txBody>
      </p:sp>
      <p:sp>
        <p:nvSpPr>
          <p:cNvPr id="6" name="Slide Number Placeholder 5"/>
          <p:cNvSpPr>
            <a:spLocks noGrp="1"/>
          </p:cNvSpPr>
          <p:nvPr>
            <p:ph type="sldNum" sz="quarter" idx="12"/>
          </p:nvPr>
        </p:nvSpPr>
        <p:spPr>
          <a:xfrm>
            <a:off x="9107851" y="6520261"/>
            <a:ext cx="2844800" cy="365125"/>
          </a:xfrm>
        </p:spPr>
        <p:txBody>
          <a:bodyPr/>
          <a:lstStyle/>
          <a:p>
            <a:fld id="{D717A82E-A263-458E-AB7C-6B2719E72713}" type="slidenum">
              <a:rPr lang="en-AU" smtClean="0">
                <a:solidFill>
                  <a:prstClr val="black">
                    <a:tint val="75000"/>
                  </a:prstClr>
                </a:solidFill>
              </a:rPr>
              <a:pPr/>
              <a:t>‹#›</a:t>
            </a:fld>
            <a:endParaRPr lang="en-AU" dirty="0">
              <a:solidFill>
                <a:prstClr val="black">
                  <a:tint val="75000"/>
                </a:prstClr>
              </a:solidFill>
            </a:endParaRPr>
          </a:p>
        </p:txBody>
      </p:sp>
    </p:spTree>
    <p:extLst>
      <p:ext uri="{BB962C8B-B14F-4D97-AF65-F5344CB8AC3E}">
        <p14:creationId xmlns:p14="http://schemas.microsoft.com/office/powerpoint/2010/main" val="140704469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2"/>
            <a:ext cx="10363200" cy="1362075"/>
          </a:xfrm>
        </p:spPr>
        <p:txBody>
          <a:bodyPr anchor="t"/>
          <a:lstStyle>
            <a:lvl1pPr algn="l">
              <a:defRPr sz="4000" b="1" cap="all"/>
            </a:lvl1pPr>
          </a:lstStyle>
          <a:p>
            <a:r>
              <a:rPr lang="en-US" smtClean="0"/>
              <a:t>Click to edit Master title style</a:t>
            </a:r>
            <a:endParaRPr lang="en-AU"/>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59161C-09EF-4F5B-8127-8983B7907B60}" type="datetime1">
              <a:rPr lang="en-AU" smtClean="0">
                <a:solidFill>
                  <a:prstClr val="black">
                    <a:tint val="75000"/>
                  </a:prstClr>
                </a:solidFill>
              </a:rPr>
              <a:pPr/>
              <a:t>4/04/2016</a:t>
            </a:fld>
            <a:endParaRPr lang="en-AU"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AU"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D717A82E-A263-458E-AB7C-6B2719E72713}" type="slidenum">
              <a:rPr lang="en-AU" smtClean="0">
                <a:solidFill>
                  <a:prstClr val="black">
                    <a:tint val="75000"/>
                  </a:prstClr>
                </a:solidFill>
              </a:rPr>
              <a:pPr/>
              <a:t>‹#›</a:t>
            </a:fld>
            <a:endParaRPr lang="en-AU" dirty="0">
              <a:solidFill>
                <a:prstClr val="black">
                  <a:tint val="75000"/>
                </a:prstClr>
              </a:solidFill>
            </a:endParaRPr>
          </a:p>
        </p:txBody>
      </p:sp>
    </p:spTree>
    <p:extLst>
      <p:ext uri="{BB962C8B-B14F-4D97-AF65-F5344CB8AC3E}">
        <p14:creationId xmlns:p14="http://schemas.microsoft.com/office/powerpoint/2010/main" val="160298296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sz="half" idx="1"/>
          </p:nvPr>
        </p:nvSpPr>
        <p:spPr>
          <a:xfrm>
            <a:off x="609600" y="1600202"/>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6197600" y="1600202"/>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Date Placeholder 4"/>
          <p:cNvSpPr>
            <a:spLocks noGrp="1"/>
          </p:cNvSpPr>
          <p:nvPr>
            <p:ph type="dt" sz="half" idx="10"/>
          </p:nvPr>
        </p:nvSpPr>
        <p:spPr/>
        <p:txBody>
          <a:bodyPr/>
          <a:lstStyle/>
          <a:p>
            <a:fld id="{76AF6CE5-F440-4FE0-8987-654AECFCFC29}" type="datetime1">
              <a:rPr lang="en-AU" smtClean="0">
                <a:solidFill>
                  <a:prstClr val="black">
                    <a:tint val="75000"/>
                  </a:prstClr>
                </a:solidFill>
              </a:rPr>
              <a:pPr/>
              <a:t>4/04/2016</a:t>
            </a:fld>
            <a:endParaRPr lang="en-AU" dirty="0">
              <a:solidFill>
                <a:prstClr val="black">
                  <a:tint val="75000"/>
                </a:prstClr>
              </a:solidFill>
            </a:endParaRPr>
          </a:p>
        </p:txBody>
      </p:sp>
    </p:spTree>
    <p:extLst>
      <p:ext uri="{BB962C8B-B14F-4D97-AF65-F5344CB8AC3E}">
        <p14:creationId xmlns:p14="http://schemas.microsoft.com/office/powerpoint/2010/main" val="3597821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AU"/>
          </a:p>
        </p:txBody>
      </p:sp>
      <p:sp>
        <p:nvSpPr>
          <p:cNvPr id="3" name="Text Placeholder 2"/>
          <p:cNvSpPr>
            <a:spLocks noGrp="1"/>
          </p:cNvSpPr>
          <p:nvPr>
            <p:ph type="body" idx="1"/>
          </p:nvPr>
        </p:nvSpPr>
        <p:spPr>
          <a:xfrm>
            <a:off x="609600" y="1535114"/>
            <a:ext cx="5386917"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Text Placeholder 4"/>
          <p:cNvSpPr>
            <a:spLocks noGrp="1"/>
          </p:cNvSpPr>
          <p:nvPr>
            <p:ph type="body" sz="quarter" idx="3"/>
          </p:nvPr>
        </p:nvSpPr>
        <p:spPr>
          <a:xfrm>
            <a:off x="6193378" y="1535114"/>
            <a:ext cx="5389033"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7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7" name="Date Placeholder 6"/>
          <p:cNvSpPr>
            <a:spLocks noGrp="1"/>
          </p:cNvSpPr>
          <p:nvPr>
            <p:ph type="dt" sz="half" idx="10"/>
          </p:nvPr>
        </p:nvSpPr>
        <p:spPr/>
        <p:txBody>
          <a:bodyPr/>
          <a:lstStyle/>
          <a:p>
            <a:fld id="{1AAB1EB9-7334-488F-8026-0B6F304787F8}" type="datetime1">
              <a:rPr lang="en-AU" smtClean="0">
                <a:solidFill>
                  <a:prstClr val="black">
                    <a:tint val="75000"/>
                  </a:prstClr>
                </a:solidFill>
              </a:rPr>
              <a:pPr/>
              <a:t>4/04/2016</a:t>
            </a:fld>
            <a:endParaRPr lang="en-AU"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en-AU"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D717A82E-A263-458E-AB7C-6B2719E72713}" type="slidenum">
              <a:rPr lang="en-AU" smtClean="0">
                <a:solidFill>
                  <a:prstClr val="black">
                    <a:tint val="75000"/>
                  </a:prstClr>
                </a:solidFill>
              </a:rPr>
              <a:pPr/>
              <a:t>‹#›</a:t>
            </a:fld>
            <a:endParaRPr lang="en-AU" dirty="0">
              <a:solidFill>
                <a:prstClr val="black">
                  <a:tint val="75000"/>
                </a:prstClr>
              </a:solidFill>
            </a:endParaRPr>
          </a:p>
        </p:txBody>
      </p:sp>
    </p:spTree>
    <p:extLst>
      <p:ext uri="{BB962C8B-B14F-4D97-AF65-F5344CB8AC3E}">
        <p14:creationId xmlns:p14="http://schemas.microsoft.com/office/powerpoint/2010/main" val="69102564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Date Placeholder 2"/>
          <p:cNvSpPr>
            <a:spLocks noGrp="1"/>
          </p:cNvSpPr>
          <p:nvPr>
            <p:ph type="dt" sz="half" idx="10"/>
          </p:nvPr>
        </p:nvSpPr>
        <p:spPr/>
        <p:txBody>
          <a:bodyPr/>
          <a:lstStyle/>
          <a:p>
            <a:fld id="{1F571534-8DDF-4214-8D7A-E5C5052BC15C}" type="datetime1">
              <a:rPr lang="en-AU" smtClean="0">
                <a:solidFill>
                  <a:prstClr val="black">
                    <a:tint val="75000"/>
                  </a:prstClr>
                </a:solidFill>
              </a:rPr>
              <a:pPr/>
              <a:t>4/04/2016</a:t>
            </a:fld>
            <a:endParaRPr lang="en-AU"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en-AU"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D717A82E-A263-458E-AB7C-6B2719E72713}" type="slidenum">
              <a:rPr lang="en-AU" smtClean="0">
                <a:solidFill>
                  <a:prstClr val="black">
                    <a:tint val="75000"/>
                  </a:prstClr>
                </a:solidFill>
              </a:rPr>
              <a:pPr/>
              <a:t>‹#›</a:t>
            </a:fld>
            <a:endParaRPr lang="en-AU" dirty="0">
              <a:solidFill>
                <a:prstClr val="black">
                  <a:tint val="75000"/>
                </a:prstClr>
              </a:solidFill>
            </a:endParaRPr>
          </a:p>
        </p:txBody>
      </p:sp>
    </p:spTree>
    <p:extLst>
      <p:ext uri="{BB962C8B-B14F-4D97-AF65-F5344CB8AC3E}">
        <p14:creationId xmlns:p14="http://schemas.microsoft.com/office/powerpoint/2010/main" val="35155684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9E8E2B6-8B6F-49FF-A29C-2FC85142F652}" type="datetime1">
              <a:rPr lang="en-AU" smtClean="0">
                <a:solidFill>
                  <a:prstClr val="black">
                    <a:tint val="75000"/>
                  </a:prstClr>
                </a:solidFill>
              </a:rPr>
              <a:pPr/>
              <a:t>4/04/2016</a:t>
            </a:fld>
            <a:endParaRPr lang="en-AU"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AU"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D717A82E-A263-458E-AB7C-6B2719E72713}" type="slidenum">
              <a:rPr lang="en-AU" smtClean="0">
                <a:solidFill>
                  <a:prstClr val="black">
                    <a:tint val="75000"/>
                  </a:prstClr>
                </a:solidFill>
              </a:rPr>
              <a:pPr/>
              <a:t>‹#›</a:t>
            </a:fld>
            <a:endParaRPr lang="en-AU" dirty="0">
              <a:solidFill>
                <a:prstClr val="black">
                  <a:tint val="75000"/>
                </a:prstClr>
              </a:solidFill>
            </a:endParaRPr>
          </a:p>
        </p:txBody>
      </p:sp>
    </p:spTree>
    <p:extLst>
      <p:ext uri="{BB962C8B-B14F-4D97-AF65-F5344CB8AC3E}">
        <p14:creationId xmlns:p14="http://schemas.microsoft.com/office/powerpoint/2010/main" val="18307473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11" y="273050"/>
            <a:ext cx="4011084" cy="1162051"/>
          </a:xfrm>
        </p:spPr>
        <p:txBody>
          <a:bodyPr anchor="b"/>
          <a:lstStyle>
            <a:lvl1pPr algn="l">
              <a:defRPr sz="2000" b="1"/>
            </a:lvl1pPr>
          </a:lstStyle>
          <a:p>
            <a:r>
              <a:rPr lang="en-US" smtClean="0"/>
              <a:t>Click to edit Master title style</a:t>
            </a:r>
            <a:endParaRPr lang="en-AU"/>
          </a:p>
        </p:txBody>
      </p:sp>
      <p:sp>
        <p:nvSpPr>
          <p:cNvPr id="3" name="Content Placeholder 2"/>
          <p:cNvSpPr>
            <a:spLocks noGrp="1"/>
          </p:cNvSpPr>
          <p:nvPr>
            <p:ph idx="1"/>
          </p:nvPr>
        </p:nvSpPr>
        <p:spPr>
          <a:xfrm>
            <a:off x="4766733" y="273059"/>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Text Placeholder 3"/>
          <p:cNvSpPr>
            <a:spLocks noGrp="1"/>
          </p:cNvSpPr>
          <p:nvPr>
            <p:ph type="body" sz="half" idx="2"/>
          </p:nvPr>
        </p:nvSpPr>
        <p:spPr>
          <a:xfrm>
            <a:off x="609611" y="1435104"/>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978D555-D0B7-4EE2-927A-C4A9CA09C8E1}" type="datetime1">
              <a:rPr lang="en-AU" smtClean="0">
                <a:solidFill>
                  <a:prstClr val="black">
                    <a:tint val="75000"/>
                  </a:prstClr>
                </a:solidFill>
              </a:rPr>
              <a:pPr/>
              <a:t>4/04/2016</a:t>
            </a:fld>
            <a:endParaRPr lang="en-AU"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AU"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D717A82E-A263-458E-AB7C-6B2719E72713}" type="slidenum">
              <a:rPr lang="en-AU" smtClean="0">
                <a:solidFill>
                  <a:prstClr val="black">
                    <a:tint val="75000"/>
                  </a:prstClr>
                </a:solidFill>
              </a:rPr>
              <a:pPr/>
              <a:t>‹#›</a:t>
            </a:fld>
            <a:endParaRPr lang="en-AU" dirty="0">
              <a:solidFill>
                <a:prstClr val="black">
                  <a:tint val="75000"/>
                </a:prstClr>
              </a:solidFill>
            </a:endParaRPr>
          </a:p>
        </p:txBody>
      </p:sp>
    </p:spTree>
    <p:extLst>
      <p:ext uri="{BB962C8B-B14F-4D97-AF65-F5344CB8AC3E}">
        <p14:creationId xmlns:p14="http://schemas.microsoft.com/office/powerpoint/2010/main" val="5566798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2"/>
            <a:ext cx="7315200" cy="566739"/>
          </a:xfrm>
        </p:spPr>
        <p:txBody>
          <a:bodyPr anchor="b"/>
          <a:lstStyle>
            <a:lvl1pPr algn="l">
              <a:defRPr sz="2000" b="1"/>
            </a:lvl1pPr>
          </a:lstStyle>
          <a:p>
            <a:r>
              <a:rPr lang="en-US" smtClean="0"/>
              <a:t>Click to edit Master title style</a:t>
            </a:r>
            <a:endParaRPr lang="en-AU"/>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dirty="0"/>
          </a:p>
        </p:txBody>
      </p:sp>
      <p:sp>
        <p:nvSpPr>
          <p:cNvPr id="4" name="Text Placeholder 3"/>
          <p:cNvSpPr>
            <a:spLocks noGrp="1"/>
          </p:cNvSpPr>
          <p:nvPr>
            <p:ph type="body" sz="half" idx="2"/>
          </p:nvPr>
        </p:nvSpPr>
        <p:spPr>
          <a:xfrm>
            <a:off x="2389717" y="5367346"/>
            <a:ext cx="73152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793D02C-A2EE-4B19-9A8D-885905E36877}" type="datetime1">
              <a:rPr lang="en-AU" smtClean="0">
                <a:solidFill>
                  <a:prstClr val="black">
                    <a:tint val="75000"/>
                  </a:prstClr>
                </a:solidFill>
              </a:rPr>
              <a:pPr/>
              <a:t>4/04/2016</a:t>
            </a:fld>
            <a:endParaRPr lang="en-AU"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AU"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D717A82E-A263-458E-AB7C-6B2719E72713}" type="slidenum">
              <a:rPr lang="en-AU" smtClean="0">
                <a:solidFill>
                  <a:prstClr val="black">
                    <a:tint val="75000"/>
                  </a:prstClr>
                </a:solidFill>
              </a:rPr>
              <a:pPr/>
              <a:t>‹#›</a:t>
            </a:fld>
            <a:endParaRPr lang="en-AU" dirty="0">
              <a:solidFill>
                <a:prstClr val="black">
                  <a:tint val="75000"/>
                </a:prstClr>
              </a:solidFill>
            </a:endParaRPr>
          </a:p>
        </p:txBody>
      </p:sp>
    </p:spTree>
    <p:extLst>
      <p:ext uri="{BB962C8B-B14F-4D97-AF65-F5344CB8AC3E}">
        <p14:creationId xmlns:p14="http://schemas.microsoft.com/office/powerpoint/2010/main" val="18216390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35"/>
          <p:cNvPicPr>
            <a:picLocks noChangeAspect="1" noChangeArrowheads="1"/>
          </p:cNvPicPr>
          <p:nvPr userDrawn="1"/>
        </p:nvPicPr>
        <p:blipFill>
          <a:blip r:embed="rId16" cstate="screen">
            <a:extLst>
              <a:ext uri="{28A0092B-C50C-407E-A947-70E740481C1C}">
                <a14:useLocalDpi xmlns:a14="http://schemas.microsoft.com/office/drawing/2010/main"/>
              </a:ext>
            </a:extLst>
          </a:blip>
          <a:stretch>
            <a:fillRect/>
          </a:stretch>
        </p:blipFill>
        <p:spPr bwMode="auto">
          <a:xfrm>
            <a:off x="0" y="10545"/>
            <a:ext cx="12192000" cy="6860032"/>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en-US" dirty="0" smtClean="0"/>
              <a:t>Click to edit Master title style</a:t>
            </a:r>
            <a:endParaRPr lang="en-AU" dirty="0"/>
          </a:p>
        </p:txBody>
      </p:sp>
      <p:sp>
        <p:nvSpPr>
          <p:cNvPr id="3" name="Text Placeholder 2"/>
          <p:cNvSpPr>
            <a:spLocks noGrp="1"/>
          </p:cNvSpPr>
          <p:nvPr>
            <p:ph type="body" idx="1"/>
          </p:nvPr>
        </p:nvSpPr>
        <p:spPr>
          <a:xfrm>
            <a:off x="609600" y="1600202"/>
            <a:ext cx="109728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AU" dirty="0"/>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Arial Narrow" pitchFamily="34" charset="0"/>
              </a:defRPr>
            </a:lvl1pPr>
          </a:lstStyle>
          <a:p>
            <a:fld id="{27EB933A-D19F-42EB-B177-A38A0E2355CB}" type="datetime1">
              <a:rPr lang="en-AU" smtClean="0">
                <a:solidFill>
                  <a:prstClr val="black">
                    <a:tint val="75000"/>
                  </a:prstClr>
                </a:solidFill>
              </a:rPr>
              <a:pPr/>
              <a:t>4/04/2016</a:t>
            </a:fld>
            <a:endParaRPr lang="en-AU" dirty="0">
              <a:solidFill>
                <a:prstClr val="black">
                  <a:tint val="75000"/>
                </a:prstClr>
              </a:solidFill>
            </a:endParaRPr>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Arial Narrow" pitchFamily="34" charset="0"/>
              </a:defRPr>
            </a:lvl1pPr>
          </a:lstStyle>
          <a:p>
            <a:endParaRPr lang="en-AU" dirty="0">
              <a:solidFill>
                <a:prstClr val="black">
                  <a:tint val="75000"/>
                </a:prstClr>
              </a:solidFill>
            </a:endParaRPr>
          </a:p>
        </p:txBody>
      </p:sp>
      <p:sp>
        <p:nvSpPr>
          <p:cNvPr id="6" name="Slide Number Placeholder 5"/>
          <p:cNvSpPr>
            <a:spLocks noGrp="1"/>
          </p:cNvSpPr>
          <p:nvPr>
            <p:ph type="sldNum" sz="quarter" idx="4"/>
          </p:nvPr>
        </p:nvSpPr>
        <p:spPr>
          <a:xfrm>
            <a:off x="9203861" y="6501345"/>
            <a:ext cx="2844800" cy="365125"/>
          </a:xfrm>
          <a:prstGeom prst="rect">
            <a:avLst/>
          </a:prstGeom>
        </p:spPr>
        <p:txBody>
          <a:bodyPr vert="horz" lIns="91440" tIns="45720" rIns="91440" bIns="45720" rtlCol="0" anchor="ctr"/>
          <a:lstStyle>
            <a:lvl1pPr algn="r">
              <a:defRPr sz="1200">
                <a:solidFill>
                  <a:schemeClr val="tx1">
                    <a:tint val="75000"/>
                  </a:schemeClr>
                </a:solidFill>
                <a:latin typeface="Arial Narrow" pitchFamily="34" charset="0"/>
              </a:defRPr>
            </a:lvl1pPr>
          </a:lstStyle>
          <a:p>
            <a:fld id="{D717A82E-A263-458E-AB7C-6B2719E72713}" type="slidenum">
              <a:rPr lang="en-AU" smtClean="0">
                <a:solidFill>
                  <a:prstClr val="black">
                    <a:tint val="75000"/>
                  </a:prstClr>
                </a:solidFill>
              </a:rPr>
              <a:pPr/>
              <a:t>‹#›</a:t>
            </a:fld>
            <a:endParaRPr lang="en-AU" dirty="0">
              <a:solidFill>
                <a:prstClr val="black">
                  <a:tint val="75000"/>
                </a:prstClr>
              </a:solidFill>
            </a:endParaRPr>
          </a:p>
        </p:txBody>
      </p:sp>
    </p:spTree>
    <p:extLst>
      <p:ext uri="{BB962C8B-B14F-4D97-AF65-F5344CB8AC3E}">
        <p14:creationId xmlns:p14="http://schemas.microsoft.com/office/powerpoint/2010/main" val="89583103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iming>
    <p:tnLst>
      <p:par>
        <p:cTn id="1" dur="indefinite" restart="never" nodeType="tmRoot"/>
      </p:par>
    </p:tnLst>
  </p:timing>
  <p:hf hdr="0" ftr="0" dt="0"/>
  <p:txStyles>
    <p:titleStyle>
      <a:lvl1pPr algn="l" defTabSz="914400" rtl="0" eaLnBrk="1" latinLnBrk="0" hangingPunct="1">
        <a:spcBef>
          <a:spcPct val="0"/>
        </a:spcBef>
        <a:buNone/>
        <a:defRPr sz="4400" kern="1200">
          <a:solidFill>
            <a:schemeClr val="tx1"/>
          </a:solidFill>
          <a:latin typeface="Arial Narrow" pitchFamily="34" charset="0"/>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Arial Narrow" pitchFamily="34" charset="0"/>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rial Narrow" pitchFamily="34" charset="0"/>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Narrow" pitchFamily="34" charset="0"/>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Narrow" pitchFamily="34" charset="0"/>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Narrow"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r"/>
            <a:r>
              <a:rPr lang="en-AU" dirty="0" smtClean="0"/>
              <a:t>Profiles for ISA-95</a:t>
            </a:r>
            <a:endParaRPr lang="en-AU" dirty="0"/>
          </a:p>
        </p:txBody>
      </p:sp>
      <p:sp>
        <p:nvSpPr>
          <p:cNvPr id="3" name="Subtitle 2"/>
          <p:cNvSpPr>
            <a:spLocks noGrp="1"/>
          </p:cNvSpPr>
          <p:nvPr>
            <p:ph type="subTitle" idx="1"/>
          </p:nvPr>
        </p:nvSpPr>
        <p:spPr>
          <a:xfrm>
            <a:off x="4854721" y="3624798"/>
            <a:ext cx="6400800" cy="1752600"/>
          </a:xfrm>
        </p:spPr>
        <p:txBody>
          <a:bodyPr>
            <a:normAutofit/>
          </a:bodyPr>
          <a:lstStyle/>
          <a:p>
            <a:pPr algn="r"/>
            <a:r>
              <a:rPr lang="en-AU" sz="2000" dirty="0"/>
              <a:t>Gavan Hood</a:t>
            </a:r>
          </a:p>
          <a:p>
            <a:pPr algn="r"/>
            <a:r>
              <a:rPr lang="en-AU" sz="2000" dirty="0"/>
              <a:t>Paul Beesley</a:t>
            </a:r>
          </a:p>
          <a:p>
            <a:pPr algn="r"/>
            <a:r>
              <a:rPr lang="en-AU" sz="2000" dirty="0"/>
              <a:t>Dallas, 2</a:t>
            </a:r>
            <a:r>
              <a:rPr lang="en-AU" sz="2000" baseline="30000" dirty="0"/>
              <a:t>nd</a:t>
            </a:r>
            <a:r>
              <a:rPr lang="en-AU" sz="2000" dirty="0"/>
              <a:t> February 2016</a:t>
            </a:r>
          </a:p>
        </p:txBody>
      </p:sp>
      <p:sp>
        <p:nvSpPr>
          <p:cNvPr id="4" name="Slide Number Placeholder 3"/>
          <p:cNvSpPr>
            <a:spLocks noGrp="1"/>
          </p:cNvSpPr>
          <p:nvPr>
            <p:ph type="sldNum" sz="quarter" idx="12"/>
          </p:nvPr>
        </p:nvSpPr>
        <p:spPr/>
        <p:txBody>
          <a:bodyPr/>
          <a:lstStyle/>
          <a:p>
            <a:fld id="{D717A82E-A263-458E-AB7C-6B2719E72713}" type="slidenum">
              <a:rPr lang="en-AU" smtClean="0">
                <a:solidFill>
                  <a:prstClr val="black">
                    <a:tint val="75000"/>
                  </a:prstClr>
                </a:solidFill>
              </a:rPr>
              <a:pPr/>
              <a:t>1</a:t>
            </a:fld>
            <a:endParaRPr lang="en-AU" dirty="0">
              <a:solidFill>
                <a:prstClr val="black">
                  <a:tint val="75000"/>
                </a:prstClr>
              </a:solidFill>
            </a:endParaRPr>
          </a:p>
        </p:txBody>
      </p:sp>
    </p:spTree>
    <p:extLst>
      <p:ext uri="{BB962C8B-B14F-4D97-AF65-F5344CB8AC3E}">
        <p14:creationId xmlns:p14="http://schemas.microsoft.com/office/powerpoint/2010/main" val="207009115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AU" dirty="0" smtClean="0"/>
              <a:t>Profiles for ISA-95</a:t>
            </a:r>
            <a:endParaRPr lang="en-AU" dirty="0"/>
          </a:p>
        </p:txBody>
      </p:sp>
      <p:sp>
        <p:nvSpPr>
          <p:cNvPr id="4" name="Slide Number Placeholder 3"/>
          <p:cNvSpPr>
            <a:spLocks noGrp="1"/>
          </p:cNvSpPr>
          <p:nvPr>
            <p:ph type="sldNum" sz="quarter" idx="4294967295"/>
          </p:nvPr>
        </p:nvSpPr>
        <p:spPr>
          <a:xfrm>
            <a:off x="8426896" y="6501345"/>
            <a:ext cx="2133600" cy="365125"/>
          </a:xfrm>
        </p:spPr>
        <p:txBody>
          <a:bodyPr/>
          <a:lstStyle/>
          <a:p>
            <a:fld id="{D717A82E-A263-458E-AB7C-6B2719E72713}" type="slidenum">
              <a:rPr lang="en-AU" smtClean="0">
                <a:solidFill>
                  <a:prstClr val="black">
                    <a:tint val="75000"/>
                  </a:prstClr>
                </a:solidFill>
              </a:rPr>
              <a:pPr/>
              <a:t>2</a:t>
            </a:fld>
            <a:endParaRPr lang="en-AU" dirty="0">
              <a:solidFill>
                <a:prstClr val="black">
                  <a:tint val="75000"/>
                </a:prstClr>
              </a:solidFill>
            </a:endParaRPr>
          </a:p>
        </p:txBody>
      </p:sp>
      <p:sp>
        <p:nvSpPr>
          <p:cNvPr id="9" name="Content Placeholder 5"/>
          <p:cNvSpPr>
            <a:spLocks noGrp="1"/>
          </p:cNvSpPr>
          <p:nvPr>
            <p:ph sz="half" idx="1"/>
          </p:nvPr>
        </p:nvSpPr>
        <p:spPr>
          <a:xfrm>
            <a:off x="540128" y="1685242"/>
            <a:ext cx="3456384" cy="4525963"/>
          </a:xfrm>
        </p:spPr>
        <p:txBody>
          <a:bodyPr/>
          <a:lstStyle/>
          <a:p>
            <a:pPr marL="0" indent="0">
              <a:buNone/>
            </a:pPr>
            <a:r>
              <a:rPr lang="en-AU" dirty="0" smtClean="0"/>
              <a:t>Why ?</a:t>
            </a:r>
          </a:p>
          <a:p>
            <a:r>
              <a:rPr lang="en-AU" sz="2400" dirty="0"/>
              <a:t>Greater adoption</a:t>
            </a:r>
          </a:p>
          <a:p>
            <a:r>
              <a:rPr lang="en-AU" sz="2400" dirty="0"/>
              <a:t>Co-existence</a:t>
            </a:r>
          </a:p>
          <a:p>
            <a:r>
              <a:rPr lang="en-AU" sz="2400" dirty="0"/>
              <a:t>Consistent doco</a:t>
            </a:r>
          </a:p>
          <a:p>
            <a:endParaRPr lang="en-AU" sz="2400" dirty="0"/>
          </a:p>
        </p:txBody>
      </p:sp>
      <p:sp>
        <p:nvSpPr>
          <p:cNvPr id="10" name="Content Placeholder 5"/>
          <p:cNvSpPr>
            <a:spLocks noGrp="1"/>
          </p:cNvSpPr>
          <p:nvPr>
            <p:ph sz="half" idx="1"/>
          </p:nvPr>
        </p:nvSpPr>
        <p:spPr>
          <a:xfrm>
            <a:off x="8328248" y="1685241"/>
            <a:ext cx="3455473" cy="4525963"/>
          </a:xfrm>
        </p:spPr>
        <p:txBody>
          <a:bodyPr>
            <a:normAutofit lnSpcReduction="10000"/>
          </a:bodyPr>
          <a:lstStyle/>
          <a:p>
            <a:pPr marL="0" indent="0">
              <a:buNone/>
            </a:pPr>
            <a:r>
              <a:rPr lang="en-AU" dirty="0" smtClean="0"/>
              <a:t>What’s next ?</a:t>
            </a:r>
          </a:p>
          <a:p>
            <a:r>
              <a:rPr lang="en-AU" sz="2400" dirty="0" smtClean="0"/>
              <a:t>ISA-95 </a:t>
            </a:r>
            <a:r>
              <a:rPr lang="en-AU" sz="2400" dirty="0"/>
              <a:t>feedback</a:t>
            </a:r>
          </a:p>
          <a:p>
            <a:r>
              <a:rPr lang="en-AU" sz="2400" dirty="0"/>
              <a:t>Profile Definition</a:t>
            </a:r>
          </a:p>
          <a:p>
            <a:r>
              <a:rPr lang="en-AU" sz="2400" dirty="0"/>
              <a:t>Profile Template</a:t>
            </a:r>
          </a:p>
          <a:p>
            <a:r>
              <a:rPr lang="en-AU" sz="2400" dirty="0"/>
              <a:t>Profile Example</a:t>
            </a:r>
          </a:p>
          <a:p>
            <a:r>
              <a:rPr lang="en-AU" sz="2400" dirty="0"/>
              <a:t>Mining Profile</a:t>
            </a:r>
          </a:p>
          <a:p>
            <a:pPr lvl="1"/>
            <a:r>
              <a:rPr lang="en-AU" sz="2000" dirty="0"/>
              <a:t>Manufacturer’s</a:t>
            </a:r>
          </a:p>
          <a:p>
            <a:pPr lvl="1"/>
            <a:r>
              <a:rPr lang="en-AU" sz="2000" dirty="0"/>
              <a:t>Vendor’s</a:t>
            </a:r>
          </a:p>
          <a:p>
            <a:pPr lvl="1"/>
            <a:r>
              <a:rPr lang="en-AU" sz="2000" dirty="0"/>
              <a:t>Industry Analysts</a:t>
            </a:r>
          </a:p>
          <a:p>
            <a:pPr lvl="1"/>
            <a:r>
              <a:rPr lang="en-AU" sz="2000" dirty="0"/>
              <a:t>ISA</a:t>
            </a:r>
          </a:p>
          <a:p>
            <a:pPr lvl="1"/>
            <a:r>
              <a:rPr lang="en-AU" sz="2000" dirty="0"/>
              <a:t>++ ??</a:t>
            </a:r>
          </a:p>
        </p:txBody>
      </p:sp>
      <p:sp>
        <p:nvSpPr>
          <p:cNvPr id="11" name="Content Placeholder 5"/>
          <p:cNvSpPr>
            <a:spLocks noGrp="1"/>
          </p:cNvSpPr>
          <p:nvPr>
            <p:ph sz="half" idx="1"/>
          </p:nvPr>
        </p:nvSpPr>
        <p:spPr>
          <a:xfrm>
            <a:off x="4434188" y="1707779"/>
            <a:ext cx="3456384" cy="4525963"/>
          </a:xfrm>
        </p:spPr>
        <p:txBody>
          <a:bodyPr/>
          <a:lstStyle/>
          <a:p>
            <a:pPr marL="0" indent="0">
              <a:buNone/>
            </a:pPr>
            <a:r>
              <a:rPr lang="en-AU" dirty="0" smtClean="0"/>
              <a:t>Work to date</a:t>
            </a:r>
          </a:p>
          <a:p>
            <a:r>
              <a:rPr lang="en-AU" sz="2400" dirty="0"/>
              <a:t>Profile template</a:t>
            </a:r>
          </a:p>
          <a:p>
            <a:r>
              <a:rPr lang="en-AU" sz="2400" dirty="0"/>
              <a:t>Worked industry example (CAT/ RPM)</a:t>
            </a:r>
          </a:p>
        </p:txBody>
      </p:sp>
    </p:spTree>
    <p:extLst>
      <p:ext uri="{BB962C8B-B14F-4D97-AF65-F5344CB8AC3E}">
        <p14:creationId xmlns:p14="http://schemas.microsoft.com/office/powerpoint/2010/main" val="98470999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AU" dirty="0" smtClean="0"/>
              <a:t>Why Profiles ?</a:t>
            </a:r>
            <a:endParaRPr lang="en-AU" dirty="0"/>
          </a:p>
        </p:txBody>
      </p:sp>
      <p:sp>
        <p:nvSpPr>
          <p:cNvPr id="6" name="Text Placeholder 5"/>
          <p:cNvSpPr>
            <a:spLocks noGrp="1"/>
          </p:cNvSpPr>
          <p:nvPr>
            <p:ph type="body" sz="quarter" idx="10"/>
          </p:nvPr>
        </p:nvSpPr>
        <p:spPr/>
        <p:txBody>
          <a:bodyPr>
            <a:normAutofit/>
          </a:bodyPr>
          <a:lstStyle/>
          <a:p>
            <a:r>
              <a:rPr lang="en-AU" dirty="0" smtClean="0"/>
              <a:t>Industry want systems to integrate across the value chain </a:t>
            </a:r>
          </a:p>
          <a:p>
            <a:pPr lvl="1"/>
            <a:r>
              <a:rPr lang="en-AU" dirty="0"/>
              <a:t>I</a:t>
            </a:r>
            <a:r>
              <a:rPr lang="en-AU" dirty="0" smtClean="0"/>
              <a:t>mprove </a:t>
            </a:r>
            <a:r>
              <a:rPr lang="en-AU" dirty="0"/>
              <a:t>productivity</a:t>
            </a:r>
          </a:p>
          <a:p>
            <a:pPr lvl="1"/>
            <a:r>
              <a:rPr lang="en-AU" dirty="0"/>
              <a:t>B</a:t>
            </a:r>
            <a:r>
              <a:rPr lang="en-AU" dirty="0" smtClean="0"/>
              <a:t>etter </a:t>
            </a:r>
            <a:r>
              <a:rPr lang="en-AU" dirty="0"/>
              <a:t>visibility and control of process</a:t>
            </a:r>
          </a:p>
          <a:p>
            <a:pPr lvl="1"/>
            <a:r>
              <a:rPr lang="en-AU" dirty="0" smtClean="0"/>
              <a:t>Reduce cost of implementation and upgrades</a:t>
            </a:r>
          </a:p>
          <a:p>
            <a:pPr lvl="2"/>
            <a:r>
              <a:rPr lang="en-AU" dirty="0"/>
              <a:t>I</a:t>
            </a:r>
            <a:r>
              <a:rPr lang="en-AU" dirty="0" smtClean="0"/>
              <a:t>nterfaces are significant part of costs</a:t>
            </a:r>
          </a:p>
          <a:p>
            <a:r>
              <a:rPr lang="en-AU" dirty="0" smtClean="0"/>
              <a:t>Vendors want and need prescriptive, clearly defined specifications at the message specification level of detail</a:t>
            </a:r>
          </a:p>
          <a:p>
            <a:r>
              <a:rPr lang="en-AU" dirty="0" smtClean="0"/>
              <a:t>Many instances of ‘standards’ do not exist</a:t>
            </a:r>
          </a:p>
          <a:p>
            <a:endParaRPr lang="en-AU" dirty="0" smtClean="0"/>
          </a:p>
        </p:txBody>
      </p:sp>
    </p:spTree>
    <p:extLst>
      <p:ext uri="{BB962C8B-B14F-4D97-AF65-F5344CB8AC3E}">
        <p14:creationId xmlns:p14="http://schemas.microsoft.com/office/powerpoint/2010/main" val="4916843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AU" dirty="0" smtClean="0"/>
              <a:t>Why Profiles ?</a:t>
            </a:r>
            <a:endParaRPr lang="en-AU" dirty="0"/>
          </a:p>
        </p:txBody>
      </p:sp>
      <p:sp>
        <p:nvSpPr>
          <p:cNvPr id="6" name="Text Placeholder 5"/>
          <p:cNvSpPr>
            <a:spLocks noGrp="1"/>
          </p:cNvSpPr>
          <p:nvPr>
            <p:ph type="body" sz="quarter" idx="10"/>
          </p:nvPr>
        </p:nvSpPr>
        <p:spPr>
          <a:xfrm>
            <a:off x="432014" y="1690689"/>
            <a:ext cx="11759985" cy="4391027"/>
          </a:xfrm>
        </p:spPr>
        <p:txBody>
          <a:bodyPr>
            <a:normAutofit fontScale="92500" lnSpcReduction="10000"/>
          </a:bodyPr>
          <a:lstStyle/>
          <a:p>
            <a:r>
              <a:rPr lang="en-AU" dirty="0" smtClean="0"/>
              <a:t>ISA-95 </a:t>
            </a:r>
            <a:r>
              <a:rPr lang="en-AU" dirty="0"/>
              <a:t>recognises need to integrate </a:t>
            </a:r>
            <a:r>
              <a:rPr lang="en-AU" dirty="0" smtClean="0"/>
              <a:t>enterprise, MOM/MES </a:t>
            </a:r>
            <a:r>
              <a:rPr lang="en-AU" dirty="0"/>
              <a:t>and control systems</a:t>
            </a:r>
          </a:p>
          <a:p>
            <a:pPr lvl="1"/>
            <a:r>
              <a:rPr lang="en-AU" dirty="0" smtClean="0"/>
              <a:t>Build on this, reuse what has been done</a:t>
            </a:r>
            <a:endParaRPr lang="en-AU" dirty="0"/>
          </a:p>
          <a:p>
            <a:r>
              <a:rPr lang="en-AU" dirty="0" smtClean="0"/>
              <a:t>Accelerate adoption of ISA-95</a:t>
            </a:r>
          </a:p>
          <a:p>
            <a:r>
              <a:rPr lang="en-AU" dirty="0" smtClean="0"/>
              <a:t>Allow various ISA-95 implementations to co-exist</a:t>
            </a:r>
            <a:endParaRPr lang="en-AU" dirty="0"/>
          </a:p>
          <a:p>
            <a:r>
              <a:rPr lang="en-AU" dirty="0" smtClean="0"/>
              <a:t>Move with ‘commercial velocity’ </a:t>
            </a:r>
          </a:p>
          <a:p>
            <a:pPr lvl="1"/>
            <a:r>
              <a:rPr lang="en-AU" dirty="0" smtClean="0"/>
              <a:t>Allow ‘standards’ to be rapidly defined, deployed, refined</a:t>
            </a:r>
          </a:p>
          <a:p>
            <a:r>
              <a:rPr lang="en-AU" dirty="0" smtClean="0"/>
              <a:t>Consistent documentation standard</a:t>
            </a:r>
          </a:p>
          <a:p>
            <a:r>
              <a:rPr lang="en-AU" dirty="0"/>
              <a:t>An open platform for defining interfaces</a:t>
            </a:r>
          </a:p>
          <a:p>
            <a:pPr lvl="1"/>
            <a:r>
              <a:rPr lang="en-AU" dirty="0"/>
              <a:t>Write once, run </a:t>
            </a:r>
            <a:r>
              <a:rPr lang="en-AU" dirty="0" smtClean="0"/>
              <a:t>many</a:t>
            </a:r>
          </a:p>
          <a:p>
            <a:endParaRPr lang="en-AU" dirty="0" smtClean="0"/>
          </a:p>
          <a:p>
            <a:endParaRPr lang="en-AU" dirty="0" smtClean="0"/>
          </a:p>
        </p:txBody>
      </p:sp>
    </p:spTree>
    <p:extLst>
      <p:ext uri="{BB962C8B-B14F-4D97-AF65-F5344CB8AC3E}">
        <p14:creationId xmlns:p14="http://schemas.microsoft.com/office/powerpoint/2010/main" val="25560239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AU" dirty="0" smtClean="0"/>
              <a:t>Why ISA-95?</a:t>
            </a:r>
            <a:endParaRPr lang="en-AU" dirty="0"/>
          </a:p>
        </p:txBody>
      </p:sp>
      <p:sp>
        <p:nvSpPr>
          <p:cNvPr id="4" name="Rounded Rectangle 3"/>
          <p:cNvSpPr/>
          <p:nvPr/>
        </p:nvSpPr>
        <p:spPr>
          <a:xfrm>
            <a:off x="551385" y="2348880"/>
            <a:ext cx="1678342" cy="1728192"/>
          </a:xfrm>
          <a:prstGeom prst="roundRect">
            <a:avLst/>
          </a:prstGeom>
          <a:noFill/>
          <a:ln/>
        </p:spPr>
        <p:style>
          <a:lnRef idx="2">
            <a:schemeClr val="accent1"/>
          </a:lnRef>
          <a:fillRef idx="1">
            <a:schemeClr val="lt1"/>
          </a:fillRef>
          <a:effectRef idx="0">
            <a:schemeClr val="accent1"/>
          </a:effectRef>
          <a:fontRef idx="minor">
            <a:schemeClr val="dk1"/>
          </a:fontRef>
        </p:style>
        <p:txBody>
          <a:bodyPr lIns="36000" tIns="36000" rIns="36000" bIns="36000" rtlCol="0" anchor="t" anchorCtr="0"/>
          <a:lstStyle/>
          <a:p>
            <a:pPr algn="ctr"/>
            <a:r>
              <a:rPr lang="en-AU" sz="1600" dirty="0" smtClean="0">
                <a:solidFill>
                  <a:schemeClr val="tx2"/>
                </a:solidFill>
              </a:rPr>
              <a:t>ISA-95 </a:t>
            </a:r>
            <a:r>
              <a:rPr lang="en-AU" sz="1600" dirty="0">
                <a:solidFill>
                  <a:schemeClr val="tx2"/>
                </a:solidFill>
              </a:rPr>
              <a:t>Standard</a:t>
            </a:r>
          </a:p>
          <a:p>
            <a:pPr marL="88900" indent="-88900">
              <a:buFont typeface="Arial" panose="020B0604020202020204" pitchFamily="34" charset="0"/>
              <a:buChar char="•"/>
            </a:pPr>
            <a:r>
              <a:rPr lang="en-AU" sz="1600" dirty="0">
                <a:solidFill>
                  <a:schemeClr val="tx2"/>
                </a:solidFill>
              </a:rPr>
              <a:t>Core</a:t>
            </a:r>
          </a:p>
          <a:p>
            <a:pPr marL="88900" indent="-88900">
              <a:buFont typeface="Arial" panose="020B0604020202020204" pitchFamily="34" charset="0"/>
              <a:buChar char="•"/>
            </a:pPr>
            <a:r>
              <a:rPr lang="en-AU" sz="1600" dirty="0">
                <a:solidFill>
                  <a:schemeClr val="tx2"/>
                </a:solidFill>
              </a:rPr>
              <a:t>Cross industry</a:t>
            </a:r>
          </a:p>
        </p:txBody>
      </p:sp>
      <p:sp>
        <p:nvSpPr>
          <p:cNvPr id="5" name="Rounded Rectangle 4"/>
          <p:cNvSpPr/>
          <p:nvPr/>
        </p:nvSpPr>
        <p:spPr>
          <a:xfrm>
            <a:off x="1919536" y="4221090"/>
            <a:ext cx="3006878" cy="597543"/>
          </a:xfrm>
          <a:prstGeom prst="roundRect">
            <a:avLst/>
          </a:prstGeom>
          <a:noFill/>
          <a:ln/>
        </p:spPr>
        <p:style>
          <a:lnRef idx="2">
            <a:schemeClr val="accent1"/>
          </a:lnRef>
          <a:fillRef idx="1">
            <a:schemeClr val="lt1"/>
          </a:fillRef>
          <a:effectRef idx="0">
            <a:schemeClr val="accent1"/>
          </a:effectRef>
          <a:fontRef idx="minor">
            <a:schemeClr val="dk1"/>
          </a:fontRef>
        </p:style>
        <p:txBody>
          <a:bodyPr lIns="36000" tIns="36000" rIns="36000" bIns="36000" rtlCol="0" anchor="ctr" anchorCtr="0"/>
          <a:lstStyle/>
          <a:p>
            <a:pPr algn="ctr"/>
            <a:r>
              <a:rPr lang="en-AU" dirty="0" smtClean="0">
                <a:solidFill>
                  <a:schemeClr val="tx2"/>
                </a:solidFill>
              </a:rPr>
              <a:t>ISA 95 </a:t>
            </a:r>
            <a:r>
              <a:rPr lang="en-AU" dirty="0">
                <a:solidFill>
                  <a:schemeClr val="tx2"/>
                </a:solidFill>
              </a:rPr>
              <a:t>Industry Working Group</a:t>
            </a:r>
          </a:p>
        </p:txBody>
      </p:sp>
      <p:sp>
        <p:nvSpPr>
          <p:cNvPr id="6" name="Rounded Rectangle 5"/>
          <p:cNvSpPr/>
          <p:nvPr/>
        </p:nvSpPr>
        <p:spPr>
          <a:xfrm>
            <a:off x="2585066" y="2420888"/>
            <a:ext cx="1620996" cy="1590390"/>
          </a:xfrm>
          <a:prstGeom prst="roundRect">
            <a:avLst/>
          </a:prstGeom>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r>
              <a:rPr lang="en-AU" sz="1600" dirty="0" smtClean="0">
                <a:solidFill>
                  <a:schemeClr val="tx2"/>
                </a:solidFill>
              </a:rPr>
              <a:t>ISA-95 </a:t>
            </a:r>
            <a:r>
              <a:rPr lang="en-AU" sz="1600" dirty="0">
                <a:solidFill>
                  <a:schemeClr val="tx2"/>
                </a:solidFill>
              </a:rPr>
              <a:t>Profile</a:t>
            </a:r>
          </a:p>
          <a:p>
            <a:pPr marL="88900" indent="-88900">
              <a:buFont typeface="Arial" panose="020B0604020202020204" pitchFamily="34" charset="0"/>
              <a:buChar char="•"/>
            </a:pPr>
            <a:r>
              <a:rPr lang="en-AU" sz="1600" dirty="0">
                <a:solidFill>
                  <a:schemeClr val="tx2"/>
                </a:solidFill>
              </a:rPr>
              <a:t>Industry Specific</a:t>
            </a:r>
          </a:p>
          <a:p>
            <a:pPr marL="88900" indent="-88900">
              <a:buFont typeface="Arial" panose="020B0604020202020204" pitchFamily="34" charset="0"/>
              <a:buChar char="•"/>
            </a:pPr>
            <a:r>
              <a:rPr lang="en-AU" sz="1600" dirty="0">
                <a:solidFill>
                  <a:schemeClr val="tx2"/>
                </a:solidFill>
              </a:rPr>
              <a:t>Process specific</a:t>
            </a:r>
          </a:p>
          <a:p>
            <a:pPr marL="88900" indent="-88900">
              <a:buFont typeface="Arial" panose="020B0604020202020204" pitchFamily="34" charset="0"/>
              <a:buChar char="•"/>
            </a:pPr>
            <a:r>
              <a:rPr lang="en-AU" sz="1600" dirty="0">
                <a:solidFill>
                  <a:schemeClr val="tx2"/>
                </a:solidFill>
              </a:rPr>
              <a:t>Systems specific</a:t>
            </a:r>
          </a:p>
        </p:txBody>
      </p:sp>
      <p:sp>
        <p:nvSpPr>
          <p:cNvPr id="7" name="Rounded Rectangle 6"/>
          <p:cNvSpPr/>
          <p:nvPr/>
        </p:nvSpPr>
        <p:spPr>
          <a:xfrm>
            <a:off x="4583832" y="2420888"/>
            <a:ext cx="2197876" cy="1588404"/>
          </a:xfrm>
          <a:prstGeom prst="roundRect">
            <a:avLst/>
          </a:prstGeom>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r>
              <a:rPr lang="en-AU" sz="1600" dirty="0">
                <a:solidFill>
                  <a:schemeClr val="tx2"/>
                </a:solidFill>
              </a:rPr>
              <a:t>Implementation Project</a:t>
            </a:r>
          </a:p>
          <a:p>
            <a:pPr marL="88900" indent="-88900">
              <a:buFont typeface="Arial" panose="020B0604020202020204" pitchFamily="34" charset="0"/>
              <a:buChar char="•"/>
            </a:pPr>
            <a:r>
              <a:rPr lang="en-AU" sz="1600" dirty="0">
                <a:solidFill>
                  <a:schemeClr val="tx2"/>
                </a:solidFill>
              </a:rPr>
              <a:t>Organisation Specific</a:t>
            </a:r>
          </a:p>
          <a:p>
            <a:pPr marL="88900" indent="-88900">
              <a:buFont typeface="Arial" panose="020B0604020202020204" pitchFamily="34" charset="0"/>
              <a:buChar char="•"/>
            </a:pPr>
            <a:r>
              <a:rPr lang="en-AU" sz="1600" dirty="0">
                <a:solidFill>
                  <a:schemeClr val="tx2"/>
                </a:solidFill>
              </a:rPr>
              <a:t>Systems Integration</a:t>
            </a:r>
          </a:p>
          <a:p>
            <a:pPr marL="88900" indent="-88900">
              <a:buFont typeface="Arial" panose="020B0604020202020204" pitchFamily="34" charset="0"/>
              <a:buChar char="•"/>
            </a:pPr>
            <a:r>
              <a:rPr lang="en-AU" sz="1600" dirty="0">
                <a:solidFill>
                  <a:schemeClr val="tx2"/>
                </a:solidFill>
              </a:rPr>
              <a:t>Implementation Specific</a:t>
            </a:r>
          </a:p>
          <a:p>
            <a:pPr marL="88900" indent="-88900">
              <a:buFont typeface="Arial" panose="020B0604020202020204" pitchFamily="34" charset="0"/>
              <a:buChar char="•"/>
            </a:pPr>
            <a:r>
              <a:rPr lang="en-AU" sz="1600" dirty="0">
                <a:solidFill>
                  <a:schemeClr val="tx2"/>
                </a:solidFill>
              </a:rPr>
              <a:t>Commercial Project</a:t>
            </a:r>
          </a:p>
        </p:txBody>
      </p:sp>
      <p:cxnSp>
        <p:nvCxnSpPr>
          <p:cNvPr id="14" name="Elbow Connector 13"/>
          <p:cNvCxnSpPr>
            <a:stCxn id="7" idx="0"/>
            <a:endCxn id="6" idx="0"/>
          </p:cNvCxnSpPr>
          <p:nvPr/>
        </p:nvCxnSpPr>
        <p:spPr>
          <a:xfrm rot="16200000" flipV="1">
            <a:off x="4539167" y="1277285"/>
            <a:ext cx="12700" cy="2287206"/>
          </a:xfrm>
          <a:prstGeom prst="bentConnector3">
            <a:avLst>
              <a:gd name="adj1" fmla="val 2815378"/>
            </a:avLst>
          </a:prstGeom>
          <a:ln w="19050">
            <a:solidFill>
              <a:srgbClr val="0070C0"/>
            </a:solidFill>
            <a:prstDash val="dash"/>
            <a:tailEnd type="triangle"/>
          </a:ln>
        </p:spPr>
        <p:style>
          <a:lnRef idx="3">
            <a:schemeClr val="dk1"/>
          </a:lnRef>
          <a:fillRef idx="0">
            <a:schemeClr val="dk1"/>
          </a:fillRef>
          <a:effectRef idx="2">
            <a:schemeClr val="dk1"/>
          </a:effectRef>
          <a:fontRef idx="minor">
            <a:schemeClr val="tx1"/>
          </a:fontRef>
        </p:style>
      </p:cxnSp>
      <p:cxnSp>
        <p:nvCxnSpPr>
          <p:cNvPr id="16" name="Elbow Connector 15"/>
          <p:cNvCxnSpPr/>
          <p:nvPr/>
        </p:nvCxnSpPr>
        <p:spPr>
          <a:xfrm rot="5400000">
            <a:off x="3389214" y="3627935"/>
            <a:ext cx="12700" cy="792088"/>
          </a:xfrm>
          <a:prstGeom prst="bentConnector3">
            <a:avLst>
              <a:gd name="adj1" fmla="val 2538457"/>
            </a:avLst>
          </a:prstGeom>
          <a:ln w="19050">
            <a:solidFill>
              <a:srgbClr val="0070C0"/>
            </a:solidFill>
            <a:prstDash val="dash"/>
            <a:tailEnd type="triangle"/>
          </a:ln>
        </p:spPr>
        <p:style>
          <a:lnRef idx="3">
            <a:schemeClr val="dk1"/>
          </a:lnRef>
          <a:fillRef idx="0">
            <a:schemeClr val="dk1"/>
          </a:fillRef>
          <a:effectRef idx="2">
            <a:schemeClr val="dk1"/>
          </a:effectRef>
          <a:fontRef idx="minor">
            <a:schemeClr val="tx1"/>
          </a:fontRef>
        </p:style>
      </p:cxnSp>
      <p:sp>
        <p:nvSpPr>
          <p:cNvPr id="18" name="Right Arrow 17"/>
          <p:cNvSpPr/>
          <p:nvPr/>
        </p:nvSpPr>
        <p:spPr>
          <a:xfrm>
            <a:off x="2239108" y="2996952"/>
            <a:ext cx="351200" cy="402740"/>
          </a:xfrm>
          <a:prstGeom prst="rightArrow">
            <a:avLst/>
          </a:prstGeom>
          <a:ln/>
        </p:spPr>
        <p:style>
          <a:lnRef idx="2">
            <a:schemeClr val="accent2"/>
          </a:lnRef>
          <a:fillRef idx="1">
            <a:schemeClr val="lt1"/>
          </a:fillRef>
          <a:effectRef idx="0">
            <a:schemeClr val="accent2"/>
          </a:effectRef>
          <a:fontRef idx="minor">
            <a:schemeClr val="dk1"/>
          </a:fontRef>
        </p:style>
        <p:txBody>
          <a:bodyPr lIns="360000" tIns="36000" rIns="324000" rtlCol="0" anchor="t" anchorCtr="0"/>
          <a:lstStyle/>
          <a:p>
            <a:pPr algn="ctr"/>
            <a:endParaRPr lang="en-AU" sz="1200" dirty="0">
              <a:solidFill>
                <a:schemeClr val="tx1"/>
              </a:solidFill>
            </a:endParaRPr>
          </a:p>
        </p:txBody>
      </p:sp>
      <p:sp>
        <p:nvSpPr>
          <p:cNvPr id="20" name="TextBox 19"/>
          <p:cNvSpPr txBox="1"/>
          <p:nvPr/>
        </p:nvSpPr>
        <p:spPr>
          <a:xfrm>
            <a:off x="6925725" y="2282096"/>
            <a:ext cx="5002923" cy="1938992"/>
          </a:xfrm>
          <a:prstGeom prst="rect">
            <a:avLst/>
          </a:prstGeom>
          <a:noFill/>
        </p:spPr>
        <p:txBody>
          <a:bodyPr wrap="square" rtlCol="0">
            <a:spAutoFit/>
          </a:bodyPr>
          <a:lstStyle/>
          <a:p>
            <a:pPr marL="176213" indent="-176213">
              <a:buFont typeface="Arial" panose="020B0604020202020204" pitchFamily="34" charset="0"/>
              <a:buChar char="•"/>
            </a:pPr>
            <a:r>
              <a:rPr lang="en-AU" sz="2000" dirty="0">
                <a:solidFill>
                  <a:schemeClr val="tx2"/>
                </a:solidFill>
              </a:rPr>
              <a:t>Support easier adoption of standard</a:t>
            </a:r>
          </a:p>
          <a:p>
            <a:pPr marL="176213" indent="-176213">
              <a:buFont typeface="Arial" panose="020B0604020202020204" pitchFamily="34" charset="0"/>
              <a:buChar char="•"/>
            </a:pPr>
            <a:r>
              <a:rPr lang="en-AU" sz="2000" dirty="0">
                <a:solidFill>
                  <a:schemeClr val="tx2"/>
                </a:solidFill>
              </a:rPr>
              <a:t>Better visibility across industries</a:t>
            </a:r>
          </a:p>
          <a:p>
            <a:pPr marL="176213" indent="-176213">
              <a:buFont typeface="Arial" panose="020B0604020202020204" pitchFamily="34" charset="0"/>
              <a:buChar char="•"/>
            </a:pPr>
            <a:r>
              <a:rPr lang="en-AU" sz="2000" dirty="0">
                <a:solidFill>
                  <a:schemeClr val="tx2"/>
                </a:solidFill>
              </a:rPr>
              <a:t>Support innovation</a:t>
            </a:r>
          </a:p>
          <a:p>
            <a:pPr marL="176213" indent="-176213">
              <a:buFont typeface="Arial" panose="020B0604020202020204" pitchFamily="34" charset="0"/>
              <a:buChar char="•"/>
            </a:pPr>
            <a:r>
              <a:rPr lang="en-AU" sz="2000" dirty="0">
                <a:solidFill>
                  <a:schemeClr val="tx2"/>
                </a:solidFill>
              </a:rPr>
              <a:t>Allows commercial experience to feedback into standards</a:t>
            </a:r>
          </a:p>
          <a:p>
            <a:pPr marL="176213" indent="-176213">
              <a:buFont typeface="Arial" panose="020B0604020202020204" pitchFamily="34" charset="0"/>
              <a:buChar char="•"/>
            </a:pPr>
            <a:r>
              <a:rPr lang="en-AU" sz="2000" dirty="0">
                <a:solidFill>
                  <a:schemeClr val="tx2"/>
                </a:solidFill>
              </a:rPr>
              <a:t>….</a:t>
            </a:r>
          </a:p>
        </p:txBody>
      </p:sp>
      <p:sp>
        <p:nvSpPr>
          <p:cNvPr id="12" name="Right Arrow 11"/>
          <p:cNvSpPr/>
          <p:nvPr/>
        </p:nvSpPr>
        <p:spPr>
          <a:xfrm>
            <a:off x="4232632" y="3026260"/>
            <a:ext cx="351200" cy="402740"/>
          </a:xfrm>
          <a:prstGeom prst="rightArrow">
            <a:avLst/>
          </a:prstGeom>
          <a:ln/>
        </p:spPr>
        <p:style>
          <a:lnRef idx="2">
            <a:schemeClr val="accent2"/>
          </a:lnRef>
          <a:fillRef idx="1">
            <a:schemeClr val="lt1"/>
          </a:fillRef>
          <a:effectRef idx="0">
            <a:schemeClr val="accent2"/>
          </a:effectRef>
          <a:fontRef idx="minor">
            <a:schemeClr val="dk1"/>
          </a:fontRef>
        </p:style>
        <p:txBody>
          <a:bodyPr lIns="360000" tIns="36000" rIns="324000" rtlCol="0" anchor="t" anchorCtr="0"/>
          <a:lstStyle/>
          <a:p>
            <a:pPr algn="ctr"/>
            <a:endParaRPr lang="en-AU" sz="1200" dirty="0">
              <a:solidFill>
                <a:schemeClr val="tx1"/>
              </a:solidFill>
            </a:endParaRPr>
          </a:p>
        </p:txBody>
      </p:sp>
    </p:spTree>
    <p:extLst>
      <p:ext uri="{BB962C8B-B14F-4D97-AF65-F5344CB8AC3E}">
        <p14:creationId xmlns:p14="http://schemas.microsoft.com/office/powerpoint/2010/main" val="19701816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Mfg Profile</a:t>
            </a:r>
            <a:endParaRPr lang="en-US" dirty="0"/>
          </a:p>
        </p:txBody>
      </p:sp>
      <p:sp>
        <p:nvSpPr>
          <p:cNvPr id="3" name="Text Placeholder 2"/>
          <p:cNvSpPr>
            <a:spLocks noGrp="1"/>
          </p:cNvSpPr>
          <p:nvPr>
            <p:ph type="body" sz="quarter" idx="10"/>
          </p:nvPr>
        </p:nvSpPr>
        <p:spPr/>
        <p:txBody>
          <a:bodyPr>
            <a:normAutofit/>
          </a:bodyPr>
          <a:lstStyle/>
          <a:p>
            <a:pPr marL="0" lvl="1">
              <a:spcBef>
                <a:spcPts val="375"/>
              </a:spcBef>
              <a:spcAft>
                <a:spcPts val="375"/>
              </a:spcAft>
            </a:pPr>
            <a:r>
              <a:rPr lang="en-US" sz="2000" b="1" spc="30" dirty="0" err="1">
                <a:latin typeface="Arial" charset="0"/>
              </a:rPr>
              <a:t>Mfg</a:t>
            </a:r>
            <a:r>
              <a:rPr lang="en-US" sz="2000" b="1" spc="30" dirty="0">
                <a:latin typeface="Arial" charset="0"/>
              </a:rPr>
              <a:t> Profile </a:t>
            </a:r>
          </a:p>
          <a:p>
            <a:pPr marL="541338" algn="just">
              <a:spcBef>
                <a:spcPts val="225"/>
              </a:spcBef>
              <a:spcAft>
                <a:spcPts val="225"/>
              </a:spcAft>
            </a:pPr>
            <a:r>
              <a:rPr lang="en-US" sz="2000" spc="30" dirty="0">
                <a:latin typeface="Arial" charset="0"/>
                <a:ea typeface="Times New Roman" charset="0"/>
              </a:rPr>
              <a:t>A description of the information exchange semantics supported within a defined </a:t>
            </a:r>
            <a:r>
              <a:rPr lang="en-US" sz="2000" spc="30" dirty="0" err="1">
                <a:latin typeface="Arial" charset="0"/>
                <a:ea typeface="Times New Roman" charset="0"/>
              </a:rPr>
              <a:t>Mfg</a:t>
            </a:r>
            <a:r>
              <a:rPr lang="en-US" sz="2000" spc="30" dirty="0">
                <a:latin typeface="Arial" charset="0"/>
                <a:ea typeface="Times New Roman" charset="0"/>
              </a:rPr>
              <a:t> Profile scope.</a:t>
            </a:r>
          </a:p>
          <a:p>
            <a:pPr marL="541338" algn="just">
              <a:spcBef>
                <a:spcPts val="225"/>
              </a:spcBef>
              <a:spcAft>
                <a:spcPts val="225"/>
              </a:spcAft>
            </a:pPr>
            <a:endParaRPr lang="en-US" sz="2000" spc="30" dirty="0">
              <a:latin typeface="Arial" charset="0"/>
              <a:ea typeface="Times New Roman" charset="0"/>
            </a:endParaRPr>
          </a:p>
          <a:p>
            <a:pPr marL="0" lvl="1">
              <a:spcBef>
                <a:spcPts val="375"/>
              </a:spcBef>
              <a:spcAft>
                <a:spcPts val="375"/>
              </a:spcAft>
              <a:tabLst>
                <a:tab pos="274320" algn="l"/>
                <a:tab pos="342900" algn="l"/>
              </a:tabLst>
            </a:pPr>
            <a:r>
              <a:rPr lang="en-US" sz="2000" b="1" spc="30" dirty="0" err="1">
                <a:latin typeface="Arial" charset="0"/>
              </a:rPr>
              <a:t>Mfg</a:t>
            </a:r>
            <a:r>
              <a:rPr lang="en-US" sz="2000" b="1" spc="30" dirty="0">
                <a:latin typeface="Arial" charset="0"/>
              </a:rPr>
              <a:t> Profile Scope</a:t>
            </a:r>
          </a:p>
          <a:p>
            <a:pPr marL="541338" algn="just">
              <a:spcBef>
                <a:spcPts val="225"/>
              </a:spcBef>
              <a:spcAft>
                <a:spcPts val="225"/>
              </a:spcAft>
            </a:pPr>
            <a:r>
              <a:rPr lang="en-GB" sz="2000" spc="30" dirty="0">
                <a:latin typeface="Arial" charset="0"/>
                <a:ea typeface="Times New Roman" charset="0"/>
              </a:rPr>
              <a:t>The extents that </a:t>
            </a:r>
            <a:r>
              <a:rPr lang="en-GB" sz="2000" spc="30" dirty="0" err="1">
                <a:latin typeface="Arial" charset="0"/>
                <a:ea typeface="Times New Roman" charset="0"/>
              </a:rPr>
              <a:t>Mfg</a:t>
            </a:r>
            <a:r>
              <a:rPr lang="en-GB" sz="2000" spc="30" dirty="0">
                <a:latin typeface="Arial" charset="0"/>
                <a:ea typeface="Times New Roman" charset="0"/>
              </a:rPr>
              <a:t> Profile definitions cover. This may be logical groups or sections of the role based equipment hierarchy.</a:t>
            </a:r>
            <a:endParaRPr lang="en-US" sz="2000" spc="30" dirty="0">
              <a:latin typeface="Arial" charset="0"/>
              <a:ea typeface="Times New Roman" charset="0"/>
            </a:endParaRPr>
          </a:p>
          <a:p>
            <a:pPr marL="541338" algn="just">
              <a:spcBef>
                <a:spcPts val="225"/>
              </a:spcBef>
              <a:spcAft>
                <a:spcPts val="225"/>
              </a:spcAft>
            </a:pPr>
            <a:r>
              <a:rPr lang="en-GB" sz="2000" i="1" spc="30" dirty="0">
                <a:latin typeface="Arial" charset="0"/>
                <a:ea typeface="Times New Roman" charset="0"/>
              </a:rPr>
              <a:t>For example: ISA-95 </a:t>
            </a:r>
            <a:r>
              <a:rPr lang="en-GB" sz="2000" i="1" spc="30" dirty="0" err="1">
                <a:latin typeface="Arial" charset="0"/>
                <a:ea typeface="Times New Roman" charset="0"/>
              </a:rPr>
              <a:t>Mfg</a:t>
            </a:r>
            <a:r>
              <a:rPr lang="en-GB" sz="2000" i="1" spc="30" dirty="0">
                <a:latin typeface="Arial" charset="0"/>
                <a:ea typeface="Times New Roman" charset="0"/>
              </a:rPr>
              <a:t> Profile, ISA-88 </a:t>
            </a:r>
            <a:r>
              <a:rPr lang="en-GB" sz="2000" i="1" spc="30" dirty="0" err="1">
                <a:latin typeface="Arial" charset="0"/>
                <a:ea typeface="Times New Roman" charset="0"/>
              </a:rPr>
              <a:t>Mfg</a:t>
            </a:r>
            <a:r>
              <a:rPr lang="en-GB" sz="2000" i="1" spc="30" dirty="0">
                <a:latin typeface="Arial" charset="0"/>
                <a:ea typeface="Times New Roman" charset="0"/>
              </a:rPr>
              <a:t> Profile, GS1 EPCIS, My Industry group, My Vendor Group, Vendor, manufacturer, Area X, Site Y, My Enterprise</a:t>
            </a:r>
            <a:r>
              <a:rPr lang="en-US" sz="2000" i="1" spc="30" dirty="0">
                <a:latin typeface="Arial" charset="0"/>
                <a:ea typeface="Times New Roman" charset="0"/>
              </a:rPr>
              <a:t> </a:t>
            </a:r>
          </a:p>
          <a:p>
            <a:pPr marL="541338" algn="just">
              <a:spcBef>
                <a:spcPts val="225"/>
              </a:spcBef>
              <a:spcAft>
                <a:spcPts val="225"/>
              </a:spcAft>
            </a:pPr>
            <a:endParaRPr lang="en-US" sz="2000" spc="30" dirty="0">
              <a:latin typeface="Arial" charset="0"/>
              <a:ea typeface="Times New Roman" charset="0"/>
            </a:endParaRPr>
          </a:p>
        </p:txBody>
      </p:sp>
    </p:spTree>
    <p:extLst>
      <p:ext uri="{BB962C8B-B14F-4D97-AF65-F5344CB8AC3E}">
        <p14:creationId xmlns:p14="http://schemas.microsoft.com/office/powerpoint/2010/main" val="424906581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Mfg Profile Scope</a:t>
            </a:r>
            <a:endParaRPr lang="en-US" dirty="0"/>
          </a:p>
        </p:txBody>
      </p:sp>
      <p:sp>
        <p:nvSpPr>
          <p:cNvPr id="3" name="Content Placeholder 2"/>
          <p:cNvSpPr>
            <a:spLocks noGrp="1"/>
          </p:cNvSpPr>
          <p:nvPr>
            <p:ph idx="1"/>
          </p:nvPr>
        </p:nvSpPr>
        <p:spPr/>
        <p:txBody>
          <a:bodyPr>
            <a:normAutofit/>
          </a:bodyPr>
          <a:lstStyle/>
          <a:p>
            <a:r>
              <a:rPr lang="en-US" sz="2800" dirty="0"/>
              <a:t>Defines portions of ISA-95 represented in this profile:</a:t>
            </a:r>
          </a:p>
          <a:p>
            <a:pPr lvl="1"/>
            <a:r>
              <a:rPr lang="en-US" sz="2400" dirty="0"/>
              <a:t>Functional Model</a:t>
            </a:r>
          </a:p>
          <a:p>
            <a:pPr lvl="1"/>
            <a:r>
              <a:rPr lang="en-US" sz="2400" dirty="0"/>
              <a:t>Operational Model</a:t>
            </a:r>
          </a:p>
          <a:p>
            <a:pPr lvl="1"/>
            <a:r>
              <a:rPr lang="en-US" sz="2400" dirty="0"/>
              <a:t>Activity Model</a:t>
            </a:r>
          </a:p>
          <a:p>
            <a:pPr lvl="1"/>
            <a:r>
              <a:rPr lang="en-US" sz="2400" dirty="0"/>
              <a:t>Includes a description of each of the applications in the activity model the roles they play</a:t>
            </a:r>
          </a:p>
        </p:txBody>
      </p:sp>
      <p:pic>
        <p:nvPicPr>
          <p:cNvPr id="4" name="Picture 3"/>
          <p:cNvPicPr/>
          <p:nvPr/>
        </p:nvPicPr>
        <p:blipFill>
          <a:blip r:embed="rId2">
            <a:clrChange>
              <a:clrFrom>
                <a:srgbClr val="FFFFFF"/>
              </a:clrFrom>
              <a:clrTo>
                <a:srgbClr val="FFFFFF">
                  <a:alpha val="0"/>
                </a:srgbClr>
              </a:clrTo>
            </a:clrChange>
          </a:blip>
          <a:stretch>
            <a:fillRect/>
          </a:stretch>
        </p:blipFill>
        <p:spPr>
          <a:xfrm>
            <a:off x="263352" y="3861048"/>
            <a:ext cx="3384375" cy="2874282"/>
          </a:xfrm>
          <a:prstGeom prst="rect">
            <a:avLst/>
          </a:prstGeom>
        </p:spPr>
      </p:pic>
      <p:pic>
        <p:nvPicPr>
          <p:cNvPr id="6" name="Picture 5"/>
          <p:cNvPicPr/>
          <p:nvPr/>
        </p:nvPicPr>
        <p:blipFill>
          <a:blip r:embed="rId3">
            <a:clrChange>
              <a:clrFrom>
                <a:srgbClr val="FFFFFF"/>
              </a:clrFrom>
              <a:clrTo>
                <a:srgbClr val="FFFFFF">
                  <a:alpha val="0"/>
                </a:srgbClr>
              </a:clrTo>
            </a:clrChange>
          </a:blip>
          <a:stretch>
            <a:fillRect/>
          </a:stretch>
        </p:blipFill>
        <p:spPr>
          <a:xfrm>
            <a:off x="4079776" y="3861048"/>
            <a:ext cx="3384376" cy="2658258"/>
          </a:xfrm>
          <a:prstGeom prst="rect">
            <a:avLst/>
          </a:prstGeom>
        </p:spPr>
      </p:pic>
      <p:pic>
        <p:nvPicPr>
          <p:cNvPr id="12" name="Picture 1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040217" y="4005064"/>
            <a:ext cx="3326160" cy="2376467"/>
          </a:xfrm>
          <a:prstGeom prst="rect">
            <a:avLst/>
          </a:prstGeom>
          <a:noFill/>
        </p:spPr>
      </p:pic>
      <p:sp>
        <p:nvSpPr>
          <p:cNvPr id="18" name="Freeform 17"/>
          <p:cNvSpPr/>
          <p:nvPr/>
        </p:nvSpPr>
        <p:spPr>
          <a:xfrm>
            <a:off x="4295800" y="4375449"/>
            <a:ext cx="1191321" cy="2006082"/>
          </a:xfrm>
          <a:custGeom>
            <a:avLst/>
            <a:gdLst>
              <a:gd name="connsiteX0" fmla="*/ 6333 w 1191321"/>
              <a:gd name="connsiteY0" fmla="*/ 214604 h 2006082"/>
              <a:gd name="connsiteX1" fmla="*/ 6333 w 1191321"/>
              <a:gd name="connsiteY1" fmla="*/ 214604 h 2006082"/>
              <a:gd name="connsiteX2" fmla="*/ 24995 w 1191321"/>
              <a:gd name="connsiteY2" fmla="*/ 93306 h 2006082"/>
              <a:gd name="connsiteX3" fmla="*/ 34325 w 1191321"/>
              <a:gd name="connsiteY3" fmla="*/ 65314 h 2006082"/>
              <a:gd name="connsiteX4" fmla="*/ 127631 w 1191321"/>
              <a:gd name="connsiteY4" fmla="*/ 9330 h 2006082"/>
              <a:gd name="connsiteX5" fmla="*/ 174284 w 1191321"/>
              <a:gd name="connsiteY5" fmla="*/ 0 h 2006082"/>
              <a:gd name="connsiteX6" fmla="*/ 276921 w 1191321"/>
              <a:gd name="connsiteY6" fmla="*/ 9330 h 2006082"/>
              <a:gd name="connsiteX7" fmla="*/ 332905 w 1191321"/>
              <a:gd name="connsiteY7" fmla="*/ 27992 h 2006082"/>
              <a:gd name="connsiteX8" fmla="*/ 360897 w 1191321"/>
              <a:gd name="connsiteY8" fmla="*/ 37322 h 2006082"/>
              <a:gd name="connsiteX9" fmla="*/ 416880 w 1191321"/>
              <a:gd name="connsiteY9" fmla="*/ 74645 h 2006082"/>
              <a:gd name="connsiteX10" fmla="*/ 454203 w 1191321"/>
              <a:gd name="connsiteY10" fmla="*/ 121298 h 2006082"/>
              <a:gd name="connsiteX11" fmla="*/ 482195 w 1191321"/>
              <a:gd name="connsiteY11" fmla="*/ 139959 h 2006082"/>
              <a:gd name="connsiteX12" fmla="*/ 510186 w 1191321"/>
              <a:gd name="connsiteY12" fmla="*/ 177282 h 2006082"/>
              <a:gd name="connsiteX13" fmla="*/ 528848 w 1191321"/>
              <a:gd name="connsiteY13" fmla="*/ 195943 h 2006082"/>
              <a:gd name="connsiteX14" fmla="*/ 556839 w 1191321"/>
              <a:gd name="connsiteY14" fmla="*/ 233265 h 2006082"/>
              <a:gd name="connsiteX15" fmla="*/ 594162 w 1191321"/>
              <a:gd name="connsiteY15" fmla="*/ 270588 h 2006082"/>
              <a:gd name="connsiteX16" fmla="*/ 622154 w 1191321"/>
              <a:gd name="connsiteY16" fmla="*/ 298579 h 2006082"/>
              <a:gd name="connsiteX17" fmla="*/ 640815 w 1191321"/>
              <a:gd name="connsiteY17" fmla="*/ 345233 h 2006082"/>
              <a:gd name="connsiteX18" fmla="*/ 668807 w 1191321"/>
              <a:gd name="connsiteY18" fmla="*/ 354563 h 2006082"/>
              <a:gd name="connsiteX19" fmla="*/ 687468 w 1191321"/>
              <a:gd name="connsiteY19" fmla="*/ 391886 h 2006082"/>
              <a:gd name="connsiteX20" fmla="*/ 734121 w 1191321"/>
              <a:gd name="connsiteY20" fmla="*/ 438539 h 2006082"/>
              <a:gd name="connsiteX21" fmla="*/ 771444 w 1191321"/>
              <a:gd name="connsiteY21" fmla="*/ 485192 h 2006082"/>
              <a:gd name="connsiteX22" fmla="*/ 790105 w 1191321"/>
              <a:gd name="connsiteY22" fmla="*/ 513184 h 2006082"/>
              <a:gd name="connsiteX23" fmla="*/ 818097 w 1191321"/>
              <a:gd name="connsiteY23" fmla="*/ 550506 h 2006082"/>
              <a:gd name="connsiteX24" fmla="*/ 864750 w 1191321"/>
              <a:gd name="connsiteY24" fmla="*/ 606490 h 2006082"/>
              <a:gd name="connsiteX25" fmla="*/ 874080 w 1191321"/>
              <a:gd name="connsiteY25" fmla="*/ 634482 h 2006082"/>
              <a:gd name="connsiteX26" fmla="*/ 892742 w 1191321"/>
              <a:gd name="connsiteY26" fmla="*/ 653143 h 2006082"/>
              <a:gd name="connsiteX27" fmla="*/ 911403 w 1191321"/>
              <a:gd name="connsiteY27" fmla="*/ 681135 h 2006082"/>
              <a:gd name="connsiteX28" fmla="*/ 958056 w 1191321"/>
              <a:gd name="connsiteY28" fmla="*/ 737118 h 2006082"/>
              <a:gd name="connsiteX29" fmla="*/ 1023370 w 1191321"/>
              <a:gd name="connsiteY29" fmla="*/ 811763 h 2006082"/>
              <a:gd name="connsiteX30" fmla="*/ 1051362 w 1191321"/>
              <a:gd name="connsiteY30" fmla="*/ 867747 h 2006082"/>
              <a:gd name="connsiteX31" fmla="*/ 1079354 w 1191321"/>
              <a:gd name="connsiteY31" fmla="*/ 895739 h 2006082"/>
              <a:gd name="connsiteX32" fmla="*/ 1098015 w 1191321"/>
              <a:gd name="connsiteY32" fmla="*/ 923730 h 2006082"/>
              <a:gd name="connsiteX33" fmla="*/ 1116676 w 1191321"/>
              <a:gd name="connsiteY33" fmla="*/ 942392 h 2006082"/>
              <a:gd name="connsiteX34" fmla="*/ 1135337 w 1191321"/>
              <a:gd name="connsiteY34" fmla="*/ 970384 h 2006082"/>
              <a:gd name="connsiteX35" fmla="*/ 1163329 w 1191321"/>
              <a:gd name="connsiteY35" fmla="*/ 989045 h 2006082"/>
              <a:gd name="connsiteX36" fmla="*/ 1191321 w 1191321"/>
              <a:gd name="connsiteY36" fmla="*/ 1101012 h 2006082"/>
              <a:gd name="connsiteX37" fmla="*/ 1163329 w 1191321"/>
              <a:gd name="connsiteY37" fmla="*/ 1278294 h 2006082"/>
              <a:gd name="connsiteX38" fmla="*/ 1144668 w 1191321"/>
              <a:gd name="connsiteY38" fmla="*/ 1334277 h 2006082"/>
              <a:gd name="connsiteX39" fmla="*/ 1116676 w 1191321"/>
              <a:gd name="connsiteY39" fmla="*/ 1352939 h 2006082"/>
              <a:gd name="connsiteX40" fmla="*/ 1098015 w 1191321"/>
              <a:gd name="connsiteY40" fmla="*/ 1380930 h 2006082"/>
              <a:gd name="connsiteX41" fmla="*/ 1079354 w 1191321"/>
              <a:gd name="connsiteY41" fmla="*/ 1399592 h 2006082"/>
              <a:gd name="connsiteX42" fmla="*/ 1042031 w 1191321"/>
              <a:gd name="connsiteY42" fmla="*/ 1446245 h 2006082"/>
              <a:gd name="connsiteX43" fmla="*/ 995378 w 1191321"/>
              <a:gd name="connsiteY43" fmla="*/ 1492898 h 2006082"/>
              <a:gd name="connsiteX44" fmla="*/ 976717 w 1191321"/>
              <a:gd name="connsiteY44" fmla="*/ 1520890 h 2006082"/>
              <a:gd name="connsiteX45" fmla="*/ 939395 w 1191321"/>
              <a:gd name="connsiteY45" fmla="*/ 1539551 h 2006082"/>
              <a:gd name="connsiteX46" fmla="*/ 892742 w 1191321"/>
              <a:gd name="connsiteY46" fmla="*/ 1576873 h 2006082"/>
              <a:gd name="connsiteX47" fmla="*/ 836758 w 1191321"/>
              <a:gd name="connsiteY47" fmla="*/ 1595535 h 2006082"/>
              <a:gd name="connsiteX48" fmla="*/ 808766 w 1191321"/>
              <a:gd name="connsiteY48" fmla="*/ 1604865 h 2006082"/>
              <a:gd name="connsiteX49" fmla="*/ 780774 w 1191321"/>
              <a:gd name="connsiteY49" fmla="*/ 1632857 h 2006082"/>
              <a:gd name="connsiteX50" fmla="*/ 743452 w 1191321"/>
              <a:gd name="connsiteY50" fmla="*/ 1660849 h 2006082"/>
              <a:gd name="connsiteX51" fmla="*/ 715460 w 1191321"/>
              <a:gd name="connsiteY51" fmla="*/ 1679510 h 2006082"/>
              <a:gd name="connsiteX52" fmla="*/ 687468 w 1191321"/>
              <a:gd name="connsiteY52" fmla="*/ 1707502 h 2006082"/>
              <a:gd name="connsiteX53" fmla="*/ 631484 w 1191321"/>
              <a:gd name="connsiteY53" fmla="*/ 1744824 h 2006082"/>
              <a:gd name="connsiteX54" fmla="*/ 584831 w 1191321"/>
              <a:gd name="connsiteY54" fmla="*/ 1791477 h 2006082"/>
              <a:gd name="connsiteX55" fmla="*/ 566170 w 1191321"/>
              <a:gd name="connsiteY55" fmla="*/ 1810139 h 2006082"/>
              <a:gd name="connsiteX56" fmla="*/ 538178 w 1191321"/>
              <a:gd name="connsiteY56" fmla="*/ 1828800 h 2006082"/>
              <a:gd name="connsiteX57" fmla="*/ 519517 w 1191321"/>
              <a:gd name="connsiteY57" fmla="*/ 1856792 h 2006082"/>
              <a:gd name="connsiteX58" fmla="*/ 491525 w 1191321"/>
              <a:gd name="connsiteY58" fmla="*/ 1875453 h 2006082"/>
              <a:gd name="connsiteX59" fmla="*/ 454203 w 1191321"/>
              <a:gd name="connsiteY59" fmla="*/ 1922106 h 2006082"/>
              <a:gd name="connsiteX60" fmla="*/ 435542 w 1191321"/>
              <a:gd name="connsiteY60" fmla="*/ 1950098 h 2006082"/>
              <a:gd name="connsiteX61" fmla="*/ 379558 w 1191321"/>
              <a:gd name="connsiteY61" fmla="*/ 1968759 h 2006082"/>
              <a:gd name="connsiteX62" fmla="*/ 323574 w 1191321"/>
              <a:gd name="connsiteY62" fmla="*/ 1987420 h 2006082"/>
              <a:gd name="connsiteX63" fmla="*/ 295582 w 1191321"/>
              <a:gd name="connsiteY63" fmla="*/ 1996751 h 2006082"/>
              <a:gd name="connsiteX64" fmla="*/ 267591 w 1191321"/>
              <a:gd name="connsiteY64" fmla="*/ 2006082 h 2006082"/>
              <a:gd name="connsiteX65" fmla="*/ 108970 w 1191321"/>
              <a:gd name="connsiteY65" fmla="*/ 1996751 h 2006082"/>
              <a:gd name="connsiteX66" fmla="*/ 71648 w 1191321"/>
              <a:gd name="connsiteY66" fmla="*/ 1978090 h 2006082"/>
              <a:gd name="connsiteX67" fmla="*/ 15664 w 1191321"/>
              <a:gd name="connsiteY67" fmla="*/ 1940767 h 2006082"/>
              <a:gd name="connsiteX68" fmla="*/ 15664 w 1191321"/>
              <a:gd name="connsiteY68" fmla="*/ 1744824 h 2006082"/>
              <a:gd name="connsiteX69" fmla="*/ 24995 w 1191321"/>
              <a:gd name="connsiteY69" fmla="*/ 1707502 h 2006082"/>
              <a:gd name="connsiteX70" fmla="*/ 52986 w 1191321"/>
              <a:gd name="connsiteY70" fmla="*/ 1670179 h 2006082"/>
              <a:gd name="connsiteX71" fmla="*/ 71648 w 1191321"/>
              <a:gd name="connsiteY71" fmla="*/ 1642188 h 2006082"/>
              <a:gd name="connsiteX72" fmla="*/ 80978 w 1191321"/>
              <a:gd name="connsiteY72" fmla="*/ 1614196 h 2006082"/>
              <a:gd name="connsiteX73" fmla="*/ 108970 w 1191321"/>
              <a:gd name="connsiteY73" fmla="*/ 1586204 h 2006082"/>
              <a:gd name="connsiteX74" fmla="*/ 174284 w 1191321"/>
              <a:gd name="connsiteY74" fmla="*/ 1530220 h 2006082"/>
              <a:gd name="connsiteX75" fmla="*/ 183615 w 1191321"/>
              <a:gd name="connsiteY75" fmla="*/ 1502228 h 2006082"/>
              <a:gd name="connsiteX76" fmla="*/ 239599 w 1191321"/>
              <a:gd name="connsiteY76" fmla="*/ 1455575 h 2006082"/>
              <a:gd name="connsiteX77" fmla="*/ 267591 w 1191321"/>
              <a:gd name="connsiteY77" fmla="*/ 1427584 h 2006082"/>
              <a:gd name="connsiteX78" fmla="*/ 295582 w 1191321"/>
              <a:gd name="connsiteY78" fmla="*/ 1418253 h 2006082"/>
              <a:gd name="connsiteX79" fmla="*/ 323574 w 1191321"/>
              <a:gd name="connsiteY79" fmla="*/ 1399592 h 2006082"/>
              <a:gd name="connsiteX80" fmla="*/ 360897 w 1191321"/>
              <a:gd name="connsiteY80" fmla="*/ 1380930 h 2006082"/>
              <a:gd name="connsiteX81" fmla="*/ 416880 w 1191321"/>
              <a:gd name="connsiteY81" fmla="*/ 1343608 h 2006082"/>
              <a:gd name="connsiteX82" fmla="*/ 435542 w 1191321"/>
              <a:gd name="connsiteY82" fmla="*/ 1315616 h 2006082"/>
              <a:gd name="connsiteX83" fmla="*/ 482195 w 1191321"/>
              <a:gd name="connsiteY83" fmla="*/ 1259633 h 2006082"/>
              <a:gd name="connsiteX84" fmla="*/ 510186 w 1191321"/>
              <a:gd name="connsiteY84" fmla="*/ 1175657 h 2006082"/>
              <a:gd name="connsiteX85" fmla="*/ 519517 w 1191321"/>
              <a:gd name="connsiteY85" fmla="*/ 1147665 h 2006082"/>
              <a:gd name="connsiteX86" fmla="*/ 510186 w 1191321"/>
              <a:gd name="connsiteY86" fmla="*/ 951722 h 2006082"/>
              <a:gd name="connsiteX87" fmla="*/ 500856 w 1191321"/>
              <a:gd name="connsiteY87" fmla="*/ 923730 h 2006082"/>
              <a:gd name="connsiteX88" fmla="*/ 472864 w 1191321"/>
              <a:gd name="connsiteY88" fmla="*/ 905069 h 2006082"/>
              <a:gd name="connsiteX89" fmla="*/ 454203 w 1191321"/>
              <a:gd name="connsiteY89" fmla="*/ 877077 h 2006082"/>
              <a:gd name="connsiteX90" fmla="*/ 398219 w 1191321"/>
              <a:gd name="connsiteY90" fmla="*/ 849086 h 2006082"/>
              <a:gd name="connsiteX91" fmla="*/ 295582 w 1191321"/>
              <a:gd name="connsiteY91" fmla="*/ 802433 h 2006082"/>
              <a:gd name="connsiteX92" fmla="*/ 267591 w 1191321"/>
              <a:gd name="connsiteY92" fmla="*/ 783771 h 2006082"/>
              <a:gd name="connsiteX93" fmla="*/ 239599 w 1191321"/>
              <a:gd name="connsiteY93" fmla="*/ 774441 h 2006082"/>
              <a:gd name="connsiteX94" fmla="*/ 174284 w 1191321"/>
              <a:gd name="connsiteY94" fmla="*/ 709126 h 2006082"/>
              <a:gd name="connsiteX95" fmla="*/ 136962 w 1191321"/>
              <a:gd name="connsiteY95" fmla="*/ 671804 h 2006082"/>
              <a:gd name="connsiteX96" fmla="*/ 108970 w 1191321"/>
              <a:gd name="connsiteY96" fmla="*/ 643812 h 2006082"/>
              <a:gd name="connsiteX97" fmla="*/ 80978 w 1191321"/>
              <a:gd name="connsiteY97" fmla="*/ 569167 h 2006082"/>
              <a:gd name="connsiteX98" fmla="*/ 62317 w 1191321"/>
              <a:gd name="connsiteY98" fmla="*/ 541175 h 2006082"/>
              <a:gd name="connsiteX99" fmla="*/ 34325 w 1191321"/>
              <a:gd name="connsiteY99" fmla="*/ 485192 h 2006082"/>
              <a:gd name="connsiteX100" fmla="*/ 6333 w 1191321"/>
              <a:gd name="connsiteY100" fmla="*/ 382555 h 2006082"/>
              <a:gd name="connsiteX101" fmla="*/ 6333 w 1191321"/>
              <a:gd name="connsiteY101" fmla="*/ 214604 h 2006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1191321" h="2006082">
                <a:moveTo>
                  <a:pt x="6333" y="214604"/>
                </a:moveTo>
                <a:lnTo>
                  <a:pt x="6333" y="214604"/>
                </a:lnTo>
                <a:cubicBezTo>
                  <a:pt x="13855" y="146912"/>
                  <a:pt x="10301" y="144734"/>
                  <a:pt x="24995" y="93306"/>
                </a:cubicBezTo>
                <a:cubicBezTo>
                  <a:pt x="27697" y="83849"/>
                  <a:pt x="27370" y="72269"/>
                  <a:pt x="34325" y="65314"/>
                </a:cubicBezTo>
                <a:cubicBezTo>
                  <a:pt x="44967" y="54672"/>
                  <a:pt x="105546" y="16692"/>
                  <a:pt x="127631" y="9330"/>
                </a:cubicBezTo>
                <a:cubicBezTo>
                  <a:pt x="142676" y="4315"/>
                  <a:pt x="158733" y="3110"/>
                  <a:pt x="174284" y="0"/>
                </a:cubicBezTo>
                <a:cubicBezTo>
                  <a:pt x="208496" y="3110"/>
                  <a:pt x="243090" y="3360"/>
                  <a:pt x="276921" y="9330"/>
                </a:cubicBezTo>
                <a:cubicBezTo>
                  <a:pt x="296293" y="12749"/>
                  <a:pt x="314244" y="21772"/>
                  <a:pt x="332905" y="27992"/>
                </a:cubicBezTo>
                <a:lnTo>
                  <a:pt x="360897" y="37322"/>
                </a:lnTo>
                <a:cubicBezTo>
                  <a:pt x="432068" y="108496"/>
                  <a:pt x="349368" y="34138"/>
                  <a:pt x="416880" y="74645"/>
                </a:cubicBezTo>
                <a:cubicBezTo>
                  <a:pt x="439968" y="88498"/>
                  <a:pt x="435128" y="102223"/>
                  <a:pt x="454203" y="121298"/>
                </a:cubicBezTo>
                <a:cubicBezTo>
                  <a:pt x="462132" y="129227"/>
                  <a:pt x="472864" y="133739"/>
                  <a:pt x="482195" y="139959"/>
                </a:cubicBezTo>
                <a:cubicBezTo>
                  <a:pt x="491525" y="152400"/>
                  <a:pt x="500231" y="165335"/>
                  <a:pt x="510186" y="177282"/>
                </a:cubicBezTo>
                <a:cubicBezTo>
                  <a:pt x="515818" y="184040"/>
                  <a:pt x="523216" y="189185"/>
                  <a:pt x="528848" y="195943"/>
                </a:cubicBezTo>
                <a:cubicBezTo>
                  <a:pt x="538803" y="207889"/>
                  <a:pt x="546599" y="221562"/>
                  <a:pt x="556839" y="233265"/>
                </a:cubicBezTo>
                <a:cubicBezTo>
                  <a:pt x="568425" y="246506"/>
                  <a:pt x="581721" y="258147"/>
                  <a:pt x="594162" y="270588"/>
                </a:cubicBezTo>
                <a:lnTo>
                  <a:pt x="622154" y="298579"/>
                </a:lnTo>
                <a:cubicBezTo>
                  <a:pt x="628374" y="314130"/>
                  <a:pt x="630092" y="332366"/>
                  <a:pt x="640815" y="345233"/>
                </a:cubicBezTo>
                <a:cubicBezTo>
                  <a:pt x="647111" y="352789"/>
                  <a:pt x="661852" y="347608"/>
                  <a:pt x="668807" y="354563"/>
                </a:cubicBezTo>
                <a:cubicBezTo>
                  <a:pt x="678642" y="364398"/>
                  <a:pt x="680567" y="379809"/>
                  <a:pt x="687468" y="391886"/>
                </a:cubicBezTo>
                <a:cubicBezTo>
                  <a:pt x="706607" y="425379"/>
                  <a:pt x="702542" y="417485"/>
                  <a:pt x="734121" y="438539"/>
                </a:cubicBezTo>
                <a:cubicBezTo>
                  <a:pt x="752287" y="493033"/>
                  <a:pt x="729239" y="442986"/>
                  <a:pt x="771444" y="485192"/>
                </a:cubicBezTo>
                <a:cubicBezTo>
                  <a:pt x="779373" y="493122"/>
                  <a:pt x="783587" y="504059"/>
                  <a:pt x="790105" y="513184"/>
                </a:cubicBezTo>
                <a:cubicBezTo>
                  <a:pt x="799144" y="525838"/>
                  <a:pt x="807977" y="538699"/>
                  <a:pt x="818097" y="550506"/>
                </a:cubicBezTo>
                <a:cubicBezTo>
                  <a:pt x="871978" y="613368"/>
                  <a:pt x="823504" y="544624"/>
                  <a:pt x="864750" y="606490"/>
                </a:cubicBezTo>
                <a:cubicBezTo>
                  <a:pt x="867860" y="615821"/>
                  <a:pt x="869020" y="626048"/>
                  <a:pt x="874080" y="634482"/>
                </a:cubicBezTo>
                <a:cubicBezTo>
                  <a:pt x="878606" y="642025"/>
                  <a:pt x="887246" y="646274"/>
                  <a:pt x="892742" y="653143"/>
                </a:cubicBezTo>
                <a:cubicBezTo>
                  <a:pt x="899747" y="661900"/>
                  <a:pt x="905839" y="671398"/>
                  <a:pt x="911403" y="681135"/>
                </a:cubicBezTo>
                <a:cubicBezTo>
                  <a:pt x="940542" y="732129"/>
                  <a:pt x="914086" y="707805"/>
                  <a:pt x="958056" y="737118"/>
                </a:cubicBezTo>
                <a:cubicBezTo>
                  <a:pt x="1001598" y="802433"/>
                  <a:pt x="976717" y="780661"/>
                  <a:pt x="1023370" y="811763"/>
                </a:cubicBezTo>
                <a:cubicBezTo>
                  <a:pt x="1032722" y="839817"/>
                  <a:pt x="1031265" y="843631"/>
                  <a:pt x="1051362" y="867747"/>
                </a:cubicBezTo>
                <a:cubicBezTo>
                  <a:pt x="1059810" y="877884"/>
                  <a:pt x="1070906" y="885602"/>
                  <a:pt x="1079354" y="895739"/>
                </a:cubicBezTo>
                <a:cubicBezTo>
                  <a:pt x="1086533" y="904354"/>
                  <a:pt x="1091010" y="914974"/>
                  <a:pt x="1098015" y="923730"/>
                </a:cubicBezTo>
                <a:cubicBezTo>
                  <a:pt x="1103510" y="930599"/>
                  <a:pt x="1111181" y="935523"/>
                  <a:pt x="1116676" y="942392"/>
                </a:cubicBezTo>
                <a:cubicBezTo>
                  <a:pt x="1123681" y="951149"/>
                  <a:pt x="1127408" y="962455"/>
                  <a:pt x="1135337" y="970384"/>
                </a:cubicBezTo>
                <a:cubicBezTo>
                  <a:pt x="1143266" y="978313"/>
                  <a:pt x="1153998" y="982825"/>
                  <a:pt x="1163329" y="989045"/>
                </a:cubicBezTo>
                <a:cubicBezTo>
                  <a:pt x="1187974" y="1062976"/>
                  <a:pt x="1178757" y="1025625"/>
                  <a:pt x="1191321" y="1101012"/>
                </a:cubicBezTo>
                <a:cubicBezTo>
                  <a:pt x="1180482" y="1241932"/>
                  <a:pt x="1194815" y="1183835"/>
                  <a:pt x="1163329" y="1278294"/>
                </a:cubicBezTo>
                <a:cubicBezTo>
                  <a:pt x="1163328" y="1278296"/>
                  <a:pt x="1144670" y="1334275"/>
                  <a:pt x="1144668" y="1334277"/>
                </a:cubicBezTo>
                <a:lnTo>
                  <a:pt x="1116676" y="1352939"/>
                </a:lnTo>
                <a:cubicBezTo>
                  <a:pt x="1110456" y="1362269"/>
                  <a:pt x="1105020" y="1372174"/>
                  <a:pt x="1098015" y="1380930"/>
                </a:cubicBezTo>
                <a:cubicBezTo>
                  <a:pt x="1092520" y="1387799"/>
                  <a:pt x="1083880" y="1392049"/>
                  <a:pt x="1079354" y="1399592"/>
                </a:cubicBezTo>
                <a:cubicBezTo>
                  <a:pt x="1049309" y="1449667"/>
                  <a:pt x="1097780" y="1409079"/>
                  <a:pt x="1042031" y="1446245"/>
                </a:cubicBezTo>
                <a:cubicBezTo>
                  <a:pt x="992268" y="1520890"/>
                  <a:pt x="1057582" y="1430694"/>
                  <a:pt x="995378" y="1492898"/>
                </a:cubicBezTo>
                <a:cubicBezTo>
                  <a:pt x="987449" y="1500827"/>
                  <a:pt x="985332" y="1513711"/>
                  <a:pt x="976717" y="1520890"/>
                </a:cubicBezTo>
                <a:cubicBezTo>
                  <a:pt x="966032" y="1529794"/>
                  <a:pt x="950968" y="1531836"/>
                  <a:pt x="939395" y="1539551"/>
                </a:cubicBezTo>
                <a:cubicBezTo>
                  <a:pt x="900621" y="1565400"/>
                  <a:pt x="943581" y="1554277"/>
                  <a:pt x="892742" y="1576873"/>
                </a:cubicBezTo>
                <a:cubicBezTo>
                  <a:pt x="874767" y="1584862"/>
                  <a:pt x="855419" y="1589315"/>
                  <a:pt x="836758" y="1595535"/>
                </a:cubicBezTo>
                <a:lnTo>
                  <a:pt x="808766" y="1604865"/>
                </a:lnTo>
                <a:cubicBezTo>
                  <a:pt x="799435" y="1614196"/>
                  <a:pt x="790793" y="1624269"/>
                  <a:pt x="780774" y="1632857"/>
                </a:cubicBezTo>
                <a:cubicBezTo>
                  <a:pt x="768967" y="1642977"/>
                  <a:pt x="756106" y="1651810"/>
                  <a:pt x="743452" y="1660849"/>
                </a:cubicBezTo>
                <a:cubicBezTo>
                  <a:pt x="734327" y="1667367"/>
                  <a:pt x="724075" y="1672331"/>
                  <a:pt x="715460" y="1679510"/>
                </a:cubicBezTo>
                <a:cubicBezTo>
                  <a:pt x="705323" y="1687958"/>
                  <a:pt x="697884" y="1699401"/>
                  <a:pt x="687468" y="1707502"/>
                </a:cubicBezTo>
                <a:cubicBezTo>
                  <a:pt x="669764" y="1721271"/>
                  <a:pt x="647343" y="1728965"/>
                  <a:pt x="631484" y="1744824"/>
                </a:cubicBezTo>
                <a:lnTo>
                  <a:pt x="584831" y="1791477"/>
                </a:lnTo>
                <a:cubicBezTo>
                  <a:pt x="578611" y="1797698"/>
                  <a:pt x="573490" y="1805259"/>
                  <a:pt x="566170" y="1810139"/>
                </a:cubicBezTo>
                <a:lnTo>
                  <a:pt x="538178" y="1828800"/>
                </a:lnTo>
                <a:cubicBezTo>
                  <a:pt x="531958" y="1838131"/>
                  <a:pt x="527446" y="1848863"/>
                  <a:pt x="519517" y="1856792"/>
                </a:cubicBezTo>
                <a:cubicBezTo>
                  <a:pt x="511588" y="1864721"/>
                  <a:pt x="498530" y="1866696"/>
                  <a:pt x="491525" y="1875453"/>
                </a:cubicBezTo>
                <a:cubicBezTo>
                  <a:pt x="440018" y="1939837"/>
                  <a:pt x="534424" y="1868626"/>
                  <a:pt x="454203" y="1922106"/>
                </a:cubicBezTo>
                <a:cubicBezTo>
                  <a:pt x="447983" y="1931437"/>
                  <a:pt x="445051" y="1944155"/>
                  <a:pt x="435542" y="1950098"/>
                </a:cubicBezTo>
                <a:cubicBezTo>
                  <a:pt x="418861" y="1960523"/>
                  <a:pt x="398219" y="1962539"/>
                  <a:pt x="379558" y="1968759"/>
                </a:cubicBezTo>
                <a:lnTo>
                  <a:pt x="323574" y="1987420"/>
                </a:lnTo>
                <a:lnTo>
                  <a:pt x="295582" y="1996751"/>
                </a:lnTo>
                <a:lnTo>
                  <a:pt x="267591" y="2006082"/>
                </a:lnTo>
                <a:cubicBezTo>
                  <a:pt x="214717" y="2002972"/>
                  <a:pt x="161403" y="2004241"/>
                  <a:pt x="108970" y="1996751"/>
                </a:cubicBezTo>
                <a:cubicBezTo>
                  <a:pt x="95201" y="1994784"/>
                  <a:pt x="83575" y="1985246"/>
                  <a:pt x="71648" y="1978090"/>
                </a:cubicBezTo>
                <a:cubicBezTo>
                  <a:pt x="52416" y="1966551"/>
                  <a:pt x="15664" y="1940767"/>
                  <a:pt x="15664" y="1940767"/>
                </a:cubicBezTo>
                <a:cubicBezTo>
                  <a:pt x="-10532" y="1862181"/>
                  <a:pt x="849" y="1907781"/>
                  <a:pt x="15664" y="1744824"/>
                </a:cubicBezTo>
                <a:cubicBezTo>
                  <a:pt x="16825" y="1732053"/>
                  <a:pt x="19260" y="1718972"/>
                  <a:pt x="24995" y="1707502"/>
                </a:cubicBezTo>
                <a:cubicBezTo>
                  <a:pt x="31950" y="1693593"/>
                  <a:pt x="43947" y="1682833"/>
                  <a:pt x="52986" y="1670179"/>
                </a:cubicBezTo>
                <a:cubicBezTo>
                  <a:pt x="59504" y="1661054"/>
                  <a:pt x="65427" y="1651518"/>
                  <a:pt x="71648" y="1642188"/>
                </a:cubicBezTo>
                <a:cubicBezTo>
                  <a:pt x="74758" y="1632857"/>
                  <a:pt x="75522" y="1622380"/>
                  <a:pt x="80978" y="1614196"/>
                </a:cubicBezTo>
                <a:cubicBezTo>
                  <a:pt x="88297" y="1603217"/>
                  <a:pt x="99039" y="1594893"/>
                  <a:pt x="108970" y="1586204"/>
                </a:cubicBezTo>
                <a:cubicBezTo>
                  <a:pt x="194592" y="1511285"/>
                  <a:pt x="127362" y="1577145"/>
                  <a:pt x="174284" y="1530220"/>
                </a:cubicBezTo>
                <a:cubicBezTo>
                  <a:pt x="177394" y="1520889"/>
                  <a:pt x="178159" y="1510411"/>
                  <a:pt x="183615" y="1502228"/>
                </a:cubicBezTo>
                <a:cubicBezTo>
                  <a:pt x="204057" y="1471566"/>
                  <a:pt x="213784" y="1477088"/>
                  <a:pt x="239599" y="1455575"/>
                </a:cubicBezTo>
                <a:cubicBezTo>
                  <a:pt x="249736" y="1447128"/>
                  <a:pt x="256612" y="1434903"/>
                  <a:pt x="267591" y="1427584"/>
                </a:cubicBezTo>
                <a:cubicBezTo>
                  <a:pt x="275774" y="1422128"/>
                  <a:pt x="286785" y="1422651"/>
                  <a:pt x="295582" y="1418253"/>
                </a:cubicBezTo>
                <a:cubicBezTo>
                  <a:pt x="305612" y="1413238"/>
                  <a:pt x="313838" y="1405156"/>
                  <a:pt x="323574" y="1399592"/>
                </a:cubicBezTo>
                <a:cubicBezTo>
                  <a:pt x="335651" y="1392691"/>
                  <a:pt x="348970" y="1388086"/>
                  <a:pt x="360897" y="1380930"/>
                </a:cubicBezTo>
                <a:cubicBezTo>
                  <a:pt x="380129" y="1369391"/>
                  <a:pt x="416880" y="1343608"/>
                  <a:pt x="416880" y="1343608"/>
                </a:cubicBezTo>
                <a:cubicBezTo>
                  <a:pt x="423101" y="1334277"/>
                  <a:pt x="428363" y="1324231"/>
                  <a:pt x="435542" y="1315616"/>
                </a:cubicBezTo>
                <a:cubicBezTo>
                  <a:pt x="495415" y="1243768"/>
                  <a:pt x="435857" y="1329135"/>
                  <a:pt x="482195" y="1259633"/>
                </a:cubicBezTo>
                <a:lnTo>
                  <a:pt x="510186" y="1175657"/>
                </a:lnTo>
                <a:lnTo>
                  <a:pt x="519517" y="1147665"/>
                </a:lnTo>
                <a:cubicBezTo>
                  <a:pt x="516407" y="1082351"/>
                  <a:pt x="515616" y="1016884"/>
                  <a:pt x="510186" y="951722"/>
                </a:cubicBezTo>
                <a:cubicBezTo>
                  <a:pt x="509369" y="941921"/>
                  <a:pt x="507000" y="931410"/>
                  <a:pt x="500856" y="923730"/>
                </a:cubicBezTo>
                <a:cubicBezTo>
                  <a:pt x="493851" y="914973"/>
                  <a:pt x="482195" y="911289"/>
                  <a:pt x="472864" y="905069"/>
                </a:cubicBezTo>
                <a:cubicBezTo>
                  <a:pt x="466644" y="895738"/>
                  <a:pt x="462132" y="885006"/>
                  <a:pt x="454203" y="877077"/>
                </a:cubicBezTo>
                <a:cubicBezTo>
                  <a:pt x="430346" y="853220"/>
                  <a:pt x="426046" y="861734"/>
                  <a:pt x="398219" y="849086"/>
                </a:cubicBezTo>
                <a:cubicBezTo>
                  <a:pt x="283486" y="796935"/>
                  <a:pt x="361028" y="824247"/>
                  <a:pt x="295582" y="802433"/>
                </a:cubicBezTo>
                <a:cubicBezTo>
                  <a:pt x="286252" y="796212"/>
                  <a:pt x="277621" y="788786"/>
                  <a:pt x="267591" y="783771"/>
                </a:cubicBezTo>
                <a:cubicBezTo>
                  <a:pt x="258794" y="779372"/>
                  <a:pt x="247467" y="780342"/>
                  <a:pt x="239599" y="774441"/>
                </a:cubicBezTo>
                <a:lnTo>
                  <a:pt x="174284" y="709126"/>
                </a:lnTo>
                <a:lnTo>
                  <a:pt x="136962" y="671804"/>
                </a:lnTo>
                <a:lnTo>
                  <a:pt x="108970" y="643812"/>
                </a:lnTo>
                <a:cubicBezTo>
                  <a:pt x="100895" y="619587"/>
                  <a:pt x="92133" y="591478"/>
                  <a:pt x="80978" y="569167"/>
                </a:cubicBezTo>
                <a:cubicBezTo>
                  <a:pt x="75963" y="559137"/>
                  <a:pt x="67332" y="551205"/>
                  <a:pt x="62317" y="541175"/>
                </a:cubicBezTo>
                <a:cubicBezTo>
                  <a:pt x="23686" y="463915"/>
                  <a:pt x="87806" y="565414"/>
                  <a:pt x="34325" y="485192"/>
                </a:cubicBezTo>
                <a:cubicBezTo>
                  <a:pt x="10649" y="414163"/>
                  <a:pt x="19522" y="448497"/>
                  <a:pt x="6333" y="382555"/>
                </a:cubicBezTo>
                <a:cubicBezTo>
                  <a:pt x="-6094" y="245846"/>
                  <a:pt x="6333" y="242596"/>
                  <a:pt x="6333" y="214604"/>
                </a:cubicBezTo>
                <a:close/>
              </a:path>
            </a:pathLst>
          </a:cu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0" tIns="36000" rIns="324000" bIns="45720" numCol="1" spcCol="0" rtlCol="0" fromWordArt="0" anchor="t" anchorCtr="0" forceAA="0" compatLnSpc="1">
            <a:prstTxWarp prst="textNoShape">
              <a:avLst/>
            </a:prstTxWarp>
            <a:noAutofit/>
          </a:bodyPr>
          <a:lstStyle/>
          <a:p>
            <a:pPr algn="ctr"/>
            <a:endParaRPr lang="en-AU" sz="1200" dirty="0">
              <a:solidFill>
                <a:schemeClr val="tx1"/>
              </a:solidFill>
            </a:endParaRPr>
          </a:p>
        </p:txBody>
      </p:sp>
    </p:spTree>
    <p:extLst>
      <p:ext uri="{BB962C8B-B14F-4D97-AF65-F5344CB8AC3E}">
        <p14:creationId xmlns:p14="http://schemas.microsoft.com/office/powerpoint/2010/main" val="363499346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AU" dirty="0" smtClean="0"/>
              <a:t>Profiles for ISA-95</a:t>
            </a:r>
            <a:endParaRPr lang="en-AU" dirty="0"/>
          </a:p>
        </p:txBody>
      </p:sp>
      <p:sp>
        <p:nvSpPr>
          <p:cNvPr id="4" name="Slide Number Placeholder 3"/>
          <p:cNvSpPr>
            <a:spLocks noGrp="1"/>
          </p:cNvSpPr>
          <p:nvPr>
            <p:ph type="sldNum" sz="quarter" idx="4294967295"/>
          </p:nvPr>
        </p:nvSpPr>
        <p:spPr>
          <a:xfrm>
            <a:off x="8426896" y="6501345"/>
            <a:ext cx="2133600" cy="365125"/>
          </a:xfrm>
        </p:spPr>
        <p:txBody>
          <a:bodyPr/>
          <a:lstStyle/>
          <a:p>
            <a:fld id="{D717A82E-A263-458E-AB7C-6B2719E72713}" type="slidenum">
              <a:rPr lang="en-AU" smtClean="0">
                <a:solidFill>
                  <a:prstClr val="black">
                    <a:tint val="75000"/>
                  </a:prstClr>
                </a:solidFill>
              </a:rPr>
              <a:pPr/>
              <a:t>8</a:t>
            </a:fld>
            <a:endParaRPr lang="en-AU" dirty="0">
              <a:solidFill>
                <a:prstClr val="black">
                  <a:tint val="75000"/>
                </a:prstClr>
              </a:solidFill>
            </a:endParaRPr>
          </a:p>
        </p:txBody>
      </p:sp>
      <p:sp>
        <p:nvSpPr>
          <p:cNvPr id="9" name="Content Placeholder 5"/>
          <p:cNvSpPr>
            <a:spLocks noGrp="1"/>
          </p:cNvSpPr>
          <p:nvPr>
            <p:ph sz="half" idx="1"/>
          </p:nvPr>
        </p:nvSpPr>
        <p:spPr>
          <a:xfrm>
            <a:off x="540128" y="1685242"/>
            <a:ext cx="3456384" cy="4525963"/>
          </a:xfrm>
        </p:spPr>
        <p:txBody>
          <a:bodyPr/>
          <a:lstStyle/>
          <a:p>
            <a:pPr marL="0" indent="0">
              <a:buNone/>
            </a:pPr>
            <a:r>
              <a:rPr lang="en-AU" dirty="0" smtClean="0"/>
              <a:t>Why ?</a:t>
            </a:r>
          </a:p>
          <a:p>
            <a:r>
              <a:rPr lang="en-AU" sz="2400" dirty="0"/>
              <a:t>Greater adoption</a:t>
            </a:r>
          </a:p>
          <a:p>
            <a:r>
              <a:rPr lang="en-AU" sz="2400" dirty="0"/>
              <a:t>Co-existence</a:t>
            </a:r>
          </a:p>
          <a:p>
            <a:r>
              <a:rPr lang="en-AU" sz="2400" dirty="0"/>
              <a:t>Consistent doco</a:t>
            </a:r>
          </a:p>
          <a:p>
            <a:endParaRPr lang="en-AU" sz="2400" dirty="0"/>
          </a:p>
        </p:txBody>
      </p:sp>
      <p:sp>
        <p:nvSpPr>
          <p:cNvPr id="10" name="Content Placeholder 5"/>
          <p:cNvSpPr>
            <a:spLocks noGrp="1"/>
          </p:cNvSpPr>
          <p:nvPr>
            <p:ph sz="half" idx="1"/>
          </p:nvPr>
        </p:nvSpPr>
        <p:spPr>
          <a:xfrm>
            <a:off x="8328248" y="1685241"/>
            <a:ext cx="3455473" cy="4525963"/>
          </a:xfrm>
        </p:spPr>
        <p:txBody>
          <a:bodyPr>
            <a:normAutofit lnSpcReduction="10000"/>
          </a:bodyPr>
          <a:lstStyle/>
          <a:p>
            <a:pPr marL="0" indent="0">
              <a:buNone/>
            </a:pPr>
            <a:r>
              <a:rPr lang="en-AU" dirty="0" smtClean="0"/>
              <a:t>What’s next ?</a:t>
            </a:r>
          </a:p>
          <a:p>
            <a:r>
              <a:rPr lang="en-AU" sz="2400" dirty="0"/>
              <a:t>ISA95 feedback</a:t>
            </a:r>
          </a:p>
          <a:p>
            <a:r>
              <a:rPr lang="en-AU" sz="2400" dirty="0"/>
              <a:t>Profile Definition</a:t>
            </a:r>
          </a:p>
          <a:p>
            <a:r>
              <a:rPr lang="en-AU" sz="2400" dirty="0"/>
              <a:t>Profile Template</a:t>
            </a:r>
          </a:p>
          <a:p>
            <a:r>
              <a:rPr lang="en-AU" sz="2400" dirty="0"/>
              <a:t>Profile Example</a:t>
            </a:r>
          </a:p>
          <a:p>
            <a:r>
              <a:rPr lang="en-AU" sz="2400" dirty="0"/>
              <a:t>Mining Profile</a:t>
            </a:r>
          </a:p>
          <a:p>
            <a:pPr lvl="1"/>
            <a:r>
              <a:rPr lang="en-AU" sz="2000" dirty="0" smtClean="0"/>
              <a:t>Manufacturer’s</a:t>
            </a:r>
          </a:p>
          <a:p>
            <a:pPr lvl="1"/>
            <a:r>
              <a:rPr lang="en-AU" sz="2000" dirty="0" smtClean="0"/>
              <a:t>Vendor’s</a:t>
            </a:r>
          </a:p>
          <a:p>
            <a:pPr lvl="1"/>
            <a:r>
              <a:rPr lang="en-AU" sz="2000" dirty="0" smtClean="0"/>
              <a:t>Industry Analysts</a:t>
            </a:r>
          </a:p>
          <a:p>
            <a:pPr lvl="1"/>
            <a:r>
              <a:rPr lang="en-AU" sz="2000" dirty="0" smtClean="0"/>
              <a:t>ISA</a:t>
            </a:r>
            <a:endParaRPr lang="en-AU" sz="2000" dirty="0"/>
          </a:p>
          <a:p>
            <a:pPr lvl="1"/>
            <a:r>
              <a:rPr lang="en-AU" sz="2000" dirty="0" smtClean="0"/>
              <a:t>++ ??</a:t>
            </a:r>
            <a:endParaRPr lang="en-AU" sz="2000" dirty="0"/>
          </a:p>
        </p:txBody>
      </p:sp>
      <p:sp>
        <p:nvSpPr>
          <p:cNvPr id="11" name="Content Placeholder 5"/>
          <p:cNvSpPr>
            <a:spLocks noGrp="1"/>
          </p:cNvSpPr>
          <p:nvPr>
            <p:ph sz="half" idx="1"/>
          </p:nvPr>
        </p:nvSpPr>
        <p:spPr>
          <a:xfrm>
            <a:off x="4434188" y="1707779"/>
            <a:ext cx="3456384" cy="4525963"/>
          </a:xfrm>
        </p:spPr>
        <p:txBody>
          <a:bodyPr/>
          <a:lstStyle/>
          <a:p>
            <a:pPr marL="0" indent="0">
              <a:buNone/>
            </a:pPr>
            <a:r>
              <a:rPr lang="en-AU" dirty="0" smtClean="0"/>
              <a:t>Work to date</a:t>
            </a:r>
          </a:p>
          <a:p>
            <a:r>
              <a:rPr lang="en-AU" sz="2400" dirty="0"/>
              <a:t>Profile template</a:t>
            </a:r>
          </a:p>
          <a:p>
            <a:r>
              <a:rPr lang="en-AU" sz="2400" dirty="0"/>
              <a:t>Worked industry example (CAT/ RPM)</a:t>
            </a:r>
          </a:p>
        </p:txBody>
      </p:sp>
    </p:spTree>
    <p:extLst>
      <p:ext uri="{BB962C8B-B14F-4D97-AF65-F5344CB8AC3E}">
        <p14:creationId xmlns:p14="http://schemas.microsoft.com/office/powerpoint/2010/main" val="782139095"/>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a:solidFill>
            <a:schemeClr val="accent6">
              <a:lumMod val="75000"/>
            </a:schemeClr>
          </a:solidFill>
        </a:ln>
      </a:spPr>
      <a:bodyPr lIns="360000" tIns="36000" rIns="324000" rtlCol="0" anchor="t" anchorCtr="0"/>
      <a:lstStyle>
        <a:defPPr algn="ctr">
          <a:defRPr sz="1200"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tailEnd type="arrow"/>
        </a:ln>
      </a:spPr>
      <a:bodyPr/>
      <a:lstStyle/>
      <a:style>
        <a:lnRef idx="3">
          <a:schemeClr val="dk1"/>
        </a:lnRef>
        <a:fillRef idx="0">
          <a:schemeClr val="dk1"/>
        </a:fillRef>
        <a:effectRef idx="2">
          <a:schemeClr val="dk1"/>
        </a:effectRef>
        <a:fontRef idx="minor">
          <a:schemeClr val="tx1"/>
        </a:fontRef>
      </a:style>
    </a:lnDef>
    <a:txDef>
      <a:spPr>
        <a:noFill/>
      </a:spPr>
      <a:bodyPr wrap="square" rtlCol="0">
        <a:spAutoFit/>
      </a:bodyPr>
      <a:lstStyle>
        <a:defPPr>
          <a:defRPr sz="1400" i="1" dirty="0" smtClean="0"/>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2EF19533617304D94D3386B7E7D1252" ma:contentTypeVersion="" ma:contentTypeDescription="Create a new document." ma:contentTypeScope="" ma:versionID="0c87fb00f4fd6a514e14301fc9d18f85">
  <xsd:schema xmlns:xsd="http://www.w3.org/2001/XMLSchema" xmlns:xs="http://www.w3.org/2001/XMLSchema" xmlns:p="http://schemas.microsoft.com/office/2006/metadata/properties" xmlns:ns2="e8923a89-d00a-4079-95b1-58cf6ead7985" xmlns:ns3="21ea7271-3699-4380-990f-02f1b65e2204" targetNamespace="http://schemas.microsoft.com/office/2006/metadata/properties" ma:root="true" ma:fieldsID="640b1f35d99e6372b6455caac2056e0e" ns2:_="" ns3:_="">
    <xsd:import namespace="e8923a89-d00a-4079-95b1-58cf6ead7985"/>
    <xsd:import namespace="21ea7271-3699-4380-990f-02f1b65e2204"/>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DateTaken" minOccurs="0"/>
                <xsd:element ref="ns3:MediaServiceAutoTags" minOccurs="0"/>
                <xsd:element ref="ns3:Short_x0020_Document_x0020_Description" minOccurs="0"/>
                <xsd:element ref="ns3:Link_x002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8923a89-d00a-4079-95b1-58cf6ead7985"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1ea7271-3699-4380-990f-02f1b65e2204" elementFormDefault="qualified">
    <xsd:import namespace="http://schemas.microsoft.com/office/2006/documentManagement/types"/>
    <xsd:import namespace="http://schemas.microsoft.com/office/infopath/2007/PartnerControls"/>
    <xsd:element name="MediaServiceMetadata" ma:index="10" nillable="true" ma:displayName="MediaServiceMetadata" ma:description="" ma:hidden="true" ma:internalName="MediaServiceMetadata" ma:readOnly="true">
      <xsd:simpleType>
        <xsd:restriction base="dms:Note"/>
      </xsd:simpleType>
    </xsd:element>
    <xsd:element name="MediaServiceFastMetadata" ma:index="11" nillable="true" ma:displayName="MediaServiceFastMetadata" ma:description="" ma:hidden="true" ma:internalName="MediaServiceFastMetadata" ma:readOnly="true">
      <xsd:simpleType>
        <xsd:restriction base="dms:Note"/>
      </xsd:simpleType>
    </xsd:element>
    <xsd:element name="MediaServiceDateTaken" ma:index="12" nillable="true" ma:displayName="MediaServiceDateTaken" ma:description="" ma:hidden="true" ma:internalName="MediaServiceDateTaken" ma:readOnly="true">
      <xsd:simpleType>
        <xsd:restriction base="dms:Text"/>
      </xsd:simpleType>
    </xsd:element>
    <xsd:element name="MediaServiceAutoTags" ma:index="13" nillable="true" ma:displayName="MediaServiceAutoTags" ma:description="" ma:internalName="MediaServiceAutoTags" ma:readOnly="true">
      <xsd:simpleType>
        <xsd:restriction base="dms:Text"/>
      </xsd:simpleType>
    </xsd:element>
    <xsd:element name="Short_x0020_Document_x0020_Description" ma:index="14" nillable="true" ma:displayName="Short Description" ma:description="Include a short description of the document" ma:internalName="Short_x0020_Document_x0020_Description">
      <xsd:simpleType>
        <xsd:restriction base="dms:Note">
          <xsd:maxLength value="255"/>
        </xsd:restriction>
      </xsd:simpleType>
    </xsd:element>
    <xsd:element name="Link_x0020_" ma:index="15" nillable="true" ma:displayName="Link" ma:description="Provide a link where additional information had been upload" ma:format="Hyperlink" ma:internalName="Link_x0020_">
      <xsd:complexType>
        <xsd:complexContent>
          <xsd:extension base="dms:URL">
            <xsd:sequence>
              <xsd:element name="Url" type="dms:ValidUrl" minOccurs="0" nillable="true"/>
              <xsd:element name="Description" type="xsd:string"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Link_x0020_ xmlns="21ea7271-3699-4380-990f-02f1b65e2204">
      <Url xsi:nil="true"/>
      <Description xsi:nil="true"/>
    </Link_x0020_>
    <Short_x0020_Document_x0020_Description xmlns="21ea7271-3699-4380-990f-02f1b65e2204" xsi:nil="true"/>
  </documentManagement>
</p:properties>
</file>

<file path=customXml/itemProps1.xml><?xml version="1.0" encoding="utf-8"?>
<ds:datastoreItem xmlns:ds="http://schemas.openxmlformats.org/officeDocument/2006/customXml" ds:itemID="{981F2EA1-067D-445F-A33C-6A244B9CDEB2}"/>
</file>

<file path=customXml/itemProps2.xml><?xml version="1.0" encoding="utf-8"?>
<ds:datastoreItem xmlns:ds="http://schemas.openxmlformats.org/officeDocument/2006/customXml" ds:itemID="{7F7B134F-867C-40DE-9A9C-DA8F35B7327F}"/>
</file>

<file path=customXml/itemProps3.xml><?xml version="1.0" encoding="utf-8"?>
<ds:datastoreItem xmlns:ds="http://schemas.openxmlformats.org/officeDocument/2006/customXml" ds:itemID="{A9CCEFCE-7869-45F3-A9C1-A2E136C754DF}"/>
</file>

<file path=docProps/app.xml><?xml version="1.0" encoding="utf-8"?>
<Properties xmlns="http://schemas.openxmlformats.org/officeDocument/2006/extended-properties" xmlns:vt="http://schemas.openxmlformats.org/officeDocument/2006/docPropsVTypes">
  <Template>TM03457496[[fn=Parallax]]</Template>
  <TotalTime>17780</TotalTime>
  <Words>1089</Words>
  <Application>Microsoft Office PowerPoint</Application>
  <PresentationFormat>Custom</PresentationFormat>
  <Paragraphs>131</Paragraphs>
  <Slides>8</Slides>
  <Notes>6</Notes>
  <HiddenSlides>0</HiddenSlides>
  <MMClips>0</MMClips>
  <ScaleCrop>false</ScaleCrop>
  <HeadingPairs>
    <vt:vector size="6" baseType="variant">
      <vt:variant>
        <vt:lpstr>Theme</vt:lpstr>
      </vt:variant>
      <vt:variant>
        <vt:i4>1</vt:i4>
      </vt:variant>
      <vt:variant>
        <vt:lpstr>Slide Titles</vt:lpstr>
      </vt:variant>
      <vt:variant>
        <vt:i4>8</vt:i4>
      </vt:variant>
      <vt:variant>
        <vt:lpstr>Custom Shows</vt:lpstr>
      </vt:variant>
      <vt:variant>
        <vt:i4>2</vt:i4>
      </vt:variant>
    </vt:vector>
  </HeadingPairs>
  <TitlesOfParts>
    <vt:vector size="11" baseType="lpstr">
      <vt:lpstr>1_Office Theme</vt:lpstr>
      <vt:lpstr>Profiles for ISA-95</vt:lpstr>
      <vt:lpstr>Profiles for ISA-95</vt:lpstr>
      <vt:lpstr>Why Profiles ?</vt:lpstr>
      <vt:lpstr>Why Profiles ?</vt:lpstr>
      <vt:lpstr>Why ISA-95?</vt:lpstr>
      <vt:lpstr>What is a Mfg Profile</vt:lpstr>
      <vt:lpstr>Mfg Profile Scope</vt:lpstr>
      <vt:lpstr>Profiles for ISA-95</vt:lpstr>
      <vt:lpstr>Transaction Scenarios</vt:lpstr>
      <vt:lpstr>ISA95-Extension</vt:lpstr>
    </vt:vector>
  </TitlesOfParts>
  <Company>Toshiba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Product Architecture</dc:title>
  <dc:creator>Paul Beesley</dc:creator>
  <cp:lastModifiedBy>David Hinkler - PMP</cp:lastModifiedBy>
  <cp:revision>70</cp:revision>
  <dcterms:created xsi:type="dcterms:W3CDTF">2013-07-10T01:04:23Z</dcterms:created>
  <dcterms:modified xsi:type="dcterms:W3CDTF">2016-04-04T11:54:00Z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0x01010072EF19533617304D94D3386B7E7D1252</vt:lpwstr>
  </property>
</Properties>
</file>