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57" r:id="rId3"/>
    <p:sldId id="267" r:id="rId4"/>
    <p:sldId id="258" r:id="rId5"/>
    <p:sldId id="329" r:id="rId6"/>
    <p:sldId id="330" r:id="rId7"/>
    <p:sldId id="331" r:id="rId8"/>
    <p:sldId id="332" r:id="rId9"/>
    <p:sldId id="334" r:id="rId10"/>
    <p:sldId id="335" r:id="rId11"/>
    <p:sldId id="336" r:id="rId12"/>
    <p:sldId id="325" r:id="rId13"/>
    <p:sldId id="262" r:id="rId14"/>
    <p:sldId id="268" r:id="rId15"/>
    <p:sldId id="338" r:id="rId16"/>
    <p:sldId id="339" r:id="rId17"/>
    <p:sldId id="340" r:id="rId18"/>
    <p:sldId id="341" r:id="rId19"/>
    <p:sldId id="328" r:id="rId20"/>
    <p:sldId id="263" r:id="rId21"/>
    <p:sldId id="342" r:id="rId22"/>
    <p:sldId id="269" r:id="rId23"/>
    <p:sldId id="343" r:id="rId24"/>
    <p:sldId id="344" r:id="rId25"/>
    <p:sldId id="345" r:id="rId26"/>
    <p:sldId id="346" r:id="rId27"/>
    <p:sldId id="350" r:id="rId28"/>
    <p:sldId id="351" r:id="rId29"/>
    <p:sldId id="352" r:id="rId30"/>
    <p:sldId id="347" r:id="rId31"/>
    <p:sldId id="348" r:id="rId32"/>
    <p:sldId id="353" r:id="rId33"/>
    <p:sldId id="354" r:id="rId34"/>
    <p:sldId id="355" r:id="rId35"/>
    <p:sldId id="327" r:id="rId36"/>
    <p:sldId id="272" r:id="rId3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D26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03"/>
    <p:restoredTop sz="84626"/>
  </p:normalViewPr>
  <p:slideViewPr>
    <p:cSldViewPr snapToGrid="0" snapToObjects="1">
      <p:cViewPr varScale="1">
        <p:scale>
          <a:sx n="107" d="100"/>
          <a:sy n="107" d="100"/>
        </p:scale>
        <p:origin x="1200"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44D0C-1CB1-E645-87B8-5887239B9ECD}" type="datetimeFigureOut">
              <a:rPr lang="fr-FR" smtClean="0"/>
              <a:t>10/07/2024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A1237-63C0-2149-90AD-33FFCF7C8578}" type="slidenum">
              <a:rPr lang="fr-FR" smtClean="0"/>
              <a:t>‹N°›</a:t>
            </a:fld>
            <a:endParaRPr lang="fr-FR"/>
          </a:p>
        </p:txBody>
      </p:sp>
    </p:spTree>
    <p:extLst>
      <p:ext uri="{BB962C8B-B14F-4D97-AF65-F5344CB8AC3E}">
        <p14:creationId xmlns:p14="http://schemas.microsoft.com/office/powerpoint/2010/main" val="77776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 SUPINFO</a:t>
            </a:r>
          </a:p>
          <a:p>
            <a:r>
              <a:rPr lang="fr-FR" dirty="0"/>
              <a:t>Auteur : Laurent GODEFROY</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1</a:t>
            </a:fld>
            <a:endParaRPr lang="fr-FR"/>
          </a:p>
        </p:txBody>
      </p:sp>
    </p:spTree>
    <p:extLst>
      <p:ext uri="{BB962C8B-B14F-4D97-AF65-F5344CB8AC3E}">
        <p14:creationId xmlns:p14="http://schemas.microsoft.com/office/powerpoint/2010/main" val="10517323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ltLang="fr-FR" dirty="0">
                <a:latin typeface="Arial" panose="020B0604020202020204" pitchFamily="34" charset="0"/>
                <a:ea typeface="ＭＳ Ｐゴシック" panose="020B0600070205080204" pitchFamily="34" charset="-128"/>
              </a:rPr>
              <a:t>On essaiera de respecter la convention classique qui stipule que le nom des variables doit être en « lowerCamelCase ».</a:t>
            </a:r>
          </a:p>
          <a:p>
            <a:r>
              <a:rPr lang="fr-FR" altLang="fr-FR" dirty="0">
                <a:latin typeface="Arial" panose="020B0604020202020204" pitchFamily="34" charset="0"/>
                <a:ea typeface="ＭＳ Ｐゴシック" panose="020B0600070205080204" pitchFamily="34" charset="-128"/>
              </a:rPr>
              <a:t>L’affectation multiple est loin d’</a:t>
            </a:r>
            <a:r>
              <a:rPr lang="fr-FR" altLang="ja-JP" dirty="0">
                <a:latin typeface="Arial" panose="020B0604020202020204" pitchFamily="34" charset="0"/>
                <a:ea typeface="ＭＳ Ｐゴシック" panose="020B0600070205080204" pitchFamily="34" charset="-128"/>
              </a:rPr>
              <a:t>être courante dans les autres langages de programmation.</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25</a:t>
            </a:fld>
            <a:endParaRPr lang="fr-FR"/>
          </a:p>
        </p:txBody>
      </p:sp>
    </p:spTree>
    <p:extLst>
      <p:ext uri="{BB962C8B-B14F-4D97-AF65-F5344CB8AC3E}">
        <p14:creationId xmlns:p14="http://schemas.microsoft.com/office/powerpoint/2010/main" val="2795701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fr-FR" dirty="0">
                <a:latin typeface="Arial" panose="020B0604020202020204" pitchFamily="34" charset="0"/>
                <a:ea typeface="ＭＳ Ｐゴシック" panose="020B0600070205080204" pitchFamily="34" charset="-128"/>
              </a:rPr>
              <a:t>Ces opérations ne modifient pas les paramètres x et y auxquelles elles s’appliquent.</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27</a:t>
            </a:fld>
            <a:endParaRPr lang="fr-FR"/>
          </a:p>
        </p:txBody>
      </p:sp>
    </p:spTree>
    <p:extLst>
      <p:ext uri="{BB962C8B-B14F-4D97-AF65-F5344CB8AC3E}">
        <p14:creationId xmlns:p14="http://schemas.microsoft.com/office/powerpoint/2010/main" val="6860258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ltLang="ja-JP" sz="1200" b="0" noProof="0" dirty="0">
                <a:solidFill>
                  <a:srgbClr val="0000FF"/>
                </a:solidFill>
                <a:ea typeface="ＭＳ Ｐゴシック" panose="020B0600070205080204" pitchFamily="34" charset="-128"/>
              </a:rPr>
              <a:t>“sep</a:t>
            </a:r>
            <a:r>
              <a:rPr lang="fr-FR" altLang="fr-FR" sz="1200" b="0" noProof="0" dirty="0">
                <a:ea typeface="ＭＳ Ｐゴシック" panose="020B0600070205080204" pitchFamily="34" charset="-128"/>
              </a:rPr>
              <a:t>”</a:t>
            </a:r>
            <a:r>
              <a:rPr lang="fr-FR" altLang="ja-JP" sz="1200" b="0" noProof="0" dirty="0">
                <a:ea typeface="ＭＳ Ｐゴシック" panose="020B0600070205080204" pitchFamily="34" charset="-128"/>
              </a:rPr>
              <a:t> indique ce qui va séparer ces expressions, par défaut il s</a:t>
            </a:r>
            <a:r>
              <a:rPr lang="fr-FR" altLang="fr-FR" sz="1200" b="0" noProof="0" dirty="0">
                <a:ea typeface="ＭＳ Ｐゴシック" panose="020B0600070205080204" pitchFamily="34" charset="-128"/>
              </a:rPr>
              <a:t>’</a:t>
            </a:r>
            <a:r>
              <a:rPr lang="fr-FR" altLang="ja-JP" sz="1200" b="0" noProof="0" dirty="0">
                <a:ea typeface="ＭＳ Ｐゴシック" panose="020B0600070205080204" pitchFamily="34" charset="-128"/>
              </a:rPr>
              <a:t>agit d</a:t>
            </a:r>
            <a:r>
              <a:rPr lang="fr-FR" altLang="fr-FR" sz="1200" b="0" noProof="0" dirty="0">
                <a:ea typeface="ＭＳ Ｐゴシック" panose="020B0600070205080204" pitchFamily="34" charset="-128"/>
              </a:rPr>
              <a:t>’</a:t>
            </a:r>
            <a:r>
              <a:rPr lang="fr-FR" altLang="ja-JP" sz="1200" b="0" noProof="0" dirty="0">
                <a:ea typeface="ＭＳ Ｐゴシック" panose="020B0600070205080204" pitchFamily="34" charset="-128"/>
              </a:rPr>
              <a:t>un espace.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ltLang="ja-JP" sz="1200" b="0" noProof="0" dirty="0">
                <a:solidFill>
                  <a:srgbClr val="0000FF"/>
                </a:solidFill>
                <a:ea typeface="ＭＳ Ｐゴシック" panose="020B0600070205080204" pitchFamily="34" charset="-128"/>
              </a:rPr>
              <a:t>“end</a:t>
            </a:r>
            <a:r>
              <a:rPr lang="fr-FR" altLang="fr-FR" sz="1200" b="0" noProof="0" dirty="0">
                <a:ea typeface="ＭＳ Ｐゴシック" panose="020B0600070205080204" pitchFamily="34" charset="-128"/>
              </a:rPr>
              <a:t>”</a:t>
            </a:r>
            <a:r>
              <a:rPr lang="fr-FR" altLang="ja-JP" sz="1200" b="0" noProof="0" dirty="0">
                <a:ea typeface="ＭＳ Ｐゴシック" panose="020B0600070205080204" pitchFamily="34" charset="-128"/>
              </a:rPr>
              <a:t> indique ce qui sera affiché après toutes les expressions, par défaut il s</a:t>
            </a:r>
            <a:r>
              <a:rPr lang="fr-FR" altLang="fr-FR" sz="1200" b="0" noProof="0" dirty="0">
                <a:ea typeface="ＭＳ Ｐゴシック" panose="020B0600070205080204" pitchFamily="34" charset="-128"/>
              </a:rPr>
              <a:t>’</a:t>
            </a:r>
            <a:r>
              <a:rPr lang="fr-FR" altLang="ja-JP" sz="1200" b="0" noProof="0" dirty="0">
                <a:ea typeface="ＭＳ Ｐゴシック" panose="020B0600070205080204" pitchFamily="34" charset="-128"/>
              </a:rPr>
              <a:t>agit d</a:t>
            </a:r>
            <a:r>
              <a:rPr lang="fr-FR" altLang="fr-FR" sz="1200" b="0" noProof="0" dirty="0">
                <a:ea typeface="ＭＳ Ｐゴシック" panose="020B0600070205080204" pitchFamily="34" charset="-128"/>
              </a:rPr>
              <a:t>’</a:t>
            </a:r>
            <a:r>
              <a:rPr lang="fr-FR" altLang="ja-JP" sz="1200" b="0" noProof="0" dirty="0">
                <a:ea typeface="ＭＳ Ｐゴシック" panose="020B0600070205080204" pitchFamily="34" charset="-128"/>
              </a:rPr>
              <a:t>un retour à ligne.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altLang="fr-FR" sz="1200" b="0" noProof="0" dirty="0">
                <a:ea typeface="ＭＳ Ｐゴシック" panose="020B0600070205080204" pitchFamily="34" charset="-128"/>
              </a:rPr>
              <a:t>“expression” est facultative, elle sert juste à réaliser un affichage sur la ligne de la saisie.</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28</a:t>
            </a:fld>
            <a:endParaRPr lang="fr-FR"/>
          </a:p>
        </p:txBody>
      </p:sp>
    </p:spTree>
    <p:extLst>
      <p:ext uri="{BB962C8B-B14F-4D97-AF65-F5344CB8AC3E}">
        <p14:creationId xmlns:p14="http://schemas.microsoft.com/office/powerpoint/2010/main" val="424115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fr-FR" dirty="0">
                <a:latin typeface="Arial" panose="020B0604020202020204" pitchFamily="34" charset="0"/>
                <a:ea typeface="ＭＳ Ｐゴシック" panose="020B0600070205080204" pitchFamily="34" charset="-128"/>
              </a:rPr>
              <a:t>Pas très puissant conceptuellement mais assez utile en pratique.</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31</a:t>
            </a:fld>
            <a:endParaRPr lang="fr-FR"/>
          </a:p>
        </p:txBody>
      </p:sp>
    </p:spTree>
    <p:extLst>
      <p:ext uri="{BB962C8B-B14F-4D97-AF65-F5344CB8AC3E}">
        <p14:creationId xmlns:p14="http://schemas.microsoft.com/office/powerpoint/2010/main" val="2211251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fr-FR" dirty="0">
                <a:latin typeface="Arial" panose="020B0604020202020204" pitchFamily="34" charset="0"/>
                <a:ea typeface="ＭＳ Ｐゴシック" panose="020B0600070205080204" pitchFamily="34" charset="-128"/>
              </a:rPr>
              <a:t>La comparaison de deux chaînes se fait selon l’ordre lexicographique établi à l’aide des codes unicodes des caractères.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fr-FR" dirty="0">
                <a:latin typeface="Arial" panose="020B0604020202020204" pitchFamily="34" charset="0"/>
                <a:ea typeface="ＭＳ Ｐゴシック" panose="020B0600070205080204" pitchFamily="34" charset="-128"/>
              </a:rPr>
              <a:t>Le résultat de ces opérations est un booléen.</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32</a:t>
            </a:fld>
            <a:endParaRPr lang="fr-FR"/>
          </a:p>
        </p:txBody>
      </p:sp>
    </p:spTree>
    <p:extLst>
      <p:ext uri="{BB962C8B-B14F-4D97-AF65-F5344CB8AC3E}">
        <p14:creationId xmlns:p14="http://schemas.microsoft.com/office/powerpoint/2010/main" val="4044621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fr-FR" dirty="0">
                <a:latin typeface="Arial" panose="020B0604020202020204" pitchFamily="34" charset="0"/>
                <a:ea typeface="ＭＳ Ｐゴシック" panose="020B0600070205080204" pitchFamily="34" charset="-128"/>
              </a:rPr>
              <a:t>Ces opérateurs s’appliquent en théorie sur des booléens. Python permet toutefois de les utiliser avec des valeurs numériques, tout nombre non nul valant « True » et 0 valant « False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altLang="fr-FR" dirty="0">
                <a:latin typeface="Arial" panose="020B0604020202020204" pitchFamily="34" charset="0"/>
                <a:ea typeface="ＭＳ Ｐゴシック" panose="020B0600070205080204" pitchFamily="34" charset="-128"/>
              </a:rPr>
              <a:t>L’opérateur and est prioritaire sur l’opérateur or.</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33</a:t>
            </a:fld>
            <a:endParaRPr lang="fr-FR"/>
          </a:p>
        </p:txBody>
      </p:sp>
    </p:spTree>
    <p:extLst>
      <p:ext uri="{BB962C8B-B14F-4D97-AF65-F5344CB8AC3E}">
        <p14:creationId xmlns:p14="http://schemas.microsoft.com/office/powerpoint/2010/main" val="78832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 dernier point est important,</a:t>
            </a:r>
            <a:r>
              <a:rPr lang="fr-FR" sz="1200" kern="1200" dirty="0">
                <a:solidFill>
                  <a:schemeClr val="tx1"/>
                </a:solidFill>
                <a:effectLst/>
                <a:latin typeface="+mn-lt"/>
                <a:ea typeface="+mn-ea"/>
                <a:cs typeface="+mn-cs"/>
              </a:rPr>
              <a:t> on ne cherche en effet pas à résoudre des cas particuliers mais un </a:t>
            </a:r>
            <a:r>
              <a:rPr lang="fr-FR" sz="1200" b="0" kern="1200" dirty="0">
                <a:solidFill>
                  <a:schemeClr val="tx1"/>
                </a:solidFill>
                <a:effectLst/>
                <a:latin typeface="+mn-lt"/>
                <a:ea typeface="+mn-ea"/>
                <a:cs typeface="+mn-cs"/>
              </a:rPr>
              <a:t>cas général.</a:t>
            </a:r>
            <a:endParaRPr lang="fr-FR" b="0" dirty="0">
              <a:effectLst/>
            </a:endParaRP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4</a:t>
            </a:fld>
            <a:endParaRPr lang="fr-FR"/>
          </a:p>
        </p:txBody>
      </p:sp>
    </p:spTree>
    <p:extLst>
      <p:ext uri="{BB962C8B-B14F-4D97-AF65-F5344CB8AC3E}">
        <p14:creationId xmlns:p14="http://schemas.microsoft.com/office/powerpoint/2010/main" val="549776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chemeClr val="tx1"/>
                </a:solidFill>
                <a:effectLst/>
                <a:latin typeface="+mn-lt"/>
                <a:ea typeface="+mn-ea"/>
                <a:cs typeface="+mn-cs"/>
              </a:rPr>
              <a:t>Cette recette est bien une suite d'instructions indépendantes des données, car le fait que ces dernières proviennent de la ferme du coin ou du supermarché ne change rien. Il s'agit donc bien d'un algorithme résolvant notre problème. </a:t>
            </a:r>
            <a:endParaRPr lang="fr-FR" b="0" dirty="0">
              <a:effectLst/>
            </a:endParaRP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5</a:t>
            </a:fld>
            <a:endParaRPr lang="fr-FR"/>
          </a:p>
        </p:txBody>
      </p:sp>
    </p:spTree>
    <p:extLst>
      <p:ext uri="{BB962C8B-B14F-4D97-AF65-F5344CB8AC3E}">
        <p14:creationId xmlns:p14="http://schemas.microsoft.com/office/powerpoint/2010/main" val="140541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On comprend vite que la valeur du montant à doubler n'importe pas, c'est pourquoi on a choisi de poser initialement </a:t>
                </a:r>
                <a14:m>
                  <m:oMath xmlns:m="http://schemas.openxmlformats.org/officeDocument/2006/math">
                    <m:r>
                      <a:rPr lang="fr-FR" sz="1200" b="0" i="1" kern="1200" smtClean="0">
                        <a:solidFill>
                          <a:schemeClr val="tx1"/>
                        </a:solidFill>
                        <a:effectLst/>
                        <a:latin typeface="Cambria Math" panose="02040503050406030204" pitchFamily="18" charset="0"/>
                        <a:ea typeface="+mn-ea"/>
                        <a:cs typeface="+mn-cs"/>
                      </a:rPr>
                      <m:t>𝑏</m:t>
                    </m:r>
                    <m:r>
                      <a:rPr lang="fr-FR" sz="1200" b="0" i="1" kern="1200" smtClean="0">
                        <a:solidFill>
                          <a:schemeClr val="tx1"/>
                        </a:solidFill>
                        <a:effectLst/>
                        <a:latin typeface="Cambria Math" panose="02040503050406030204" pitchFamily="18" charset="0"/>
                        <a:ea typeface="+mn-ea"/>
                        <a:cs typeface="+mn-cs"/>
                      </a:rPr>
                      <m:t>=1</m:t>
                    </m:r>
                  </m:oMath>
                </a14:m>
                <a:r>
                  <a:rPr lang="fr-FR" dirty="0">
                    <a:effectLst/>
                  </a:rPr>
                  <a:t>.</a:t>
                </a:r>
              </a:p>
              <a:p>
                <a:endParaRPr lang="fr-FR" dirty="0"/>
              </a:p>
            </p:txBody>
          </p:sp>
        </mc:Choice>
        <mc:Fallback xmlns="">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On comprend vite que la valeur du montant à doubler n'importe pas, c'est pourquoi on a choisi de poser initialement </a:t>
                </a:r>
                <a:r>
                  <a:rPr lang="fr-FR" sz="1200" b="0" i="0" kern="1200">
                    <a:solidFill>
                      <a:schemeClr val="tx1"/>
                    </a:solidFill>
                    <a:effectLst/>
                    <a:latin typeface="Cambria Math" panose="02040503050406030204" pitchFamily="18" charset="0"/>
                    <a:ea typeface="+mn-ea"/>
                    <a:cs typeface="+mn-cs"/>
                  </a:rPr>
                  <a:t>𝑏=1</a:t>
                </a:r>
                <a:r>
                  <a:rPr lang="fr-FR" dirty="0">
                    <a:effectLst/>
                  </a:rPr>
                  <a:t>.</a:t>
                </a:r>
              </a:p>
              <a:p>
                <a:endParaRPr lang="fr-FR" dirty="0"/>
              </a:p>
            </p:txBody>
          </p:sp>
        </mc:Fallback>
      </mc:AlternateContent>
      <p:sp>
        <p:nvSpPr>
          <p:cNvPr id="4" name="Espace réservé du numéro de diapositive 3"/>
          <p:cNvSpPr>
            <a:spLocks noGrp="1"/>
          </p:cNvSpPr>
          <p:nvPr>
            <p:ph type="sldNum" sz="quarter" idx="5"/>
          </p:nvPr>
        </p:nvSpPr>
        <p:spPr/>
        <p:txBody>
          <a:bodyPr/>
          <a:lstStyle/>
          <a:p>
            <a:fld id="{B89A1237-63C0-2149-90AD-33FFCF7C8578}" type="slidenum">
              <a:rPr lang="fr-FR" smtClean="0"/>
              <a:t>7</a:t>
            </a:fld>
            <a:endParaRPr lang="fr-FR"/>
          </a:p>
        </p:txBody>
      </p:sp>
    </p:spTree>
    <p:extLst>
      <p:ext uri="{BB962C8B-B14F-4D97-AF65-F5344CB8AC3E}">
        <p14:creationId xmlns:p14="http://schemas.microsoft.com/office/powerpoint/2010/main" val="334743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Ça ne sera pas le cas dans tous les langages malheureusement. Il y a par exemple en C des contraintes techniques qui complexifient cette phase.</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11</a:t>
            </a:fld>
            <a:endParaRPr lang="fr-FR"/>
          </a:p>
        </p:txBody>
      </p:sp>
    </p:spTree>
    <p:extLst>
      <p:ext uri="{BB962C8B-B14F-4D97-AF65-F5344CB8AC3E}">
        <p14:creationId xmlns:p14="http://schemas.microsoft.com/office/powerpoint/2010/main" val="42478240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ltLang="fr-FR" dirty="0">
                <a:latin typeface="Arial" panose="020B0604020202020204" pitchFamily="34" charset="0"/>
                <a:ea typeface="ＭＳ Ｐゴシック" panose="020B0600070205080204" pitchFamily="34" charset="-128"/>
              </a:rPr>
              <a:t>Toutes ces caractéristiques vont prendre progressivement leur sens au fil de ce cours et des suivants.</a:t>
            </a:r>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14</a:t>
            </a:fld>
            <a:endParaRPr lang="fr-FR"/>
          </a:p>
        </p:txBody>
      </p:sp>
    </p:spTree>
    <p:extLst>
      <p:ext uri="{BB962C8B-B14F-4D97-AF65-F5344CB8AC3E}">
        <p14:creationId xmlns:p14="http://schemas.microsoft.com/office/powerpoint/2010/main" val="10906175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altLang="fr-FR" dirty="0">
                <a:latin typeface="Arial" panose="020B0604020202020204" pitchFamily="34" charset="0"/>
                <a:ea typeface="ＭＳ Ｐゴシック" panose="020B0600070205080204" pitchFamily="34" charset="-128"/>
              </a:rPr>
              <a:t>On utilise le mot « script » pour désigner un programme dans un langage interprété.</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17</a:t>
            </a:fld>
            <a:endParaRPr lang="fr-FR"/>
          </a:p>
        </p:txBody>
      </p:sp>
    </p:spTree>
    <p:extLst>
      <p:ext uri="{BB962C8B-B14F-4D97-AF65-F5344CB8AC3E}">
        <p14:creationId xmlns:p14="http://schemas.microsoft.com/office/powerpoint/2010/main" val="3132809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Les types « complex » et « str » ne sont pas des types élémentaires en ce sens qu’une variable de l’un de ces types contient nécessairement plusieurs valeurs (2 pour un complexe, et un nombre indéfini pour une chaîne de caractère).</a:t>
            </a:r>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23</a:t>
            </a:fld>
            <a:endParaRPr lang="fr-FR"/>
          </a:p>
        </p:txBody>
      </p:sp>
    </p:spTree>
    <p:extLst>
      <p:ext uri="{BB962C8B-B14F-4D97-AF65-F5344CB8AC3E}">
        <p14:creationId xmlns:p14="http://schemas.microsoft.com/office/powerpoint/2010/main" val="4024925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L’initialisation d’une variable est sa première affectation d’une valeur.</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Les opérations possibles sur une variable dépendent donc intégralement de son type.</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dirty="0"/>
          </a:p>
        </p:txBody>
      </p:sp>
      <p:sp>
        <p:nvSpPr>
          <p:cNvPr id="4" name="Espace réservé du numéro de diapositive 3"/>
          <p:cNvSpPr>
            <a:spLocks noGrp="1"/>
          </p:cNvSpPr>
          <p:nvPr>
            <p:ph type="sldNum" sz="quarter" idx="5"/>
          </p:nvPr>
        </p:nvSpPr>
        <p:spPr/>
        <p:txBody>
          <a:bodyPr/>
          <a:lstStyle/>
          <a:p>
            <a:fld id="{B89A1237-63C0-2149-90AD-33FFCF7C8578}" type="slidenum">
              <a:rPr lang="fr-FR" smtClean="0"/>
              <a:t>24</a:t>
            </a:fld>
            <a:endParaRPr lang="fr-FR"/>
          </a:p>
        </p:txBody>
      </p:sp>
    </p:spTree>
    <p:extLst>
      <p:ext uri="{BB962C8B-B14F-4D97-AF65-F5344CB8AC3E}">
        <p14:creationId xmlns:p14="http://schemas.microsoft.com/office/powerpoint/2010/main" val="173821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E35FED-2507-6347-9B57-3FF5AFCD8EC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DAD8B847-1B82-BE49-A9A7-C3023CD2D5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EB611D94-0717-E14D-B19C-F142F7DBD343}"/>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5" name="Espace réservé du pied de page 4">
            <a:extLst>
              <a:ext uri="{FF2B5EF4-FFF2-40B4-BE49-F238E27FC236}">
                <a16:creationId xmlns:a16="http://schemas.microsoft.com/office/drawing/2014/main" id="{DBD62BDA-0F08-504D-9BDA-A04B89E8265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60C21CC-1B92-B44B-AE72-CDCCB2D831B7}"/>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64140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3EDC94-6368-2D4E-8A75-930EFDF09CEB}"/>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9FEE47BB-5DBD-034C-84DA-C86FA33B9089}"/>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FE7FE81-3F94-FB4B-AB88-842AE52DCBEE}"/>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5" name="Espace réservé du pied de page 4">
            <a:extLst>
              <a:ext uri="{FF2B5EF4-FFF2-40B4-BE49-F238E27FC236}">
                <a16:creationId xmlns:a16="http://schemas.microsoft.com/office/drawing/2014/main" id="{B151EDF4-8F0D-4644-BC7F-8EDA683F62A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779F0B-3D1B-234B-8E0E-0005BA6EEB77}"/>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992137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FD2D733-6537-F246-9DD6-47A2CFFE2579}"/>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FED1EB9-F8C4-6F42-9293-8EFB0A55D05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078BEE2-EC2A-B14D-8087-8A8A25C4DC17}"/>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5" name="Espace réservé du pied de page 4">
            <a:extLst>
              <a:ext uri="{FF2B5EF4-FFF2-40B4-BE49-F238E27FC236}">
                <a16:creationId xmlns:a16="http://schemas.microsoft.com/office/drawing/2014/main" id="{26C088C9-8381-E84F-AEB6-0CE68238AFD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FEFA170-D382-C048-933C-9BCF9266E4E1}"/>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1402432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EA51D4-1867-8845-820C-C21D7BCEC9B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C3841B2-2299-484D-98D4-2509FDD8732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7F3535-31CB-2243-9FD7-D6385CE3DE0D}"/>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5" name="Espace réservé du pied de page 4">
            <a:extLst>
              <a:ext uri="{FF2B5EF4-FFF2-40B4-BE49-F238E27FC236}">
                <a16:creationId xmlns:a16="http://schemas.microsoft.com/office/drawing/2014/main" id="{B1828F9A-0BE6-2040-B200-CA9AD150D7E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553960E-7BA0-5744-B871-2625A924609E}"/>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797754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D28FD5-3D75-FF4B-8910-57BF5A27805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84D373C-AC4E-4749-AF27-1D4F5473F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994B37BF-0D5B-EE4F-B5D2-4991975BEABC}"/>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5" name="Espace réservé du pied de page 4">
            <a:extLst>
              <a:ext uri="{FF2B5EF4-FFF2-40B4-BE49-F238E27FC236}">
                <a16:creationId xmlns:a16="http://schemas.microsoft.com/office/drawing/2014/main" id="{15CC8B85-AF4B-D347-9A59-97FD4522E62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F0FD24F-150A-1443-9905-84B822D46C9E}"/>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445405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238437-A9AA-1649-93B3-41C10243C88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E052425-B188-F44E-AE00-4A68E5EA439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C1B7208-E02E-5B44-B5B0-8F7E4329BF9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6479033-F7B2-3340-AA42-C9315CC63A98}"/>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6" name="Espace réservé du pied de page 5">
            <a:extLst>
              <a:ext uri="{FF2B5EF4-FFF2-40B4-BE49-F238E27FC236}">
                <a16:creationId xmlns:a16="http://schemas.microsoft.com/office/drawing/2014/main" id="{9BC51178-4562-B14F-81E9-EEB57190DED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ECB1059-2BD2-DE48-8A78-A1F0952EFC47}"/>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41304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E87D52-2FB1-1B49-AB3F-B878A6C6CEB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35322B7-F0A2-534D-A6BC-4D36CFB7E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6A541A8E-94B9-9948-9F7F-B59CE4A7A5D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887F5E04-45D9-0B41-A49B-C539BB24076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45050A4-C507-9A4F-B6CE-71C0EC9B7E7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3FAFD617-5DC0-7146-8644-37FDEF3C4611}"/>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8" name="Espace réservé du pied de page 7">
            <a:extLst>
              <a:ext uri="{FF2B5EF4-FFF2-40B4-BE49-F238E27FC236}">
                <a16:creationId xmlns:a16="http://schemas.microsoft.com/office/drawing/2014/main" id="{066D3D1A-4433-FB46-BCB3-2FC07477E359}"/>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28BE2A0-7142-7944-9978-9CF0A02E57C9}"/>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1571945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23AE92-F78E-674F-9897-3D26B7A9FDF5}"/>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AC96ECA-9486-6E4B-B4BC-7E76B34EFF98}"/>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4" name="Espace réservé du pied de page 3">
            <a:extLst>
              <a:ext uri="{FF2B5EF4-FFF2-40B4-BE49-F238E27FC236}">
                <a16:creationId xmlns:a16="http://schemas.microsoft.com/office/drawing/2014/main" id="{B8B4D8AF-4BB6-934B-A379-CBF84C9A412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F8E009D-38CE-D34C-82BA-3182CA4F15F6}"/>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585514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AD844418-3E68-CA4E-AC8C-9D66D9255062}"/>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3" name="Espace réservé du pied de page 2">
            <a:extLst>
              <a:ext uri="{FF2B5EF4-FFF2-40B4-BE49-F238E27FC236}">
                <a16:creationId xmlns:a16="http://schemas.microsoft.com/office/drawing/2014/main" id="{ACD285BC-A399-C24D-9863-55D71A825557}"/>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9BBC877D-0D91-8442-9A72-AF3420B94651}"/>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334073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9C8412-37C8-4B46-9CE8-3469F1893FC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1A9CD95-5780-714B-A453-63A2F3456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D2D7CA0C-E415-F14F-9EF8-44A9C7CBED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2697766-D919-5247-A55B-2A12BA74BE2E}"/>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6" name="Espace réservé du pied de page 5">
            <a:extLst>
              <a:ext uri="{FF2B5EF4-FFF2-40B4-BE49-F238E27FC236}">
                <a16:creationId xmlns:a16="http://schemas.microsoft.com/office/drawing/2014/main" id="{DFB77295-5D11-2841-AC5B-84946CEA3BB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CAF8E56-0D31-804D-9F4F-DD615D5E8564}"/>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4050111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6B54B13-E418-4E42-B170-1BC860212DA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B349CDA-C85B-4F42-B8C6-26E684EDA6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9E92AAF-FCE8-F84A-8EB9-CC618F3F7E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AB83901-E98D-6B44-A440-F9809CD85A51}"/>
              </a:ext>
            </a:extLst>
          </p:cNvPr>
          <p:cNvSpPr>
            <a:spLocks noGrp="1"/>
          </p:cNvSpPr>
          <p:nvPr>
            <p:ph type="dt" sz="half" idx="10"/>
          </p:nvPr>
        </p:nvSpPr>
        <p:spPr/>
        <p:txBody>
          <a:bodyPr/>
          <a:lstStyle/>
          <a:p>
            <a:fld id="{760B14F5-1D21-F14F-B36B-BCA0A34A15FF}" type="datetimeFigureOut">
              <a:rPr lang="fr-FR" smtClean="0"/>
              <a:t>10/07/2024</a:t>
            </a:fld>
            <a:endParaRPr lang="fr-FR"/>
          </a:p>
        </p:txBody>
      </p:sp>
      <p:sp>
        <p:nvSpPr>
          <p:cNvPr id="6" name="Espace réservé du pied de page 5">
            <a:extLst>
              <a:ext uri="{FF2B5EF4-FFF2-40B4-BE49-F238E27FC236}">
                <a16:creationId xmlns:a16="http://schemas.microsoft.com/office/drawing/2014/main" id="{8AB5FCBB-5385-494D-A3C1-C59A68C9E95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4BFBC5-500C-E04C-A17A-AC6C64E82723}"/>
              </a:ext>
            </a:extLst>
          </p:cNvPr>
          <p:cNvSpPr>
            <a:spLocks noGrp="1"/>
          </p:cNvSpPr>
          <p:nvPr>
            <p:ph type="sldNum" sz="quarter" idx="12"/>
          </p:nvPr>
        </p:nvSpPr>
        <p:spPr/>
        <p:txBody>
          <a:bodyPr/>
          <a:lstStyle/>
          <a:p>
            <a:fld id="{075FE8A8-8232-1F4D-846D-4EBDDCE93EEF}" type="slidenum">
              <a:rPr lang="fr-FR" smtClean="0"/>
              <a:t>‹N°›</a:t>
            </a:fld>
            <a:endParaRPr lang="fr-FR"/>
          </a:p>
        </p:txBody>
      </p:sp>
    </p:spTree>
    <p:extLst>
      <p:ext uri="{BB962C8B-B14F-4D97-AF65-F5344CB8AC3E}">
        <p14:creationId xmlns:p14="http://schemas.microsoft.com/office/powerpoint/2010/main" val="202920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61016B3E-7434-F444-85B1-81A3F66D75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26C2A833-B532-5441-8F6F-770D7BDE7E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9AD43F0-39EC-1047-86D5-82DFE14D54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B14F5-1D21-F14F-B36B-BCA0A34A15FF}" type="datetimeFigureOut">
              <a:rPr lang="fr-FR" smtClean="0"/>
              <a:t>10/07/2024</a:t>
            </a:fld>
            <a:endParaRPr lang="fr-FR"/>
          </a:p>
        </p:txBody>
      </p:sp>
      <p:sp>
        <p:nvSpPr>
          <p:cNvPr id="5" name="Espace réservé du pied de page 4">
            <a:extLst>
              <a:ext uri="{FF2B5EF4-FFF2-40B4-BE49-F238E27FC236}">
                <a16:creationId xmlns:a16="http://schemas.microsoft.com/office/drawing/2014/main" id="{D406F5D3-EF53-A447-B4AC-97397E1C33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8542739-B2AF-EA41-A1C0-C7A7135EE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FE8A8-8232-1F4D-846D-4EBDDCE93EEF}" type="slidenum">
              <a:rPr lang="fr-FR" smtClean="0"/>
              <a:t>‹N°›</a:t>
            </a:fld>
            <a:endParaRPr lang="fr-FR"/>
          </a:p>
        </p:txBody>
      </p:sp>
    </p:spTree>
    <p:extLst>
      <p:ext uri="{BB962C8B-B14F-4D97-AF65-F5344CB8AC3E}">
        <p14:creationId xmlns:p14="http://schemas.microsoft.com/office/powerpoint/2010/main" val="978103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www.python.org/" TargetMode="External"/><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16.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0.svg"/></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7.sv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9.svg"/></Relationships>
</file>

<file path=ppt/slides/_rels/slide26.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3.svg"/></Relationships>
</file>

<file path=ppt/slides/_rels/slide29.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7.svg"/></Relationships>
</file>

<file path=ppt/slides/_rels/slide34.xml.rels><?xml version="1.0" encoding="UTF-8" standalone="yes"?>
<Relationships xmlns="http://schemas.openxmlformats.org/package/2006/relationships"><Relationship Id="rId3" Type="http://schemas.openxmlformats.org/officeDocument/2006/relationships/image" Target="../media/image49.sv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F8221A-BD6C-D743-8F79-B5CC237B7B3A}"/>
              </a:ext>
            </a:extLst>
          </p:cNvPr>
          <p:cNvSpPr>
            <a:spLocks noGrp="1"/>
          </p:cNvSpPr>
          <p:nvPr>
            <p:ph type="ctrTitle"/>
          </p:nvPr>
        </p:nvSpPr>
        <p:spPr/>
        <p:txBody>
          <a:bodyPr/>
          <a:lstStyle/>
          <a:p>
            <a:r>
              <a:rPr lang="fr-FR" dirty="0">
                <a:solidFill>
                  <a:schemeClr val="bg1"/>
                </a:solidFill>
              </a:rPr>
              <a:t>Premiers pas</a:t>
            </a:r>
          </a:p>
        </p:txBody>
      </p:sp>
      <p:sp>
        <p:nvSpPr>
          <p:cNvPr id="6" name="Sous-titre 2">
            <a:extLst>
              <a:ext uri="{FF2B5EF4-FFF2-40B4-BE49-F238E27FC236}">
                <a16:creationId xmlns:a16="http://schemas.microsoft.com/office/drawing/2014/main" id="{76B8DA83-B860-924D-B9FE-FE02FD8A3CE7}"/>
              </a:ext>
            </a:extLst>
          </p:cNvPr>
          <p:cNvSpPr>
            <a:spLocks noGrp="1"/>
          </p:cNvSpPr>
          <p:nvPr>
            <p:ph type="subTitle" idx="1"/>
          </p:nvPr>
        </p:nvSpPr>
        <p:spPr>
          <a:xfrm>
            <a:off x="1524000" y="4225983"/>
            <a:ext cx="9144000" cy="1655762"/>
          </a:xfrm>
        </p:spPr>
        <p:txBody>
          <a:bodyPr/>
          <a:lstStyle/>
          <a:p>
            <a:r>
              <a:rPr lang="fr-FR" dirty="0">
                <a:solidFill>
                  <a:schemeClr val="bg1"/>
                </a:solidFill>
              </a:rPr>
              <a:t>Introduction à la programmation en Python</a:t>
            </a:r>
          </a:p>
        </p:txBody>
      </p:sp>
      <p:pic>
        <p:nvPicPr>
          <p:cNvPr id="5" name="Image 4">
            <a:extLst>
              <a:ext uri="{FF2B5EF4-FFF2-40B4-BE49-F238E27FC236}">
                <a16:creationId xmlns:a16="http://schemas.microsoft.com/office/drawing/2014/main" id="{D5A1A31C-D020-0B43-A654-BC830BBC208E}"/>
              </a:ext>
            </a:extLst>
          </p:cNvPr>
          <p:cNvPicPr>
            <a:picLocks noChangeAspect="1"/>
          </p:cNvPicPr>
          <p:nvPr/>
        </p:nvPicPr>
        <p:blipFill>
          <a:blip r:embed="rId3"/>
          <a:stretch>
            <a:fillRect/>
          </a:stretch>
        </p:blipFill>
        <p:spPr>
          <a:xfrm>
            <a:off x="10753200" y="5454000"/>
            <a:ext cx="1080000" cy="1080000"/>
          </a:xfrm>
          <a:prstGeom prst="rect">
            <a:avLst/>
          </a:prstGeom>
        </p:spPr>
      </p:pic>
    </p:spTree>
    <p:extLst>
      <p:ext uri="{BB962C8B-B14F-4D97-AF65-F5344CB8AC3E}">
        <p14:creationId xmlns:p14="http://schemas.microsoft.com/office/powerpoint/2010/main" val="408646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Autour de la notion d’algorithme.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154984"/>
          </a:xfrm>
          <a:prstGeom prst="rect">
            <a:avLst/>
          </a:prstGeom>
          <a:noFill/>
        </p:spPr>
        <p:txBody>
          <a:bodyPr wrap="square" rtlCol="0">
            <a:spAutoFit/>
          </a:bodyPr>
          <a:lstStyle/>
          <a:p>
            <a:r>
              <a:rPr lang="fr-FR" sz="2400" b="1" dirty="0"/>
              <a:t>De l’algorithme au programme</a:t>
            </a:r>
          </a:p>
          <a:p>
            <a:endParaRPr lang="fr-FR" sz="2400" dirty="0"/>
          </a:p>
          <a:p>
            <a:pPr marL="342900" indent="-342900">
              <a:buFont typeface="Arial" panose="020B0604020202020204" pitchFamily="34" charset="0"/>
              <a:buChar char="•"/>
            </a:pPr>
            <a:r>
              <a:rPr lang="fr-FR" sz="2400" dirty="0"/>
              <a:t>La conception d’un algorithme peut (doit) se faire de façon non formelle en version papier.</a:t>
            </a:r>
          </a:p>
          <a:p>
            <a:endParaRPr lang="fr-FR" sz="2400" dirty="0"/>
          </a:p>
          <a:p>
            <a:pPr marL="342900" indent="-342900">
              <a:buFont typeface="Arial" panose="020B0604020202020204" pitchFamily="34" charset="0"/>
              <a:buChar char="•"/>
            </a:pPr>
            <a:r>
              <a:rPr lang="fr-FR" sz="2400" dirty="0"/>
              <a:t>Ses instructions seront ensuite traduites dans un langage de programmation.</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L’algorithme contient toute la réflexion, l’abstraction du programme.</a:t>
            </a:r>
          </a:p>
        </p:txBody>
      </p:sp>
      <p:sp>
        <p:nvSpPr>
          <p:cNvPr id="4" name="ZoneTexte 3">
            <a:extLst>
              <a:ext uri="{FF2B5EF4-FFF2-40B4-BE49-F238E27FC236}">
                <a16:creationId xmlns:a16="http://schemas.microsoft.com/office/drawing/2014/main" id="{C20F097A-FE90-2546-8EAE-B3490244133D}"/>
              </a:ext>
            </a:extLst>
          </p:cNvPr>
          <p:cNvSpPr txBox="1"/>
          <p:nvPr/>
        </p:nvSpPr>
        <p:spPr>
          <a:xfrm>
            <a:off x="1339702" y="4210492"/>
            <a:ext cx="1394460" cy="461665"/>
          </a:xfrm>
          <a:prstGeom prst="rect">
            <a:avLst/>
          </a:prstGeom>
          <a:noFill/>
        </p:spPr>
        <p:txBody>
          <a:bodyPr wrap="square" rtlCol="0">
            <a:spAutoFit/>
          </a:bodyPr>
          <a:lstStyle/>
          <a:p>
            <a:r>
              <a:rPr lang="fr-FR" sz="2400" dirty="0"/>
              <a:t>Problème</a:t>
            </a:r>
          </a:p>
        </p:txBody>
      </p:sp>
      <p:sp>
        <p:nvSpPr>
          <p:cNvPr id="5" name="Flèche vers la droite 4">
            <a:extLst>
              <a:ext uri="{FF2B5EF4-FFF2-40B4-BE49-F238E27FC236}">
                <a16:creationId xmlns:a16="http://schemas.microsoft.com/office/drawing/2014/main" id="{5FC44712-611A-3E4F-95A5-2E036A1EDBCE}"/>
              </a:ext>
            </a:extLst>
          </p:cNvPr>
          <p:cNvSpPr/>
          <p:nvPr/>
        </p:nvSpPr>
        <p:spPr>
          <a:xfrm>
            <a:off x="3219394" y="4345180"/>
            <a:ext cx="1394460" cy="227966"/>
          </a:xfrm>
          <a:prstGeom prst="rightArrow">
            <a:avLst/>
          </a:prstGeom>
          <a:solidFill>
            <a:srgbClr val="3D2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ZoneTexte 5">
            <a:extLst>
              <a:ext uri="{FF2B5EF4-FFF2-40B4-BE49-F238E27FC236}">
                <a16:creationId xmlns:a16="http://schemas.microsoft.com/office/drawing/2014/main" id="{A0A6A5B4-E835-A843-B157-74C3072E0BC7}"/>
              </a:ext>
            </a:extLst>
          </p:cNvPr>
          <p:cNvSpPr txBox="1"/>
          <p:nvPr/>
        </p:nvSpPr>
        <p:spPr>
          <a:xfrm>
            <a:off x="5099086" y="4210491"/>
            <a:ext cx="1601371" cy="461665"/>
          </a:xfrm>
          <a:prstGeom prst="rect">
            <a:avLst/>
          </a:prstGeom>
          <a:noFill/>
        </p:spPr>
        <p:txBody>
          <a:bodyPr wrap="square" rtlCol="0">
            <a:spAutoFit/>
          </a:bodyPr>
          <a:lstStyle/>
          <a:p>
            <a:r>
              <a:rPr lang="fr-FR" sz="2400" dirty="0"/>
              <a:t>Algorithme</a:t>
            </a:r>
          </a:p>
        </p:txBody>
      </p:sp>
      <p:sp>
        <p:nvSpPr>
          <p:cNvPr id="7" name="Flèche vers la droite 6">
            <a:extLst>
              <a:ext uri="{FF2B5EF4-FFF2-40B4-BE49-F238E27FC236}">
                <a16:creationId xmlns:a16="http://schemas.microsoft.com/office/drawing/2014/main" id="{1375CB67-C626-9C4E-A721-574B06ABAB0D}"/>
              </a:ext>
            </a:extLst>
          </p:cNvPr>
          <p:cNvSpPr/>
          <p:nvPr/>
        </p:nvSpPr>
        <p:spPr>
          <a:xfrm>
            <a:off x="7185689" y="4345180"/>
            <a:ext cx="1394460" cy="227966"/>
          </a:xfrm>
          <a:prstGeom prst="rightArrow">
            <a:avLst/>
          </a:prstGeom>
          <a:solidFill>
            <a:srgbClr val="3D268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ZoneTexte 7">
            <a:extLst>
              <a:ext uri="{FF2B5EF4-FFF2-40B4-BE49-F238E27FC236}">
                <a16:creationId xmlns:a16="http://schemas.microsoft.com/office/drawing/2014/main" id="{11D1EF19-57D7-CA46-8EDC-189CCFCDFC2A}"/>
              </a:ext>
            </a:extLst>
          </p:cNvPr>
          <p:cNvSpPr txBox="1"/>
          <p:nvPr/>
        </p:nvSpPr>
        <p:spPr>
          <a:xfrm>
            <a:off x="9065381" y="4210491"/>
            <a:ext cx="1694768" cy="461665"/>
          </a:xfrm>
          <a:prstGeom prst="rect">
            <a:avLst/>
          </a:prstGeom>
          <a:noFill/>
        </p:spPr>
        <p:txBody>
          <a:bodyPr wrap="square" rtlCol="0">
            <a:spAutoFit/>
          </a:bodyPr>
          <a:lstStyle/>
          <a:p>
            <a:r>
              <a:rPr lang="fr-FR" sz="2400" dirty="0"/>
              <a:t>Programme</a:t>
            </a:r>
          </a:p>
        </p:txBody>
      </p:sp>
    </p:spTree>
    <p:extLst>
      <p:ext uri="{BB962C8B-B14F-4D97-AF65-F5344CB8AC3E}">
        <p14:creationId xmlns:p14="http://schemas.microsoft.com/office/powerpoint/2010/main" val="1709514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Autour de la notion d’algorithme.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1569660"/>
          </a:xfrm>
          <a:prstGeom prst="rect">
            <a:avLst/>
          </a:prstGeom>
          <a:noFill/>
        </p:spPr>
        <p:txBody>
          <a:bodyPr wrap="square" rtlCol="0">
            <a:spAutoFit/>
          </a:bodyPr>
          <a:lstStyle/>
          <a:p>
            <a:r>
              <a:rPr lang="fr-FR" sz="2400" b="1" dirty="0"/>
              <a:t>De l’algorithme au programme</a:t>
            </a:r>
          </a:p>
          <a:p>
            <a:endParaRPr lang="fr-FR" sz="2400" dirty="0"/>
          </a:p>
          <a:p>
            <a:pPr marL="342900" indent="-342900">
              <a:buFont typeface="Arial" panose="020B0604020202020204" pitchFamily="34" charset="0"/>
              <a:buChar char="•"/>
            </a:pPr>
            <a:r>
              <a:rPr lang="fr-FR" sz="2400" dirty="0"/>
              <a:t>La phase de traduction de l’algorithme en Python sera souvent relativement simple. </a:t>
            </a:r>
          </a:p>
        </p:txBody>
      </p:sp>
      <p:sp>
        <p:nvSpPr>
          <p:cNvPr id="4" name="Rectangle : coins arrondis 3">
            <a:extLst>
              <a:ext uri="{FF2B5EF4-FFF2-40B4-BE49-F238E27FC236}">
                <a16:creationId xmlns:a16="http://schemas.microsoft.com/office/drawing/2014/main" id="{E66B22A8-84B3-A842-ABA9-C406785174D7}"/>
              </a:ext>
            </a:extLst>
          </p:cNvPr>
          <p:cNvSpPr/>
          <p:nvPr/>
        </p:nvSpPr>
        <p:spPr>
          <a:xfrm>
            <a:off x="1159077" y="3260561"/>
            <a:ext cx="9897035" cy="240408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defRPr/>
            </a:pPr>
            <a:r>
              <a:rPr lang="en-US" sz="2000" dirty="0">
                <a:solidFill>
                  <a:schemeClr val="tx1"/>
                </a:solidFill>
                <a:latin typeface="Courier New"/>
                <a:cs typeface="Courier New"/>
              </a:rPr>
              <a:t>def years(t):</a:t>
            </a:r>
          </a:p>
          <a:p>
            <a:pPr>
              <a:defRPr/>
            </a:pPr>
            <a:r>
              <a:rPr lang="en-US" sz="2000" dirty="0">
                <a:solidFill>
                  <a:schemeClr val="tx1"/>
                </a:solidFill>
                <a:latin typeface="Courier New"/>
                <a:cs typeface="Courier New"/>
              </a:rPr>
              <a:t>    a, b = 0, 1</a:t>
            </a:r>
          </a:p>
          <a:p>
            <a:pPr>
              <a:defRPr/>
            </a:pPr>
            <a:r>
              <a:rPr lang="en-US" sz="2000" dirty="0">
                <a:solidFill>
                  <a:schemeClr val="tx1"/>
                </a:solidFill>
                <a:latin typeface="Courier New"/>
                <a:cs typeface="Courier New"/>
              </a:rPr>
              <a:t>    while b&lt;2:</a:t>
            </a:r>
          </a:p>
          <a:p>
            <a:pPr>
              <a:defRPr/>
            </a:pPr>
            <a:r>
              <a:rPr lang="en-US" sz="2000" dirty="0">
                <a:solidFill>
                  <a:schemeClr val="tx1"/>
                </a:solidFill>
                <a:latin typeface="Courier New"/>
                <a:cs typeface="Courier New"/>
              </a:rPr>
              <a:t>        b = b*(1+t)</a:t>
            </a:r>
          </a:p>
          <a:p>
            <a:pPr>
              <a:defRPr/>
            </a:pPr>
            <a:r>
              <a:rPr lang="en-US" sz="2000" dirty="0">
                <a:solidFill>
                  <a:schemeClr val="tx1"/>
                </a:solidFill>
                <a:latin typeface="Courier New"/>
                <a:cs typeface="Courier New"/>
              </a:rPr>
              <a:t>        a = a+1</a:t>
            </a:r>
          </a:p>
          <a:p>
            <a:pPr>
              <a:defRPr/>
            </a:pPr>
            <a:r>
              <a:rPr lang="en-US" sz="2000" dirty="0">
                <a:solidFill>
                  <a:schemeClr val="tx1"/>
                </a:solidFill>
                <a:latin typeface="Courier New"/>
                <a:cs typeface="Courier New"/>
              </a:rPr>
              <a:t>    return a</a:t>
            </a:r>
          </a:p>
        </p:txBody>
      </p:sp>
    </p:spTree>
    <p:extLst>
      <p:ext uri="{BB962C8B-B14F-4D97-AF65-F5344CB8AC3E}">
        <p14:creationId xmlns:p14="http://schemas.microsoft.com/office/powerpoint/2010/main" val="214979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3" name="Graphique 2" descr="Questions avec un remplissage uni">
            <a:extLst>
              <a:ext uri="{FF2B5EF4-FFF2-40B4-BE49-F238E27FC236}">
                <a16:creationId xmlns:a16="http://schemas.microsoft.com/office/drawing/2014/main" id="{117F3F9E-E45E-9844-8215-AA148A5923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6000" y="1989000"/>
            <a:ext cx="2880000" cy="2880000"/>
          </a:xfrm>
          <a:prstGeom prst="rect">
            <a:avLst/>
          </a:prstGeom>
        </p:spPr>
      </p:pic>
      <p:sp>
        <p:nvSpPr>
          <p:cNvPr id="6" name="Titre 1">
            <a:extLst>
              <a:ext uri="{FF2B5EF4-FFF2-40B4-BE49-F238E27FC236}">
                <a16:creationId xmlns:a16="http://schemas.microsoft.com/office/drawing/2014/main" id="{6784514D-DFE8-6540-A8D9-ED1329C44D36}"/>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solidFill>
                  <a:schemeClr val="bg1"/>
                </a:solidFill>
              </a:rPr>
              <a:t>1. Autour de la notion d’algorithme.</a:t>
            </a:r>
          </a:p>
        </p:txBody>
      </p:sp>
    </p:spTree>
    <p:extLst>
      <p:ext uri="{BB962C8B-B14F-4D97-AF65-F5344CB8AC3E}">
        <p14:creationId xmlns:p14="http://schemas.microsoft.com/office/powerpoint/2010/main" val="192640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AC0B1E25-C870-E44C-9AEC-2F6389ADF8D7}"/>
              </a:ext>
            </a:extLst>
          </p:cNvPr>
          <p:cNvSpPr txBox="1">
            <a:spLocks/>
          </p:cNvSpPr>
          <p:nvPr/>
        </p:nvSpPr>
        <p:spPr>
          <a:xfrm>
            <a:off x="831849" y="1709738"/>
            <a:ext cx="10722841" cy="28512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5400" dirty="0"/>
          </a:p>
          <a:p>
            <a:endParaRPr lang="fr-FR" sz="5400" dirty="0"/>
          </a:p>
          <a:p>
            <a:endParaRPr lang="fr-FR" sz="5400" dirty="0"/>
          </a:p>
          <a:p>
            <a:r>
              <a:rPr lang="fr-FR" sz="5400" dirty="0">
                <a:solidFill>
                  <a:schemeClr val="bg1"/>
                </a:solidFill>
              </a:rPr>
              <a:t>2. Développer en Python.</a:t>
            </a:r>
          </a:p>
        </p:txBody>
      </p:sp>
    </p:spTree>
    <p:extLst>
      <p:ext uri="{BB962C8B-B14F-4D97-AF65-F5344CB8AC3E}">
        <p14:creationId xmlns:p14="http://schemas.microsoft.com/office/powerpoint/2010/main" val="227131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Développer en Python.</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785652"/>
          </a:xfrm>
          <a:prstGeom prst="rect">
            <a:avLst/>
          </a:prstGeom>
          <a:noFill/>
        </p:spPr>
        <p:txBody>
          <a:bodyPr wrap="square" rtlCol="0">
            <a:spAutoFit/>
          </a:bodyPr>
          <a:lstStyle/>
          <a:p>
            <a:r>
              <a:rPr lang="fr-FR" sz="2400" b="1" dirty="0"/>
              <a:t>Avantages du Python comme langage d’apprentissage</a:t>
            </a:r>
          </a:p>
          <a:p>
            <a:endParaRPr lang="fr-FR" sz="2400" dirty="0"/>
          </a:p>
          <a:p>
            <a:pPr marL="342900" indent="-342900">
              <a:buFont typeface="Arial" panose="020B0604020202020204" pitchFamily="34" charset="0"/>
              <a:buChar char="•"/>
            </a:pPr>
            <a:r>
              <a:rPr lang="fr-FR" sz="2400" dirty="0"/>
              <a:t>Syntaxe simple.</a:t>
            </a:r>
          </a:p>
          <a:p>
            <a:pPr marL="342900" indent="-342900">
              <a:buFont typeface="Arial" panose="020B0604020202020204" pitchFamily="34" charset="0"/>
              <a:buChar char="•"/>
            </a:pPr>
            <a:r>
              <a:rPr lang="fr-FR" sz="2400" dirty="0"/>
              <a:t>Langage interprété.</a:t>
            </a:r>
          </a:p>
          <a:p>
            <a:pPr marL="342900" indent="-342900">
              <a:buFont typeface="Arial" panose="020B0604020202020204" pitchFamily="34" charset="0"/>
              <a:buChar char="•"/>
            </a:pPr>
            <a:r>
              <a:rPr lang="fr-FR" sz="2400" dirty="0"/>
              <a:t>Possède un mode console.</a:t>
            </a:r>
          </a:p>
          <a:p>
            <a:pPr marL="342900" indent="-342900">
              <a:buFont typeface="Arial" panose="020B0604020202020204" pitchFamily="34" charset="0"/>
              <a:buChar char="•"/>
            </a:pPr>
            <a:r>
              <a:rPr lang="fr-FR" sz="2400" dirty="0"/>
              <a:t>Langage de haut niveau.</a:t>
            </a:r>
          </a:p>
          <a:p>
            <a:pPr marL="342900" indent="-342900">
              <a:buFont typeface="Arial" panose="020B0604020202020204" pitchFamily="34" charset="0"/>
              <a:buChar char="•"/>
            </a:pPr>
            <a:r>
              <a:rPr lang="fr-FR" sz="2400" dirty="0"/>
              <a:t>Structures de données existantes.</a:t>
            </a:r>
          </a:p>
          <a:p>
            <a:pPr marL="342900" indent="-342900">
              <a:buFont typeface="Arial" panose="020B0604020202020204" pitchFamily="34" charset="0"/>
              <a:buChar char="•"/>
            </a:pPr>
            <a:r>
              <a:rPr lang="fr-FR" sz="2400" dirty="0"/>
              <a:t>Open source.</a:t>
            </a:r>
          </a:p>
          <a:p>
            <a:pPr marL="342900" indent="-342900">
              <a:buFont typeface="Arial" panose="020B0604020202020204" pitchFamily="34" charset="0"/>
              <a:buChar char="•"/>
            </a:pPr>
            <a:r>
              <a:rPr lang="fr-FR" sz="2400" dirty="0"/>
              <a:t>Langage populaire.</a:t>
            </a:r>
          </a:p>
          <a:p>
            <a:pPr marL="342900" indent="-342900">
              <a:buFont typeface="Arial" panose="020B0604020202020204" pitchFamily="34" charset="0"/>
              <a:buChar char="•"/>
            </a:pPr>
            <a:r>
              <a:rPr lang="fr-FR" sz="2400" dirty="0"/>
              <a:t>Librairies graphiques faciles à installer.</a:t>
            </a:r>
          </a:p>
        </p:txBody>
      </p:sp>
      <p:pic>
        <p:nvPicPr>
          <p:cNvPr id="4" name="Graphique 3" descr="Évaluation 3 étoiles">
            <a:extLst>
              <a:ext uri="{FF2B5EF4-FFF2-40B4-BE49-F238E27FC236}">
                <a16:creationId xmlns:a16="http://schemas.microsoft.com/office/drawing/2014/main" id="{6A2CE124-7A97-9E41-B5D1-1FAE9FF82B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381256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Développer en Python.</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046988"/>
          </a:xfrm>
          <a:prstGeom prst="rect">
            <a:avLst/>
          </a:prstGeom>
          <a:noFill/>
        </p:spPr>
        <p:txBody>
          <a:bodyPr wrap="square" rtlCol="0">
            <a:spAutoFit/>
          </a:bodyPr>
          <a:lstStyle/>
          <a:p>
            <a:pPr lvl="0"/>
            <a:r>
              <a:rPr lang="fr-FR" sz="2400" b="1" dirty="0">
                <a:solidFill>
                  <a:prstClr val="black"/>
                </a:solidFill>
              </a:rPr>
              <a:t>Téléchargement de l’interpréteur Python</a:t>
            </a:r>
          </a:p>
          <a:p>
            <a:pPr lvl="0"/>
            <a:endParaRPr lang="fr-FR" sz="2400" dirty="0">
              <a:solidFill>
                <a:prstClr val="black"/>
              </a:solidFill>
            </a:endParaRPr>
          </a:p>
          <a:p>
            <a:pPr marL="342900" lvl="0" indent="-342900">
              <a:buFont typeface="Arial" panose="020B0604020202020204" pitchFamily="34" charset="0"/>
              <a:buChar char="•"/>
            </a:pPr>
            <a:r>
              <a:rPr lang="fr-FR" sz="2400" dirty="0">
                <a:solidFill>
                  <a:prstClr val="black"/>
                </a:solidFill>
              </a:rPr>
              <a:t>Disponible sur </a:t>
            </a:r>
            <a:r>
              <a:rPr lang="fr-FR" sz="2400" dirty="0">
                <a:solidFill>
                  <a:prstClr val="black"/>
                </a:solidFill>
                <a:hlinkClick r:id="rId2"/>
              </a:rPr>
              <a:t>python.org</a:t>
            </a:r>
            <a:endParaRPr lang="fr-FR" sz="2400" dirty="0">
              <a:solidFill>
                <a:prstClr val="black"/>
              </a:solidFill>
            </a:endParaRPr>
          </a:p>
          <a:p>
            <a:pPr marL="342900" lvl="0" indent="-342900">
              <a:buFont typeface="Arial" panose="020B0604020202020204" pitchFamily="34" charset="0"/>
              <a:buChar char="•"/>
            </a:pPr>
            <a:endParaRPr lang="fr-FR" sz="2400" dirty="0">
              <a:solidFill>
                <a:prstClr val="black"/>
              </a:solidFill>
            </a:endParaRPr>
          </a:p>
          <a:p>
            <a:pPr marL="342900" lvl="0" indent="-342900">
              <a:buFont typeface="Arial" panose="020B0604020202020204" pitchFamily="34" charset="0"/>
              <a:buChar char="•"/>
            </a:pPr>
            <a:r>
              <a:rPr lang="fr-FR" sz="2400" dirty="0">
                <a:solidFill>
                  <a:prstClr val="black"/>
                </a:solidFill>
              </a:rPr>
              <a:t>Choisir la version la plus récente de la branche 3.x</a:t>
            </a:r>
          </a:p>
          <a:p>
            <a:pPr marL="342900" lvl="0" indent="-342900">
              <a:buFont typeface="Arial" panose="020B0604020202020204" pitchFamily="34" charset="0"/>
              <a:buChar char="•"/>
            </a:pPr>
            <a:endParaRPr lang="fr-FR" sz="2400" dirty="0">
              <a:solidFill>
                <a:prstClr val="black"/>
              </a:solidFill>
            </a:endParaRPr>
          </a:p>
          <a:p>
            <a:pPr marL="342900" lvl="0" indent="-342900">
              <a:buFont typeface="Arial" panose="020B0604020202020204" pitchFamily="34" charset="0"/>
              <a:buChar char="•"/>
            </a:pPr>
            <a:r>
              <a:rPr lang="fr-FR" sz="2400" dirty="0">
                <a:solidFill>
                  <a:prstClr val="black"/>
                </a:solidFill>
              </a:rPr>
              <a:t>Il est téléchargé simultanément un environnement de développement basique : IDLE.</a:t>
            </a:r>
          </a:p>
        </p:txBody>
      </p:sp>
      <p:pic>
        <p:nvPicPr>
          <p:cNvPr id="4" name="Graphique 3" descr="Badge 3">
            <a:extLst>
              <a:ext uri="{FF2B5EF4-FFF2-40B4-BE49-F238E27FC236}">
                <a16:creationId xmlns:a16="http://schemas.microsoft.com/office/drawing/2014/main" id="{137C6ABB-EBB3-5C4F-9DFC-C598039743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2362622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Développer en Python.</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785652"/>
          </a:xfrm>
          <a:prstGeom prst="rect">
            <a:avLst/>
          </a:prstGeom>
          <a:noFill/>
        </p:spPr>
        <p:txBody>
          <a:bodyPr wrap="square" rtlCol="0">
            <a:spAutoFit/>
          </a:bodyPr>
          <a:lstStyle/>
          <a:p>
            <a:r>
              <a:rPr lang="fr-FR" sz="2400" b="1" dirty="0"/>
              <a:t>Choix d’un IDE (Integrated Development Environment) </a:t>
            </a:r>
          </a:p>
          <a:p>
            <a:endParaRPr lang="fr-FR" sz="2400" dirty="0"/>
          </a:p>
          <a:p>
            <a:pPr marL="342900" indent="-342900">
              <a:buFont typeface="Arial" panose="020B0604020202020204" pitchFamily="34" charset="0"/>
              <a:buChar char="•"/>
            </a:pPr>
            <a:r>
              <a:rPr lang="fr-FR" sz="2400" dirty="0"/>
              <a:t>Se contenter par défaut de IDLE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Utiliser une solution plus élaborée :</a:t>
            </a:r>
          </a:p>
          <a:p>
            <a:pPr marL="342900" indent="-342900">
              <a:buFont typeface="Arial" panose="020B0604020202020204" pitchFamily="34" charset="0"/>
              <a:buChar char="•"/>
            </a:pPr>
            <a:endParaRPr lang="fr-FR" sz="2400" dirty="0"/>
          </a:p>
          <a:p>
            <a:pPr marL="800100" lvl="1" indent="-342900">
              <a:buFont typeface="Arial" panose="020B0604020202020204" pitchFamily="34" charset="0"/>
              <a:buChar char="•"/>
            </a:pPr>
            <a:r>
              <a:rPr lang="fr-FR" sz="2400" dirty="0"/>
              <a:t>Pycharm</a:t>
            </a:r>
          </a:p>
          <a:p>
            <a:pPr marL="800100" lvl="1" indent="-342900">
              <a:buFont typeface="Arial" panose="020B0604020202020204" pitchFamily="34" charset="0"/>
              <a:buChar char="•"/>
            </a:pPr>
            <a:r>
              <a:rPr lang="fr-FR" sz="2400" dirty="0"/>
              <a:t>Komodo</a:t>
            </a:r>
          </a:p>
          <a:p>
            <a:pPr marL="800100" lvl="1" indent="-342900">
              <a:buFont typeface="Arial" panose="020B0604020202020204" pitchFamily="34" charset="0"/>
              <a:buChar char="•"/>
            </a:pPr>
            <a:r>
              <a:rPr lang="fr-FR" sz="2400" dirty="0" err="1"/>
              <a:t>Spyder</a:t>
            </a:r>
            <a:endParaRPr lang="fr-FR" sz="2400" dirty="0"/>
          </a:p>
          <a:p>
            <a:pPr marL="800100" lvl="1" indent="-342900">
              <a:buFont typeface="Arial" panose="020B0604020202020204" pitchFamily="34" charset="0"/>
              <a:buChar char="•"/>
            </a:pPr>
            <a:r>
              <a:rPr lang="fr-FR" sz="2400" dirty="0"/>
              <a:t>…</a:t>
            </a:r>
          </a:p>
        </p:txBody>
      </p:sp>
      <p:pic>
        <p:nvPicPr>
          <p:cNvPr id="5" name="Graphique 4" descr="Panneau de signalisation avec un remplissage uni">
            <a:extLst>
              <a:ext uri="{FF2B5EF4-FFF2-40B4-BE49-F238E27FC236}">
                <a16:creationId xmlns:a16="http://schemas.microsoft.com/office/drawing/2014/main" id="{D9A5AC10-C25A-C642-B2C5-B8D41FFE0C2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2720253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Développer en Python.</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416320"/>
          </a:xfrm>
          <a:prstGeom prst="rect">
            <a:avLst/>
          </a:prstGeom>
          <a:noFill/>
        </p:spPr>
        <p:txBody>
          <a:bodyPr wrap="square" rtlCol="0">
            <a:spAutoFit/>
          </a:bodyPr>
          <a:lstStyle/>
          <a:p>
            <a:r>
              <a:rPr lang="fr-FR" sz="2400" b="1" dirty="0"/>
              <a:t>Les deux modes d’utilisation</a:t>
            </a:r>
          </a:p>
          <a:p>
            <a:endParaRPr lang="fr-FR" sz="2400" dirty="0"/>
          </a:p>
          <a:p>
            <a:pPr marL="342900" indent="-342900">
              <a:buFont typeface="Arial" panose="020B0604020202020204" pitchFamily="34" charset="0"/>
              <a:buChar char="•"/>
            </a:pPr>
            <a:r>
              <a:rPr lang="fr-FR" sz="2400" dirty="0"/>
              <a:t>Console :</a:t>
            </a:r>
          </a:p>
          <a:p>
            <a:pPr marL="800100" lvl="1" indent="-342900">
              <a:buFont typeface="Arial" panose="020B0604020202020204" pitchFamily="34" charset="0"/>
              <a:buChar char="•"/>
            </a:pPr>
            <a:r>
              <a:rPr lang="fr-FR" sz="2400" dirty="0"/>
              <a:t>Mode interactif (style calculatrice).</a:t>
            </a:r>
          </a:p>
          <a:p>
            <a:pPr marL="800100" lvl="1" indent="-342900">
              <a:buFont typeface="Arial" panose="020B0604020202020204" pitchFamily="34" charset="0"/>
              <a:buChar char="•"/>
            </a:pPr>
            <a:r>
              <a:rPr lang="fr-FR" sz="2400" dirty="0"/>
              <a:t>Permet de tester du code à la volée.</a:t>
            </a:r>
          </a:p>
          <a:p>
            <a:pPr marL="800100" lvl="1" indent="-342900">
              <a:buFont typeface="Arial" panose="020B0604020202020204" pitchFamily="34" charset="0"/>
              <a:buChar char="•"/>
            </a:pPr>
            <a:endParaRPr lang="fr-FR" sz="2400" dirty="0"/>
          </a:p>
          <a:p>
            <a:pPr marL="800100" lvl="1"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Éditeur :</a:t>
            </a:r>
          </a:p>
          <a:p>
            <a:pPr marL="800100" lvl="1" indent="-342900">
              <a:buFont typeface="Arial" panose="020B0604020202020204" pitchFamily="34" charset="0"/>
              <a:buChar char="•"/>
            </a:pPr>
            <a:r>
              <a:rPr lang="fr-FR" sz="2400" dirty="0"/>
              <a:t>Pour écrire et sauvegarder des scripts.</a:t>
            </a:r>
          </a:p>
        </p:txBody>
      </p:sp>
      <p:pic>
        <p:nvPicPr>
          <p:cNvPr id="5" name="Graphique 4" descr="Raquette et balle de tennis avec un remplissage uni">
            <a:extLst>
              <a:ext uri="{FF2B5EF4-FFF2-40B4-BE49-F238E27FC236}">
                <a16:creationId xmlns:a16="http://schemas.microsoft.com/office/drawing/2014/main" id="{9FE0F143-A9A8-194E-8BFB-A7E914E7ED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2847511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2. Développer en Python.</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Les deux modes d’utilisation</a:t>
            </a:r>
          </a:p>
        </p:txBody>
      </p:sp>
      <p:pic>
        <p:nvPicPr>
          <p:cNvPr id="5" name="Image 4" descr="Une image contenant capture d’écran, moniteur, écran, ordinateur&#10;&#10;Description générée automatiquement">
            <a:extLst>
              <a:ext uri="{FF2B5EF4-FFF2-40B4-BE49-F238E27FC236}">
                <a16:creationId xmlns:a16="http://schemas.microsoft.com/office/drawing/2014/main" id="{BBAC808F-DBE0-524D-A347-4DC427DEBE82}"/>
              </a:ext>
            </a:extLst>
          </p:cNvPr>
          <p:cNvPicPr>
            <a:picLocks noChangeAspect="1"/>
          </p:cNvPicPr>
          <p:nvPr/>
        </p:nvPicPr>
        <p:blipFill>
          <a:blip r:embed="rId2"/>
          <a:stretch>
            <a:fillRect/>
          </a:stretch>
        </p:blipFill>
        <p:spPr>
          <a:xfrm>
            <a:off x="1206773" y="2071716"/>
            <a:ext cx="9801643" cy="4680000"/>
          </a:xfrm>
          <a:prstGeom prst="rect">
            <a:avLst/>
          </a:prstGeom>
        </p:spPr>
      </p:pic>
    </p:spTree>
    <p:extLst>
      <p:ext uri="{BB962C8B-B14F-4D97-AF65-F5344CB8AC3E}">
        <p14:creationId xmlns:p14="http://schemas.microsoft.com/office/powerpoint/2010/main" val="2625515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3" name="Graphique 2" descr="Questions avec un remplissage uni">
            <a:extLst>
              <a:ext uri="{FF2B5EF4-FFF2-40B4-BE49-F238E27FC236}">
                <a16:creationId xmlns:a16="http://schemas.microsoft.com/office/drawing/2014/main" id="{117F3F9E-E45E-9844-8215-AA148A5923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6000" y="1989000"/>
            <a:ext cx="2880000" cy="2880000"/>
          </a:xfrm>
          <a:prstGeom prst="rect">
            <a:avLst/>
          </a:prstGeom>
        </p:spPr>
      </p:pic>
      <p:sp>
        <p:nvSpPr>
          <p:cNvPr id="6" name="Titre 1">
            <a:extLst>
              <a:ext uri="{FF2B5EF4-FFF2-40B4-BE49-F238E27FC236}">
                <a16:creationId xmlns:a16="http://schemas.microsoft.com/office/drawing/2014/main" id="{6784514D-DFE8-6540-A8D9-ED1329C44D36}"/>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solidFill>
                  <a:schemeClr val="bg1"/>
                </a:solidFill>
              </a:rPr>
              <a:t>2. Développer en Python.</a:t>
            </a:r>
          </a:p>
        </p:txBody>
      </p:sp>
    </p:spTree>
    <p:extLst>
      <p:ext uri="{BB962C8B-B14F-4D97-AF65-F5344CB8AC3E}">
        <p14:creationId xmlns:p14="http://schemas.microsoft.com/office/powerpoint/2010/main" val="1184467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AC0B1E25-C870-E44C-9AEC-2F6389ADF8D7}"/>
              </a:ext>
            </a:extLst>
          </p:cNvPr>
          <p:cNvSpPr txBox="1">
            <a:spLocks/>
          </p:cNvSpPr>
          <p:nvPr/>
        </p:nvSpPr>
        <p:spPr>
          <a:xfrm>
            <a:off x="831850" y="2554565"/>
            <a:ext cx="10515600" cy="28512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742950" indent="-742950">
              <a:buAutoNum type="arabicPeriod"/>
            </a:pPr>
            <a:r>
              <a:rPr lang="fr-FR" sz="3600" dirty="0">
                <a:solidFill>
                  <a:schemeClr val="bg1"/>
                </a:solidFill>
              </a:rPr>
              <a:t>Autour de la notion d’algorithme.</a:t>
            </a:r>
          </a:p>
          <a:p>
            <a:pPr marL="742950" indent="-742950">
              <a:buAutoNum type="arabicPeriod"/>
            </a:pPr>
            <a:r>
              <a:rPr lang="fr-FR" sz="3600" dirty="0">
                <a:solidFill>
                  <a:schemeClr val="bg1"/>
                </a:solidFill>
              </a:rPr>
              <a:t>Développer en Python.</a:t>
            </a:r>
          </a:p>
          <a:p>
            <a:pPr marL="742950" indent="-742950">
              <a:buAutoNum type="arabicPeriod"/>
            </a:pPr>
            <a:r>
              <a:rPr lang="fr-FR" sz="3600" dirty="0">
                <a:solidFill>
                  <a:schemeClr val="bg1"/>
                </a:solidFill>
              </a:rPr>
              <a:t>Les variables en Python.</a:t>
            </a:r>
          </a:p>
        </p:txBody>
      </p:sp>
      <p:sp>
        <p:nvSpPr>
          <p:cNvPr id="5" name="Titre 1">
            <a:extLst>
              <a:ext uri="{FF2B5EF4-FFF2-40B4-BE49-F238E27FC236}">
                <a16:creationId xmlns:a16="http://schemas.microsoft.com/office/drawing/2014/main" id="{E19DB8DF-56A9-C146-8CC5-1A72BBF66B41}"/>
              </a:ext>
            </a:extLst>
          </p:cNvPr>
          <p:cNvSpPr txBox="1">
            <a:spLocks/>
          </p:cNvSpPr>
          <p:nvPr/>
        </p:nvSpPr>
        <p:spPr>
          <a:xfrm>
            <a:off x="4994689" y="402196"/>
            <a:ext cx="2189922"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sz="3200" i="1" dirty="0">
                <a:solidFill>
                  <a:schemeClr val="bg1"/>
                </a:solidFill>
              </a:rPr>
              <a:t>Sommaire</a:t>
            </a:r>
          </a:p>
        </p:txBody>
      </p:sp>
      <p:pic>
        <p:nvPicPr>
          <p:cNvPr id="6" name="Graphique 5" descr="Menu avec un remplissage uni">
            <a:extLst>
              <a:ext uri="{FF2B5EF4-FFF2-40B4-BE49-F238E27FC236}">
                <a16:creationId xmlns:a16="http://schemas.microsoft.com/office/drawing/2014/main" id="{F3640D13-DDD0-8D47-9978-9A138749BA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1271723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AC0B1E25-C870-E44C-9AEC-2F6389ADF8D7}"/>
              </a:ext>
            </a:extLst>
          </p:cNvPr>
          <p:cNvSpPr txBox="1">
            <a:spLocks/>
          </p:cNvSpPr>
          <p:nvPr/>
        </p:nvSpPr>
        <p:spPr>
          <a:xfrm>
            <a:off x="831850" y="1709738"/>
            <a:ext cx="10515600" cy="28512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5400" dirty="0"/>
          </a:p>
          <a:p>
            <a:endParaRPr lang="fr-FR" sz="5400" dirty="0"/>
          </a:p>
          <a:p>
            <a:endParaRPr lang="fr-FR" sz="5400" dirty="0"/>
          </a:p>
          <a:p>
            <a:r>
              <a:rPr lang="fr-FR" sz="5400" dirty="0">
                <a:solidFill>
                  <a:schemeClr val="bg1"/>
                </a:solidFill>
              </a:rPr>
              <a:t>3. Les variables en Python.</a:t>
            </a:r>
          </a:p>
        </p:txBody>
      </p:sp>
    </p:spTree>
    <p:extLst>
      <p:ext uri="{BB962C8B-B14F-4D97-AF65-F5344CB8AC3E}">
        <p14:creationId xmlns:p14="http://schemas.microsoft.com/office/powerpoint/2010/main" val="2964092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3. Les variables en Python.</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046988"/>
          </a:xfrm>
          <a:prstGeom prst="rect">
            <a:avLst/>
          </a:prstGeom>
          <a:noFill/>
        </p:spPr>
        <p:txBody>
          <a:bodyPr wrap="square" rtlCol="0">
            <a:spAutoFit/>
          </a:bodyPr>
          <a:lstStyle/>
          <a:p>
            <a:r>
              <a:rPr lang="fr-FR" sz="2400" b="1" dirty="0"/>
              <a:t>Notion de variable : une nécessité</a:t>
            </a:r>
          </a:p>
          <a:p>
            <a:endParaRPr lang="fr-FR" sz="2400" dirty="0"/>
          </a:p>
          <a:p>
            <a:pPr marL="342900" indent="-342900">
              <a:buFont typeface="Arial" panose="020B0604020202020204" pitchFamily="34" charset="0"/>
              <a:buChar char="•"/>
            </a:pPr>
            <a:r>
              <a:rPr lang="fr-FR" sz="2400" dirty="0"/>
              <a:t>Un algorithme ou un programme manipulent des données. Certaines sont connues dès le départ, d’autres sont calculées lors de son exécution.</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Pour pouvoir manipuler ces données il faut garder leurs valeurs en mémoire.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C’est le rôle des variables.</a:t>
            </a:r>
          </a:p>
        </p:txBody>
      </p:sp>
      <p:pic>
        <p:nvPicPr>
          <p:cNvPr id="5" name="Graphique 4" descr="Disque avec un remplissage uni">
            <a:extLst>
              <a:ext uri="{FF2B5EF4-FFF2-40B4-BE49-F238E27FC236}">
                <a16:creationId xmlns:a16="http://schemas.microsoft.com/office/drawing/2014/main" id="{5A76B377-707C-E840-A15E-C5CD18B377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25685370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3. Les variables en Python.</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416320"/>
          </a:xfrm>
          <a:prstGeom prst="rect">
            <a:avLst/>
          </a:prstGeom>
          <a:noFill/>
        </p:spPr>
        <p:txBody>
          <a:bodyPr wrap="square" rtlCol="0">
            <a:spAutoFit/>
          </a:bodyPr>
          <a:lstStyle/>
          <a:p>
            <a:r>
              <a:rPr lang="fr-FR" sz="2400" b="1" dirty="0"/>
              <a:t>Notion de variable : définition</a:t>
            </a:r>
          </a:p>
          <a:p>
            <a:endParaRPr lang="fr-FR" sz="2400" dirty="0"/>
          </a:p>
          <a:p>
            <a:pPr marL="342900" indent="-342900">
              <a:buFont typeface="Arial" panose="020B0604020202020204" pitchFamily="34" charset="0"/>
              <a:buChar char="•"/>
            </a:pPr>
            <a:r>
              <a:rPr lang="fr-FR" sz="2400" dirty="0"/>
              <a:t>Une variable est un nom désignant une donnée (nombre, texte, etc.) susceptible de changer de valeur lors de l’exécution d’un programme.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Une variable possède un type, ce qui permet à l’ordinateur de savoir quelles valeurs elle peut prendre et quelles opérations on peut effectuer avec. </a:t>
            </a:r>
          </a:p>
          <a:p>
            <a:pPr marL="342900" indent="-342900">
              <a:buFont typeface="Arial" panose="020B0604020202020204" pitchFamily="34" charset="0"/>
              <a:buChar char="•"/>
            </a:pPr>
            <a:endParaRPr lang="fr-FR" sz="2400" dirty="0"/>
          </a:p>
        </p:txBody>
      </p:sp>
      <p:pic>
        <p:nvPicPr>
          <p:cNvPr id="4" name="Graphique 3" descr="Partiellement ensoleillé">
            <a:extLst>
              <a:ext uri="{FF2B5EF4-FFF2-40B4-BE49-F238E27FC236}">
                <a16:creationId xmlns:a16="http://schemas.microsoft.com/office/drawing/2014/main" id="{1D4DE4D2-EEFB-1743-ADD3-749C08EE4CD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2847095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3. Les variables en Python.</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Les types de variables en Python</a:t>
            </a:r>
          </a:p>
        </p:txBody>
      </p:sp>
      <p:graphicFrame>
        <p:nvGraphicFramePr>
          <p:cNvPr id="4" name="Tableau 4">
            <a:extLst>
              <a:ext uri="{FF2B5EF4-FFF2-40B4-BE49-F238E27FC236}">
                <a16:creationId xmlns:a16="http://schemas.microsoft.com/office/drawing/2014/main" id="{9DDC358A-7015-E04D-BD1B-E9B51CF7EC66}"/>
              </a:ext>
            </a:extLst>
          </p:cNvPr>
          <p:cNvGraphicFramePr>
            <a:graphicFrameLocks noGrp="1"/>
          </p:cNvGraphicFramePr>
          <p:nvPr>
            <p:extLst>
              <p:ext uri="{D42A27DB-BD31-4B8C-83A1-F6EECF244321}">
                <p14:modId xmlns:p14="http://schemas.microsoft.com/office/powerpoint/2010/main" val="2999584609"/>
              </p:ext>
            </p:extLst>
          </p:nvPr>
        </p:nvGraphicFramePr>
        <p:xfrm>
          <a:off x="2043595" y="2679095"/>
          <a:ext cx="8128000" cy="2560320"/>
        </p:xfrm>
        <a:graphic>
          <a:graphicData uri="http://schemas.openxmlformats.org/drawingml/2006/table">
            <a:tbl>
              <a:tblPr firstRow="1" bandRow="1">
                <a:tableStyleId>{7E9639D4-E3E2-4D34-9284-5A2195B3D0D7}</a:tableStyleId>
              </a:tblPr>
              <a:tblGrid>
                <a:gridCol w="4064000">
                  <a:extLst>
                    <a:ext uri="{9D8B030D-6E8A-4147-A177-3AD203B41FA5}">
                      <a16:colId xmlns:a16="http://schemas.microsoft.com/office/drawing/2014/main" val="2451292674"/>
                    </a:ext>
                  </a:extLst>
                </a:gridCol>
                <a:gridCol w="4064000">
                  <a:extLst>
                    <a:ext uri="{9D8B030D-6E8A-4147-A177-3AD203B41FA5}">
                      <a16:colId xmlns:a16="http://schemas.microsoft.com/office/drawing/2014/main" val="219766205"/>
                    </a:ext>
                  </a:extLst>
                </a:gridCol>
              </a:tblGrid>
              <a:tr h="370840">
                <a:tc>
                  <a:txBody>
                    <a:bodyPr/>
                    <a:lstStyle/>
                    <a:p>
                      <a:pPr algn="ctr"/>
                      <a:r>
                        <a:rPr lang="fr-FR" sz="2200" i="1" dirty="0"/>
                        <a:t>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2200" i="1" dirty="0"/>
                        <a:t>Valeurs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686013"/>
                  </a:ext>
                </a:extLst>
              </a:tr>
              <a:tr h="370840">
                <a:tc>
                  <a:txBody>
                    <a:bodyPr/>
                    <a:lstStyle/>
                    <a:p>
                      <a:pPr algn="ctr"/>
                      <a:r>
                        <a:rPr lang="fr-FR" sz="2200" dirty="0"/>
                        <a:t>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2200" dirty="0"/>
                        <a:t>Nombres entiers naturels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75034"/>
                  </a:ext>
                </a:extLst>
              </a:tr>
              <a:tr h="370840">
                <a:tc>
                  <a:txBody>
                    <a:bodyPr/>
                    <a:lstStyle/>
                    <a:p>
                      <a:pPr algn="ctr"/>
                      <a:r>
                        <a:rPr lang="fr-FR" sz="2200" dirty="0"/>
                        <a:t>float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2200" dirty="0"/>
                        <a:t>Nombres décimaux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7562419"/>
                  </a:ext>
                </a:extLst>
              </a:tr>
              <a:tr h="370840">
                <a:tc>
                  <a:txBody>
                    <a:bodyPr/>
                    <a:lstStyle/>
                    <a:p>
                      <a:pPr algn="ctr"/>
                      <a:r>
                        <a:rPr lang="fr-FR" sz="2200" dirty="0"/>
                        <a:t>complex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2200" dirty="0"/>
                        <a:t>Nombres complexes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109078"/>
                  </a:ext>
                </a:extLst>
              </a:tr>
              <a:tr h="370840">
                <a:tc>
                  <a:txBody>
                    <a:bodyPr/>
                    <a:lstStyle/>
                    <a:p>
                      <a:pPr algn="ctr"/>
                      <a:r>
                        <a:rPr lang="fr-FR" sz="2200" dirty="0"/>
                        <a:t>bool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2200" dirty="0"/>
                        <a:t>Booléens (True ou 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3848602"/>
                  </a:ext>
                </a:extLst>
              </a:tr>
              <a:tr h="370840">
                <a:tc>
                  <a:txBody>
                    <a:bodyPr/>
                    <a:lstStyle/>
                    <a:p>
                      <a:pPr algn="ctr"/>
                      <a:r>
                        <a:rPr lang="fr-FR" sz="2200" dirty="0"/>
                        <a:t>str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2200" dirty="0"/>
                        <a:t>Chaînes de caractères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3883495"/>
                  </a:ext>
                </a:extLst>
              </a:tr>
            </a:tbl>
          </a:graphicData>
        </a:graphic>
      </p:graphicFrame>
    </p:spTree>
    <p:extLst>
      <p:ext uri="{BB962C8B-B14F-4D97-AF65-F5344CB8AC3E}">
        <p14:creationId xmlns:p14="http://schemas.microsoft.com/office/powerpoint/2010/main" val="609882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3. Les variables en Python.</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046988"/>
          </a:xfrm>
          <a:prstGeom prst="rect">
            <a:avLst/>
          </a:prstGeom>
          <a:noFill/>
        </p:spPr>
        <p:txBody>
          <a:bodyPr wrap="square" rtlCol="0">
            <a:spAutoFit/>
          </a:bodyPr>
          <a:lstStyle/>
          <a:p>
            <a:r>
              <a:rPr lang="fr-FR" sz="2400" b="1" dirty="0"/>
              <a:t>Particularités du typage en Python</a:t>
            </a:r>
          </a:p>
          <a:p>
            <a:endParaRPr lang="fr-FR" sz="2400" dirty="0"/>
          </a:p>
          <a:p>
            <a:pPr marL="342900" indent="-342900">
              <a:buFont typeface="Arial" panose="020B0604020202020204" pitchFamily="34" charset="0"/>
              <a:buChar char="•"/>
            </a:pPr>
            <a:r>
              <a:rPr lang="fr-FR" sz="2400" dirty="0"/>
              <a:t>Typage dynamique : pas besoin de déclarer explicitement le type des variables, l’interpréteur le fait lors de l’initialisation.</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Typage fort : pas de conversions de type implicites pour forcer à réaliser certaines opérations (exemple : pas d’addition entre 5 et ‘6’).</a:t>
            </a:r>
          </a:p>
        </p:txBody>
      </p:sp>
      <p:pic>
        <p:nvPicPr>
          <p:cNvPr id="4" name="Graphique 3" descr="Formes simples">
            <a:extLst>
              <a:ext uri="{FF2B5EF4-FFF2-40B4-BE49-F238E27FC236}">
                <a16:creationId xmlns:a16="http://schemas.microsoft.com/office/drawing/2014/main" id="{4A9A299D-CADE-E445-A1F0-F13191D40F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304550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3. Les variables en Python.</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046988"/>
          </a:xfrm>
          <a:prstGeom prst="rect">
            <a:avLst/>
          </a:prstGeom>
          <a:noFill/>
        </p:spPr>
        <p:txBody>
          <a:bodyPr wrap="square" rtlCol="0">
            <a:spAutoFit/>
          </a:bodyPr>
          <a:lstStyle/>
          <a:p>
            <a:r>
              <a:rPr lang="fr-FR" sz="2400" b="1" dirty="0"/>
              <a:t>Affectations</a:t>
            </a:r>
          </a:p>
          <a:p>
            <a:endParaRPr lang="fr-FR" sz="2400" dirty="0"/>
          </a:p>
          <a:p>
            <a:pPr marL="342900" indent="-342900">
              <a:buFont typeface="Arial" panose="020B0604020202020204" pitchFamily="34" charset="0"/>
              <a:buChar char="•"/>
            </a:pPr>
            <a:r>
              <a:rPr lang="fr-FR" sz="2400" dirty="0"/>
              <a:t>Affectation simple :</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Affectation multiple : </a:t>
            </a:r>
          </a:p>
        </p:txBody>
      </p:sp>
      <p:pic>
        <p:nvPicPr>
          <p:cNvPr id="4" name="Graphique 3" descr="Ours">
            <a:extLst>
              <a:ext uri="{FF2B5EF4-FFF2-40B4-BE49-F238E27FC236}">
                <a16:creationId xmlns:a16="http://schemas.microsoft.com/office/drawing/2014/main" id="{0F483175-DD9C-FA45-B6FA-CAE47317A5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
        <p:nvSpPr>
          <p:cNvPr id="5" name="Rectangle : coins arrondis 4">
            <a:extLst>
              <a:ext uri="{FF2B5EF4-FFF2-40B4-BE49-F238E27FC236}">
                <a16:creationId xmlns:a16="http://schemas.microsoft.com/office/drawing/2014/main" id="{516792FE-1613-C642-B073-0FF4CB8C9A58}"/>
              </a:ext>
            </a:extLst>
          </p:cNvPr>
          <p:cNvSpPr/>
          <p:nvPr/>
        </p:nvSpPr>
        <p:spPr>
          <a:xfrm>
            <a:off x="3396000" y="2954724"/>
            <a:ext cx="5400000" cy="71338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beast = 666</a:t>
            </a:r>
          </a:p>
        </p:txBody>
      </p:sp>
      <p:sp>
        <p:nvSpPr>
          <p:cNvPr id="6" name="Rectangle : coins arrondis 5">
            <a:extLst>
              <a:ext uri="{FF2B5EF4-FFF2-40B4-BE49-F238E27FC236}">
                <a16:creationId xmlns:a16="http://schemas.microsoft.com/office/drawing/2014/main" id="{16877FBD-1AAA-DB40-8163-096E50F2E2FF}"/>
              </a:ext>
            </a:extLst>
          </p:cNvPr>
          <p:cNvSpPr/>
          <p:nvPr/>
        </p:nvSpPr>
        <p:spPr>
          <a:xfrm>
            <a:off x="3396000" y="4834911"/>
            <a:ext cx="5400000" cy="71338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pi, e = 3.14, 2.71</a:t>
            </a:r>
          </a:p>
        </p:txBody>
      </p:sp>
    </p:spTree>
    <p:extLst>
      <p:ext uri="{BB962C8B-B14F-4D97-AF65-F5344CB8AC3E}">
        <p14:creationId xmlns:p14="http://schemas.microsoft.com/office/powerpoint/2010/main" val="2288838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3. Les variables en Python.</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2308324"/>
          </a:xfrm>
          <a:prstGeom prst="rect">
            <a:avLst/>
          </a:prstGeom>
          <a:noFill/>
        </p:spPr>
        <p:txBody>
          <a:bodyPr wrap="square" rtlCol="0">
            <a:spAutoFit/>
          </a:bodyPr>
          <a:lstStyle/>
          <a:p>
            <a:r>
              <a:rPr lang="fr-FR" sz="2400" b="1" dirty="0"/>
              <a:t>Deux fonctions spécifiques</a:t>
            </a:r>
          </a:p>
          <a:p>
            <a:endParaRPr lang="fr-FR" sz="2400" dirty="0"/>
          </a:p>
          <a:p>
            <a:pPr marL="342900" indent="-342900">
              <a:buFont typeface="Arial" panose="020B0604020202020204" pitchFamily="34" charset="0"/>
              <a:buChar char="•"/>
            </a:pPr>
            <a:r>
              <a:rPr lang="fr-FR" sz="2400" dirty="0"/>
              <a:t>type(…) : retourne le type (élémentaire ou complexe) d’une variable.</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id(…) : retourne l’identifiant (moralement l’adresse mémoire) d’une variable.</a:t>
            </a:r>
          </a:p>
        </p:txBody>
      </p:sp>
      <p:pic>
        <p:nvPicPr>
          <p:cNvPr id="4" name="Graphique 3" descr="Carnet d'adresses">
            <a:extLst>
              <a:ext uri="{FF2B5EF4-FFF2-40B4-BE49-F238E27FC236}">
                <a16:creationId xmlns:a16="http://schemas.microsoft.com/office/drawing/2014/main" id="{56067881-BAFC-694E-9174-FA1AB78E5B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24221024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3. Les variables en Python.</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Conversions explicites de type</a:t>
            </a:r>
          </a:p>
        </p:txBody>
      </p:sp>
      <p:graphicFrame>
        <p:nvGraphicFramePr>
          <p:cNvPr id="4" name="Tableau 4">
            <a:extLst>
              <a:ext uri="{FF2B5EF4-FFF2-40B4-BE49-F238E27FC236}">
                <a16:creationId xmlns:a16="http://schemas.microsoft.com/office/drawing/2014/main" id="{CBC2B847-B95B-AC4E-AED3-6CC4F63DB70A}"/>
              </a:ext>
            </a:extLst>
          </p:cNvPr>
          <p:cNvGraphicFramePr>
            <a:graphicFrameLocks noGrp="1"/>
          </p:cNvGraphicFramePr>
          <p:nvPr>
            <p:extLst>
              <p:ext uri="{D42A27DB-BD31-4B8C-83A1-F6EECF244321}">
                <p14:modId xmlns:p14="http://schemas.microsoft.com/office/powerpoint/2010/main" val="1926734788"/>
              </p:ext>
            </p:extLst>
          </p:nvPr>
        </p:nvGraphicFramePr>
        <p:xfrm>
          <a:off x="2032000" y="2209786"/>
          <a:ext cx="8128000" cy="4084320"/>
        </p:xfrm>
        <a:graphic>
          <a:graphicData uri="http://schemas.openxmlformats.org/drawingml/2006/table">
            <a:tbl>
              <a:tblPr firstRow="1" bandRow="1">
                <a:tableStyleId>{7E9639D4-E3E2-4D34-9284-5A2195B3D0D7}</a:tableStyleId>
              </a:tblPr>
              <a:tblGrid>
                <a:gridCol w="2081838">
                  <a:extLst>
                    <a:ext uri="{9D8B030D-6E8A-4147-A177-3AD203B41FA5}">
                      <a16:colId xmlns:a16="http://schemas.microsoft.com/office/drawing/2014/main" val="2451292674"/>
                    </a:ext>
                  </a:extLst>
                </a:gridCol>
                <a:gridCol w="6046162">
                  <a:extLst>
                    <a:ext uri="{9D8B030D-6E8A-4147-A177-3AD203B41FA5}">
                      <a16:colId xmlns:a16="http://schemas.microsoft.com/office/drawing/2014/main" val="219766205"/>
                    </a:ext>
                  </a:extLst>
                </a:gridCol>
              </a:tblGrid>
              <a:tr h="370840">
                <a:tc>
                  <a:txBody>
                    <a:bodyPr/>
                    <a:lstStyle/>
                    <a:p>
                      <a:pPr algn="ctr"/>
                      <a:r>
                        <a:rPr lang="fr-FR" sz="2200" i="1" dirty="0"/>
                        <a:t>Types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2200" i="1" dirty="0"/>
                        <a:t>Valeurs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686013"/>
                  </a:ext>
                </a:extLst>
              </a:tr>
              <a:tr h="370840">
                <a:tc>
                  <a:txBody>
                    <a:bodyPr/>
                    <a:lstStyle/>
                    <a:p>
                      <a:pPr algn="ctr"/>
                      <a:r>
                        <a:rPr lang="fr-FR" sz="2200" dirty="0"/>
                        <a:t>int(x)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2200" b="1" dirty="0"/>
                        <a:t>x</a:t>
                      </a:r>
                      <a:r>
                        <a:rPr lang="fr-FR" sz="2200" dirty="0"/>
                        <a:t> est un décimal (qui sera tronqué) ou une chaîne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75034"/>
                  </a:ext>
                </a:extLst>
              </a:tr>
              <a:tr h="370840">
                <a:tc>
                  <a:txBody>
                    <a:bodyPr/>
                    <a:lstStyle/>
                    <a:p>
                      <a:pPr algn="ctr"/>
                      <a:r>
                        <a:rPr lang="fr-FR" sz="2200" dirty="0"/>
                        <a:t>int(x, 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2200" b="1" dirty="0"/>
                        <a:t>x</a:t>
                      </a:r>
                      <a:r>
                        <a:rPr lang="fr-FR" sz="2200" dirty="0"/>
                        <a:t> est une chaîne et base un entier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7562419"/>
                  </a:ext>
                </a:extLst>
              </a:tr>
              <a:tr h="370840">
                <a:tc>
                  <a:txBody>
                    <a:bodyPr/>
                    <a:lstStyle/>
                    <a:p>
                      <a:pPr algn="ctr"/>
                      <a:r>
                        <a:rPr lang="fr-FR" sz="2200" dirty="0"/>
                        <a:t>float(x)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2200" b="1" dirty="0"/>
                        <a:t>x</a:t>
                      </a:r>
                      <a:r>
                        <a:rPr lang="fr-FR" sz="2200" dirty="0"/>
                        <a:t> est un entier ou une chaîne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939501"/>
                  </a:ext>
                </a:extLst>
              </a:tr>
              <a:tr h="370840">
                <a:tc>
                  <a:txBody>
                    <a:bodyPr/>
                    <a:lstStyle/>
                    <a:p>
                      <a:pPr algn="ctr"/>
                      <a:r>
                        <a:rPr lang="fr-FR" sz="2200" dirty="0"/>
                        <a:t>complex(x,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2200" b="1" dirty="0"/>
                        <a:t>x</a:t>
                      </a:r>
                      <a:r>
                        <a:rPr lang="fr-FR" sz="2200" dirty="0"/>
                        <a:t> et </a:t>
                      </a:r>
                      <a:r>
                        <a:rPr lang="fr-FR" sz="2200" b="1" dirty="0"/>
                        <a:t>y</a:t>
                      </a:r>
                      <a:r>
                        <a:rPr lang="fr-FR" sz="2200" dirty="0"/>
                        <a:t> sont des nombres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109078"/>
                  </a:ext>
                </a:extLst>
              </a:tr>
              <a:tr h="370840">
                <a:tc>
                  <a:txBody>
                    <a:bodyPr/>
                    <a:lstStyle/>
                    <a:p>
                      <a:pPr algn="ctr"/>
                      <a:r>
                        <a:rPr lang="fr-FR" sz="2200" dirty="0"/>
                        <a:t>bool(x)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2200" b="1" dirty="0"/>
                        <a:t>x</a:t>
                      </a:r>
                      <a:r>
                        <a:rPr lang="fr-FR" sz="2200" dirty="0"/>
                        <a:t> est un nombre ou une chaîne. Le résultat vaut </a:t>
                      </a:r>
                      <a:r>
                        <a:rPr lang="fr-FR" sz="2200" b="1" dirty="0"/>
                        <a:t>False</a:t>
                      </a:r>
                      <a:r>
                        <a:rPr lang="fr-FR" sz="2200" dirty="0"/>
                        <a:t> uniquement si </a:t>
                      </a:r>
                      <a:r>
                        <a:rPr lang="fr-FR" sz="2200" b="1" dirty="0"/>
                        <a:t>x</a:t>
                      </a:r>
                      <a:r>
                        <a:rPr lang="fr-FR" sz="2200" dirty="0"/>
                        <a:t> vaut 0 ou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3848602"/>
                  </a:ext>
                </a:extLst>
              </a:tr>
              <a:tr h="370840">
                <a:tc>
                  <a:txBody>
                    <a:bodyPr/>
                    <a:lstStyle/>
                    <a:p>
                      <a:pPr algn="ctr"/>
                      <a:r>
                        <a:rPr lang="fr-FR" sz="2200" dirty="0"/>
                        <a:t>str(x)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2200" b="1" dirty="0"/>
                        <a:t>x</a:t>
                      </a:r>
                      <a:r>
                        <a:rPr lang="fr-FR" sz="2200" dirty="0"/>
                        <a:t> est un nombre ou un booléen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3883495"/>
                  </a:ext>
                </a:extLst>
              </a:tr>
              <a:tr h="370840">
                <a:tc>
                  <a:txBody>
                    <a:bodyPr/>
                    <a:lstStyle/>
                    <a:p>
                      <a:pPr algn="ctr"/>
                      <a:r>
                        <a:rPr lang="fr-FR" sz="2200" dirty="0"/>
                        <a:t>eval(x)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sz="2200" b="1" dirty="0"/>
                        <a:t>x</a:t>
                      </a:r>
                      <a:r>
                        <a:rPr lang="fr-FR" sz="2200" dirty="0"/>
                        <a:t> est une chaîne qui est évaluée comme une expression 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6229458"/>
                  </a:ext>
                </a:extLst>
              </a:tr>
            </a:tbl>
          </a:graphicData>
        </a:graphic>
      </p:graphicFrame>
    </p:spTree>
    <p:extLst>
      <p:ext uri="{BB962C8B-B14F-4D97-AF65-F5344CB8AC3E}">
        <p14:creationId xmlns:p14="http://schemas.microsoft.com/office/powerpoint/2010/main" val="597899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3. Les variables en Python.</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046988"/>
          </a:xfrm>
          <a:prstGeom prst="rect">
            <a:avLst/>
          </a:prstGeom>
          <a:noFill/>
        </p:spPr>
        <p:txBody>
          <a:bodyPr wrap="square" rtlCol="0">
            <a:spAutoFit/>
          </a:bodyPr>
          <a:lstStyle/>
          <a:p>
            <a:r>
              <a:rPr lang="fr-FR" sz="2400" b="1" dirty="0"/>
              <a:t>Affichage et saisie</a:t>
            </a:r>
          </a:p>
          <a:p>
            <a:endParaRPr lang="fr-FR" sz="2400" dirty="0"/>
          </a:p>
          <a:p>
            <a:pPr marL="342900" indent="-342900">
              <a:buFont typeface="Arial" panose="020B0604020202020204" pitchFamily="34" charset="0"/>
              <a:buChar char="•"/>
            </a:pPr>
            <a:r>
              <a:rPr lang="fr-FR" sz="2400" dirty="0"/>
              <a:t>Affichage :</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Saisie : </a:t>
            </a:r>
          </a:p>
        </p:txBody>
      </p:sp>
      <p:pic>
        <p:nvPicPr>
          <p:cNvPr id="4" name="Graphique 3" descr="Enseignant">
            <a:extLst>
              <a:ext uri="{FF2B5EF4-FFF2-40B4-BE49-F238E27FC236}">
                <a16:creationId xmlns:a16="http://schemas.microsoft.com/office/drawing/2014/main" id="{2582A0B8-AA74-1341-90A8-F422E7D126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
        <p:nvSpPr>
          <p:cNvPr id="5" name="Rectangle : coins arrondis 4">
            <a:extLst>
              <a:ext uri="{FF2B5EF4-FFF2-40B4-BE49-F238E27FC236}">
                <a16:creationId xmlns:a16="http://schemas.microsoft.com/office/drawing/2014/main" id="{7D5B653D-4762-C649-A603-1F8D035AE5C6}"/>
              </a:ext>
            </a:extLst>
          </p:cNvPr>
          <p:cNvSpPr/>
          <p:nvPr/>
        </p:nvSpPr>
        <p:spPr>
          <a:xfrm>
            <a:off x="1628270" y="2954724"/>
            <a:ext cx="8958647" cy="71338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print(expr1, expr2, ..., exprN, sep=' ', end='\n')</a:t>
            </a:r>
          </a:p>
        </p:txBody>
      </p:sp>
      <p:sp>
        <p:nvSpPr>
          <p:cNvPr id="6" name="Rectangle : coins arrondis 5">
            <a:extLst>
              <a:ext uri="{FF2B5EF4-FFF2-40B4-BE49-F238E27FC236}">
                <a16:creationId xmlns:a16="http://schemas.microsoft.com/office/drawing/2014/main" id="{B531F973-1EAC-6145-87B3-C9606F2CE202}"/>
              </a:ext>
            </a:extLst>
          </p:cNvPr>
          <p:cNvSpPr/>
          <p:nvPr/>
        </p:nvSpPr>
        <p:spPr>
          <a:xfrm>
            <a:off x="2744284" y="4713384"/>
            <a:ext cx="6726621" cy="713386"/>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2000" dirty="0">
                <a:solidFill>
                  <a:schemeClr val="tx1"/>
                </a:solidFill>
                <a:latin typeface="Courier New" panose="02070309020205020404" pitchFamily="49" charset="0"/>
                <a:cs typeface="Courier New" panose="02070309020205020404" pitchFamily="49" charset="0"/>
              </a:rPr>
              <a:t>var = input(expression)</a:t>
            </a:r>
          </a:p>
        </p:txBody>
      </p:sp>
    </p:spTree>
    <p:extLst>
      <p:ext uri="{BB962C8B-B14F-4D97-AF65-F5344CB8AC3E}">
        <p14:creationId xmlns:p14="http://schemas.microsoft.com/office/powerpoint/2010/main" val="3505742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3. Les variables en Python.</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046988"/>
          </a:xfrm>
          <a:prstGeom prst="rect">
            <a:avLst/>
          </a:prstGeom>
          <a:noFill/>
        </p:spPr>
        <p:txBody>
          <a:bodyPr wrap="square" rtlCol="0">
            <a:spAutoFit/>
          </a:bodyPr>
          <a:lstStyle/>
          <a:p>
            <a:r>
              <a:rPr lang="fr-FR" sz="2400" b="1" dirty="0"/>
              <a:t>Saisie</a:t>
            </a:r>
          </a:p>
          <a:p>
            <a:endParaRPr lang="fr-FR" sz="2400" dirty="0"/>
          </a:p>
          <a:p>
            <a:pPr marL="342900" indent="-342900">
              <a:buFont typeface="Arial" panose="020B0604020202020204" pitchFamily="34" charset="0"/>
              <a:buChar char="•"/>
            </a:pPr>
            <a:r>
              <a:rPr lang="fr-FR" sz="2400" dirty="0"/>
              <a:t>La fonction “input“ retourne une chaîne de caractères.</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Pour conserver le côté numérique d’une saisie, il faudra effectuer une conversion avec la fonction “eval“ ou avec une conversion explicite de type (“int“ ou “float“).</a:t>
            </a:r>
          </a:p>
        </p:txBody>
      </p:sp>
      <p:pic>
        <p:nvPicPr>
          <p:cNvPr id="4" name="Graphique 3" descr="Avertissement">
            <a:extLst>
              <a:ext uri="{FF2B5EF4-FFF2-40B4-BE49-F238E27FC236}">
                <a16:creationId xmlns:a16="http://schemas.microsoft.com/office/drawing/2014/main" id="{5A71E661-4653-1E4B-B519-75C050FAB2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144871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sp>
        <p:nvSpPr>
          <p:cNvPr id="7" name="Titre 1">
            <a:extLst>
              <a:ext uri="{FF2B5EF4-FFF2-40B4-BE49-F238E27FC236}">
                <a16:creationId xmlns:a16="http://schemas.microsoft.com/office/drawing/2014/main" id="{AC0B1E25-C870-E44C-9AEC-2F6389ADF8D7}"/>
              </a:ext>
            </a:extLst>
          </p:cNvPr>
          <p:cNvSpPr txBox="1">
            <a:spLocks/>
          </p:cNvSpPr>
          <p:nvPr/>
        </p:nvSpPr>
        <p:spPr>
          <a:xfrm>
            <a:off x="831850" y="1709738"/>
            <a:ext cx="10515600" cy="2851200"/>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fr-FR" sz="5400" dirty="0"/>
          </a:p>
          <a:p>
            <a:endParaRPr lang="fr-FR" sz="5400" dirty="0"/>
          </a:p>
          <a:p>
            <a:endParaRPr lang="fr-FR" sz="5400" dirty="0"/>
          </a:p>
          <a:p>
            <a:r>
              <a:rPr lang="fr-FR" sz="5400" dirty="0">
                <a:solidFill>
                  <a:schemeClr val="bg1"/>
                </a:solidFill>
              </a:rPr>
              <a:t>1. Autour de la notion d’algorithme.</a:t>
            </a:r>
          </a:p>
        </p:txBody>
      </p:sp>
    </p:spTree>
    <p:extLst>
      <p:ext uri="{BB962C8B-B14F-4D97-AF65-F5344CB8AC3E}">
        <p14:creationId xmlns:p14="http://schemas.microsoft.com/office/powerpoint/2010/main" val="11186983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3. Les variables en Python.</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Opérateurs arithmétiques</a:t>
            </a:r>
          </a:p>
        </p:txBody>
      </p:sp>
      <p:graphicFrame>
        <p:nvGraphicFramePr>
          <p:cNvPr id="4" name="Tableau 3">
            <a:extLst>
              <a:ext uri="{FF2B5EF4-FFF2-40B4-BE49-F238E27FC236}">
                <a16:creationId xmlns:a16="http://schemas.microsoft.com/office/drawing/2014/main" id="{686F2BFA-437F-2C48-9CE1-4061DCF7A541}"/>
              </a:ext>
            </a:extLst>
          </p:cNvPr>
          <p:cNvGraphicFramePr>
            <a:graphicFrameLocks noGrp="1"/>
          </p:cNvGraphicFramePr>
          <p:nvPr>
            <p:extLst>
              <p:ext uri="{D42A27DB-BD31-4B8C-83A1-F6EECF244321}">
                <p14:modId xmlns:p14="http://schemas.microsoft.com/office/powerpoint/2010/main" val="265518113"/>
              </p:ext>
            </p:extLst>
          </p:nvPr>
        </p:nvGraphicFramePr>
        <p:xfrm>
          <a:off x="2032000" y="2209786"/>
          <a:ext cx="8128000" cy="3413760"/>
        </p:xfrm>
        <a:graphic>
          <a:graphicData uri="http://schemas.openxmlformats.org/drawingml/2006/table">
            <a:tbl>
              <a:tblPr firstRow="1" bandRow="1">
                <a:tableStyleId>{7E9639D4-E3E2-4D34-9284-5A2195B3D0D7}</a:tableStyleId>
              </a:tblPr>
              <a:tblGrid>
                <a:gridCol w="2081838">
                  <a:extLst>
                    <a:ext uri="{9D8B030D-6E8A-4147-A177-3AD203B41FA5}">
                      <a16:colId xmlns:a16="http://schemas.microsoft.com/office/drawing/2014/main" val="2451292674"/>
                    </a:ext>
                  </a:extLst>
                </a:gridCol>
                <a:gridCol w="6046162">
                  <a:extLst>
                    <a:ext uri="{9D8B030D-6E8A-4147-A177-3AD203B41FA5}">
                      <a16:colId xmlns:a16="http://schemas.microsoft.com/office/drawing/2014/main" val="219766205"/>
                    </a:ext>
                  </a:extLst>
                </a:gridCol>
              </a:tblGrid>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1" i="1"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Opération</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1" i="1"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Résultat</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686013"/>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Addition de </a:t>
                      </a:r>
                      <a:r>
                        <a:rPr kumimoji="0" lang="fr-FR" altLang="fr-FR" sz="2200" b="1"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x</a:t>
                      </a:r>
                      <a:r>
                        <a:rPr kumimoji="0" lang="fr-FR" altLang="fr-FR" sz="2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 et </a:t>
                      </a:r>
                      <a:r>
                        <a:rPr kumimoji="0" lang="fr-FR" altLang="fr-FR" sz="2200" b="1"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75034"/>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Soustraction de </a:t>
                      </a:r>
                      <a:r>
                        <a:rPr kumimoji="0" lang="fr-FR" altLang="fr-FR" sz="2200" b="1"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y</a:t>
                      </a:r>
                      <a:r>
                        <a:rPr kumimoji="0" lang="fr-FR" altLang="fr-FR" sz="2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 à </a:t>
                      </a:r>
                      <a:r>
                        <a:rPr kumimoji="0" lang="fr-FR" altLang="fr-FR" sz="2200" b="1"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x</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7562419"/>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Multiplication de </a:t>
                      </a:r>
                      <a:r>
                        <a:rPr kumimoji="0" lang="fr-FR" altLang="fr-FR" sz="2200" b="1"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x</a:t>
                      </a:r>
                      <a:r>
                        <a:rPr kumimoji="0" lang="fr-FR" altLang="fr-FR" sz="2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 et </a:t>
                      </a:r>
                      <a:r>
                        <a:rPr kumimoji="0" lang="fr-FR" altLang="fr-FR" sz="2200" b="1"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939501"/>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Élévation de </a:t>
                      </a:r>
                      <a:r>
                        <a:rPr kumimoji="0" lang="fr-FR" altLang="fr-FR" sz="2200" b="1"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x</a:t>
                      </a:r>
                      <a:r>
                        <a:rPr kumimoji="0" lang="fr-FR" altLang="fr-FR" sz="2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 à la puissance </a:t>
                      </a:r>
                      <a:r>
                        <a:rPr kumimoji="0" lang="fr-FR" altLang="fr-FR" sz="2200" b="1"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109078"/>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Quotient réel de </a:t>
                      </a:r>
                      <a:r>
                        <a:rPr kumimoji="0" lang="fr-FR" altLang="fr-FR" sz="2200" b="1"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x</a:t>
                      </a: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 par </a:t>
                      </a:r>
                      <a:r>
                        <a:rPr kumimoji="0" lang="fr-FR" altLang="fr-FR" sz="2200" b="1"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3848602"/>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Quotient entier de </a:t>
                      </a:r>
                      <a:r>
                        <a:rPr kumimoji="0" lang="fr-FR" altLang="fr-FR" sz="2200" b="1"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x</a:t>
                      </a: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 par </a:t>
                      </a:r>
                      <a:r>
                        <a:rPr kumimoji="0" lang="fr-FR" altLang="fr-FR" sz="2200" b="1"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3883495"/>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Reste du quotient entier de </a:t>
                      </a:r>
                      <a:r>
                        <a:rPr kumimoji="0" lang="fr-FR" altLang="fr-FR" sz="2200" b="1"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x</a:t>
                      </a: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 par </a:t>
                      </a:r>
                      <a:r>
                        <a:rPr kumimoji="0" lang="fr-FR" altLang="fr-FR" sz="2200" b="1"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6229458"/>
                  </a:ext>
                </a:extLst>
              </a:tr>
            </a:tbl>
          </a:graphicData>
        </a:graphic>
      </p:graphicFrame>
    </p:spTree>
    <p:extLst>
      <p:ext uri="{BB962C8B-B14F-4D97-AF65-F5344CB8AC3E}">
        <p14:creationId xmlns:p14="http://schemas.microsoft.com/office/powerpoint/2010/main" val="3073413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3. Les variables en Python.</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Opérateurs arithmétiques (raccourcis)</a:t>
            </a:r>
          </a:p>
        </p:txBody>
      </p:sp>
      <p:graphicFrame>
        <p:nvGraphicFramePr>
          <p:cNvPr id="4" name="Tableau 3">
            <a:extLst>
              <a:ext uri="{FF2B5EF4-FFF2-40B4-BE49-F238E27FC236}">
                <a16:creationId xmlns:a16="http://schemas.microsoft.com/office/drawing/2014/main" id="{90460367-25BC-0642-9E97-1FCAD0F40110}"/>
              </a:ext>
            </a:extLst>
          </p:cNvPr>
          <p:cNvGraphicFramePr>
            <a:graphicFrameLocks noGrp="1"/>
          </p:cNvGraphicFramePr>
          <p:nvPr>
            <p:extLst>
              <p:ext uri="{D42A27DB-BD31-4B8C-83A1-F6EECF244321}">
                <p14:modId xmlns:p14="http://schemas.microsoft.com/office/powerpoint/2010/main" val="3997935658"/>
              </p:ext>
            </p:extLst>
          </p:nvPr>
        </p:nvGraphicFramePr>
        <p:xfrm>
          <a:off x="2032000" y="2209786"/>
          <a:ext cx="8128000" cy="3413760"/>
        </p:xfrm>
        <a:graphic>
          <a:graphicData uri="http://schemas.openxmlformats.org/drawingml/2006/table">
            <a:tbl>
              <a:tblPr firstRow="1" bandRow="1">
                <a:tableStyleId>{7E9639D4-E3E2-4D34-9284-5A2195B3D0D7}</a:tableStyleId>
              </a:tblPr>
              <a:tblGrid>
                <a:gridCol w="2081838">
                  <a:extLst>
                    <a:ext uri="{9D8B030D-6E8A-4147-A177-3AD203B41FA5}">
                      <a16:colId xmlns:a16="http://schemas.microsoft.com/office/drawing/2014/main" val="2451292674"/>
                    </a:ext>
                  </a:extLst>
                </a:gridCol>
                <a:gridCol w="6046162">
                  <a:extLst>
                    <a:ext uri="{9D8B030D-6E8A-4147-A177-3AD203B41FA5}">
                      <a16:colId xmlns:a16="http://schemas.microsoft.com/office/drawing/2014/main" val="219766205"/>
                    </a:ext>
                  </a:extLst>
                </a:gridCol>
              </a:tblGrid>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1" i="1"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Opération</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1" i="1"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Résultat</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686013"/>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x = 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75034"/>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x = 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7562419"/>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x = 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939501"/>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x = 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109078"/>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x = 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3848602"/>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x = 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3883495"/>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x = x % y</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6229458"/>
                  </a:ext>
                </a:extLst>
              </a:tr>
            </a:tbl>
          </a:graphicData>
        </a:graphic>
      </p:graphicFrame>
    </p:spTree>
    <p:extLst>
      <p:ext uri="{BB962C8B-B14F-4D97-AF65-F5344CB8AC3E}">
        <p14:creationId xmlns:p14="http://schemas.microsoft.com/office/powerpoint/2010/main" val="1118582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3. Les variables en Python.</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Opérateurs de comparaison</a:t>
            </a:r>
          </a:p>
        </p:txBody>
      </p:sp>
      <p:graphicFrame>
        <p:nvGraphicFramePr>
          <p:cNvPr id="4" name="Tableau 3">
            <a:extLst>
              <a:ext uri="{FF2B5EF4-FFF2-40B4-BE49-F238E27FC236}">
                <a16:creationId xmlns:a16="http://schemas.microsoft.com/office/drawing/2014/main" id="{AFA8915E-8E81-9A4B-A688-BFBD7A9CA710}"/>
              </a:ext>
            </a:extLst>
          </p:cNvPr>
          <p:cNvGraphicFramePr>
            <a:graphicFrameLocks noGrp="1"/>
          </p:cNvGraphicFramePr>
          <p:nvPr>
            <p:extLst>
              <p:ext uri="{D42A27DB-BD31-4B8C-83A1-F6EECF244321}">
                <p14:modId xmlns:p14="http://schemas.microsoft.com/office/powerpoint/2010/main" val="1982850031"/>
              </p:ext>
            </p:extLst>
          </p:nvPr>
        </p:nvGraphicFramePr>
        <p:xfrm>
          <a:off x="2032000" y="2209786"/>
          <a:ext cx="8128000" cy="2987040"/>
        </p:xfrm>
        <a:graphic>
          <a:graphicData uri="http://schemas.openxmlformats.org/drawingml/2006/table">
            <a:tbl>
              <a:tblPr firstRow="1" bandRow="1">
                <a:tableStyleId>{7E9639D4-E3E2-4D34-9284-5A2195B3D0D7}</a:tableStyleId>
              </a:tblPr>
              <a:tblGrid>
                <a:gridCol w="2081838">
                  <a:extLst>
                    <a:ext uri="{9D8B030D-6E8A-4147-A177-3AD203B41FA5}">
                      <a16:colId xmlns:a16="http://schemas.microsoft.com/office/drawing/2014/main" val="2451292674"/>
                    </a:ext>
                  </a:extLst>
                </a:gridCol>
                <a:gridCol w="6046162">
                  <a:extLst>
                    <a:ext uri="{9D8B030D-6E8A-4147-A177-3AD203B41FA5}">
                      <a16:colId xmlns:a16="http://schemas.microsoft.com/office/drawing/2014/main" val="219766205"/>
                    </a:ext>
                  </a:extLst>
                </a:gridCol>
              </a:tblGrid>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1" i="1"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Opération</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1" i="1"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Résultat</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686013"/>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&lt;</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Strictement inférieur</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75034"/>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&lt;=</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Inférieur ou égal</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7562419"/>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&gt;</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Strictement supérieur</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939501"/>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&gt;=</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Supérieur ou égal</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109078"/>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Égal </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63848602"/>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Différent </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3883495"/>
                  </a:ext>
                </a:extLst>
              </a:tr>
            </a:tbl>
          </a:graphicData>
        </a:graphic>
      </p:graphicFrame>
    </p:spTree>
    <p:extLst>
      <p:ext uri="{BB962C8B-B14F-4D97-AF65-F5344CB8AC3E}">
        <p14:creationId xmlns:p14="http://schemas.microsoft.com/office/powerpoint/2010/main" val="4124919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3. Les variables en Python.</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416320"/>
          </a:xfrm>
          <a:prstGeom prst="rect">
            <a:avLst/>
          </a:prstGeom>
          <a:noFill/>
        </p:spPr>
        <p:txBody>
          <a:bodyPr wrap="square" rtlCol="0">
            <a:spAutoFit/>
          </a:bodyPr>
          <a:lstStyle/>
          <a:p>
            <a:r>
              <a:rPr lang="fr-FR" sz="2400" b="1" dirty="0"/>
              <a:t>Opérateurs logiques</a:t>
            </a:r>
          </a:p>
          <a:p>
            <a:endParaRPr lang="fr-FR" sz="2400" b="1"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endParaRPr lang="fr-FR" sz="2400" dirty="0"/>
          </a:p>
          <a:p>
            <a:endParaRPr lang="fr-FR" sz="2400" dirty="0"/>
          </a:p>
          <a:p>
            <a:pPr marL="342900" indent="-342900">
              <a:buFont typeface="Arial" panose="020B0604020202020204" pitchFamily="34" charset="0"/>
              <a:buChar char="•"/>
            </a:pPr>
            <a:r>
              <a:rPr lang="fr-FR" sz="2400" dirty="0"/>
              <a:t>Les deux premiers sont des opérateurs binaires, le dernier est unaire.</a:t>
            </a:r>
          </a:p>
        </p:txBody>
      </p:sp>
      <p:pic>
        <p:nvPicPr>
          <p:cNvPr id="4" name="Graphique 3" descr="Balles de sport">
            <a:extLst>
              <a:ext uri="{FF2B5EF4-FFF2-40B4-BE49-F238E27FC236}">
                <a16:creationId xmlns:a16="http://schemas.microsoft.com/office/drawing/2014/main" id="{0ECD110B-E839-C54F-BC1E-353122F3E5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graphicFrame>
        <p:nvGraphicFramePr>
          <p:cNvPr id="5" name="Tableau 4">
            <a:extLst>
              <a:ext uri="{FF2B5EF4-FFF2-40B4-BE49-F238E27FC236}">
                <a16:creationId xmlns:a16="http://schemas.microsoft.com/office/drawing/2014/main" id="{CFFD5C18-3034-FE4F-8786-D72DAF907943}"/>
              </a:ext>
            </a:extLst>
          </p:cNvPr>
          <p:cNvGraphicFramePr>
            <a:graphicFrameLocks noGrp="1"/>
          </p:cNvGraphicFramePr>
          <p:nvPr>
            <p:extLst>
              <p:ext uri="{D42A27DB-BD31-4B8C-83A1-F6EECF244321}">
                <p14:modId xmlns:p14="http://schemas.microsoft.com/office/powerpoint/2010/main" val="1439604599"/>
              </p:ext>
            </p:extLst>
          </p:nvPr>
        </p:nvGraphicFramePr>
        <p:xfrm>
          <a:off x="2032000" y="2209786"/>
          <a:ext cx="8128000" cy="1706880"/>
        </p:xfrm>
        <a:graphic>
          <a:graphicData uri="http://schemas.openxmlformats.org/drawingml/2006/table">
            <a:tbl>
              <a:tblPr firstRow="1" bandRow="1">
                <a:tableStyleId>{7E9639D4-E3E2-4D34-9284-5A2195B3D0D7}</a:tableStyleId>
              </a:tblPr>
              <a:tblGrid>
                <a:gridCol w="2081838">
                  <a:extLst>
                    <a:ext uri="{9D8B030D-6E8A-4147-A177-3AD203B41FA5}">
                      <a16:colId xmlns:a16="http://schemas.microsoft.com/office/drawing/2014/main" val="2451292674"/>
                    </a:ext>
                  </a:extLst>
                </a:gridCol>
                <a:gridCol w="6046162">
                  <a:extLst>
                    <a:ext uri="{9D8B030D-6E8A-4147-A177-3AD203B41FA5}">
                      <a16:colId xmlns:a16="http://schemas.microsoft.com/office/drawing/2014/main" val="219766205"/>
                    </a:ext>
                  </a:extLst>
                </a:gridCol>
              </a:tblGrid>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1" i="1"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Opération</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1" i="1"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Résultat</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686013"/>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and</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ET logique</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75034"/>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or</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OU logique</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7562419"/>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not</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0" i="0" u="none" strike="noStrike" cap="none" normalizeH="0" baseline="0" dirty="0">
                          <a:ln>
                            <a:noFill/>
                          </a:ln>
                          <a:solidFill>
                            <a:srgbClr val="000000"/>
                          </a:solidFill>
                          <a:effectLst/>
                          <a:latin typeface="Calibri" panose="020F0502020204030204" pitchFamily="34" charset="0"/>
                          <a:ea typeface="ＭＳ Ｐゴシック" panose="020B0600070205080204" pitchFamily="34" charset="-128"/>
                        </a:rPr>
                        <a:t>NON logique</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939501"/>
                  </a:ext>
                </a:extLst>
              </a:tr>
            </a:tbl>
          </a:graphicData>
        </a:graphic>
      </p:graphicFrame>
    </p:spTree>
    <p:extLst>
      <p:ext uri="{BB962C8B-B14F-4D97-AF65-F5344CB8AC3E}">
        <p14:creationId xmlns:p14="http://schemas.microsoft.com/office/powerpoint/2010/main" val="40586319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3. Les variables en Python.</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Tables de vérité des opérateurs logiques</a:t>
            </a:r>
          </a:p>
        </p:txBody>
      </p:sp>
      <p:graphicFrame>
        <p:nvGraphicFramePr>
          <p:cNvPr id="4" name="Tableau 3">
            <a:extLst>
              <a:ext uri="{FF2B5EF4-FFF2-40B4-BE49-F238E27FC236}">
                <a16:creationId xmlns:a16="http://schemas.microsoft.com/office/drawing/2014/main" id="{332CBBA1-A30C-D841-9CEB-91C9BAD5F87B}"/>
              </a:ext>
            </a:extLst>
          </p:cNvPr>
          <p:cNvGraphicFramePr>
            <a:graphicFrameLocks noGrp="1"/>
          </p:cNvGraphicFramePr>
          <p:nvPr>
            <p:extLst>
              <p:ext uri="{D42A27DB-BD31-4B8C-83A1-F6EECF244321}">
                <p14:modId xmlns:p14="http://schemas.microsoft.com/office/powerpoint/2010/main" val="2430158317"/>
              </p:ext>
            </p:extLst>
          </p:nvPr>
        </p:nvGraphicFramePr>
        <p:xfrm>
          <a:off x="1191174" y="2671450"/>
          <a:ext cx="5178096" cy="2755320"/>
        </p:xfrm>
        <a:graphic>
          <a:graphicData uri="http://schemas.openxmlformats.org/drawingml/2006/table">
            <a:tbl>
              <a:tblPr firstRow="1" bandRow="1">
                <a:tableStyleId>{7E9639D4-E3E2-4D34-9284-5A2195B3D0D7}</a:tableStyleId>
              </a:tblPr>
              <a:tblGrid>
                <a:gridCol w="1294524">
                  <a:extLst>
                    <a:ext uri="{9D8B030D-6E8A-4147-A177-3AD203B41FA5}">
                      <a16:colId xmlns:a16="http://schemas.microsoft.com/office/drawing/2014/main" val="2451292674"/>
                    </a:ext>
                  </a:extLst>
                </a:gridCol>
                <a:gridCol w="1294524">
                  <a:extLst>
                    <a:ext uri="{9D8B030D-6E8A-4147-A177-3AD203B41FA5}">
                      <a16:colId xmlns:a16="http://schemas.microsoft.com/office/drawing/2014/main" val="219766205"/>
                    </a:ext>
                  </a:extLst>
                </a:gridCol>
                <a:gridCol w="1294524">
                  <a:extLst>
                    <a:ext uri="{9D8B030D-6E8A-4147-A177-3AD203B41FA5}">
                      <a16:colId xmlns:a16="http://schemas.microsoft.com/office/drawing/2014/main" val="2791970641"/>
                    </a:ext>
                  </a:extLst>
                </a:gridCol>
                <a:gridCol w="1294524">
                  <a:extLst>
                    <a:ext uri="{9D8B030D-6E8A-4147-A177-3AD203B41FA5}">
                      <a16:colId xmlns:a16="http://schemas.microsoft.com/office/drawing/2014/main" val="2771670126"/>
                    </a:ext>
                  </a:extLst>
                </a:gridCol>
              </a:tblGrid>
              <a:tr h="551064">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1" i="1"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A</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1" i="1"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B</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1" i="1"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A or B</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1" i="1"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A and B</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686013"/>
                  </a:ext>
                </a:extLst>
              </a:tr>
              <a:tr h="551064">
                <a:tc>
                  <a:txBody>
                    <a:bodyPr/>
                    <a:lstStyle/>
                    <a:p>
                      <a:pPr algn="ctr"/>
                      <a:r>
                        <a:rPr lang="fr-FR" sz="2200"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2200"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220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220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75034"/>
                  </a:ext>
                </a:extLst>
              </a:tr>
              <a:tr h="55106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220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2200"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2200"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220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7562419"/>
                  </a:ext>
                </a:extLst>
              </a:tr>
              <a:tr h="55106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2200"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220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2200"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2200"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939501"/>
                  </a:ext>
                </a:extLst>
              </a:tr>
              <a:tr h="55106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220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220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220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2200"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2109078"/>
                  </a:ext>
                </a:extLst>
              </a:tr>
            </a:tbl>
          </a:graphicData>
        </a:graphic>
      </p:graphicFrame>
      <p:graphicFrame>
        <p:nvGraphicFramePr>
          <p:cNvPr id="5" name="Tableau 4">
            <a:extLst>
              <a:ext uri="{FF2B5EF4-FFF2-40B4-BE49-F238E27FC236}">
                <a16:creationId xmlns:a16="http://schemas.microsoft.com/office/drawing/2014/main" id="{1A5C4C7F-4544-5F4F-9EFF-C88C46166F93}"/>
              </a:ext>
            </a:extLst>
          </p:cNvPr>
          <p:cNvGraphicFramePr>
            <a:graphicFrameLocks noGrp="1"/>
          </p:cNvGraphicFramePr>
          <p:nvPr>
            <p:extLst>
              <p:ext uri="{D42A27DB-BD31-4B8C-83A1-F6EECF244321}">
                <p14:modId xmlns:p14="http://schemas.microsoft.com/office/powerpoint/2010/main" val="2942403306"/>
              </p:ext>
            </p:extLst>
          </p:nvPr>
        </p:nvGraphicFramePr>
        <p:xfrm>
          <a:off x="8411778" y="2673841"/>
          <a:ext cx="2589048" cy="1653192"/>
        </p:xfrm>
        <a:graphic>
          <a:graphicData uri="http://schemas.openxmlformats.org/drawingml/2006/table">
            <a:tbl>
              <a:tblPr firstRow="1" bandRow="1">
                <a:tableStyleId>{7E9639D4-E3E2-4D34-9284-5A2195B3D0D7}</a:tableStyleId>
              </a:tblPr>
              <a:tblGrid>
                <a:gridCol w="1294524">
                  <a:extLst>
                    <a:ext uri="{9D8B030D-6E8A-4147-A177-3AD203B41FA5}">
                      <a16:colId xmlns:a16="http://schemas.microsoft.com/office/drawing/2014/main" val="2451292674"/>
                    </a:ext>
                  </a:extLst>
                </a:gridCol>
                <a:gridCol w="1294524">
                  <a:extLst>
                    <a:ext uri="{9D8B030D-6E8A-4147-A177-3AD203B41FA5}">
                      <a16:colId xmlns:a16="http://schemas.microsoft.com/office/drawing/2014/main" val="219766205"/>
                    </a:ext>
                  </a:extLst>
                </a:gridCol>
              </a:tblGrid>
              <a:tr h="551064">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1" i="1"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A</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altLang="fr-FR" sz="2200" b="1" i="1"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rPr>
                        <a:t>not A</a:t>
                      </a: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686013"/>
                  </a:ext>
                </a:extLst>
              </a:tr>
              <a:tr h="551064">
                <a:tc>
                  <a:txBody>
                    <a:bodyPr/>
                    <a:lstStyle/>
                    <a:p>
                      <a:pPr algn="ctr"/>
                      <a:r>
                        <a:rPr lang="fr-FR" sz="2200"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2200" dirty="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75034"/>
                  </a:ext>
                </a:extLst>
              </a:tr>
              <a:tr h="551064">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2200"/>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fr-FR" sz="2200" dirty="0"/>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7562419"/>
                  </a:ext>
                </a:extLst>
              </a:tr>
            </a:tbl>
          </a:graphicData>
        </a:graphic>
      </p:graphicFrame>
      <p:pic>
        <p:nvPicPr>
          <p:cNvPr id="6" name="Graphique 5" descr="Table de pique-nique">
            <a:extLst>
              <a:ext uri="{FF2B5EF4-FFF2-40B4-BE49-F238E27FC236}">
                <a16:creationId xmlns:a16="http://schemas.microsoft.com/office/drawing/2014/main" id="{8BFFD688-386F-C94A-92CC-31DF9A8254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39400" y="5040000"/>
            <a:ext cx="1080000" cy="1080000"/>
          </a:xfrm>
          <a:prstGeom prst="rect">
            <a:avLst/>
          </a:prstGeom>
        </p:spPr>
      </p:pic>
    </p:spTree>
    <p:extLst>
      <p:ext uri="{BB962C8B-B14F-4D97-AF65-F5344CB8AC3E}">
        <p14:creationId xmlns:p14="http://schemas.microsoft.com/office/powerpoint/2010/main" val="3171728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3" name="Graphique 2" descr="Questions avec un remplissage uni">
            <a:extLst>
              <a:ext uri="{FF2B5EF4-FFF2-40B4-BE49-F238E27FC236}">
                <a16:creationId xmlns:a16="http://schemas.microsoft.com/office/drawing/2014/main" id="{117F3F9E-E45E-9844-8215-AA148A5923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6000" y="1989000"/>
            <a:ext cx="2880000" cy="2880000"/>
          </a:xfrm>
          <a:prstGeom prst="rect">
            <a:avLst/>
          </a:prstGeom>
        </p:spPr>
      </p:pic>
      <p:sp>
        <p:nvSpPr>
          <p:cNvPr id="6" name="Titre 1">
            <a:extLst>
              <a:ext uri="{FF2B5EF4-FFF2-40B4-BE49-F238E27FC236}">
                <a16:creationId xmlns:a16="http://schemas.microsoft.com/office/drawing/2014/main" id="{6784514D-DFE8-6540-A8D9-ED1329C44D36}"/>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solidFill>
                  <a:schemeClr val="bg1"/>
                </a:solidFill>
              </a:rPr>
              <a:t>3. Les variables en Python.</a:t>
            </a:r>
          </a:p>
        </p:txBody>
      </p:sp>
    </p:spTree>
    <p:extLst>
      <p:ext uri="{BB962C8B-B14F-4D97-AF65-F5344CB8AC3E}">
        <p14:creationId xmlns:p14="http://schemas.microsoft.com/office/powerpoint/2010/main" val="2692839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3D2683"/>
        </a:solidFill>
        <a:effectLst/>
      </p:bgPr>
    </p:bg>
    <p:spTree>
      <p:nvGrpSpPr>
        <p:cNvPr id="1" name=""/>
        <p:cNvGrpSpPr/>
        <p:nvPr/>
      </p:nvGrpSpPr>
      <p:grpSpPr>
        <a:xfrm>
          <a:off x="0" y="0"/>
          <a:ext cx="0" cy="0"/>
          <a:chOff x="0" y="0"/>
          <a:chExt cx="0" cy="0"/>
        </a:xfrm>
      </p:grpSpPr>
      <p:pic>
        <p:nvPicPr>
          <p:cNvPr id="3" name="Graphique 2" descr="Drapeau de course avec un remplissage uni">
            <a:extLst>
              <a:ext uri="{FF2B5EF4-FFF2-40B4-BE49-F238E27FC236}">
                <a16:creationId xmlns:a16="http://schemas.microsoft.com/office/drawing/2014/main" id="{31EA9D4C-4724-F749-BAC8-105B32CB08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6000" y="1989000"/>
            <a:ext cx="2880000" cy="2880000"/>
          </a:xfrm>
          <a:prstGeom prst="rect">
            <a:avLst/>
          </a:prstGeom>
        </p:spPr>
      </p:pic>
    </p:spTree>
    <p:extLst>
      <p:ext uri="{BB962C8B-B14F-4D97-AF65-F5344CB8AC3E}">
        <p14:creationId xmlns:p14="http://schemas.microsoft.com/office/powerpoint/2010/main" val="880727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Autour de la notion d’algorithme.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046988"/>
          </a:xfrm>
          <a:prstGeom prst="rect">
            <a:avLst/>
          </a:prstGeom>
          <a:noFill/>
        </p:spPr>
        <p:txBody>
          <a:bodyPr wrap="square" rtlCol="0">
            <a:spAutoFit/>
          </a:bodyPr>
          <a:lstStyle/>
          <a:p>
            <a:r>
              <a:rPr lang="fr-FR" sz="2400" b="1" dirty="0"/>
              <a:t>Notion d’algorithme : définition</a:t>
            </a:r>
          </a:p>
          <a:p>
            <a:endParaRPr lang="fr-FR" sz="2400" dirty="0"/>
          </a:p>
          <a:p>
            <a:pPr marL="342900" indent="-342900">
              <a:buFont typeface="Arial" panose="020B0604020202020204" pitchFamily="34" charset="0"/>
              <a:buChar char="•"/>
            </a:pPr>
            <a:r>
              <a:rPr lang="fr-FR" sz="2400" dirty="0"/>
              <a:t>Suite d’instructions permettant la résolution d’un problème en un nombre fini d’étapes.</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Transforme des données (entrées de l’algorithme) en un résultat (la sortie).</a:t>
            </a:r>
          </a:p>
          <a:p>
            <a:endParaRPr lang="fr-FR" sz="2400" dirty="0"/>
          </a:p>
          <a:p>
            <a:pPr marL="342900" indent="-342900">
              <a:buFont typeface="Arial" panose="020B0604020202020204" pitchFamily="34" charset="0"/>
              <a:buChar char="•"/>
            </a:pPr>
            <a:r>
              <a:rPr lang="fr-FR" sz="2400" dirty="0"/>
              <a:t>Les instructions doivent être indépendantes des données.</a:t>
            </a:r>
          </a:p>
        </p:txBody>
      </p:sp>
      <p:pic>
        <p:nvPicPr>
          <p:cNvPr id="4" name="Graphique 3" descr="Tête avec engrenages">
            <a:extLst>
              <a:ext uri="{FF2B5EF4-FFF2-40B4-BE49-F238E27FC236}">
                <a16:creationId xmlns:a16="http://schemas.microsoft.com/office/drawing/2014/main" id="{411521E9-D128-544C-952C-0AFFFDE90A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158587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Autour de la notion d’algorithme.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785652"/>
          </a:xfrm>
          <a:prstGeom prst="rect">
            <a:avLst/>
          </a:prstGeom>
          <a:noFill/>
        </p:spPr>
        <p:txBody>
          <a:bodyPr wrap="square" rtlCol="0">
            <a:spAutoFit/>
          </a:bodyPr>
          <a:lstStyle/>
          <a:p>
            <a:r>
              <a:rPr lang="fr-FR" sz="2400" b="1" dirty="0"/>
              <a:t>Notion d’algorithme : exemple d’une recette de cuisine</a:t>
            </a:r>
          </a:p>
          <a:p>
            <a:endParaRPr lang="fr-FR" sz="2400" dirty="0"/>
          </a:p>
          <a:p>
            <a:pPr marL="342900" indent="-342900">
              <a:buFont typeface="Arial" panose="020B0604020202020204" pitchFamily="34" charset="0"/>
              <a:buChar char="•"/>
            </a:pPr>
            <a:r>
              <a:rPr lang="fr-FR" sz="2400" dirty="0"/>
              <a:t>Problème : comment faire une pâte à crêpe ?</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Résolution :</a:t>
            </a:r>
          </a:p>
          <a:p>
            <a:pPr marL="342900" indent="-342900">
              <a:buFont typeface="Arial" panose="020B0604020202020204" pitchFamily="34" charset="0"/>
              <a:buChar char="•"/>
            </a:pPr>
            <a:endParaRPr lang="fr-FR" sz="2400" dirty="0"/>
          </a:p>
          <a:p>
            <a:pPr marL="914400" lvl="1" indent="-457200">
              <a:buFont typeface="+mj-lt"/>
              <a:buAutoNum type="arabicPeriod"/>
            </a:pPr>
            <a:r>
              <a:rPr lang="fr-FR" sz="2400" dirty="0"/>
              <a:t>Casser trois œufs dans 250 grammes de farine. </a:t>
            </a:r>
          </a:p>
          <a:p>
            <a:pPr marL="914400" lvl="1" indent="-457200">
              <a:buFont typeface="+mj-lt"/>
              <a:buAutoNum type="arabicPeriod"/>
            </a:pPr>
            <a:r>
              <a:rPr lang="fr-FR" sz="2400" dirty="0"/>
              <a:t>Mélanger.</a:t>
            </a:r>
          </a:p>
          <a:p>
            <a:pPr marL="914400" lvl="1" indent="-457200">
              <a:buFont typeface="+mj-lt"/>
              <a:buAutoNum type="arabicPeriod"/>
            </a:pPr>
            <a:r>
              <a:rPr lang="fr-FR" sz="2400" dirty="0"/>
              <a:t>Diluer avec un demi-litre de lait.</a:t>
            </a:r>
          </a:p>
          <a:p>
            <a:pPr marL="914400" lvl="1" indent="-457200">
              <a:buFont typeface="+mj-lt"/>
              <a:buAutoNum type="arabicPeriod"/>
            </a:pPr>
            <a:r>
              <a:rPr lang="fr-FR" sz="2400" dirty="0"/>
              <a:t>Ajouter une cuillère à soupe d’huile. </a:t>
            </a:r>
          </a:p>
        </p:txBody>
      </p:sp>
      <p:pic>
        <p:nvPicPr>
          <p:cNvPr id="4" name="Graphique 3" descr="Fouet">
            <a:extLst>
              <a:ext uri="{FF2B5EF4-FFF2-40B4-BE49-F238E27FC236}">
                <a16:creationId xmlns:a16="http://schemas.microsoft.com/office/drawing/2014/main" id="{6B3C94C8-9315-574B-BEA4-77E4092C5D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2381467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Autour de la notion d’algorithme.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416320"/>
          </a:xfrm>
          <a:prstGeom prst="rect">
            <a:avLst/>
          </a:prstGeom>
          <a:noFill/>
        </p:spPr>
        <p:txBody>
          <a:bodyPr wrap="square" rtlCol="0">
            <a:spAutoFit/>
          </a:bodyPr>
          <a:lstStyle/>
          <a:p>
            <a:r>
              <a:rPr lang="fr-FR" sz="2400" b="1" dirty="0"/>
              <a:t>Notion d’algorithme : un peu d’histoire</a:t>
            </a:r>
          </a:p>
          <a:p>
            <a:endParaRPr lang="fr-FR" sz="2400" dirty="0"/>
          </a:p>
          <a:p>
            <a:pPr marL="342900" indent="-342900">
              <a:buFont typeface="Arial" panose="020B0604020202020204" pitchFamily="34" charset="0"/>
              <a:buChar char="•"/>
            </a:pPr>
            <a:r>
              <a:rPr lang="fr-FR" sz="2400" dirty="0"/>
              <a:t>Origine du mot algorithme : </a:t>
            </a:r>
            <a:r>
              <a:rPr lang="fr-FR" altLang="fr-FR" sz="2400" dirty="0">
                <a:ea typeface="ＭＳ Ｐゴシック" panose="020B0600070205080204" pitchFamily="34" charset="-128"/>
              </a:rPr>
              <a:t>nom du mathématicien perse Abu Abdullah Muhammad ibn Musa al-</a:t>
            </a:r>
            <a:r>
              <a:rPr lang="fr-FR" altLang="fr-FR" sz="2400" dirty="0" err="1">
                <a:ea typeface="ＭＳ Ｐゴシック" panose="020B0600070205080204" pitchFamily="34" charset="-128"/>
              </a:rPr>
              <a:t>Khwarizmi</a:t>
            </a:r>
            <a:r>
              <a:rPr lang="fr-FR" altLang="fr-FR" sz="2400" dirty="0">
                <a:ea typeface="ＭＳ Ｐゴシック" panose="020B0600070205080204" pitchFamily="34" charset="-128"/>
              </a:rPr>
              <a:t> (9 ème siècle après J.-C.).</a:t>
            </a:r>
          </a:p>
          <a:p>
            <a:pPr marL="342900" indent="-342900">
              <a:buFont typeface="Arial" panose="020B0604020202020204" pitchFamily="34" charset="0"/>
              <a:buChar char="•"/>
            </a:pPr>
            <a:endParaRPr lang="fr-FR" altLang="fr-FR" sz="2400" dirty="0">
              <a:ea typeface="ＭＳ Ｐゴシック" panose="020B0600070205080204" pitchFamily="34" charset="-128"/>
            </a:endParaRPr>
          </a:p>
          <a:p>
            <a:pPr marL="342900" indent="-342900">
              <a:buFont typeface="Arial" panose="020B0604020202020204" pitchFamily="34" charset="0"/>
              <a:buChar char="•"/>
            </a:pPr>
            <a:r>
              <a:rPr lang="fr-FR" altLang="fr-FR" sz="2400" dirty="0">
                <a:ea typeface="ＭＳ Ｐゴシック" panose="020B0600070205080204" pitchFamily="34" charset="-128"/>
              </a:rPr>
              <a:t>Nom latinisé au Moyen Âge en “algoritmi“.</a:t>
            </a:r>
          </a:p>
          <a:p>
            <a:pPr marL="342900" indent="-342900">
              <a:buFont typeface="Arial" panose="020B0604020202020204" pitchFamily="34" charset="0"/>
              <a:buChar char="•"/>
            </a:pPr>
            <a:endParaRPr lang="fr-FR" altLang="fr-FR" sz="2400" dirty="0">
              <a:ea typeface="ＭＳ Ｐゴシック" panose="020B0600070205080204" pitchFamily="34" charset="-128"/>
            </a:endParaRPr>
          </a:p>
          <a:p>
            <a:pPr marL="342900" indent="-342900">
              <a:buFont typeface="Arial" panose="020B0604020202020204" pitchFamily="34" charset="0"/>
              <a:buChar char="•"/>
            </a:pPr>
            <a:r>
              <a:rPr lang="fr-FR" altLang="fr-FR" sz="2400" dirty="0">
                <a:ea typeface="ＭＳ Ｐゴシック" panose="020B0600070205080204" pitchFamily="34" charset="-128"/>
              </a:rPr>
              <a:t>Le concept est cependant plus ancien, les premiers exemples remontant à l’antiquité.</a:t>
            </a:r>
          </a:p>
        </p:txBody>
      </p:sp>
      <p:pic>
        <p:nvPicPr>
          <p:cNvPr id="5" name="Graphique 4" descr="Faire défiler avec un remplissage uni">
            <a:extLst>
              <a:ext uri="{FF2B5EF4-FFF2-40B4-BE49-F238E27FC236}">
                <a16:creationId xmlns:a16="http://schemas.microsoft.com/office/drawing/2014/main" id="{43465F2C-CB58-7E4D-BD9C-008BD82659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166751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Autour de la notion d’algorithme.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3785652"/>
              </a:xfrm>
              <a:prstGeom prst="rect">
                <a:avLst/>
              </a:prstGeom>
              <a:noFill/>
            </p:spPr>
            <p:txBody>
              <a:bodyPr wrap="square" rtlCol="0">
                <a:spAutoFit/>
              </a:bodyPr>
              <a:lstStyle/>
              <a:p>
                <a:r>
                  <a:rPr lang="fr-FR" sz="2400" b="1" dirty="0"/>
                  <a:t>Notion d’algorithme : exemple de calculs d’intérêts (1800 avant J.C.)</a:t>
                </a:r>
              </a:p>
              <a:p>
                <a:endParaRPr lang="fr-FR" sz="2400" dirty="0"/>
              </a:p>
              <a:p>
                <a:pPr marL="342900" indent="-342900">
                  <a:buFont typeface="Arial" panose="020B0604020202020204" pitchFamily="34" charset="0"/>
                  <a:buChar char="•"/>
                </a:pPr>
                <a:r>
                  <a:rPr lang="fr-FR" sz="2400" dirty="0"/>
                  <a:t>Problème : combien d’années faut-il pour doubler un montant soumis à un taux </a:t>
                </a:r>
                <a14:m>
                  <m:oMath xmlns:m="http://schemas.openxmlformats.org/officeDocument/2006/math">
                    <m:r>
                      <a:rPr lang="fr-FR" sz="2400" i="1">
                        <a:latin typeface="Cambria Math" panose="02040503050406030204" pitchFamily="18" charset="0"/>
                      </a:rPr>
                      <m:t>𝑡</m:t>
                    </m:r>
                  </m:oMath>
                </a14:m>
                <a:r>
                  <a:rPr lang="fr-FR" sz="2400" dirty="0"/>
                  <a:t> annuel ?</a:t>
                </a:r>
              </a:p>
              <a:p>
                <a:pPr marL="342900" indent="-342900">
                  <a:buFont typeface="Arial" panose="020B0604020202020204" pitchFamily="34" charset="0"/>
                  <a:buChar char="•"/>
                </a:pPr>
                <a:endParaRPr lang="fr-FR" sz="2400" dirty="0"/>
              </a:p>
              <a:p>
                <a:pPr marL="342900" indent="-342900">
                  <a:buFont typeface="Arial" panose="020B0604020202020204" pitchFamily="34" charset="0"/>
                  <a:buChar char="•"/>
                </a:pPr>
                <a:r>
                  <a:rPr lang="fr-FR" sz="2400" dirty="0"/>
                  <a:t>Résolution :</a:t>
                </a:r>
              </a:p>
              <a:p>
                <a:pPr marL="342900" indent="-342900">
                  <a:buFont typeface="Arial" panose="020B0604020202020204" pitchFamily="34" charset="0"/>
                  <a:buChar char="•"/>
                </a:pPr>
                <a:endParaRPr lang="fr-FR" sz="2400" dirty="0"/>
              </a:p>
              <a:p>
                <a:pPr marL="914400" lvl="1" indent="-457200">
                  <a:buFont typeface="+mj-lt"/>
                  <a:buAutoNum type="arabicPeriod"/>
                </a:pPr>
                <a:r>
                  <a:rPr lang="fr-FR" sz="2400" dirty="0"/>
                  <a:t>Initialiser </a:t>
                </a:r>
                <a14:m>
                  <m:oMath xmlns:m="http://schemas.openxmlformats.org/officeDocument/2006/math">
                    <m:r>
                      <a:rPr lang="fr-FR" sz="2400" i="1">
                        <a:latin typeface="Cambria Math" panose="02040503050406030204" pitchFamily="18" charset="0"/>
                      </a:rPr>
                      <m:t>𝑡</m:t>
                    </m:r>
                  </m:oMath>
                </a14:m>
                <a:r>
                  <a:rPr lang="fr-FR" sz="2400" dirty="0"/>
                  <a:t>, une variable </a:t>
                </a:r>
                <a14:m>
                  <m:oMath xmlns:m="http://schemas.openxmlformats.org/officeDocument/2006/math">
                    <m:r>
                      <a:rPr lang="fr-FR" sz="2400" i="1">
                        <a:latin typeface="Cambria Math" panose="02040503050406030204" pitchFamily="18" charset="0"/>
                      </a:rPr>
                      <m:t>𝑎</m:t>
                    </m:r>
                    <m:r>
                      <a:rPr lang="fr-FR" sz="2400" i="1">
                        <a:latin typeface="Cambria Math" panose="02040503050406030204" pitchFamily="18" charset="0"/>
                      </a:rPr>
                      <m:t>=0</m:t>
                    </m:r>
                  </m:oMath>
                </a14:m>
                <a:r>
                  <a:rPr lang="fr-FR" sz="2400" dirty="0"/>
                  <a:t> (le nombre d’année) et </a:t>
                </a:r>
                <a14:m>
                  <m:oMath xmlns:m="http://schemas.openxmlformats.org/officeDocument/2006/math">
                    <m:r>
                      <a:rPr lang="fr-FR" sz="2400" i="1">
                        <a:latin typeface="Cambria Math" panose="02040503050406030204" pitchFamily="18" charset="0"/>
                      </a:rPr>
                      <m:t>𝑏</m:t>
                    </m:r>
                    <m:r>
                      <a:rPr lang="fr-FR" sz="2400" i="1">
                        <a:latin typeface="Cambria Math" panose="02040503050406030204" pitchFamily="18" charset="0"/>
                      </a:rPr>
                      <m:t>=1</m:t>
                    </m:r>
                  </m:oMath>
                </a14:m>
                <a:r>
                  <a:rPr lang="fr-FR" sz="2400" dirty="0"/>
                  <a:t> (le montant).</a:t>
                </a:r>
              </a:p>
              <a:p>
                <a:pPr marL="914400" lvl="1" indent="-457200">
                  <a:buFont typeface="+mj-lt"/>
                  <a:buAutoNum type="arabicPeriod"/>
                </a:pPr>
                <a:r>
                  <a:rPr lang="fr-FR" sz="2400" dirty="0"/>
                  <a:t>Tant que </a:t>
                </a:r>
                <a14:m>
                  <m:oMath xmlns:m="http://schemas.openxmlformats.org/officeDocument/2006/math">
                    <m:r>
                      <a:rPr lang="fr-FR" sz="2400" i="1">
                        <a:latin typeface="Cambria Math" panose="02040503050406030204" pitchFamily="18" charset="0"/>
                      </a:rPr>
                      <m:t>𝑏</m:t>
                    </m:r>
                    <m:r>
                      <a:rPr lang="fr-FR" sz="2400" i="1">
                        <a:latin typeface="Cambria Math" panose="02040503050406030204" pitchFamily="18" charset="0"/>
                      </a:rPr>
                      <m:t>&lt;2</m:t>
                    </m:r>
                  </m:oMath>
                </a14:m>
                <a:r>
                  <a:rPr lang="fr-FR" sz="2400" dirty="0"/>
                  <a:t>, remplacer </a:t>
                </a:r>
                <a14:m>
                  <m:oMath xmlns:m="http://schemas.openxmlformats.org/officeDocument/2006/math">
                    <m:r>
                      <a:rPr lang="fr-FR" sz="2400" i="1">
                        <a:latin typeface="Cambria Math" panose="02040503050406030204" pitchFamily="18" charset="0"/>
                      </a:rPr>
                      <m:t>𝑏</m:t>
                    </m:r>
                  </m:oMath>
                </a14:m>
                <a:r>
                  <a:rPr lang="fr-FR" sz="2400" dirty="0"/>
                  <a:t> par </a:t>
                </a:r>
                <a14:m>
                  <m:oMath xmlns:m="http://schemas.openxmlformats.org/officeDocument/2006/math">
                    <m:r>
                      <a:rPr lang="fr-FR" sz="2400" i="1">
                        <a:latin typeface="Cambria Math" panose="02040503050406030204" pitchFamily="18" charset="0"/>
                      </a:rPr>
                      <m:t>𝑏</m:t>
                    </m:r>
                    <m:r>
                      <a:rPr lang="fr-FR" sz="2400" i="1">
                        <a:latin typeface="Cambria Math" panose="02040503050406030204" pitchFamily="18" charset="0"/>
                        <a:ea typeface="Cambria Math" panose="02040503050406030204" pitchFamily="18" charset="0"/>
                      </a:rPr>
                      <m:t>×</m:t>
                    </m:r>
                    <m:d>
                      <m:dPr>
                        <m:ctrlPr>
                          <a:rPr lang="fr-FR" sz="2400" i="1">
                            <a:latin typeface="Cambria Math" panose="02040503050406030204" pitchFamily="18" charset="0"/>
                            <a:ea typeface="Cambria Math" panose="02040503050406030204" pitchFamily="18" charset="0"/>
                          </a:rPr>
                        </m:ctrlPr>
                      </m:dPr>
                      <m:e>
                        <m:r>
                          <a:rPr lang="fr-FR" sz="2400" i="1">
                            <a:latin typeface="Cambria Math" panose="02040503050406030204" pitchFamily="18" charset="0"/>
                            <a:ea typeface="Cambria Math" panose="02040503050406030204" pitchFamily="18" charset="0"/>
                          </a:rPr>
                          <m:t>1+</m:t>
                        </m:r>
                        <m:r>
                          <a:rPr lang="fr-FR" sz="2400" i="1">
                            <a:latin typeface="Cambria Math" panose="02040503050406030204" pitchFamily="18" charset="0"/>
                            <a:ea typeface="Cambria Math" panose="02040503050406030204" pitchFamily="18" charset="0"/>
                          </a:rPr>
                          <m:t>𝑡</m:t>
                        </m:r>
                      </m:e>
                    </m:d>
                  </m:oMath>
                </a14:m>
                <a:r>
                  <a:rPr lang="fr-FR" sz="2400" dirty="0"/>
                  <a:t> et ajouter </a:t>
                </a:r>
                <a14:m>
                  <m:oMath xmlns:m="http://schemas.openxmlformats.org/officeDocument/2006/math">
                    <m:r>
                      <a:rPr lang="fr-FR" sz="2400" i="1">
                        <a:latin typeface="Cambria Math" panose="02040503050406030204" pitchFamily="18" charset="0"/>
                      </a:rPr>
                      <m:t>1</m:t>
                    </m:r>
                  </m:oMath>
                </a14:m>
                <a:r>
                  <a:rPr lang="fr-FR" sz="2400" dirty="0"/>
                  <a:t> à </a:t>
                </a:r>
                <a14:m>
                  <m:oMath xmlns:m="http://schemas.openxmlformats.org/officeDocument/2006/math">
                    <m:r>
                      <a:rPr lang="fr-FR" sz="2400" i="1">
                        <a:latin typeface="Cambria Math" panose="02040503050406030204" pitchFamily="18" charset="0"/>
                      </a:rPr>
                      <m:t>𝑎</m:t>
                    </m:r>
                  </m:oMath>
                </a14:m>
                <a:r>
                  <a:rPr lang="fr-FR" sz="2400" dirty="0"/>
                  <a:t>.</a:t>
                </a:r>
              </a:p>
              <a:p>
                <a:pPr marL="914400" lvl="1" indent="-457200">
                  <a:buFont typeface="+mj-lt"/>
                  <a:buAutoNum type="arabicPeriod"/>
                </a:pPr>
                <a:r>
                  <a:rPr lang="fr-FR" sz="2400" dirty="0"/>
                  <a:t>La valeur finale de </a:t>
                </a:r>
                <a14:m>
                  <m:oMath xmlns:m="http://schemas.openxmlformats.org/officeDocument/2006/math">
                    <m:r>
                      <a:rPr lang="fr-FR" sz="2400" i="1">
                        <a:latin typeface="Cambria Math" panose="02040503050406030204" pitchFamily="18" charset="0"/>
                      </a:rPr>
                      <m:t>𝑎</m:t>
                    </m:r>
                  </m:oMath>
                </a14:m>
                <a:r>
                  <a:rPr lang="fr-FR" sz="2400" dirty="0"/>
                  <a:t> est le nombre d’années cherché.</a:t>
                </a:r>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3785652"/>
              </a:xfrm>
              <a:prstGeom prst="rect">
                <a:avLst/>
              </a:prstGeom>
              <a:blipFill>
                <a:blip r:embed="rId3"/>
                <a:stretch>
                  <a:fillRect l="-843" t="-1338" b="-3010"/>
                </a:stretch>
              </a:blipFill>
            </p:spPr>
            <p:txBody>
              <a:bodyPr/>
              <a:lstStyle/>
              <a:p>
                <a:r>
                  <a:rPr lang="fr-FR">
                    <a:noFill/>
                  </a:rPr>
                  <a:t> </a:t>
                </a:r>
              </a:p>
            </p:txBody>
          </p:sp>
        </mc:Fallback>
      </mc:AlternateContent>
      <p:pic>
        <p:nvPicPr>
          <p:cNvPr id="5" name="Graphique 4" descr="Tirelire avec un remplissage uni">
            <a:extLst>
              <a:ext uri="{FF2B5EF4-FFF2-40B4-BE49-F238E27FC236}">
                <a16:creationId xmlns:a16="http://schemas.microsoft.com/office/drawing/2014/main" id="{91BB22D6-0B7F-B54A-B8B6-AA4EF5D141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40000" y="5040000"/>
            <a:ext cx="1080000" cy="1080000"/>
          </a:xfrm>
          <a:prstGeom prst="rect">
            <a:avLst/>
          </a:prstGeom>
        </p:spPr>
      </p:pic>
    </p:spTree>
    <p:extLst>
      <p:ext uri="{BB962C8B-B14F-4D97-AF65-F5344CB8AC3E}">
        <p14:creationId xmlns:p14="http://schemas.microsoft.com/office/powerpoint/2010/main" val="1528481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Autour de la notion d’algorithme.</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1200329"/>
              </a:xfrm>
              <a:prstGeom prst="rect">
                <a:avLst/>
              </a:prstGeom>
              <a:noFill/>
            </p:spPr>
            <p:txBody>
              <a:bodyPr wrap="square" rtlCol="0">
                <a:spAutoFit/>
              </a:bodyPr>
              <a:lstStyle/>
              <a:p>
                <a:r>
                  <a:rPr lang="fr-FR" sz="2400" b="1" dirty="0"/>
                  <a:t>Déroulé de l’algorithme précédent sur un exemple</a:t>
                </a:r>
              </a:p>
              <a:p>
                <a:endParaRPr lang="fr-FR" sz="2400" dirty="0"/>
              </a:p>
              <a:p>
                <a:pPr marL="342900" indent="-342900">
                  <a:buFont typeface="Arial" panose="020B0604020202020204" pitchFamily="34" charset="0"/>
                  <a:buChar char="•"/>
                </a:pPr>
                <a:r>
                  <a:rPr lang="fr-FR" sz="2400" dirty="0"/>
                  <a:t>Exemple avec </a:t>
                </a:r>
                <a14:m>
                  <m:oMath xmlns:m="http://schemas.openxmlformats.org/officeDocument/2006/math">
                    <m:r>
                      <a:rPr lang="fr-FR" sz="2400" i="1">
                        <a:latin typeface="Cambria Math" panose="02040503050406030204" pitchFamily="18" charset="0"/>
                      </a:rPr>
                      <m:t>𝑡</m:t>
                    </m:r>
                    <m:r>
                      <a:rPr lang="fr-FR" sz="2400" i="1">
                        <a:latin typeface="Cambria Math" panose="02040503050406030204" pitchFamily="18" charset="0"/>
                      </a:rPr>
                      <m:t>=0,2</m:t>
                    </m:r>
                  </m:oMath>
                </a14:m>
                <a:endParaRPr lang="fr-FR" sz="2400" dirty="0"/>
              </a:p>
            </p:txBody>
          </p:sp>
        </mc:Choice>
        <mc:Fallback xmlns="">
          <p:sp>
            <p:nvSpPr>
              <p:cNvPr id="3" name="ZoneTexte 2">
                <a:extLst>
                  <a:ext uri="{FF2B5EF4-FFF2-40B4-BE49-F238E27FC236}">
                    <a16:creationId xmlns:a16="http://schemas.microsoft.com/office/drawing/2014/main" id="{D5C8C869-0EAD-EA43-AF3E-D7D5D6E20C31}"/>
                  </a:ext>
                </a:extLst>
              </p:cNvPr>
              <p:cNvSpPr txBox="1">
                <a:spLocks noRot="1" noChangeAspect="1" noMove="1" noResize="1" noEditPoints="1" noAdjustHandles="1" noChangeArrowheads="1" noChangeShapeType="1" noTextEdit="1"/>
              </p:cNvSpPr>
              <p:nvPr/>
            </p:nvSpPr>
            <p:spPr>
              <a:xfrm>
                <a:off x="844826" y="1431230"/>
                <a:ext cx="10525539" cy="1200329"/>
              </a:xfrm>
              <a:prstGeom prst="rect">
                <a:avLst/>
              </a:prstGeom>
              <a:blipFill>
                <a:blip r:embed="rId2"/>
                <a:stretch>
                  <a:fillRect l="-843" t="-4167" b="-9375"/>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graphicFrame>
            <p:nvGraphicFramePr>
              <p:cNvPr id="4" name="Tableau 3">
                <a:extLst>
                  <a:ext uri="{FF2B5EF4-FFF2-40B4-BE49-F238E27FC236}">
                    <a16:creationId xmlns:a16="http://schemas.microsoft.com/office/drawing/2014/main" id="{55BEE2E3-6069-8745-92E8-42DA8430CCF3}"/>
                  </a:ext>
                </a:extLst>
              </p:cNvPr>
              <p:cNvGraphicFramePr>
                <a:graphicFrameLocks noGrp="1"/>
              </p:cNvGraphicFramePr>
              <p:nvPr>
                <p:extLst>
                  <p:ext uri="{D42A27DB-BD31-4B8C-83A1-F6EECF244321}">
                    <p14:modId xmlns:p14="http://schemas.microsoft.com/office/powerpoint/2010/main" val="2638706176"/>
                  </p:ext>
                </p:extLst>
              </p:nvPr>
            </p:nvGraphicFramePr>
            <p:xfrm>
              <a:off x="3700726" y="3019831"/>
              <a:ext cx="4813738" cy="2560362"/>
            </p:xfrm>
            <a:graphic>
              <a:graphicData uri="http://schemas.openxmlformats.org/drawingml/2006/table">
                <a:tbl>
                  <a:tblPr firstRow="1" bandRow="1">
                    <a:tableStyleId>{7E9639D4-E3E2-4D34-9284-5A2195B3D0D7}</a:tableStyleId>
                  </a:tblPr>
                  <a:tblGrid>
                    <a:gridCol w="2400645">
                      <a:extLst>
                        <a:ext uri="{9D8B030D-6E8A-4147-A177-3AD203B41FA5}">
                          <a16:colId xmlns:a16="http://schemas.microsoft.com/office/drawing/2014/main" val="2451292674"/>
                        </a:ext>
                      </a:extLst>
                    </a:gridCol>
                    <a:gridCol w="2413093">
                      <a:extLst>
                        <a:ext uri="{9D8B030D-6E8A-4147-A177-3AD203B41FA5}">
                          <a16:colId xmlns:a16="http://schemas.microsoft.com/office/drawing/2014/main" val="219766205"/>
                        </a:ext>
                      </a:extLst>
                    </a:gridCol>
                  </a:tblGrid>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fr-FR" altLang="fr-FR" sz="2200" b="1" i="1" u="none" strike="noStrike" cap="none" normalizeH="0" baseline="0" smtClean="0">
                                    <a:ln>
                                      <a:noFill/>
                                    </a:ln>
                                    <a:solidFill>
                                      <a:srgbClr val="FFFFFF"/>
                                    </a:solidFill>
                                    <a:effectLst/>
                                    <a:latin typeface="Cambria Math" panose="02040503050406030204" pitchFamily="18" charset="0"/>
                                    <a:ea typeface="ＭＳ Ｐゴシック" panose="020B0600070205080204" pitchFamily="34" charset="-128"/>
                                  </a:rPr>
                                  <m:t>𝒂</m:t>
                                </m:r>
                              </m:oMath>
                            </m:oMathPara>
                          </a14:m>
                          <a:endParaRPr kumimoji="0" lang="fr-FR" altLang="fr-FR" sz="2200" b="1" i="0"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endParaRP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fr-FR" altLang="fr-FR" sz="2200" b="1" i="1" u="none" strike="noStrike" cap="none" normalizeH="0" baseline="0" smtClean="0">
                                    <a:ln>
                                      <a:noFill/>
                                    </a:ln>
                                    <a:solidFill>
                                      <a:srgbClr val="FFFFFF"/>
                                    </a:solidFill>
                                    <a:effectLst/>
                                    <a:latin typeface="Cambria Math" panose="02040503050406030204" pitchFamily="18" charset="0"/>
                                    <a:ea typeface="ＭＳ Ｐゴシック" panose="020B0600070205080204" pitchFamily="34" charset="-128"/>
                                  </a:rPr>
                                  <m:t>𝒃</m:t>
                                </m:r>
                              </m:oMath>
                            </m:oMathPara>
                          </a14:m>
                          <a:endParaRPr kumimoji="0" lang="fr-FR" altLang="fr-FR" sz="2200" b="1" i="0" u="none" strike="noStrike" cap="none" normalizeH="0" baseline="0" dirty="0">
                            <a:ln>
                              <a:noFill/>
                            </a:ln>
                            <a:solidFill>
                              <a:srgbClr val="FFFFFF"/>
                            </a:solidFill>
                            <a:effectLst/>
                            <a:latin typeface="Calibri" panose="020F0502020204030204" pitchFamily="34" charset="0"/>
                            <a:ea typeface="ＭＳ Ｐゴシック" panose="020B0600070205080204" pitchFamily="34" charset="-128"/>
                          </a:endParaRP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686013"/>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fr-FR" altLang="fr-FR" sz="2200" b="0" i="1" u="none" strike="noStrike" cap="none" normalizeH="0" baseline="0" smtClean="0">
                                    <a:ln>
                                      <a:noFill/>
                                    </a:ln>
                                    <a:solidFill>
                                      <a:schemeClr val="tx1"/>
                                    </a:solidFill>
                                    <a:effectLst/>
                                    <a:latin typeface="Cambria Math" panose="02040503050406030204" pitchFamily="18" charset="0"/>
                                    <a:ea typeface="ＭＳ Ｐゴシック" panose="020B0600070205080204" pitchFamily="34" charset="-128"/>
                                  </a:rPr>
                                  <m:t>0</m:t>
                                </m:r>
                              </m:oMath>
                            </m:oMathPara>
                          </a14:m>
                          <a:endParaRPr kumimoji="0" lang="fr-FR" altLang="fr-FR" sz="22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endParaRPr>
                        </a:p>
                      </a:txBody>
                      <a:tcPr marL="91448" marR="914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altLang="fr-FR" sz="2200" b="0" i="1" u="none" strike="noStrike" cap="none" normalizeH="0" baseline="0" smtClean="0">
                                    <a:ln>
                                      <a:noFill/>
                                    </a:ln>
                                    <a:solidFill>
                                      <a:schemeClr val="tx1"/>
                                    </a:solidFill>
                                    <a:effectLst/>
                                    <a:latin typeface="Cambria Math" panose="02040503050406030204" pitchFamily="18" charset="0"/>
                                    <a:ea typeface="ＭＳ Ｐゴシック" panose="020B0600070205080204" pitchFamily="34" charset="-128"/>
                                  </a:rPr>
                                  <m:t>1</m:t>
                                </m:r>
                              </m:oMath>
                            </m:oMathPara>
                          </a14:m>
                          <a:endParaRPr kumimoji="0" lang="fr-FR" altLang="fr-FR" sz="22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endParaRPr>
                        </a:p>
                      </a:txBody>
                      <a:tcPr marL="91448" marR="914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675034"/>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altLang="fr-FR" sz="2200" b="0" i="1" u="none" strike="noStrike" cap="none" normalizeH="0" baseline="0" smtClean="0">
                                    <a:ln>
                                      <a:noFill/>
                                    </a:ln>
                                    <a:solidFill>
                                      <a:schemeClr val="tx1"/>
                                    </a:solidFill>
                                    <a:effectLst/>
                                    <a:latin typeface="Cambria Math" panose="02040503050406030204" pitchFamily="18" charset="0"/>
                                    <a:ea typeface="ＭＳ Ｐゴシック" panose="020B0600070205080204" pitchFamily="34" charset="-128"/>
                                  </a:rPr>
                                  <m:t>1</m:t>
                                </m:r>
                              </m:oMath>
                            </m:oMathPara>
                          </a14:m>
                          <a:endParaRPr kumimoji="0" lang="fr-FR" altLang="fr-FR" sz="22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endParaRPr>
                        </a:p>
                      </a:txBody>
                      <a:tcPr marL="91448" marR="914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altLang="fr-FR" sz="2200" b="0" i="1" u="none" strike="noStrike" cap="none" normalizeH="0" baseline="0" smtClean="0">
                                    <a:ln>
                                      <a:noFill/>
                                    </a:ln>
                                    <a:solidFill>
                                      <a:schemeClr val="tx1"/>
                                    </a:solidFill>
                                    <a:effectLst/>
                                    <a:latin typeface="Cambria Math" panose="02040503050406030204" pitchFamily="18" charset="0"/>
                                    <a:ea typeface="ＭＳ Ｐゴシック" panose="020B0600070205080204" pitchFamily="34" charset="-128"/>
                                  </a:rPr>
                                  <m:t>1,2</m:t>
                                </m:r>
                              </m:oMath>
                            </m:oMathPara>
                          </a14:m>
                          <a:endParaRPr kumimoji="0" lang="fr-FR" altLang="fr-FR" sz="22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endParaRPr>
                        </a:p>
                      </a:txBody>
                      <a:tcPr marL="91448" marR="914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7562419"/>
                      </a:ext>
                    </a:extLst>
                  </a:tr>
                  <a:tr h="370840">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altLang="fr-FR" sz="2200" b="0" i="1" u="none" strike="noStrike" cap="none" normalizeH="0" baseline="0" smtClean="0">
                                    <a:ln>
                                      <a:noFill/>
                                    </a:ln>
                                    <a:solidFill>
                                      <a:schemeClr val="tx1"/>
                                    </a:solidFill>
                                    <a:effectLst/>
                                    <a:latin typeface="Cambria Math" panose="02040503050406030204" pitchFamily="18" charset="0"/>
                                    <a:ea typeface="ＭＳ Ｐゴシック" panose="020B0600070205080204" pitchFamily="34" charset="-128"/>
                                  </a:rPr>
                                  <m:t>2</m:t>
                                </m:r>
                              </m:oMath>
                            </m:oMathPara>
                          </a14:m>
                          <a:endParaRPr kumimoji="0" lang="fr-FR" altLang="fr-FR" sz="22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endParaRPr>
                        </a:p>
                      </a:txBody>
                      <a:tcPr marL="91445" marR="91445"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lvl1pPr defTabSz="45720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defTabSz="45720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defTabSz="45720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defTabSz="45720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altLang="fr-FR" sz="2200" b="0" i="1" u="none" strike="noStrike" cap="none" normalizeH="0" baseline="0" smtClean="0">
                                    <a:ln>
                                      <a:noFill/>
                                    </a:ln>
                                    <a:solidFill>
                                      <a:schemeClr val="tx1"/>
                                    </a:solidFill>
                                    <a:effectLst/>
                                    <a:latin typeface="Cambria Math" panose="02040503050406030204" pitchFamily="18" charset="0"/>
                                    <a:ea typeface="ＭＳ Ｐゴシック" panose="020B0600070205080204" pitchFamily="34" charset="-128"/>
                                  </a:rPr>
                                  <m:t>1,44</m:t>
                                </m:r>
                              </m:oMath>
                            </m:oMathPara>
                          </a14:m>
                          <a:endParaRPr kumimoji="0" lang="fr-FR" altLang="fr-FR" sz="22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endParaRPr>
                        </a:p>
                      </a:txBody>
                      <a:tcPr marL="91445" marR="91445"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939501"/>
                      </a:ext>
                    </a:extLst>
                  </a:tr>
                  <a:tr h="370840">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altLang="fr-FR" sz="2200" b="0" i="1" u="none" strike="noStrike" cap="none" normalizeH="0" baseline="0" smtClean="0">
                                    <a:ln>
                                      <a:noFill/>
                                    </a:ln>
                                    <a:solidFill>
                                      <a:schemeClr val="tx1"/>
                                    </a:solidFill>
                                    <a:effectLst/>
                                    <a:latin typeface="Cambria Math" panose="02040503050406030204" pitchFamily="18" charset="0"/>
                                    <a:ea typeface="ＭＳ Ｐゴシック" panose="020B0600070205080204" pitchFamily="34" charset="-128"/>
                                  </a:rPr>
                                  <m:t>3</m:t>
                                </m:r>
                              </m:oMath>
                            </m:oMathPara>
                          </a14:m>
                          <a:endParaRPr kumimoji="0" lang="fr-FR" altLang="fr-FR" sz="22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endParaRPr>
                        </a:p>
                      </a:txBody>
                      <a:tcPr marL="91445" marR="91445"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altLang="fr-FR" sz="2200" b="0" i="1" u="none" strike="noStrike" cap="none" normalizeH="0" baseline="0" smtClean="0">
                                    <a:ln>
                                      <a:noFill/>
                                    </a:ln>
                                    <a:solidFill>
                                      <a:schemeClr val="tx1"/>
                                    </a:solidFill>
                                    <a:effectLst/>
                                    <a:latin typeface="Cambria Math" panose="02040503050406030204" pitchFamily="18" charset="0"/>
                                    <a:ea typeface="ＭＳ Ｐゴシック" panose="020B0600070205080204" pitchFamily="34" charset="-128"/>
                                  </a:rPr>
                                  <m:t>1,728</m:t>
                                </m:r>
                              </m:oMath>
                            </m:oMathPara>
                          </a14:m>
                          <a:endParaRPr kumimoji="0" lang="fr-FR" altLang="fr-FR" sz="22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endParaRPr>
                        </a:p>
                      </a:txBody>
                      <a:tcPr marL="91445" marR="91445"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8207674"/>
                      </a:ext>
                    </a:extLst>
                  </a:tr>
                  <a:tr h="370840">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altLang="fr-FR" sz="2200" b="0" i="1" u="none" strike="noStrike" cap="none" normalizeH="0" baseline="0" smtClean="0">
                                    <a:ln>
                                      <a:noFill/>
                                    </a:ln>
                                    <a:solidFill>
                                      <a:schemeClr val="tx1"/>
                                    </a:solidFill>
                                    <a:effectLst/>
                                    <a:latin typeface="Cambria Math" panose="02040503050406030204" pitchFamily="18" charset="0"/>
                                    <a:ea typeface="ＭＳ Ｐゴシック" panose="020B0600070205080204" pitchFamily="34" charset="-128"/>
                                  </a:rPr>
                                  <m:t>4</m:t>
                                </m:r>
                              </m:oMath>
                            </m:oMathPara>
                          </a14:m>
                          <a:endParaRPr kumimoji="0" lang="fr-FR" altLang="fr-FR" sz="22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endParaRPr>
                        </a:p>
                      </a:txBody>
                      <a:tcPr marL="91445" marR="91445"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0" lang="fr-FR" altLang="fr-FR" sz="2200" b="0" i="1" u="none" strike="noStrike" cap="none" normalizeH="0" baseline="0" smtClean="0">
                                    <a:ln>
                                      <a:noFill/>
                                    </a:ln>
                                    <a:solidFill>
                                      <a:schemeClr val="tx1"/>
                                    </a:solidFill>
                                    <a:effectLst/>
                                    <a:latin typeface="Cambria Math" panose="02040503050406030204" pitchFamily="18" charset="0"/>
                                    <a:ea typeface="ＭＳ Ｐゴシック" panose="020B0600070205080204" pitchFamily="34" charset="-128"/>
                                  </a:rPr>
                                  <m:t>2,0736</m:t>
                                </m:r>
                              </m:oMath>
                            </m:oMathPara>
                          </a14:m>
                          <a:endParaRPr kumimoji="0" lang="fr-FR" altLang="fr-FR" sz="2200" b="0" i="0" u="none" strike="noStrike" cap="none" normalizeH="0" baseline="0" dirty="0">
                            <a:ln>
                              <a:noFill/>
                            </a:ln>
                            <a:solidFill>
                              <a:schemeClr val="tx1"/>
                            </a:solidFill>
                            <a:effectLst/>
                            <a:latin typeface="Calibri" panose="020F0502020204030204" pitchFamily="34" charset="0"/>
                            <a:ea typeface="ＭＳ Ｐゴシック" panose="020B0600070205080204" pitchFamily="34" charset="-128"/>
                          </a:endParaRPr>
                        </a:p>
                      </a:txBody>
                      <a:tcPr marL="91445" marR="91445"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85875"/>
                      </a:ext>
                    </a:extLst>
                  </a:tr>
                </a:tbl>
              </a:graphicData>
            </a:graphic>
          </p:graphicFrame>
        </mc:Choice>
        <mc:Fallback xmlns="">
          <p:graphicFrame>
            <p:nvGraphicFramePr>
              <p:cNvPr id="4" name="Tableau 3">
                <a:extLst>
                  <a:ext uri="{FF2B5EF4-FFF2-40B4-BE49-F238E27FC236}">
                    <a16:creationId xmlns:a16="http://schemas.microsoft.com/office/drawing/2014/main" id="{55BEE2E3-6069-8745-92E8-42DA8430CCF3}"/>
                  </a:ext>
                </a:extLst>
              </p:cNvPr>
              <p:cNvGraphicFramePr>
                <a:graphicFrameLocks noGrp="1"/>
              </p:cNvGraphicFramePr>
              <p:nvPr>
                <p:extLst>
                  <p:ext uri="{D42A27DB-BD31-4B8C-83A1-F6EECF244321}">
                    <p14:modId xmlns:p14="http://schemas.microsoft.com/office/powerpoint/2010/main" val="2638706176"/>
                  </p:ext>
                </p:extLst>
              </p:nvPr>
            </p:nvGraphicFramePr>
            <p:xfrm>
              <a:off x="3700726" y="3019831"/>
              <a:ext cx="4813738" cy="2560362"/>
            </p:xfrm>
            <a:graphic>
              <a:graphicData uri="http://schemas.openxmlformats.org/drawingml/2006/table">
                <a:tbl>
                  <a:tblPr firstRow="1" bandRow="1">
                    <a:tableStyleId>{7E9639D4-E3E2-4D34-9284-5A2195B3D0D7}</a:tableStyleId>
                  </a:tblPr>
                  <a:tblGrid>
                    <a:gridCol w="2400645">
                      <a:extLst>
                        <a:ext uri="{9D8B030D-6E8A-4147-A177-3AD203B41FA5}">
                          <a16:colId xmlns:a16="http://schemas.microsoft.com/office/drawing/2014/main" val="2451292674"/>
                        </a:ext>
                      </a:extLst>
                    </a:gridCol>
                    <a:gridCol w="2413093">
                      <a:extLst>
                        <a:ext uri="{9D8B030D-6E8A-4147-A177-3AD203B41FA5}">
                          <a16:colId xmlns:a16="http://schemas.microsoft.com/office/drawing/2014/main" val="219766205"/>
                        </a:ext>
                      </a:extLst>
                    </a:gridCol>
                  </a:tblGrid>
                  <a:tr h="426720">
                    <a:tc>
                      <a:txBody>
                        <a:bodyPr/>
                        <a:lstStyle/>
                        <a:p>
                          <a:endParaRPr lang="fr-F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26" r="-100526" b="-500000"/>
                          </a:stretch>
                        </a:blipFill>
                      </a:tcPr>
                    </a:tc>
                    <a:tc>
                      <a:txBody>
                        <a:bodyPr/>
                        <a:lstStyle/>
                        <a:p>
                          <a:endParaRPr lang="fr-FR"/>
                        </a:p>
                      </a:txBody>
                      <a:tcPr marL="91445" marR="9144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526" r="-526" b="-500000"/>
                          </a:stretch>
                        </a:blipFill>
                      </a:tcPr>
                    </a:tc>
                    <a:extLst>
                      <a:ext uri="{0D108BD9-81ED-4DB2-BD59-A6C34878D82A}">
                        <a16:rowId xmlns:a16="http://schemas.microsoft.com/office/drawing/2014/main" val="372686013"/>
                      </a:ext>
                    </a:extLst>
                  </a:tr>
                  <a:tr h="426720">
                    <a:tc>
                      <a:txBody>
                        <a:bodyPr/>
                        <a:lstStyle/>
                        <a:p>
                          <a:endParaRPr lang="fr-FR"/>
                        </a:p>
                      </a:txBody>
                      <a:tcPr marL="91448" marR="914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26" t="-100000" r="-100526" b="-400000"/>
                          </a:stretch>
                        </a:blipFill>
                      </a:tcPr>
                    </a:tc>
                    <a:tc>
                      <a:txBody>
                        <a:bodyPr/>
                        <a:lstStyle/>
                        <a:p>
                          <a:endParaRPr lang="fr-FR"/>
                        </a:p>
                      </a:txBody>
                      <a:tcPr marL="91448" marR="914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526" t="-100000" r="-526" b="-400000"/>
                          </a:stretch>
                        </a:blipFill>
                      </a:tcPr>
                    </a:tc>
                    <a:extLst>
                      <a:ext uri="{0D108BD9-81ED-4DB2-BD59-A6C34878D82A}">
                        <a16:rowId xmlns:a16="http://schemas.microsoft.com/office/drawing/2014/main" val="106675034"/>
                      </a:ext>
                    </a:extLst>
                  </a:tr>
                  <a:tr h="426720">
                    <a:tc>
                      <a:txBody>
                        <a:bodyPr/>
                        <a:lstStyle/>
                        <a:p>
                          <a:endParaRPr lang="fr-FR"/>
                        </a:p>
                      </a:txBody>
                      <a:tcPr marL="91448" marR="914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26" t="-206061" r="-100526" b="-312121"/>
                          </a:stretch>
                        </a:blipFill>
                      </a:tcPr>
                    </a:tc>
                    <a:tc>
                      <a:txBody>
                        <a:bodyPr/>
                        <a:lstStyle/>
                        <a:p>
                          <a:endParaRPr lang="fr-FR"/>
                        </a:p>
                      </a:txBody>
                      <a:tcPr marL="91448" marR="914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526" t="-206061" r="-526" b="-312121"/>
                          </a:stretch>
                        </a:blipFill>
                      </a:tcPr>
                    </a:tc>
                    <a:extLst>
                      <a:ext uri="{0D108BD9-81ED-4DB2-BD59-A6C34878D82A}">
                        <a16:rowId xmlns:a16="http://schemas.microsoft.com/office/drawing/2014/main" val="3427562419"/>
                      </a:ext>
                    </a:extLst>
                  </a:tr>
                  <a:tr h="426734">
                    <a:tc>
                      <a:txBody>
                        <a:bodyPr/>
                        <a:lstStyle/>
                        <a:p>
                          <a:endParaRPr lang="fr-FR"/>
                        </a:p>
                      </a:txBody>
                      <a:tcPr marL="91445" marR="91445"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26" t="-297059" r="-100526" b="-202941"/>
                          </a:stretch>
                        </a:blipFill>
                      </a:tcPr>
                    </a:tc>
                    <a:tc>
                      <a:txBody>
                        <a:bodyPr/>
                        <a:lstStyle/>
                        <a:p>
                          <a:endParaRPr lang="fr-FR"/>
                        </a:p>
                      </a:txBody>
                      <a:tcPr marL="91445" marR="91445"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526" t="-297059" r="-526" b="-202941"/>
                          </a:stretch>
                        </a:blipFill>
                      </a:tcPr>
                    </a:tc>
                    <a:extLst>
                      <a:ext uri="{0D108BD9-81ED-4DB2-BD59-A6C34878D82A}">
                        <a16:rowId xmlns:a16="http://schemas.microsoft.com/office/drawing/2014/main" val="402939501"/>
                      </a:ext>
                    </a:extLst>
                  </a:tr>
                  <a:tr h="426734">
                    <a:tc>
                      <a:txBody>
                        <a:bodyPr/>
                        <a:lstStyle/>
                        <a:p>
                          <a:endParaRPr lang="fr-FR"/>
                        </a:p>
                      </a:txBody>
                      <a:tcPr marL="91445" marR="91445"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26" t="-397059" r="-100526" b="-102941"/>
                          </a:stretch>
                        </a:blipFill>
                      </a:tcPr>
                    </a:tc>
                    <a:tc>
                      <a:txBody>
                        <a:bodyPr/>
                        <a:lstStyle/>
                        <a:p>
                          <a:endParaRPr lang="fr-FR"/>
                        </a:p>
                      </a:txBody>
                      <a:tcPr marL="91445" marR="91445"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526" t="-397059" r="-526" b="-102941"/>
                          </a:stretch>
                        </a:blipFill>
                      </a:tcPr>
                    </a:tc>
                    <a:extLst>
                      <a:ext uri="{0D108BD9-81ED-4DB2-BD59-A6C34878D82A}">
                        <a16:rowId xmlns:a16="http://schemas.microsoft.com/office/drawing/2014/main" val="2328207674"/>
                      </a:ext>
                    </a:extLst>
                  </a:tr>
                  <a:tr h="426734">
                    <a:tc>
                      <a:txBody>
                        <a:bodyPr/>
                        <a:lstStyle/>
                        <a:p>
                          <a:endParaRPr lang="fr-FR"/>
                        </a:p>
                      </a:txBody>
                      <a:tcPr marL="91445" marR="91445"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26" t="-497059" r="-100526" b="-2941"/>
                          </a:stretch>
                        </a:blipFill>
                      </a:tcPr>
                    </a:tc>
                    <a:tc>
                      <a:txBody>
                        <a:bodyPr/>
                        <a:lstStyle/>
                        <a:p>
                          <a:endParaRPr lang="fr-FR"/>
                        </a:p>
                      </a:txBody>
                      <a:tcPr marL="91445" marR="91445" marT="45727" marB="457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526" t="-497059" r="-526" b="-2941"/>
                          </a:stretch>
                        </a:blipFill>
                      </a:tcPr>
                    </a:tc>
                    <a:extLst>
                      <a:ext uri="{0D108BD9-81ED-4DB2-BD59-A6C34878D82A}">
                        <a16:rowId xmlns:a16="http://schemas.microsoft.com/office/drawing/2014/main" val="13385875"/>
                      </a:ext>
                    </a:extLst>
                  </a:tr>
                </a:tbl>
              </a:graphicData>
            </a:graphic>
          </p:graphicFrame>
        </mc:Fallback>
      </mc:AlternateContent>
    </p:spTree>
    <p:extLst>
      <p:ext uri="{BB962C8B-B14F-4D97-AF65-F5344CB8AC3E}">
        <p14:creationId xmlns:p14="http://schemas.microsoft.com/office/powerpoint/2010/main" val="1356337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97C888-7DB0-A144-8F3D-23189552835D}"/>
              </a:ext>
            </a:extLst>
          </p:cNvPr>
          <p:cNvSpPr txBox="1">
            <a:spLocks/>
          </p:cNvSpPr>
          <p:nvPr/>
        </p:nvSpPr>
        <p:spPr>
          <a:xfrm>
            <a:off x="838200" y="365126"/>
            <a:ext cx="10515600" cy="57909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sz="3200" dirty="0"/>
              <a:t>1. Autour de la notion d’algorithme.</a:t>
            </a:r>
          </a:p>
        </p:txBody>
      </p:sp>
      <p:sp>
        <p:nvSpPr>
          <p:cNvPr id="3" name="ZoneTexte 2">
            <a:extLst>
              <a:ext uri="{FF2B5EF4-FFF2-40B4-BE49-F238E27FC236}">
                <a16:creationId xmlns:a16="http://schemas.microsoft.com/office/drawing/2014/main" id="{D5C8C869-0EAD-EA43-AF3E-D7D5D6E20C31}"/>
              </a:ext>
            </a:extLst>
          </p:cNvPr>
          <p:cNvSpPr txBox="1"/>
          <p:nvPr/>
        </p:nvSpPr>
        <p:spPr>
          <a:xfrm>
            <a:off x="844826" y="1431230"/>
            <a:ext cx="10525539" cy="461665"/>
          </a:xfrm>
          <a:prstGeom prst="rect">
            <a:avLst/>
          </a:prstGeom>
          <a:noFill/>
        </p:spPr>
        <p:txBody>
          <a:bodyPr wrap="square" rtlCol="0">
            <a:spAutoFit/>
          </a:bodyPr>
          <a:lstStyle/>
          <a:p>
            <a:r>
              <a:rPr lang="fr-FR" sz="2400" b="1" dirty="0"/>
              <a:t>Notion d’algorithme : formalisation</a:t>
            </a:r>
          </a:p>
        </p:txBody>
      </p:sp>
      <p:sp>
        <p:nvSpPr>
          <p:cNvPr id="4" name="ZoneTexte 3">
            <a:extLst>
              <a:ext uri="{FF2B5EF4-FFF2-40B4-BE49-F238E27FC236}">
                <a16:creationId xmlns:a16="http://schemas.microsoft.com/office/drawing/2014/main" id="{5B5BB3A9-3C10-0940-94F5-CBBEE01CE32C}"/>
              </a:ext>
            </a:extLst>
          </p:cNvPr>
          <p:cNvSpPr txBox="1"/>
          <p:nvPr/>
        </p:nvSpPr>
        <p:spPr>
          <a:xfrm>
            <a:off x="844826" y="2828835"/>
            <a:ext cx="3557053" cy="1200329"/>
          </a:xfrm>
          <a:prstGeom prst="rect">
            <a:avLst/>
          </a:prstGeom>
          <a:noFill/>
        </p:spPr>
        <p:txBody>
          <a:bodyPr wrap="square" rtlCol="0">
            <a:spAutoFit/>
          </a:bodyPr>
          <a:lstStyle/>
          <a:p>
            <a:r>
              <a:rPr lang="fr-FR" sz="2400" dirty="0"/>
              <a:t>Un schéma peut tout à fait servir pour concevoir et exprimer un algorithme.</a:t>
            </a:r>
          </a:p>
        </p:txBody>
      </p:sp>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A934C640-ECEB-A549-ADBC-C1CD5CB3DF0D}"/>
                  </a:ext>
                </a:extLst>
              </p:cNvPr>
              <p:cNvSpPr/>
              <p:nvPr/>
            </p:nvSpPr>
            <p:spPr>
              <a:xfrm>
                <a:off x="6599692" y="1736218"/>
                <a:ext cx="2232000" cy="92472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sz="2200" i="1" dirty="0" smtClean="0">
                          <a:solidFill>
                            <a:schemeClr val="tx1"/>
                          </a:solidFill>
                          <a:latin typeface="Cambria Math" panose="02040503050406030204" pitchFamily="18" charset="0"/>
                        </a:rPr>
                        <m:t>𝑎</m:t>
                      </m:r>
                      <m:r>
                        <a:rPr lang="fr-FR" sz="2200" i="1" dirty="0" smtClean="0">
                          <a:solidFill>
                            <a:schemeClr val="tx1"/>
                          </a:solidFill>
                          <a:latin typeface="Cambria Math" panose="02040503050406030204" pitchFamily="18" charset="0"/>
                        </a:rPr>
                        <m:t> ← 0</m:t>
                      </m:r>
                    </m:oMath>
                  </m:oMathPara>
                </a14:m>
                <a:endParaRPr lang="fr-FR" sz="2200" dirty="0">
                  <a:solidFill>
                    <a:schemeClr val="tx1"/>
                  </a:solidFill>
                </a:endParaRPr>
              </a:p>
              <a:p>
                <a:pPr algn="ctr"/>
                <a14:m>
                  <m:oMathPara xmlns:m="http://schemas.openxmlformats.org/officeDocument/2006/math">
                    <m:oMathParaPr>
                      <m:jc m:val="centerGroup"/>
                    </m:oMathParaPr>
                    <m:oMath xmlns:m="http://schemas.openxmlformats.org/officeDocument/2006/math">
                      <m:r>
                        <a:rPr lang="fr-FR" sz="2200" i="1" dirty="0" smtClean="0">
                          <a:solidFill>
                            <a:schemeClr val="tx1"/>
                          </a:solidFill>
                          <a:latin typeface="Cambria Math" panose="02040503050406030204" pitchFamily="18" charset="0"/>
                        </a:rPr>
                        <m:t>𝑏</m:t>
                      </m:r>
                      <m:r>
                        <a:rPr lang="fr-FR" sz="2200" i="1" dirty="0">
                          <a:solidFill>
                            <a:schemeClr val="tx1"/>
                          </a:solidFill>
                          <a:latin typeface="Cambria Math" panose="02040503050406030204" pitchFamily="18" charset="0"/>
                          <a:ea typeface="Cambria Math" panose="02040503050406030204" pitchFamily="18" charset="0"/>
                        </a:rPr>
                        <m:t>←</m:t>
                      </m:r>
                      <m:r>
                        <a:rPr lang="fr-FR" sz="2200" i="1" dirty="0" smtClean="0">
                          <a:solidFill>
                            <a:schemeClr val="tx1"/>
                          </a:solidFill>
                          <a:latin typeface="Cambria Math" panose="02040503050406030204" pitchFamily="18" charset="0"/>
                        </a:rPr>
                        <m:t>1</m:t>
                      </m:r>
                    </m:oMath>
                  </m:oMathPara>
                </a14:m>
                <a:endParaRPr lang="fr-FR" sz="2200" dirty="0">
                  <a:solidFill>
                    <a:schemeClr val="tx1"/>
                  </a:solidFill>
                </a:endParaRPr>
              </a:p>
            </p:txBody>
          </p:sp>
        </mc:Choice>
        <mc:Fallback>
          <p:sp>
            <p:nvSpPr>
              <p:cNvPr id="5" name="Rectangle 4">
                <a:extLst>
                  <a:ext uri="{FF2B5EF4-FFF2-40B4-BE49-F238E27FC236}">
                    <a16:creationId xmlns:a16="http://schemas.microsoft.com/office/drawing/2014/main" id="{A934C640-ECEB-A549-ADBC-C1CD5CB3DF0D}"/>
                  </a:ext>
                </a:extLst>
              </p:cNvPr>
              <p:cNvSpPr>
                <a:spLocks noRot="1" noChangeAspect="1" noMove="1" noResize="1" noEditPoints="1" noAdjustHandles="1" noChangeArrowheads="1" noChangeShapeType="1" noTextEdit="1"/>
              </p:cNvSpPr>
              <p:nvPr/>
            </p:nvSpPr>
            <p:spPr>
              <a:xfrm>
                <a:off x="6599692" y="1736218"/>
                <a:ext cx="2232000" cy="924725"/>
              </a:xfrm>
              <a:prstGeom prst="rect">
                <a:avLst/>
              </a:prstGeom>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6" name="Losange 5">
                <a:extLst>
                  <a:ext uri="{FF2B5EF4-FFF2-40B4-BE49-F238E27FC236}">
                    <a16:creationId xmlns:a16="http://schemas.microsoft.com/office/drawing/2014/main" id="{B126403C-8834-114E-8480-59983E9758E3}"/>
                  </a:ext>
                </a:extLst>
              </p:cNvPr>
              <p:cNvSpPr/>
              <p:nvPr/>
            </p:nvSpPr>
            <p:spPr>
              <a:xfrm>
                <a:off x="6691562" y="3590969"/>
                <a:ext cx="2048400" cy="925200"/>
              </a:xfrm>
              <a:prstGeom prst="diamond">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sz="2200" i="1" dirty="0" smtClean="0">
                          <a:solidFill>
                            <a:schemeClr val="tx1"/>
                          </a:solidFill>
                          <a:latin typeface="Cambria Math" panose="02040503050406030204" pitchFamily="18" charset="0"/>
                        </a:rPr>
                        <m:t>𝑏</m:t>
                      </m:r>
                      <m:r>
                        <a:rPr lang="fr-FR" sz="2200" i="1" dirty="0" smtClean="0">
                          <a:solidFill>
                            <a:schemeClr val="tx1"/>
                          </a:solidFill>
                          <a:latin typeface="Cambria Math" panose="02040503050406030204" pitchFamily="18" charset="0"/>
                        </a:rPr>
                        <m:t> &lt; 2</m:t>
                      </m:r>
                    </m:oMath>
                  </m:oMathPara>
                </a14:m>
                <a:endParaRPr lang="fr-FR" sz="2200" dirty="0">
                  <a:solidFill>
                    <a:schemeClr val="tx1"/>
                  </a:solidFill>
                </a:endParaRPr>
              </a:p>
            </p:txBody>
          </p:sp>
        </mc:Choice>
        <mc:Fallback xmlns="">
          <p:sp>
            <p:nvSpPr>
              <p:cNvPr id="6" name="Losange 5">
                <a:extLst>
                  <a:ext uri="{FF2B5EF4-FFF2-40B4-BE49-F238E27FC236}">
                    <a16:creationId xmlns:a16="http://schemas.microsoft.com/office/drawing/2014/main" id="{B126403C-8834-114E-8480-59983E9758E3}"/>
                  </a:ext>
                </a:extLst>
              </p:cNvPr>
              <p:cNvSpPr>
                <a:spLocks noRot="1" noChangeAspect="1" noMove="1" noResize="1" noEditPoints="1" noAdjustHandles="1" noChangeArrowheads="1" noChangeShapeType="1" noTextEdit="1"/>
              </p:cNvSpPr>
              <p:nvPr/>
            </p:nvSpPr>
            <p:spPr>
              <a:xfrm>
                <a:off x="6691562" y="3590969"/>
                <a:ext cx="2048400" cy="925200"/>
              </a:xfrm>
              <a:prstGeom prst="diamond">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550E0CB3-2C17-9445-8EC0-8C6579FE0BE0}"/>
                  </a:ext>
                </a:extLst>
              </p:cNvPr>
              <p:cNvSpPr/>
              <p:nvPr/>
            </p:nvSpPr>
            <p:spPr>
              <a:xfrm>
                <a:off x="6599692" y="5457784"/>
                <a:ext cx="2232000" cy="92472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fr-FR" sz="2200" i="1" dirty="0" smtClean="0">
                          <a:solidFill>
                            <a:schemeClr val="tx1"/>
                          </a:solidFill>
                          <a:latin typeface="Cambria Math" panose="02040503050406030204" pitchFamily="18" charset="0"/>
                        </a:rPr>
                        <m:t>𝑎</m:t>
                      </m:r>
                      <m:r>
                        <a:rPr lang="fr-FR" sz="2200" i="1" dirty="0">
                          <a:solidFill>
                            <a:schemeClr val="tx1"/>
                          </a:solidFill>
                          <a:latin typeface="Cambria Math" panose="02040503050406030204" pitchFamily="18" charset="0"/>
                          <a:ea typeface="Cambria Math" panose="02040503050406030204" pitchFamily="18" charset="0"/>
                        </a:rPr>
                        <m:t>←</m:t>
                      </m:r>
                      <m:r>
                        <a:rPr lang="fr-FR" sz="2200" b="0" i="1" dirty="0" smtClean="0">
                          <a:solidFill>
                            <a:schemeClr val="tx1"/>
                          </a:solidFill>
                          <a:latin typeface="Cambria Math" panose="02040503050406030204" pitchFamily="18" charset="0"/>
                          <a:sym typeface="Wingdings" pitchFamily="2" charset="2"/>
                        </a:rPr>
                        <m:t>𝑎</m:t>
                      </m:r>
                      <m:r>
                        <a:rPr lang="fr-FR" sz="2200" b="0" i="1" dirty="0" smtClean="0">
                          <a:solidFill>
                            <a:schemeClr val="tx1"/>
                          </a:solidFill>
                          <a:latin typeface="Cambria Math" panose="02040503050406030204" pitchFamily="18" charset="0"/>
                          <a:sym typeface="Wingdings" pitchFamily="2" charset="2"/>
                        </a:rPr>
                        <m:t>+1</m:t>
                      </m:r>
                    </m:oMath>
                  </m:oMathPara>
                </a14:m>
                <a:endParaRPr lang="fr-FR" sz="2200" dirty="0">
                  <a:solidFill>
                    <a:schemeClr val="tx1"/>
                  </a:solidFill>
                </a:endParaRPr>
              </a:p>
              <a:p>
                <a:pPr algn="ctr"/>
                <a14:m>
                  <m:oMathPara xmlns:m="http://schemas.openxmlformats.org/officeDocument/2006/math">
                    <m:oMathParaPr>
                      <m:jc m:val="centerGroup"/>
                    </m:oMathParaPr>
                    <m:oMath xmlns:m="http://schemas.openxmlformats.org/officeDocument/2006/math">
                      <m:r>
                        <a:rPr lang="fr-FR" sz="2200" i="1" dirty="0" smtClean="0">
                          <a:solidFill>
                            <a:schemeClr val="tx1"/>
                          </a:solidFill>
                          <a:latin typeface="Cambria Math" panose="02040503050406030204" pitchFamily="18" charset="0"/>
                        </a:rPr>
                        <m:t>𝑏</m:t>
                      </m:r>
                      <m:r>
                        <a:rPr lang="fr-FR" sz="2200" i="1" dirty="0">
                          <a:solidFill>
                            <a:schemeClr val="tx1"/>
                          </a:solidFill>
                          <a:latin typeface="Cambria Math" panose="02040503050406030204" pitchFamily="18" charset="0"/>
                          <a:ea typeface="Cambria Math" panose="02040503050406030204" pitchFamily="18" charset="0"/>
                        </a:rPr>
                        <m:t>←</m:t>
                      </m:r>
                      <m:r>
                        <a:rPr lang="fr-FR" sz="2200" i="1" dirty="0">
                          <a:solidFill>
                            <a:schemeClr val="tx1"/>
                          </a:solidFill>
                          <a:latin typeface="Cambria Math" panose="02040503050406030204" pitchFamily="18" charset="0"/>
                          <a:sym typeface="Wingdings" pitchFamily="2" charset="2"/>
                        </a:rPr>
                        <m:t>𝑏</m:t>
                      </m:r>
                      <m:r>
                        <a:rPr lang="fr-FR" sz="2200" b="0" i="1" dirty="0" smtClean="0">
                          <a:solidFill>
                            <a:schemeClr val="tx1"/>
                          </a:solidFill>
                          <a:latin typeface="Cambria Math" panose="02040503050406030204" pitchFamily="18" charset="0"/>
                          <a:sym typeface="Wingdings" pitchFamily="2" charset="2"/>
                        </a:rPr>
                        <m:t>×</m:t>
                      </m:r>
                      <m:r>
                        <a:rPr lang="fr-FR" sz="2200" i="1" dirty="0">
                          <a:solidFill>
                            <a:schemeClr val="tx1"/>
                          </a:solidFill>
                          <a:latin typeface="Cambria Math" panose="02040503050406030204" pitchFamily="18" charset="0"/>
                          <a:sym typeface="Wingdings" pitchFamily="2" charset="2"/>
                        </a:rPr>
                        <m:t>(1</m:t>
                      </m:r>
                      <m:r>
                        <a:rPr lang="fr-FR" sz="2200" b="0" i="1" dirty="0" smtClean="0">
                          <a:solidFill>
                            <a:schemeClr val="tx1"/>
                          </a:solidFill>
                          <a:latin typeface="Cambria Math" panose="02040503050406030204" pitchFamily="18" charset="0"/>
                          <a:sym typeface="Wingdings" pitchFamily="2" charset="2"/>
                        </a:rPr>
                        <m:t>+</m:t>
                      </m:r>
                      <m:r>
                        <a:rPr lang="fr-FR" sz="2200" i="1" dirty="0">
                          <a:solidFill>
                            <a:schemeClr val="tx1"/>
                          </a:solidFill>
                          <a:latin typeface="Cambria Math" panose="02040503050406030204" pitchFamily="18" charset="0"/>
                          <a:sym typeface="Wingdings" pitchFamily="2" charset="2"/>
                        </a:rPr>
                        <m:t>𝑡</m:t>
                      </m:r>
                      <m:r>
                        <a:rPr lang="fr-FR" sz="2200" i="1" dirty="0">
                          <a:solidFill>
                            <a:schemeClr val="tx1"/>
                          </a:solidFill>
                          <a:latin typeface="Cambria Math" panose="02040503050406030204" pitchFamily="18" charset="0"/>
                          <a:sym typeface="Wingdings" pitchFamily="2" charset="2"/>
                        </a:rPr>
                        <m:t>)</m:t>
                      </m:r>
                    </m:oMath>
                  </m:oMathPara>
                </a14:m>
                <a:endParaRPr lang="fr-FR" sz="2200" dirty="0">
                  <a:solidFill>
                    <a:schemeClr val="tx1"/>
                  </a:solidFill>
                </a:endParaRPr>
              </a:p>
            </p:txBody>
          </p:sp>
        </mc:Choice>
        <mc:Fallback>
          <p:sp>
            <p:nvSpPr>
              <p:cNvPr id="7" name="Rectangle 6">
                <a:extLst>
                  <a:ext uri="{FF2B5EF4-FFF2-40B4-BE49-F238E27FC236}">
                    <a16:creationId xmlns:a16="http://schemas.microsoft.com/office/drawing/2014/main" id="{550E0CB3-2C17-9445-8EC0-8C6579FE0BE0}"/>
                  </a:ext>
                </a:extLst>
              </p:cNvPr>
              <p:cNvSpPr>
                <a:spLocks noRot="1" noChangeAspect="1" noMove="1" noResize="1" noEditPoints="1" noAdjustHandles="1" noChangeArrowheads="1" noChangeShapeType="1" noTextEdit="1"/>
              </p:cNvSpPr>
              <p:nvPr/>
            </p:nvSpPr>
            <p:spPr>
              <a:xfrm>
                <a:off x="6599692" y="5457784"/>
                <a:ext cx="2232000" cy="924725"/>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9D9CF4C6-D52B-374A-B989-CD48D51E7372}"/>
                  </a:ext>
                </a:extLst>
              </p:cNvPr>
              <p:cNvSpPr/>
              <p:nvPr/>
            </p:nvSpPr>
            <p:spPr>
              <a:xfrm>
                <a:off x="10005375" y="3590969"/>
                <a:ext cx="2048539" cy="92472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200" dirty="0">
                    <a:solidFill>
                      <a:schemeClr val="tx1"/>
                    </a:solidFill>
                  </a:rPr>
                  <a:t>Résultat : </a:t>
                </a:r>
                <a14:m>
                  <m:oMath xmlns:m="http://schemas.openxmlformats.org/officeDocument/2006/math">
                    <m:r>
                      <a:rPr lang="fr-FR" sz="2200" i="1" dirty="0" smtClean="0">
                        <a:solidFill>
                          <a:schemeClr val="tx1"/>
                        </a:solidFill>
                        <a:latin typeface="Cambria Math" panose="02040503050406030204" pitchFamily="18" charset="0"/>
                      </a:rPr>
                      <m:t>𝑎</m:t>
                    </m:r>
                  </m:oMath>
                </a14:m>
                <a:endParaRPr lang="fr-FR" sz="2200" dirty="0">
                  <a:solidFill>
                    <a:schemeClr val="tx1"/>
                  </a:solidFill>
                </a:endParaRPr>
              </a:p>
            </p:txBody>
          </p:sp>
        </mc:Choice>
        <mc:Fallback xmlns="">
          <p:sp>
            <p:nvSpPr>
              <p:cNvPr id="8" name="Rectangle 7">
                <a:extLst>
                  <a:ext uri="{FF2B5EF4-FFF2-40B4-BE49-F238E27FC236}">
                    <a16:creationId xmlns:a16="http://schemas.microsoft.com/office/drawing/2014/main" id="{9D9CF4C6-D52B-374A-B989-CD48D51E7372}"/>
                  </a:ext>
                </a:extLst>
              </p:cNvPr>
              <p:cNvSpPr>
                <a:spLocks noRot="1" noChangeAspect="1" noMove="1" noResize="1" noEditPoints="1" noAdjustHandles="1" noChangeArrowheads="1" noChangeShapeType="1" noTextEdit="1"/>
              </p:cNvSpPr>
              <p:nvPr/>
            </p:nvSpPr>
            <p:spPr>
              <a:xfrm>
                <a:off x="10005375" y="3590969"/>
                <a:ext cx="2048539" cy="924725"/>
              </a:xfrm>
              <a:prstGeom prst="rect">
                <a:avLst/>
              </a:prstGeom>
              <a:blipFill>
                <a:blip r:embed="rId5"/>
                <a:stretch>
                  <a:fillRect/>
                </a:stretch>
              </a:blipFill>
            </p:spPr>
            <p:txBody>
              <a:bodyPr/>
              <a:lstStyle/>
              <a:p>
                <a:r>
                  <a:rPr lang="fr-FR">
                    <a:noFill/>
                  </a:rPr>
                  <a:t> </a:t>
                </a:r>
              </a:p>
            </p:txBody>
          </p:sp>
        </mc:Fallback>
      </mc:AlternateContent>
      <p:cxnSp>
        <p:nvCxnSpPr>
          <p:cNvPr id="9" name="Connecteur droit avec flèche 8">
            <a:extLst>
              <a:ext uri="{FF2B5EF4-FFF2-40B4-BE49-F238E27FC236}">
                <a16:creationId xmlns:a16="http://schemas.microsoft.com/office/drawing/2014/main" id="{0586F606-5078-8242-94AD-7F890FAF8C38}"/>
              </a:ext>
            </a:extLst>
          </p:cNvPr>
          <p:cNvCxnSpPr>
            <a:cxnSpLocks/>
            <a:stCxn id="6" idx="3"/>
            <a:endCxn id="8" idx="1"/>
          </p:cNvCxnSpPr>
          <p:nvPr/>
        </p:nvCxnSpPr>
        <p:spPr>
          <a:xfrm flipV="1">
            <a:off x="8739962" y="4053332"/>
            <a:ext cx="1265413" cy="23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eur droit avec flèche 9">
            <a:extLst>
              <a:ext uri="{FF2B5EF4-FFF2-40B4-BE49-F238E27FC236}">
                <a16:creationId xmlns:a16="http://schemas.microsoft.com/office/drawing/2014/main" id="{500AF751-61D6-A34D-B907-A77E26788CED}"/>
              </a:ext>
            </a:extLst>
          </p:cNvPr>
          <p:cNvCxnSpPr>
            <a:cxnSpLocks/>
            <a:stCxn id="6" idx="2"/>
            <a:endCxn id="7" idx="0"/>
          </p:cNvCxnSpPr>
          <p:nvPr/>
        </p:nvCxnSpPr>
        <p:spPr>
          <a:xfrm flipH="1">
            <a:off x="7715692" y="4516169"/>
            <a:ext cx="70" cy="94161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F811875A-D264-5C4B-9627-D9A7D894AB42}"/>
              </a:ext>
            </a:extLst>
          </p:cNvPr>
          <p:cNvCxnSpPr>
            <a:cxnSpLocks/>
            <a:stCxn id="5" idx="2"/>
            <a:endCxn id="6" idx="0"/>
          </p:cNvCxnSpPr>
          <p:nvPr/>
        </p:nvCxnSpPr>
        <p:spPr>
          <a:xfrm>
            <a:off x="7715692" y="2660943"/>
            <a:ext cx="70" cy="93002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eur en angle 11">
            <a:extLst>
              <a:ext uri="{FF2B5EF4-FFF2-40B4-BE49-F238E27FC236}">
                <a16:creationId xmlns:a16="http://schemas.microsoft.com/office/drawing/2014/main" id="{4C0ADA06-C841-1440-B6F3-0CA6858576FD}"/>
              </a:ext>
            </a:extLst>
          </p:cNvPr>
          <p:cNvCxnSpPr>
            <a:cxnSpLocks/>
            <a:stCxn id="7" idx="1"/>
            <a:endCxn id="6" idx="1"/>
          </p:cNvCxnSpPr>
          <p:nvPr/>
        </p:nvCxnSpPr>
        <p:spPr>
          <a:xfrm rot="10800000" flipH="1">
            <a:off x="6599692" y="4053569"/>
            <a:ext cx="91870" cy="1866578"/>
          </a:xfrm>
          <a:prstGeom prst="bentConnector3">
            <a:avLst>
              <a:gd name="adj1" fmla="val -985094"/>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Graphique 12" descr="Pouce en haut">
            <a:extLst>
              <a:ext uri="{FF2B5EF4-FFF2-40B4-BE49-F238E27FC236}">
                <a16:creationId xmlns:a16="http://schemas.microsoft.com/office/drawing/2014/main" id="{BC4104D2-371B-EC4D-937A-4520E91E7D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77589" y="4806976"/>
            <a:ext cx="360000" cy="360000"/>
          </a:xfrm>
          <a:prstGeom prst="rect">
            <a:avLst/>
          </a:prstGeom>
        </p:spPr>
      </p:pic>
      <p:pic>
        <p:nvPicPr>
          <p:cNvPr id="14" name="Graphique 13" descr="Pouce en haut">
            <a:extLst>
              <a:ext uri="{FF2B5EF4-FFF2-40B4-BE49-F238E27FC236}">
                <a16:creationId xmlns:a16="http://schemas.microsoft.com/office/drawing/2014/main" id="{2A841AF5-CE71-5F48-8516-C2CF4F14007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0800000">
            <a:off x="9192668" y="3714026"/>
            <a:ext cx="360000" cy="360000"/>
          </a:xfrm>
          <a:prstGeom prst="rect">
            <a:avLst/>
          </a:prstGeom>
        </p:spPr>
      </p:pic>
    </p:spTree>
    <p:extLst>
      <p:ext uri="{BB962C8B-B14F-4D97-AF65-F5344CB8AC3E}">
        <p14:creationId xmlns:p14="http://schemas.microsoft.com/office/powerpoint/2010/main" val="147634784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TotalTime>
  <Words>1829</Words>
  <Application>Microsoft Macintosh PowerPoint</Application>
  <PresentationFormat>Grand écran</PresentationFormat>
  <Paragraphs>374</Paragraphs>
  <Slides>36</Slides>
  <Notes>15</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36</vt:i4>
      </vt:variant>
    </vt:vector>
  </HeadingPairs>
  <TitlesOfParts>
    <vt:vector size="43" baseType="lpstr">
      <vt:lpstr>ＭＳ Ｐゴシック</vt:lpstr>
      <vt:lpstr>Arial</vt:lpstr>
      <vt:lpstr>Calibri</vt:lpstr>
      <vt:lpstr>Calibri Light</vt:lpstr>
      <vt:lpstr>Cambria Math</vt:lpstr>
      <vt:lpstr>Courier New</vt:lpstr>
      <vt:lpstr>Thème Office</vt:lpstr>
      <vt:lpstr>Premiers pas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Titre</dc:title>
  <dc:creator>Laurent Godefroy</dc:creator>
  <cp:lastModifiedBy>Laurent Godefroy</cp:lastModifiedBy>
  <cp:revision>34</cp:revision>
  <dcterms:created xsi:type="dcterms:W3CDTF">2021-02-04T09:09:06Z</dcterms:created>
  <dcterms:modified xsi:type="dcterms:W3CDTF">2024-07-10T12:27:43Z</dcterms:modified>
</cp:coreProperties>
</file>