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67" r:id="rId4"/>
    <p:sldId id="258" r:id="rId5"/>
    <p:sldId id="329" r:id="rId6"/>
    <p:sldId id="330" r:id="rId7"/>
    <p:sldId id="331" r:id="rId8"/>
    <p:sldId id="332" r:id="rId9"/>
    <p:sldId id="333" r:id="rId10"/>
    <p:sldId id="334" r:id="rId11"/>
    <p:sldId id="335" r:id="rId12"/>
    <p:sldId id="336" r:id="rId13"/>
    <p:sldId id="338" r:id="rId14"/>
    <p:sldId id="325" r:id="rId15"/>
    <p:sldId id="262" r:id="rId16"/>
    <p:sldId id="268" r:id="rId17"/>
    <p:sldId id="339" r:id="rId18"/>
    <p:sldId id="340" r:id="rId19"/>
    <p:sldId id="342" r:id="rId20"/>
    <p:sldId id="341" r:id="rId21"/>
    <p:sldId id="344" r:id="rId22"/>
    <p:sldId id="359" r:id="rId23"/>
    <p:sldId id="358" r:id="rId24"/>
    <p:sldId id="347" r:id="rId25"/>
    <p:sldId id="348" r:id="rId26"/>
    <p:sldId id="349" r:id="rId27"/>
    <p:sldId id="350" r:id="rId28"/>
    <p:sldId id="351" r:id="rId29"/>
    <p:sldId id="352" r:id="rId30"/>
    <p:sldId id="353" r:id="rId31"/>
    <p:sldId id="361" r:id="rId32"/>
    <p:sldId id="354" r:id="rId33"/>
    <p:sldId id="355" r:id="rId34"/>
    <p:sldId id="356" r:id="rId35"/>
    <p:sldId id="328" r:id="rId36"/>
    <p:sldId id="272"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26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41"/>
    <p:restoredTop sz="84626"/>
  </p:normalViewPr>
  <p:slideViewPr>
    <p:cSldViewPr snapToGrid="0" snapToObjects="1">
      <p:cViewPr varScale="1">
        <p:scale>
          <a:sx n="107" d="100"/>
          <a:sy n="107" d="100"/>
        </p:scale>
        <p:origin x="144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44D0C-1CB1-E645-87B8-5887239B9ECD}" type="datetimeFigureOut">
              <a:rPr lang="fr-FR" smtClean="0"/>
              <a:t>10/07/2024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A1237-63C0-2149-90AD-33FFCF7C8578}" type="slidenum">
              <a:rPr lang="fr-FR" smtClean="0"/>
              <a:t>‹N°›</a:t>
            </a:fld>
            <a:endParaRPr lang="fr-FR"/>
          </a:p>
        </p:txBody>
      </p:sp>
    </p:spTree>
    <p:extLst>
      <p:ext uri="{BB962C8B-B14F-4D97-AF65-F5344CB8AC3E}">
        <p14:creationId xmlns:p14="http://schemas.microsoft.com/office/powerpoint/2010/main" val="77776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SUPINFO</a:t>
            </a:r>
          </a:p>
          <a:p>
            <a:r>
              <a:rPr lang="fr-FR" dirty="0"/>
              <a:t>Auteur : Laurent GODEFROY</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a:t>
            </a:fld>
            <a:endParaRPr lang="fr-FR"/>
          </a:p>
        </p:txBody>
      </p:sp>
    </p:spTree>
    <p:extLst>
      <p:ext uri="{BB962C8B-B14F-4D97-AF65-F5344CB8AC3E}">
        <p14:creationId xmlns:p14="http://schemas.microsoft.com/office/powerpoint/2010/main" val="1051732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verra d’autres application de la boucle « for » plus tard dans le cours.</a:t>
            </a:r>
          </a:p>
          <a:p>
            <a:r>
              <a:rPr lang="fr-FR" dirty="0"/>
              <a:t>On retrouve la délimitation du bloc par un : et par de l’indentation. Maintenant cela doit être de l’ordre du réflexe. </a:t>
            </a:r>
          </a:p>
          <a:p>
            <a:r>
              <a:rPr lang="fr-FR" dirty="0"/>
              <a:t>Au fil des itérations, la variable ‘var’ prendra successivement toutes les valeurs de la plage créée par la fonction range.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20</a:t>
            </a:fld>
            <a:endParaRPr lang="fr-FR"/>
          </a:p>
        </p:txBody>
      </p:sp>
    </p:spTree>
    <p:extLst>
      <p:ext uri="{BB962C8B-B14F-4D97-AF65-F5344CB8AC3E}">
        <p14:creationId xmlns:p14="http://schemas.microsoft.com/office/powerpoint/2010/main" val="125870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29</a:t>
            </a:fld>
            <a:endParaRPr lang="fr-FR"/>
          </a:p>
        </p:txBody>
      </p:sp>
    </p:spTree>
    <p:extLst>
      <p:ext uri="{BB962C8B-B14F-4D97-AF65-F5344CB8AC3E}">
        <p14:creationId xmlns:p14="http://schemas.microsoft.com/office/powerpoint/2010/main" val="3447737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À utiliser avec modération, rares sont les cas où ces commandes sont réellement nécessaires. Leur usage traduit souvent un mauvais choix de structure, « for » à la place du « while » en général, ou alors une mauvaise rédaction de la conditionnelle d’un « while ».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32</a:t>
            </a:fld>
            <a:endParaRPr lang="fr-FR"/>
          </a:p>
        </p:txBody>
      </p:sp>
    </p:spTree>
    <p:extLst>
      <p:ext uri="{BB962C8B-B14F-4D97-AF65-F5344CB8AC3E}">
        <p14:creationId xmlns:p14="http://schemas.microsoft.com/office/powerpoint/2010/main" val="3822034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parle de structures de contrôle pour qualifier ces deux types de structures.</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a:t>
            </a:fld>
            <a:endParaRPr lang="fr-FR"/>
          </a:p>
        </p:txBody>
      </p:sp>
    </p:spTree>
    <p:extLst>
      <p:ext uri="{BB962C8B-B14F-4D97-AF65-F5344CB8AC3E}">
        <p14:creationId xmlns:p14="http://schemas.microsoft.com/office/powerpoint/2010/main" val="2084036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Cela correspond à des raisonnements de la forme SI … ALORS … SINON SI … ALORS … SINON ... du langage courant ou des mathématiques.</a:t>
            </a:r>
          </a:p>
          <a:p>
            <a:r>
              <a:rPr lang="fr-FR" dirty="0"/>
              <a:t>Le bloc “else“ est exécuté si les premières conditions ne sont pas vérifiées.</a:t>
            </a:r>
          </a:p>
          <a:p>
            <a:r>
              <a:rPr lang="fr-FR" dirty="0"/>
              <a:t>On peut avoir autant d’alternatives que souhaité.</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5</a:t>
            </a:fld>
            <a:endParaRPr lang="fr-FR"/>
          </a:p>
        </p:txBody>
      </p:sp>
    </p:spTree>
    <p:extLst>
      <p:ext uri="{BB962C8B-B14F-4D97-AF65-F5344CB8AC3E}">
        <p14:creationId xmlns:p14="http://schemas.microsoft.com/office/powerpoint/2010/main" val="325753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débutant en programmation verra au fil du temps que dans la plupart des langages la délimitation des blocs se fait de façon beaucoup moins simple. Par son indentation obligatoire, le python force naturellement à l’écriture de codes lisibles.</a:t>
            </a:r>
          </a:p>
          <a:p>
            <a:r>
              <a:rPr lang="fr-FR" dirty="0"/>
              <a:t>Cette indentation est réalisée automatiquement par tous les IDE. Les utilisateurs d’un simple éditeur de texte devront utiliser la touche de tabulation ou réaliser manuellement 4 espaces.</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6</a:t>
            </a:fld>
            <a:endParaRPr lang="fr-FR"/>
          </a:p>
        </p:txBody>
      </p:sp>
    </p:spTree>
    <p:extLst>
      <p:ext uri="{BB962C8B-B14F-4D97-AF65-F5344CB8AC3E}">
        <p14:creationId xmlns:p14="http://schemas.microsoft.com/office/powerpoint/2010/main" val="408347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Retenir au passage cette méthode pour tester la parité d’un nombre, elle est souvent très utile.</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8</a:t>
            </a:fld>
            <a:endParaRPr lang="fr-FR"/>
          </a:p>
        </p:txBody>
      </p:sp>
    </p:spTree>
    <p:extLst>
      <p:ext uri="{BB962C8B-B14F-4D97-AF65-F5344CB8AC3E}">
        <p14:creationId xmlns:p14="http://schemas.microsoft.com/office/powerpoint/2010/main" val="1606775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On imagine ici que l’on a une variable numérique « âge ».</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13</a:t>
            </a:fld>
            <a:endParaRPr lang="fr-FR"/>
          </a:p>
        </p:txBody>
      </p:sp>
    </p:spTree>
    <p:extLst>
      <p:ext uri="{BB962C8B-B14F-4D97-AF65-F5344CB8AC3E}">
        <p14:creationId xmlns:p14="http://schemas.microsoft.com/office/powerpoint/2010/main" val="2987928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Attention, ces structures sont moins intuitives que les structures conditionnelles.</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16</a:t>
            </a:fld>
            <a:endParaRPr lang="fr-FR"/>
          </a:p>
        </p:txBody>
      </p:sp>
    </p:spTree>
    <p:extLst>
      <p:ext uri="{BB962C8B-B14F-4D97-AF65-F5344CB8AC3E}">
        <p14:creationId xmlns:p14="http://schemas.microsoft.com/office/powerpoint/2010/main" val="792131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Que les puristes se rassurent on verra d’autres champs d’applications de la structure « for » plus tard dans les prochains modules de cours.</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17</a:t>
            </a:fld>
            <a:endParaRPr lang="fr-FR"/>
          </a:p>
        </p:txBody>
      </p:sp>
    </p:spTree>
    <p:extLst>
      <p:ext uri="{BB962C8B-B14F-4D97-AF65-F5344CB8AC3E}">
        <p14:creationId xmlns:p14="http://schemas.microsoft.com/office/powerpoint/2010/main" val="4110583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fr-FR" dirty="0">
                <a:latin typeface="Arial" panose="020B0604020202020204" pitchFamily="34" charset="0"/>
                <a:ea typeface="ＭＳ Ｐゴシック" panose="020B0600070205080204" pitchFamily="34" charset="-128"/>
              </a:rPr>
              <a:t>On laisse pas mal de poussières sous le tapis... On reviendra plus précisément plus tard sur le fonctionnement de cette fonction et sur ce qu’elle produit réellement. Mais le contenu de ce slide suffit largement à nos besoins actuels.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Si l’on ne passe que deux paramètres à cette fonction, ils sont nécessairement affectés à « début » et « fin ». Le pas est alors obligatoirement de 1.</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18</a:t>
            </a:fld>
            <a:endParaRPr lang="fr-FR"/>
          </a:p>
        </p:txBody>
      </p:sp>
    </p:spTree>
    <p:extLst>
      <p:ext uri="{BB962C8B-B14F-4D97-AF65-F5344CB8AC3E}">
        <p14:creationId xmlns:p14="http://schemas.microsoft.com/office/powerpoint/2010/main" val="725000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35FED-2507-6347-9B57-3FF5AFCD8EC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AD8B847-1B82-BE49-A9A7-C3023CD2D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B611D94-0717-E14D-B19C-F142F7DBD343}"/>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DBD62BDA-0F08-504D-9BDA-A04B89E826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0C21CC-1B92-B44B-AE72-CDCCB2D831B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64140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3EDC94-6368-2D4E-8A75-930EFDF09CE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EE47BB-5DBD-034C-84DA-C86FA33B90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E7FE81-3F94-FB4B-AB88-842AE52DCBEE}"/>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B151EDF4-8F0D-4644-BC7F-8EDA683F62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779F0B-3D1B-234B-8E0E-0005BA6EEB7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99213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FD2D733-6537-F246-9DD6-47A2CFFE25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ED1EB9-F8C4-6F42-9293-8EFB0A55D0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78BEE2-EC2A-B14D-8087-8A8A25C4DC17}"/>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26C088C9-8381-E84F-AEB6-0CE68238A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EFA170-D382-C048-933C-9BCF9266E4E1}"/>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140243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EA51D4-1867-8845-820C-C21D7BCEC9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3841B2-2299-484D-98D4-2509FDD8732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7F3535-31CB-2243-9FD7-D6385CE3DE0D}"/>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B1828F9A-0BE6-2040-B200-CA9AD150D7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53960E-7BA0-5744-B871-2625A924609E}"/>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79775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28FD5-3D75-FF4B-8910-57BF5A2780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84D373C-AC4E-4749-AF27-1D4F5473F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94B37BF-0D5B-EE4F-B5D2-4991975BEABC}"/>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15CC8B85-AF4B-D347-9A59-97FD4522E6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0FD24F-150A-1443-9905-84B822D46C9E}"/>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44540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38437-A9AA-1649-93B3-41C10243C88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052425-B188-F44E-AE00-4A68E5EA439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C1B7208-E02E-5B44-B5B0-8F7E4329BF9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6479033-F7B2-3340-AA42-C9315CC63A98}"/>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6" name="Espace réservé du pied de page 5">
            <a:extLst>
              <a:ext uri="{FF2B5EF4-FFF2-40B4-BE49-F238E27FC236}">
                <a16:creationId xmlns:a16="http://schemas.microsoft.com/office/drawing/2014/main" id="{9BC51178-4562-B14F-81E9-EEB57190DE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CB1059-2BD2-DE48-8A78-A1F0952EFC4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41304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87D52-2FB1-1B49-AB3F-B878A6C6CEB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35322B7-F0A2-534D-A6BC-4D36CFB7E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A541A8E-94B9-9948-9F7F-B59CE4A7A5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87F5E04-45D9-0B41-A49B-C539BB240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45050A4-C507-9A4F-B6CE-71C0EC9B7E7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FAFD617-5DC0-7146-8644-37FDEF3C4611}"/>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8" name="Espace réservé du pied de page 7">
            <a:extLst>
              <a:ext uri="{FF2B5EF4-FFF2-40B4-BE49-F238E27FC236}">
                <a16:creationId xmlns:a16="http://schemas.microsoft.com/office/drawing/2014/main" id="{066D3D1A-4433-FB46-BCB3-2FC07477E35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28BE2A0-7142-7944-9978-9CF0A02E57C9}"/>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157194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23AE92-F78E-674F-9897-3D26B7A9FDF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AC96ECA-9486-6E4B-B4BC-7E76B34EFF98}"/>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4" name="Espace réservé du pied de page 3">
            <a:extLst>
              <a:ext uri="{FF2B5EF4-FFF2-40B4-BE49-F238E27FC236}">
                <a16:creationId xmlns:a16="http://schemas.microsoft.com/office/drawing/2014/main" id="{B8B4D8AF-4BB6-934B-A379-CBF84C9A412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F8E009D-38CE-D34C-82BA-3182CA4F15F6}"/>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58551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844418-3E68-CA4E-AC8C-9D66D9255062}"/>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3" name="Espace réservé du pied de page 2">
            <a:extLst>
              <a:ext uri="{FF2B5EF4-FFF2-40B4-BE49-F238E27FC236}">
                <a16:creationId xmlns:a16="http://schemas.microsoft.com/office/drawing/2014/main" id="{ACD285BC-A399-C24D-9863-55D71A8255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BBC877D-0D91-8442-9A72-AF3420B94651}"/>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34073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9C8412-37C8-4B46-9CE8-3469F1893F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1A9CD95-5780-714B-A453-63A2F3456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2D7CA0C-E415-F14F-9EF8-44A9C7CBE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2697766-D919-5247-A55B-2A12BA74BE2E}"/>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6" name="Espace réservé du pied de page 5">
            <a:extLst>
              <a:ext uri="{FF2B5EF4-FFF2-40B4-BE49-F238E27FC236}">
                <a16:creationId xmlns:a16="http://schemas.microsoft.com/office/drawing/2014/main" id="{DFB77295-5D11-2841-AC5B-84946CEA3BB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CAF8E56-0D31-804D-9F4F-DD615D5E8564}"/>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40501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54B13-E418-4E42-B170-1BC860212D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349CDA-C85B-4F42-B8C6-26E684EDA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9E92AAF-FCE8-F84A-8EB9-CC618F3F7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B83901-E98D-6B44-A440-F9809CD85A51}"/>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6" name="Espace réservé du pied de page 5">
            <a:extLst>
              <a:ext uri="{FF2B5EF4-FFF2-40B4-BE49-F238E27FC236}">
                <a16:creationId xmlns:a16="http://schemas.microsoft.com/office/drawing/2014/main" id="{8AB5FCBB-5385-494D-A3C1-C59A68C9E9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4BFBC5-500C-E04C-A17A-AC6C64E82723}"/>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0292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1016B3E-7434-F444-85B1-81A3F66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6C2A833-B532-5441-8F6F-770D7BDE7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AD43F0-39EC-1047-86D5-82DFE14D5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D406F5D3-EF53-A447-B4AC-97397E1C3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8542739-B2AF-EA41-A1C0-C7A7135E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FE8A8-8232-1F4D-846D-4EBDDCE93EEF}" type="slidenum">
              <a:rPr lang="fr-FR" smtClean="0"/>
              <a:t>‹N°›</a:t>
            </a:fld>
            <a:endParaRPr lang="fr-FR"/>
          </a:p>
        </p:txBody>
      </p:sp>
    </p:spTree>
    <p:extLst>
      <p:ext uri="{BB962C8B-B14F-4D97-AF65-F5344CB8AC3E}">
        <p14:creationId xmlns:p14="http://schemas.microsoft.com/office/powerpoint/2010/main" val="97810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7.svg"/></Relationships>
</file>

<file path=ppt/slides/_rels/slide33.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F8221A-BD6C-D743-8F79-B5CC237B7B3A}"/>
              </a:ext>
            </a:extLst>
          </p:cNvPr>
          <p:cNvSpPr>
            <a:spLocks noGrp="1"/>
          </p:cNvSpPr>
          <p:nvPr>
            <p:ph type="ctrTitle"/>
          </p:nvPr>
        </p:nvSpPr>
        <p:spPr/>
        <p:txBody>
          <a:bodyPr/>
          <a:lstStyle/>
          <a:p>
            <a:r>
              <a:rPr lang="fr-FR" dirty="0">
                <a:solidFill>
                  <a:schemeClr val="bg1"/>
                </a:solidFill>
              </a:rPr>
              <a:t>Structures conditionnelles et itératives</a:t>
            </a:r>
          </a:p>
        </p:txBody>
      </p:sp>
      <p:sp>
        <p:nvSpPr>
          <p:cNvPr id="6" name="Sous-titre 2">
            <a:extLst>
              <a:ext uri="{FF2B5EF4-FFF2-40B4-BE49-F238E27FC236}">
                <a16:creationId xmlns:a16="http://schemas.microsoft.com/office/drawing/2014/main" id="{76B8DA83-B860-924D-B9FE-FE02FD8A3CE7}"/>
              </a:ext>
            </a:extLst>
          </p:cNvPr>
          <p:cNvSpPr>
            <a:spLocks noGrp="1"/>
          </p:cNvSpPr>
          <p:nvPr>
            <p:ph type="subTitle" idx="1"/>
          </p:nvPr>
        </p:nvSpPr>
        <p:spPr>
          <a:xfrm>
            <a:off x="1524000" y="4225983"/>
            <a:ext cx="9144000" cy="1655762"/>
          </a:xfrm>
        </p:spPr>
        <p:txBody>
          <a:bodyPr/>
          <a:lstStyle/>
          <a:p>
            <a:r>
              <a:rPr lang="fr-FR" dirty="0">
                <a:solidFill>
                  <a:schemeClr val="bg1"/>
                </a:solidFill>
              </a:rPr>
              <a:t>Introduction à la programmation en Python</a:t>
            </a:r>
          </a:p>
        </p:txBody>
      </p:sp>
      <p:pic>
        <p:nvPicPr>
          <p:cNvPr id="5" name="Image 4">
            <a:extLst>
              <a:ext uri="{FF2B5EF4-FFF2-40B4-BE49-F238E27FC236}">
                <a16:creationId xmlns:a16="http://schemas.microsoft.com/office/drawing/2014/main" id="{D5A1A31C-D020-0B43-A654-BC830BBC208E}"/>
              </a:ext>
            </a:extLst>
          </p:cNvPr>
          <p:cNvPicPr>
            <a:picLocks noChangeAspect="1"/>
          </p:cNvPicPr>
          <p:nvPr/>
        </p:nvPicPr>
        <p:blipFill>
          <a:blip r:embed="rId3"/>
          <a:stretch>
            <a:fillRect/>
          </a:stretch>
        </p:blipFill>
        <p:spPr>
          <a:xfrm>
            <a:off x="10753200" y="5454000"/>
            <a:ext cx="1080000" cy="1080000"/>
          </a:xfrm>
          <a:prstGeom prst="rect">
            <a:avLst/>
          </a:prstGeom>
        </p:spPr>
      </p:pic>
    </p:spTree>
    <p:extLst>
      <p:ext uri="{BB962C8B-B14F-4D97-AF65-F5344CB8AC3E}">
        <p14:creationId xmlns:p14="http://schemas.microsoft.com/office/powerpoint/2010/main" val="408646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Structures conditionnelles.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Imbrication de tests : principe</a:t>
            </a:r>
          </a:p>
          <a:p>
            <a:endParaRPr lang="fr-FR" sz="2400" dirty="0"/>
          </a:p>
          <a:p>
            <a:pPr marL="342900" indent="-342900">
              <a:buFont typeface="Arial" panose="020B0604020202020204" pitchFamily="34" charset="0"/>
              <a:buChar char="•"/>
            </a:pPr>
            <a:r>
              <a:rPr lang="fr-FR" sz="2400" dirty="0"/>
              <a:t>L’imbrication de tests, </a:t>
            </a:r>
            <a:r>
              <a:rPr lang="fr-FR" sz="2400" i="1" dirty="0"/>
              <a:t>i.e.</a:t>
            </a:r>
            <a:r>
              <a:rPr lang="fr-FR" sz="2400" dirty="0"/>
              <a:t> que l’une des alternatives d’un test contienne un autre test, est possible et souvent fort utile.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Cela permet dans certains cas le recours à une succession de tests simples et donc rend les codes plus lisibles.</a:t>
            </a:r>
          </a:p>
          <a:p>
            <a:pPr marL="342900" indent="-342900">
              <a:buFont typeface="Arial" panose="020B0604020202020204" pitchFamily="34" charset="0"/>
              <a:buChar char="•"/>
            </a:pPr>
            <a:endParaRPr lang="fr-FR" sz="2400" dirty="0"/>
          </a:p>
        </p:txBody>
      </p:sp>
      <p:pic>
        <p:nvPicPr>
          <p:cNvPr id="5" name="Graphique 4" descr="Poupée japonaise avec un remplissage uni">
            <a:extLst>
              <a:ext uri="{FF2B5EF4-FFF2-40B4-BE49-F238E27FC236}">
                <a16:creationId xmlns:a16="http://schemas.microsoft.com/office/drawing/2014/main" id="{59226EAC-07E1-B847-BDF2-DAF6AF0380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57803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Structures conditionnelles.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Imbrication de tests : exemple de résolution d’une équation du premier degré</a:t>
            </a:r>
          </a:p>
        </p:txBody>
      </p:sp>
      <p:sp>
        <p:nvSpPr>
          <p:cNvPr id="4" name="Rectangle : coins arrondis 3">
            <a:extLst>
              <a:ext uri="{FF2B5EF4-FFF2-40B4-BE49-F238E27FC236}">
                <a16:creationId xmlns:a16="http://schemas.microsoft.com/office/drawing/2014/main" id="{C076B491-DF10-ED47-8BFC-86A9FF1553DA}"/>
              </a:ext>
            </a:extLst>
          </p:cNvPr>
          <p:cNvSpPr/>
          <p:nvPr/>
        </p:nvSpPr>
        <p:spPr>
          <a:xfrm>
            <a:off x="1596000" y="2471181"/>
            <a:ext cx="9000000" cy="354862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a = eval(input("Saisir la valeur de a : "))</a:t>
            </a:r>
          </a:p>
          <a:p>
            <a:r>
              <a:rPr lang="fr-FR" sz="2000" dirty="0">
                <a:solidFill>
                  <a:schemeClr val="tx1"/>
                </a:solidFill>
                <a:latin typeface="Courier New" panose="02070309020205020404" pitchFamily="49" charset="0"/>
                <a:cs typeface="Courier New" panose="02070309020205020404" pitchFamily="49" charset="0"/>
              </a:rPr>
              <a:t>b = eval(input("Saisir la valeur de b : "))</a:t>
            </a:r>
          </a:p>
          <a:p>
            <a:r>
              <a:rPr lang="fr-FR" sz="2000" dirty="0">
                <a:solidFill>
                  <a:schemeClr val="tx1"/>
                </a:solidFill>
                <a:latin typeface="Courier New" panose="02070309020205020404" pitchFamily="49" charset="0"/>
                <a:cs typeface="Courier New" panose="02070309020205020404" pitchFamily="49" charset="0"/>
              </a:rPr>
              <a:t>if a == 0:</a:t>
            </a:r>
          </a:p>
          <a:p>
            <a:r>
              <a:rPr lang="fr-FR" sz="2000" dirty="0">
                <a:solidFill>
                  <a:schemeClr val="tx1"/>
                </a:solidFill>
                <a:latin typeface="Courier New" panose="02070309020205020404" pitchFamily="49" charset="0"/>
                <a:cs typeface="Courier New" panose="02070309020205020404" pitchFamily="49" charset="0"/>
              </a:rPr>
              <a:t>    if b == 0:</a:t>
            </a:r>
          </a:p>
          <a:p>
            <a:r>
              <a:rPr lang="fr-FR" sz="2000" dirty="0">
                <a:solidFill>
                  <a:schemeClr val="tx1"/>
                </a:solidFill>
                <a:latin typeface="Courier New" panose="02070309020205020404" pitchFamily="49" charset="0"/>
                <a:cs typeface="Courier New" panose="02070309020205020404" pitchFamily="49" charset="0"/>
              </a:rPr>
              <a:t>        print("infinité de solutions")</a:t>
            </a:r>
          </a:p>
          <a:p>
            <a:r>
              <a:rPr lang="fr-FR" sz="2000" dirty="0">
                <a:solidFill>
                  <a:schemeClr val="tx1"/>
                </a:solidFill>
                <a:latin typeface="Courier New" panose="02070309020205020404" pitchFamily="49" charset="0"/>
                <a:cs typeface="Courier New" panose="02070309020205020404" pitchFamily="49" charset="0"/>
              </a:rPr>
              <a:t>    else:</a:t>
            </a:r>
          </a:p>
          <a:p>
            <a:r>
              <a:rPr lang="fr-FR" sz="2000" dirty="0">
                <a:solidFill>
                  <a:schemeClr val="tx1"/>
                </a:solidFill>
                <a:latin typeface="Courier New" panose="02070309020205020404" pitchFamily="49" charset="0"/>
                <a:cs typeface="Courier New" panose="02070309020205020404" pitchFamily="49" charset="0"/>
              </a:rPr>
              <a:t>        print("pas de solution")</a:t>
            </a:r>
          </a:p>
          <a:p>
            <a:r>
              <a:rPr lang="fr-FR" sz="2000" dirty="0">
                <a:solidFill>
                  <a:schemeClr val="tx1"/>
                </a:solidFill>
                <a:latin typeface="Courier New" panose="02070309020205020404" pitchFamily="49" charset="0"/>
                <a:cs typeface="Courier New" panose="02070309020205020404" pitchFamily="49" charset="0"/>
              </a:rPr>
              <a:t>else:</a:t>
            </a:r>
          </a:p>
          <a:p>
            <a:r>
              <a:rPr lang="fr-FR" sz="2000" dirty="0">
                <a:solidFill>
                  <a:schemeClr val="tx1"/>
                </a:solidFill>
                <a:latin typeface="Courier New" panose="02070309020205020404" pitchFamily="49" charset="0"/>
                <a:cs typeface="Courier New" panose="02070309020205020404" pitchFamily="49" charset="0"/>
              </a:rPr>
              <a:t>    print("unique solution :", -b/a)</a:t>
            </a:r>
          </a:p>
        </p:txBody>
      </p:sp>
    </p:spTree>
    <p:extLst>
      <p:ext uri="{BB962C8B-B14F-4D97-AF65-F5344CB8AC3E}">
        <p14:creationId xmlns:p14="http://schemas.microsoft.com/office/powerpoint/2010/main" val="380715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Structures conditionnelles.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785652"/>
          </a:xfrm>
          <a:prstGeom prst="rect">
            <a:avLst/>
          </a:prstGeom>
          <a:noFill/>
        </p:spPr>
        <p:txBody>
          <a:bodyPr wrap="square" rtlCol="0">
            <a:spAutoFit/>
          </a:bodyPr>
          <a:lstStyle/>
          <a:p>
            <a:r>
              <a:rPr lang="fr-FR" sz="2400" b="1" dirty="0"/>
              <a:t>Opérateur ternaire : principe </a:t>
            </a:r>
          </a:p>
          <a:p>
            <a:endParaRPr lang="fr-FR" sz="2400" dirty="0"/>
          </a:p>
          <a:p>
            <a:pPr marL="342900" indent="-342900">
              <a:buFont typeface="Arial" panose="020B0604020202020204" pitchFamily="34" charset="0"/>
              <a:buChar char="•"/>
            </a:pPr>
            <a:r>
              <a:rPr lang="fr-FR" sz="2400" dirty="0"/>
              <a:t>Permet dans les cas simples d’avoir une écriture synthétique d’un test avec alternative.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Les “expressions“ ne doivent cependant comporter qu’une seule instruction.</a:t>
            </a:r>
          </a:p>
        </p:txBody>
      </p:sp>
      <p:sp>
        <p:nvSpPr>
          <p:cNvPr id="4" name="Rectangle : coins arrondis 3">
            <a:extLst>
              <a:ext uri="{FF2B5EF4-FFF2-40B4-BE49-F238E27FC236}">
                <a16:creationId xmlns:a16="http://schemas.microsoft.com/office/drawing/2014/main" id="{A88233BD-852E-4A41-8C5F-D794EC70840B}"/>
              </a:ext>
            </a:extLst>
          </p:cNvPr>
          <p:cNvSpPr/>
          <p:nvPr/>
        </p:nvSpPr>
        <p:spPr>
          <a:xfrm>
            <a:off x="2496000" y="3429000"/>
            <a:ext cx="7200000" cy="7206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expression1 if condition else expression2</a:t>
            </a:r>
          </a:p>
        </p:txBody>
      </p:sp>
    </p:spTree>
    <p:extLst>
      <p:ext uri="{BB962C8B-B14F-4D97-AF65-F5344CB8AC3E}">
        <p14:creationId xmlns:p14="http://schemas.microsoft.com/office/powerpoint/2010/main" val="296540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Structures conditionnelles.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Opérateur ternaire : exemples </a:t>
            </a:r>
          </a:p>
          <a:p>
            <a:endParaRPr lang="fr-FR" sz="2400" dirty="0"/>
          </a:p>
          <a:p>
            <a:pPr marL="342900" indent="-342900">
              <a:buFont typeface="Arial" panose="020B0604020202020204" pitchFamily="34" charset="0"/>
              <a:buChar char="•"/>
            </a:pPr>
            <a:r>
              <a:rPr lang="fr-FR" sz="2400" dirty="0"/>
              <a:t>Affectation d’une variable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Affichage sur la console :</a:t>
            </a:r>
          </a:p>
        </p:txBody>
      </p:sp>
      <p:sp>
        <p:nvSpPr>
          <p:cNvPr id="4" name="Rectangle : coins arrondis 3">
            <a:extLst>
              <a:ext uri="{FF2B5EF4-FFF2-40B4-BE49-F238E27FC236}">
                <a16:creationId xmlns:a16="http://schemas.microsoft.com/office/drawing/2014/main" id="{90F300E5-8AD2-3E48-A468-1DAA8817690E}"/>
              </a:ext>
            </a:extLst>
          </p:cNvPr>
          <p:cNvSpPr/>
          <p:nvPr/>
        </p:nvSpPr>
        <p:spPr>
          <a:xfrm>
            <a:off x="1607595" y="2954724"/>
            <a:ext cx="9000000" cy="7206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statut = "mineur" if age &lt; 18 else "majeur"</a:t>
            </a:r>
          </a:p>
        </p:txBody>
      </p:sp>
      <p:sp>
        <p:nvSpPr>
          <p:cNvPr id="5" name="Rectangle : coins arrondis 4">
            <a:extLst>
              <a:ext uri="{FF2B5EF4-FFF2-40B4-BE49-F238E27FC236}">
                <a16:creationId xmlns:a16="http://schemas.microsoft.com/office/drawing/2014/main" id="{A96DE1D1-A538-9444-84D6-8F1BE2E88AE9}"/>
              </a:ext>
            </a:extLst>
          </p:cNvPr>
          <p:cNvSpPr/>
          <p:nvPr/>
        </p:nvSpPr>
        <p:spPr>
          <a:xfrm>
            <a:off x="1607595" y="4838540"/>
            <a:ext cx="9000000" cy="7206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print("mineur") if age &lt; 18 else print("majeur")</a:t>
            </a:r>
          </a:p>
        </p:txBody>
      </p:sp>
    </p:spTree>
    <p:extLst>
      <p:ext uri="{BB962C8B-B14F-4D97-AF65-F5344CB8AC3E}">
        <p14:creationId xmlns:p14="http://schemas.microsoft.com/office/powerpoint/2010/main" val="290530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Questions avec un remplissage uni">
            <a:extLst>
              <a:ext uri="{FF2B5EF4-FFF2-40B4-BE49-F238E27FC236}">
                <a16:creationId xmlns:a16="http://schemas.microsoft.com/office/drawing/2014/main" id="{117F3F9E-E45E-9844-8215-AA148A5923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6000" y="1989000"/>
            <a:ext cx="2880000" cy="2880000"/>
          </a:xfrm>
          <a:prstGeom prst="rect">
            <a:avLst/>
          </a:prstGeom>
        </p:spPr>
      </p:pic>
      <p:sp>
        <p:nvSpPr>
          <p:cNvPr id="6" name="Titre 1">
            <a:extLst>
              <a:ext uri="{FF2B5EF4-FFF2-40B4-BE49-F238E27FC236}">
                <a16:creationId xmlns:a16="http://schemas.microsoft.com/office/drawing/2014/main" id="{6784514D-DFE8-6540-A8D9-ED1329C44D36}"/>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chemeClr val="bg1"/>
                </a:solidFill>
              </a:rPr>
              <a:t>1. Structures conditionnelles.</a:t>
            </a:r>
          </a:p>
        </p:txBody>
      </p:sp>
    </p:spTree>
    <p:extLst>
      <p:ext uri="{BB962C8B-B14F-4D97-AF65-F5344CB8AC3E}">
        <p14:creationId xmlns:p14="http://schemas.microsoft.com/office/powerpoint/2010/main" val="1926402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2. Structures itératives.</a:t>
            </a:r>
          </a:p>
        </p:txBody>
      </p:sp>
    </p:spTree>
    <p:extLst>
      <p:ext uri="{BB962C8B-B14F-4D97-AF65-F5344CB8AC3E}">
        <p14:creationId xmlns:p14="http://schemas.microsoft.com/office/powerpoint/2010/main" val="227131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Structures itératives : motivation</a:t>
            </a:r>
          </a:p>
          <a:p>
            <a:endParaRPr lang="fr-FR" sz="2400" dirty="0"/>
          </a:p>
          <a:p>
            <a:pPr marL="342900" indent="-342900">
              <a:buFont typeface="Arial" panose="020B0604020202020204" pitchFamily="34" charset="0"/>
              <a:buChar char="•"/>
            </a:pPr>
            <a:r>
              <a:rPr lang="fr-FR" sz="2400" dirty="0"/>
              <a:t>Pouvoir exécuter plusieurs fois des blocs d’instructions identiques ou du moins de même nature.</a:t>
            </a:r>
          </a:p>
          <a:p>
            <a:endParaRPr lang="fr-FR" sz="2400" dirty="0"/>
          </a:p>
          <a:p>
            <a:endParaRPr lang="fr-FR" sz="2400" dirty="0"/>
          </a:p>
          <a:p>
            <a:pPr marL="342900" indent="-342900">
              <a:buFont typeface="Arial" panose="020B0604020202020204" pitchFamily="34" charset="0"/>
              <a:buChar char="•"/>
            </a:pPr>
            <a:r>
              <a:rPr lang="fr-FR" sz="2400" dirty="0"/>
              <a:t>Selon que le nombre de répétitions soit connu à l’écriture du programme ou pas, on utilisera une structure “for“ ou une structure “while“.</a:t>
            </a:r>
          </a:p>
          <a:p>
            <a:pPr marL="342900" indent="-342900">
              <a:buFont typeface="Arial" panose="020B0604020202020204" pitchFamily="34" charset="0"/>
              <a:buChar char="•"/>
            </a:pPr>
            <a:endParaRPr lang="fr-FR" sz="2400" dirty="0"/>
          </a:p>
        </p:txBody>
      </p:sp>
      <p:pic>
        <p:nvPicPr>
          <p:cNvPr id="7" name="Graphique 6" descr="Atome avec un remplissage uni">
            <a:extLst>
              <a:ext uri="{FF2B5EF4-FFF2-40B4-BE49-F238E27FC236}">
                <a16:creationId xmlns:a16="http://schemas.microsoft.com/office/drawing/2014/main" id="{6E9C1696-B90B-F949-85EF-0735F5A61A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81256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a:t>2. Structures itératives.</a:t>
            </a:r>
            <a:endParaRPr lang="fr-FR" sz="3200" dirty="0"/>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La boucle “for“ : principe général</a:t>
            </a:r>
          </a:p>
          <a:p>
            <a:endParaRPr lang="fr-FR" sz="2400" dirty="0"/>
          </a:p>
          <a:p>
            <a:pPr marL="342900" indent="-342900" algn="just">
              <a:buFont typeface="Arial" panose="020B0604020202020204" pitchFamily="34" charset="0"/>
              <a:buChar char="•"/>
            </a:pPr>
            <a:r>
              <a:rPr lang="en-US" altLang="fr-FR" sz="2400" dirty="0">
                <a:ea typeface="ＭＳ Ｐゴシック" panose="020B0600070205080204" pitchFamily="34" charset="-128"/>
              </a:rPr>
              <a:t>L</a:t>
            </a:r>
            <a:r>
              <a:rPr lang="fr-FR" altLang="fr-FR" sz="2400" dirty="0">
                <a:ea typeface="ＭＳ Ｐゴシック" panose="020B0600070205080204" pitchFamily="34" charset="-128"/>
              </a:rPr>
              <a:t>a boucle “for“ réalise un nombre d’itérations fixe et connu.</a:t>
            </a:r>
          </a:p>
          <a:p>
            <a:pPr marL="342900" indent="-342900" algn="just">
              <a:buFont typeface="Arial" panose="020B0604020202020204" pitchFamily="34" charset="0"/>
              <a:buChar char="•"/>
            </a:pPr>
            <a:endParaRPr lang="fr-FR" altLang="fr-FR" sz="2400" dirty="0">
              <a:ea typeface="ＭＳ Ｐゴシック" panose="020B0600070205080204" pitchFamily="34" charset="-128"/>
            </a:endParaRPr>
          </a:p>
          <a:p>
            <a:pPr marL="342900" indent="-342900" algn="just">
              <a:buFont typeface="Arial" panose="020B0604020202020204" pitchFamily="34" charset="0"/>
              <a:buChar char="•"/>
            </a:pPr>
            <a:r>
              <a:rPr lang="fr-FR" altLang="fr-FR" sz="2400" dirty="0">
                <a:ea typeface="ＭＳ Ｐゴシック" panose="020B0600070205080204" pitchFamily="34" charset="-128"/>
              </a:rPr>
              <a:t>Elle utilise une variable dont la valeur va parcourir une certaine plage au fil des itérations. </a:t>
            </a:r>
            <a:r>
              <a:rPr lang="en-US" altLang="fr-FR" sz="2400" dirty="0">
                <a:ea typeface="ＭＳ Ｐゴシック" panose="020B0600070205080204" pitchFamily="34" charset="-128"/>
              </a:rPr>
              <a:t>C</a:t>
            </a:r>
            <a:r>
              <a:rPr lang="fr-FR" altLang="fr-FR" sz="2400" dirty="0">
                <a:ea typeface="ＭＳ Ｐゴシック" panose="020B0600070205080204" pitchFamily="34" charset="-128"/>
              </a:rPr>
              <a:t>’est cette variable qui contrôlera le nombre d’itérations.</a:t>
            </a:r>
          </a:p>
          <a:p>
            <a:pPr marL="342900" indent="-342900" algn="just">
              <a:buFont typeface="Arial" panose="020B0604020202020204" pitchFamily="34" charset="0"/>
              <a:buChar char="•"/>
            </a:pPr>
            <a:endParaRPr lang="fr-FR" altLang="fr-FR" sz="2400" dirty="0">
              <a:ea typeface="ＭＳ Ｐゴシック" panose="020B0600070205080204" pitchFamily="34" charset="-128"/>
            </a:endParaRPr>
          </a:p>
          <a:p>
            <a:pPr marL="342900" indent="-342900" algn="just">
              <a:buFont typeface="Arial" panose="020B0604020202020204" pitchFamily="34" charset="0"/>
              <a:buChar char="•"/>
            </a:pPr>
            <a:r>
              <a:rPr lang="fr-FR" altLang="fr-FR" sz="2400" dirty="0">
                <a:ea typeface="ＭＳ Ｐゴシック" panose="020B0600070205080204" pitchFamily="34" charset="-128"/>
              </a:rPr>
              <a:t>Cette plage de valeurs va être construite grâce à la fonction “range“.</a:t>
            </a:r>
          </a:p>
        </p:txBody>
      </p:sp>
      <p:pic>
        <p:nvPicPr>
          <p:cNvPr id="4" name="Graphique 3" descr="Tongs">
            <a:extLst>
              <a:ext uri="{FF2B5EF4-FFF2-40B4-BE49-F238E27FC236}">
                <a16:creationId xmlns:a16="http://schemas.microsoft.com/office/drawing/2014/main" id="{D333BEF1-4ED6-AB45-B7AB-DA750C65F5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108852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785652"/>
          </a:xfrm>
          <a:prstGeom prst="rect">
            <a:avLst/>
          </a:prstGeom>
          <a:noFill/>
        </p:spPr>
        <p:txBody>
          <a:bodyPr wrap="square" rtlCol="0">
            <a:spAutoFit/>
          </a:bodyPr>
          <a:lstStyle/>
          <a:p>
            <a:r>
              <a:rPr lang="fr-FR" sz="2400" b="1" dirty="0"/>
              <a:t>La fonction “range“ : syntaxe</a:t>
            </a:r>
          </a:p>
          <a:p>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Produit </a:t>
            </a:r>
            <a:r>
              <a:rPr lang="fr-FR" altLang="fr-FR" sz="2400" dirty="0">
                <a:ea typeface="ＭＳ Ｐゴシック" panose="020B0600070205080204" pitchFamily="34" charset="-128"/>
              </a:rPr>
              <a:t>une plage de valeurs allant de ‘</a:t>
            </a:r>
            <a:r>
              <a:rPr lang="fr-FR" altLang="ja-JP" sz="2400" dirty="0">
                <a:ea typeface="ＭＳ Ｐゴシック" panose="020B0600070205080204" pitchFamily="34" charset="-128"/>
              </a:rPr>
              <a:t>begin</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 (inclus) à </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end</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 (non inclus) avec un pas égal à </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step</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a:t>
            </a:r>
          </a:p>
          <a:p>
            <a:pPr marL="342900" indent="-342900">
              <a:buFont typeface="Arial" panose="020B0604020202020204" pitchFamily="34" charset="0"/>
              <a:buChar char="•"/>
            </a:pPr>
            <a:endParaRPr lang="fr-FR" altLang="ja-JP" sz="2400" dirty="0">
              <a:ea typeface="ＭＳ Ｐゴシック" panose="020B0600070205080204" pitchFamily="34" charset="-128"/>
            </a:endParaRPr>
          </a:p>
          <a:p>
            <a:pPr marL="342900" indent="-342900">
              <a:buFont typeface="Arial" panose="020B0604020202020204" pitchFamily="34" charset="0"/>
              <a:buChar char="•"/>
            </a:pPr>
            <a:r>
              <a:rPr lang="fr-FR" altLang="ja-JP" sz="2400" dirty="0">
                <a:ea typeface="ＭＳ Ｐゴシック" panose="020B0600070205080204" pitchFamily="34" charset="-128"/>
              </a:rPr>
              <a:t>Par défaut ‘begin’ et ‘step’ valent respectivement 0 et 1.</a:t>
            </a:r>
          </a:p>
        </p:txBody>
      </p:sp>
      <p:sp>
        <p:nvSpPr>
          <p:cNvPr id="4" name="Rectangle : coins arrondis 3">
            <a:extLst>
              <a:ext uri="{FF2B5EF4-FFF2-40B4-BE49-F238E27FC236}">
                <a16:creationId xmlns:a16="http://schemas.microsoft.com/office/drawing/2014/main" id="{42D5792F-B8ED-0B46-8B8D-EEDF352EA20F}"/>
              </a:ext>
            </a:extLst>
          </p:cNvPr>
          <p:cNvSpPr/>
          <p:nvPr/>
        </p:nvSpPr>
        <p:spPr>
          <a:xfrm>
            <a:off x="3407595" y="2373940"/>
            <a:ext cx="5400000" cy="7206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range(begin, end, step)</a:t>
            </a:r>
          </a:p>
        </p:txBody>
      </p:sp>
      <p:pic>
        <p:nvPicPr>
          <p:cNvPr id="6" name="Graphique 5" descr="Seau et pelle avec un remplissage uni">
            <a:extLst>
              <a:ext uri="{FF2B5EF4-FFF2-40B4-BE49-F238E27FC236}">
                <a16:creationId xmlns:a16="http://schemas.microsoft.com/office/drawing/2014/main" id="{B5D0BC38-3FB3-2A40-A433-E927278929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61033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La fonction “range“ : exemple</a:t>
            </a:r>
          </a:p>
          <a:p>
            <a:endParaRPr lang="fr-FR" sz="2400" dirty="0"/>
          </a:p>
          <a:p>
            <a:pPr marL="342900" indent="-342900">
              <a:buFont typeface="Arial" panose="020B0604020202020204" pitchFamily="34" charset="0"/>
              <a:buChar char="•"/>
            </a:pPr>
            <a:r>
              <a:rPr lang="fr-FR" sz="2400" dirty="0"/>
              <a:t>range(6) produira la plage de valeurs 0, 1, 2, 3, 4, 5.</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range(3,6) produira la plage de valeurs 3, 4, 5.</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range(3,10,2) produira la plage de valeurs 3, 5, 7, 9.</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range(6,0,-1) produira la plage de valeurs 6, 5, 4, 3, 2, 1.</a:t>
            </a:r>
          </a:p>
        </p:txBody>
      </p:sp>
      <p:pic>
        <p:nvPicPr>
          <p:cNvPr id="5" name="Graphique 4" descr="Vacances avec un remplissage uni">
            <a:extLst>
              <a:ext uri="{FF2B5EF4-FFF2-40B4-BE49-F238E27FC236}">
                <a16:creationId xmlns:a16="http://schemas.microsoft.com/office/drawing/2014/main" id="{1ADB308D-65B5-6843-ADB1-158B69BF04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24959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2554565"/>
            <a:ext cx="10515600" cy="285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a:pPr>
            <a:r>
              <a:rPr lang="fr-FR" sz="3600" dirty="0">
                <a:solidFill>
                  <a:schemeClr val="bg1"/>
                </a:solidFill>
              </a:rPr>
              <a:t>Structures conditionnelles.</a:t>
            </a:r>
          </a:p>
          <a:p>
            <a:pPr marL="742950" indent="-742950">
              <a:buAutoNum type="arabicPeriod"/>
            </a:pPr>
            <a:r>
              <a:rPr lang="fr-FR" sz="3600" dirty="0">
                <a:solidFill>
                  <a:schemeClr val="bg1"/>
                </a:solidFill>
              </a:rPr>
              <a:t>Structures itératives.</a:t>
            </a:r>
          </a:p>
        </p:txBody>
      </p:sp>
      <p:sp>
        <p:nvSpPr>
          <p:cNvPr id="5" name="Titre 1">
            <a:extLst>
              <a:ext uri="{FF2B5EF4-FFF2-40B4-BE49-F238E27FC236}">
                <a16:creationId xmlns:a16="http://schemas.microsoft.com/office/drawing/2014/main" id="{E19DB8DF-56A9-C146-8CC5-1A72BBF66B41}"/>
              </a:ext>
            </a:extLst>
          </p:cNvPr>
          <p:cNvSpPr txBox="1">
            <a:spLocks/>
          </p:cNvSpPr>
          <p:nvPr/>
        </p:nvSpPr>
        <p:spPr>
          <a:xfrm>
            <a:off x="4994689" y="402196"/>
            <a:ext cx="2189922"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i="1" dirty="0">
                <a:solidFill>
                  <a:schemeClr val="bg1"/>
                </a:solidFill>
              </a:rPr>
              <a:t>Sommaire</a:t>
            </a:r>
          </a:p>
        </p:txBody>
      </p:sp>
      <p:pic>
        <p:nvPicPr>
          <p:cNvPr id="6" name="Graphique 5" descr="Menu avec un remplissage uni">
            <a:extLst>
              <a:ext uri="{FF2B5EF4-FFF2-40B4-BE49-F238E27FC236}">
                <a16:creationId xmlns:a16="http://schemas.microsoft.com/office/drawing/2014/main" id="{F3640D13-DDD0-8D47-9978-9A138749BA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27172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893647"/>
          </a:xfrm>
          <a:prstGeom prst="rect">
            <a:avLst/>
          </a:prstGeom>
          <a:noFill/>
        </p:spPr>
        <p:txBody>
          <a:bodyPr wrap="square" rtlCol="0">
            <a:spAutoFit/>
          </a:bodyPr>
          <a:lstStyle/>
          <a:p>
            <a:r>
              <a:rPr lang="fr-FR" sz="2400" b="1" dirty="0"/>
              <a:t>La boucle “for“ : syntaxe et fonctionnement</a:t>
            </a:r>
          </a:p>
          <a:p>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endParaRPr lang="fr-FR" sz="2400" dirty="0"/>
          </a:p>
          <a:p>
            <a:pPr marL="342900" indent="-342900">
              <a:buFont typeface="Arial" panose="020B0604020202020204" pitchFamily="34" charset="0"/>
              <a:buChar char="•"/>
            </a:pPr>
            <a:r>
              <a:rPr lang="fr-FR" sz="2400" dirty="0"/>
              <a:t>Le nombre d’itérations est égal au nombre de valeurs de la plage créée par “range“.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En pratique les valeurs de la variable ‘var’ seront également utilisées.</a:t>
            </a:r>
          </a:p>
          <a:p>
            <a:endParaRPr lang="fr-FR" sz="2400" dirty="0"/>
          </a:p>
        </p:txBody>
      </p:sp>
      <p:sp>
        <p:nvSpPr>
          <p:cNvPr id="4" name="Rectangle : coins arrondis 3">
            <a:extLst>
              <a:ext uri="{FF2B5EF4-FFF2-40B4-BE49-F238E27FC236}">
                <a16:creationId xmlns:a16="http://schemas.microsoft.com/office/drawing/2014/main" id="{FAEEE91B-9193-6B49-B421-A0713C83BFE8}"/>
              </a:ext>
            </a:extLst>
          </p:cNvPr>
          <p:cNvSpPr/>
          <p:nvPr/>
        </p:nvSpPr>
        <p:spPr>
          <a:xfrm>
            <a:off x="2507595" y="2208474"/>
            <a:ext cx="7200000" cy="16695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for var in range(begin, end, step):</a:t>
            </a:r>
          </a:p>
          <a:p>
            <a:r>
              <a:rPr lang="fr-FR" sz="2000" dirty="0">
                <a:solidFill>
                  <a:schemeClr val="tx1"/>
                </a:solidFill>
                <a:latin typeface="Courier New" panose="02070309020205020404" pitchFamily="49" charset="0"/>
                <a:cs typeface="Courier New" panose="02070309020205020404" pitchFamily="49" charset="0"/>
              </a:rPr>
              <a:t>    bloc d'instructions à répéter</a:t>
            </a:r>
          </a:p>
          <a:p>
            <a:r>
              <a:rPr lang="fr-FR" sz="20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61757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La boucle “for“ : exemple, affichage d’une table de multiplication</a:t>
            </a:r>
          </a:p>
        </p:txBody>
      </p:sp>
      <p:sp>
        <p:nvSpPr>
          <p:cNvPr id="4" name="Rectangle : coins arrondis 3">
            <a:extLst>
              <a:ext uri="{FF2B5EF4-FFF2-40B4-BE49-F238E27FC236}">
                <a16:creationId xmlns:a16="http://schemas.microsoft.com/office/drawing/2014/main" id="{6855A31F-6D1E-D742-ACFF-DFCC849EA9A6}"/>
              </a:ext>
            </a:extLst>
          </p:cNvPr>
          <p:cNvSpPr/>
          <p:nvPr/>
        </p:nvSpPr>
        <p:spPr>
          <a:xfrm>
            <a:off x="2496000" y="2601810"/>
            <a:ext cx="7200000" cy="228709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n = eval(input("Table de : "))</a:t>
            </a:r>
          </a:p>
          <a:p>
            <a:r>
              <a:rPr lang="fr-FR" sz="2000" dirty="0">
                <a:solidFill>
                  <a:schemeClr val="tx1"/>
                </a:solidFill>
                <a:latin typeface="Courier New" panose="02070309020205020404" pitchFamily="49" charset="0"/>
                <a:cs typeface="Courier New" panose="02070309020205020404" pitchFamily="49" charset="0"/>
              </a:rPr>
              <a:t>for i in range(1, 11):</a:t>
            </a:r>
          </a:p>
          <a:p>
            <a:r>
              <a:rPr lang="fr-FR" sz="2000" dirty="0">
                <a:solidFill>
                  <a:schemeClr val="tx1"/>
                </a:solidFill>
                <a:latin typeface="Courier New" panose="02070309020205020404" pitchFamily="49" charset="0"/>
                <a:cs typeface="Courier New" panose="02070309020205020404" pitchFamily="49" charset="0"/>
              </a:rPr>
              <a:t>    print(i, '*’, n, ‘=‘, i*n)</a:t>
            </a:r>
          </a:p>
        </p:txBody>
      </p:sp>
      <p:pic>
        <p:nvPicPr>
          <p:cNvPr id="5" name="Graphique 4" descr="Mathématiques">
            <a:extLst>
              <a:ext uri="{FF2B5EF4-FFF2-40B4-BE49-F238E27FC236}">
                <a16:creationId xmlns:a16="http://schemas.microsoft.com/office/drawing/2014/main" id="{3435149D-A2BB-2B4D-8F9E-49C6330F58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83715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La boucle “for“ : détail du fonctionnement de l’exemple précédent</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8C02C1B-B15B-524F-9B38-DB0B1F9D5AF2}"/>
                  </a:ext>
                </a:extLst>
              </p:cNvPr>
              <p:cNvSpPr txBox="1"/>
              <p:nvPr/>
            </p:nvSpPr>
            <p:spPr>
              <a:xfrm>
                <a:off x="844826" y="2169894"/>
                <a:ext cx="5969631" cy="3785652"/>
              </a:xfrm>
              <a:prstGeom prst="rect">
                <a:avLst/>
              </a:prstGeom>
              <a:noFill/>
            </p:spPr>
            <p:txBody>
              <a:bodyPr wrap="square" rtlCol="0">
                <a:spAutoFit/>
              </a:bodyPr>
              <a:lstStyle/>
              <a:p>
                <a:pPr marL="342900" indent="-342900">
                  <a:buFont typeface="Arial" panose="020B0604020202020204" pitchFamily="34" charset="0"/>
                  <a:buChar char="•"/>
                </a:pPr>
                <a:r>
                  <a:rPr lang="fr-FR" sz="2400" dirty="0"/>
                  <a:t>Admettons que l’utilisateur saisisse la valeur </a:t>
                </a:r>
                <a14:m>
                  <m:oMath xmlns:m="http://schemas.openxmlformats.org/officeDocument/2006/math">
                    <m:r>
                      <a:rPr lang="fr-FR" sz="2400" i="1">
                        <a:latin typeface="Cambria Math" panose="02040503050406030204" pitchFamily="18" charset="0"/>
                      </a:rPr>
                      <m:t>7</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À la première itération la variable </a:t>
                </a:r>
                <a14:m>
                  <m:oMath xmlns:m="http://schemas.openxmlformats.org/officeDocument/2006/math">
                    <m:r>
                      <a:rPr lang="fr-FR" sz="2400" i="1" dirty="0">
                        <a:latin typeface="Cambria Math" panose="02040503050406030204" pitchFamily="18" charset="0"/>
                      </a:rPr>
                      <m:t>𝑖</m:t>
                    </m:r>
                  </m:oMath>
                </a14:m>
                <a:r>
                  <a:rPr lang="fr-FR" sz="2400" dirty="0"/>
                  <a:t> vaut </a:t>
                </a:r>
                <a14:m>
                  <m:oMath xmlns:m="http://schemas.openxmlformats.org/officeDocument/2006/math">
                    <m:r>
                      <a:rPr lang="fr-FR" sz="2400" i="1" dirty="0">
                        <a:latin typeface="Cambria Math" panose="02040503050406030204" pitchFamily="18" charset="0"/>
                      </a:rPr>
                      <m:t>1</m:t>
                    </m:r>
                  </m:oMath>
                </a14:m>
                <a:r>
                  <a:rPr lang="fr-FR" sz="2400" dirty="0"/>
                  <a:t>, il est donc affiché </a:t>
                </a:r>
                <a14:m>
                  <m:oMath xmlns:m="http://schemas.openxmlformats.org/officeDocument/2006/math">
                    <m:r>
                      <a:rPr lang="fr-FR" sz="2400" i="1" dirty="0">
                        <a:latin typeface="Cambria Math" panose="02040503050406030204" pitchFamily="18" charset="0"/>
                      </a:rPr>
                      <m:t>1 ∗7 =7</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À la seconde itération la variable </a:t>
                </a:r>
                <a14:m>
                  <m:oMath xmlns:m="http://schemas.openxmlformats.org/officeDocument/2006/math">
                    <m:r>
                      <a:rPr lang="fr-FR" sz="2400" i="1" dirty="0">
                        <a:latin typeface="Cambria Math" panose="02040503050406030204" pitchFamily="18" charset="0"/>
                      </a:rPr>
                      <m:t>𝑖</m:t>
                    </m:r>
                  </m:oMath>
                </a14:m>
                <a:r>
                  <a:rPr lang="fr-FR" sz="2400" dirty="0"/>
                  <a:t> vaut </a:t>
                </a:r>
                <a14:m>
                  <m:oMath xmlns:m="http://schemas.openxmlformats.org/officeDocument/2006/math">
                    <m:r>
                      <a:rPr lang="fr-FR" sz="2400" i="1" dirty="0">
                        <a:latin typeface="Cambria Math" panose="02040503050406030204" pitchFamily="18" charset="0"/>
                      </a:rPr>
                      <m:t>2</m:t>
                    </m:r>
                  </m:oMath>
                </a14:m>
                <a:r>
                  <a:rPr lang="fr-FR" sz="2400" dirty="0"/>
                  <a:t>, il est donc affiché </a:t>
                </a:r>
                <a14:m>
                  <m:oMath xmlns:m="http://schemas.openxmlformats.org/officeDocument/2006/math">
                    <m:r>
                      <a:rPr lang="fr-FR" sz="2400" i="1" dirty="0">
                        <a:latin typeface="Cambria Math" panose="02040503050406030204" pitchFamily="18" charset="0"/>
                      </a:rPr>
                      <m:t>2 ∗7 = 14</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Etc.</a:t>
                </a:r>
              </a:p>
            </p:txBody>
          </p:sp>
        </mc:Choice>
        <mc:Fallback xmlns="">
          <p:sp>
            <p:nvSpPr>
              <p:cNvPr id="4" name="ZoneTexte 3">
                <a:extLst>
                  <a:ext uri="{FF2B5EF4-FFF2-40B4-BE49-F238E27FC236}">
                    <a16:creationId xmlns:a16="http://schemas.microsoft.com/office/drawing/2014/main" id="{98C02C1B-B15B-524F-9B38-DB0B1F9D5AF2}"/>
                  </a:ext>
                </a:extLst>
              </p:cNvPr>
              <p:cNvSpPr txBox="1">
                <a:spLocks noRot="1" noChangeAspect="1" noMove="1" noResize="1" noEditPoints="1" noAdjustHandles="1" noChangeArrowheads="1" noChangeShapeType="1" noTextEdit="1"/>
              </p:cNvSpPr>
              <p:nvPr/>
            </p:nvSpPr>
            <p:spPr>
              <a:xfrm>
                <a:off x="844826" y="2169894"/>
                <a:ext cx="5969631" cy="3785652"/>
              </a:xfrm>
              <a:prstGeom prst="rect">
                <a:avLst/>
              </a:prstGeom>
              <a:blipFill>
                <a:blip r:embed="rId2"/>
                <a:stretch>
                  <a:fillRect l="-1274" t="-1003" r="-2548" b="-3010"/>
                </a:stretch>
              </a:blipFill>
            </p:spPr>
            <p:txBody>
              <a:bodyPr/>
              <a:lstStyle/>
              <a:p>
                <a:r>
                  <a:rPr lang="fr-FR">
                    <a:noFill/>
                  </a:rPr>
                  <a:t> </a:t>
                </a:r>
              </a:p>
            </p:txBody>
          </p:sp>
        </mc:Fallback>
      </mc:AlternateContent>
      <p:sp>
        <p:nvSpPr>
          <p:cNvPr id="5" name="ZoneTexte 4">
            <a:extLst>
              <a:ext uri="{FF2B5EF4-FFF2-40B4-BE49-F238E27FC236}">
                <a16:creationId xmlns:a16="http://schemas.microsoft.com/office/drawing/2014/main" id="{C4BDEA3E-CACD-BA49-A036-2529FB48612D}"/>
              </a:ext>
            </a:extLst>
          </p:cNvPr>
          <p:cNvSpPr txBox="1"/>
          <p:nvPr/>
        </p:nvSpPr>
        <p:spPr>
          <a:xfrm>
            <a:off x="8628411" y="2169894"/>
            <a:ext cx="2627417" cy="3477875"/>
          </a:xfrm>
          <a:prstGeom prst="rect">
            <a:avLst/>
          </a:prstGeom>
          <a:noFill/>
          <a:ln>
            <a:solidFill>
              <a:schemeClr val="accent1">
                <a:shade val="50000"/>
              </a:schemeClr>
            </a:solidFill>
          </a:ln>
        </p:spPr>
        <p:txBody>
          <a:bodyPr wrap="square" rtlCol="0">
            <a:spAutoFit/>
          </a:bodyPr>
          <a:lstStyle/>
          <a:p>
            <a:r>
              <a:rPr lang="fr-FR" sz="2000" dirty="0">
                <a:latin typeface="Courier New" panose="02070309020205020404" pitchFamily="49" charset="0"/>
                <a:cs typeface="Courier New" panose="02070309020205020404" pitchFamily="49" charset="0"/>
              </a:rPr>
              <a:t>Table de : 7</a:t>
            </a:r>
          </a:p>
          <a:p>
            <a:r>
              <a:rPr lang="fr-FR" sz="2000" dirty="0">
                <a:latin typeface="Courier New" panose="02070309020205020404" pitchFamily="49" charset="0"/>
                <a:cs typeface="Courier New" panose="02070309020205020404" pitchFamily="49" charset="0"/>
              </a:rPr>
              <a:t>1 * 7 = 7</a:t>
            </a:r>
          </a:p>
          <a:p>
            <a:r>
              <a:rPr lang="fr-FR" sz="2000" dirty="0">
                <a:latin typeface="Courier New" panose="02070309020205020404" pitchFamily="49" charset="0"/>
                <a:cs typeface="Courier New" panose="02070309020205020404" pitchFamily="49" charset="0"/>
              </a:rPr>
              <a:t>2 * 7 = 14</a:t>
            </a:r>
          </a:p>
          <a:p>
            <a:r>
              <a:rPr lang="fr-FR" sz="2000" dirty="0">
                <a:latin typeface="Courier New" panose="02070309020205020404" pitchFamily="49" charset="0"/>
                <a:cs typeface="Courier New" panose="02070309020205020404" pitchFamily="49" charset="0"/>
              </a:rPr>
              <a:t>3 * 7 = 21</a:t>
            </a:r>
          </a:p>
          <a:p>
            <a:r>
              <a:rPr lang="fr-FR" sz="2000" dirty="0">
                <a:latin typeface="Courier New" panose="02070309020205020404" pitchFamily="49" charset="0"/>
                <a:cs typeface="Courier New" panose="02070309020205020404" pitchFamily="49" charset="0"/>
              </a:rPr>
              <a:t>4 * 7 = 28</a:t>
            </a:r>
          </a:p>
          <a:p>
            <a:r>
              <a:rPr lang="fr-FR" sz="2000" dirty="0">
                <a:latin typeface="Courier New" panose="02070309020205020404" pitchFamily="49" charset="0"/>
                <a:cs typeface="Courier New" panose="02070309020205020404" pitchFamily="49" charset="0"/>
              </a:rPr>
              <a:t>5 * 7 = 35</a:t>
            </a:r>
          </a:p>
          <a:p>
            <a:r>
              <a:rPr lang="fr-FR" sz="2000" dirty="0">
                <a:latin typeface="Courier New" panose="02070309020205020404" pitchFamily="49" charset="0"/>
                <a:cs typeface="Courier New" panose="02070309020205020404" pitchFamily="49" charset="0"/>
              </a:rPr>
              <a:t>6 * 7 = 42</a:t>
            </a:r>
          </a:p>
          <a:p>
            <a:r>
              <a:rPr lang="fr-FR" sz="2000" dirty="0">
                <a:latin typeface="Courier New" panose="02070309020205020404" pitchFamily="49" charset="0"/>
                <a:cs typeface="Courier New" panose="02070309020205020404" pitchFamily="49" charset="0"/>
              </a:rPr>
              <a:t>7 * 7 = 49</a:t>
            </a:r>
          </a:p>
          <a:p>
            <a:r>
              <a:rPr lang="fr-FR" sz="2000" dirty="0">
                <a:latin typeface="Courier New" panose="02070309020205020404" pitchFamily="49" charset="0"/>
                <a:cs typeface="Courier New" panose="02070309020205020404" pitchFamily="49" charset="0"/>
              </a:rPr>
              <a:t>8 * 7 = 56</a:t>
            </a:r>
          </a:p>
          <a:p>
            <a:r>
              <a:rPr lang="fr-FR" sz="2000" dirty="0">
                <a:latin typeface="Courier New" panose="02070309020205020404" pitchFamily="49" charset="0"/>
                <a:cs typeface="Courier New" panose="02070309020205020404" pitchFamily="49" charset="0"/>
              </a:rPr>
              <a:t>9 * 7 = 63</a:t>
            </a:r>
          </a:p>
          <a:p>
            <a:r>
              <a:rPr lang="fr-FR" sz="2000" dirty="0">
                <a:latin typeface="Courier New" panose="02070309020205020404" pitchFamily="49" charset="0"/>
                <a:cs typeface="Courier New" panose="02070309020205020404" pitchFamily="49" charset="0"/>
              </a:rPr>
              <a:t>10 * 7 = 70</a:t>
            </a:r>
          </a:p>
        </p:txBody>
      </p:sp>
    </p:spTree>
    <p:extLst>
      <p:ext uri="{BB962C8B-B14F-4D97-AF65-F5344CB8AC3E}">
        <p14:creationId xmlns:p14="http://schemas.microsoft.com/office/powerpoint/2010/main" val="4084979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La boucle “for“ : exemple, affichage des nombres pairs entre </a:t>
                </a:r>
                <a14:m>
                  <m:oMath xmlns:m="http://schemas.openxmlformats.org/officeDocument/2006/math">
                    <m:r>
                      <a:rPr lang="fr-FR" sz="2400" b="1" i="1" dirty="0" smtClean="0">
                        <a:latin typeface="Cambria Math" panose="02040503050406030204" pitchFamily="18" charset="0"/>
                      </a:rPr>
                      <m:t>𝟐𝟎</m:t>
                    </m:r>
                  </m:oMath>
                </a14:m>
                <a:r>
                  <a:rPr lang="fr-FR" sz="2400" b="1" dirty="0"/>
                  <a:t> et </a:t>
                </a:r>
                <a14:m>
                  <m:oMath xmlns:m="http://schemas.openxmlformats.org/officeDocument/2006/math">
                    <m:r>
                      <a:rPr lang="fr-FR" sz="2400" b="1" i="1" dirty="0" smtClean="0">
                        <a:latin typeface="Cambria Math" panose="02040503050406030204" pitchFamily="18" charset="0"/>
                      </a:rPr>
                      <m:t>𝟎</m:t>
                    </m:r>
                  </m:oMath>
                </a14:m>
                <a:endParaRPr lang="fr-FR" sz="2400" b="1"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61665"/>
              </a:xfrm>
              <a:prstGeom prst="rect">
                <a:avLst/>
              </a:prstGeom>
              <a:blipFill>
                <a:blip r:embed="rId2"/>
                <a:stretch>
                  <a:fillRect l="-843" t="-7895" b="-26316"/>
                </a:stretch>
              </a:blipFill>
            </p:spPr>
            <p:txBody>
              <a:bodyPr/>
              <a:lstStyle/>
              <a:p>
                <a:r>
                  <a:rPr lang="fr-FR">
                    <a:noFill/>
                  </a:rPr>
                  <a:t> </a:t>
                </a:r>
              </a:p>
            </p:txBody>
          </p:sp>
        </mc:Fallback>
      </mc:AlternateContent>
      <p:sp>
        <p:nvSpPr>
          <p:cNvPr id="5" name="Rectangle : coins arrondis 4">
            <a:extLst>
              <a:ext uri="{FF2B5EF4-FFF2-40B4-BE49-F238E27FC236}">
                <a16:creationId xmlns:a16="http://schemas.microsoft.com/office/drawing/2014/main" id="{D020E82A-5207-E442-BD8F-2969FF449270}"/>
              </a:ext>
            </a:extLst>
          </p:cNvPr>
          <p:cNvSpPr/>
          <p:nvPr/>
        </p:nvSpPr>
        <p:spPr>
          <a:xfrm>
            <a:off x="1273627" y="3178754"/>
            <a:ext cx="7200000" cy="116464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for i in range(20, -1, -2):</a:t>
            </a:r>
          </a:p>
          <a:p>
            <a:r>
              <a:rPr lang="fr-FR" sz="2000" dirty="0">
                <a:solidFill>
                  <a:schemeClr val="tx1"/>
                </a:solidFill>
                <a:latin typeface="Courier New" panose="02070309020205020404" pitchFamily="49" charset="0"/>
                <a:cs typeface="Courier New" panose="02070309020205020404" pitchFamily="49" charset="0"/>
              </a:rPr>
              <a:t>    print(i)</a:t>
            </a:r>
          </a:p>
        </p:txBody>
      </p:sp>
      <p:sp>
        <p:nvSpPr>
          <p:cNvPr id="6" name="ZoneTexte 5">
            <a:extLst>
              <a:ext uri="{FF2B5EF4-FFF2-40B4-BE49-F238E27FC236}">
                <a16:creationId xmlns:a16="http://schemas.microsoft.com/office/drawing/2014/main" id="{3E2ECFB1-FE9F-8245-B723-48B3458B87FA}"/>
              </a:ext>
            </a:extLst>
          </p:cNvPr>
          <p:cNvSpPr txBox="1"/>
          <p:nvPr/>
        </p:nvSpPr>
        <p:spPr>
          <a:xfrm>
            <a:off x="10113121" y="2379907"/>
            <a:ext cx="805252" cy="3477875"/>
          </a:xfrm>
          <a:prstGeom prst="rect">
            <a:avLst/>
          </a:prstGeom>
          <a:noFill/>
          <a:ln>
            <a:solidFill>
              <a:schemeClr val="accent1">
                <a:shade val="50000"/>
              </a:schemeClr>
            </a:solidFill>
          </a:ln>
        </p:spPr>
        <p:txBody>
          <a:bodyPr wrap="square" rtlCol="0">
            <a:spAutoFit/>
          </a:bodyPr>
          <a:lstStyle/>
          <a:p>
            <a:r>
              <a:rPr lang="fr-FR" sz="2000" dirty="0">
                <a:latin typeface="Courier New" panose="02070309020205020404" pitchFamily="49" charset="0"/>
                <a:cs typeface="Courier New" panose="02070309020205020404" pitchFamily="49" charset="0"/>
              </a:rPr>
              <a:t>20</a:t>
            </a:r>
          </a:p>
          <a:p>
            <a:r>
              <a:rPr lang="fr-FR" sz="2000" dirty="0">
                <a:latin typeface="Courier New" panose="02070309020205020404" pitchFamily="49" charset="0"/>
                <a:cs typeface="Courier New" panose="02070309020205020404" pitchFamily="49" charset="0"/>
              </a:rPr>
              <a:t>18</a:t>
            </a:r>
          </a:p>
          <a:p>
            <a:r>
              <a:rPr lang="fr-FR" sz="2000" dirty="0">
                <a:latin typeface="Courier New" panose="02070309020205020404" pitchFamily="49" charset="0"/>
                <a:cs typeface="Courier New" panose="02070309020205020404" pitchFamily="49" charset="0"/>
              </a:rPr>
              <a:t>16</a:t>
            </a:r>
          </a:p>
          <a:p>
            <a:r>
              <a:rPr lang="fr-FR" sz="2000" dirty="0">
                <a:latin typeface="Courier New" panose="02070309020205020404" pitchFamily="49" charset="0"/>
                <a:cs typeface="Courier New" panose="02070309020205020404" pitchFamily="49" charset="0"/>
              </a:rPr>
              <a:t>14</a:t>
            </a:r>
          </a:p>
          <a:p>
            <a:r>
              <a:rPr lang="fr-FR" sz="2000" dirty="0">
                <a:latin typeface="Courier New" panose="02070309020205020404" pitchFamily="49" charset="0"/>
                <a:cs typeface="Courier New" panose="02070309020205020404" pitchFamily="49" charset="0"/>
              </a:rPr>
              <a:t>12</a:t>
            </a:r>
          </a:p>
          <a:p>
            <a:r>
              <a:rPr lang="fr-FR" sz="2000" dirty="0">
                <a:latin typeface="Courier New" panose="02070309020205020404" pitchFamily="49" charset="0"/>
                <a:cs typeface="Courier New" panose="02070309020205020404" pitchFamily="49" charset="0"/>
              </a:rPr>
              <a:t>10</a:t>
            </a:r>
          </a:p>
          <a:p>
            <a:r>
              <a:rPr lang="fr-FR" sz="2000" dirty="0">
                <a:latin typeface="Courier New" panose="02070309020205020404" pitchFamily="49" charset="0"/>
                <a:cs typeface="Courier New" panose="02070309020205020404" pitchFamily="49" charset="0"/>
              </a:rPr>
              <a:t>8</a:t>
            </a:r>
          </a:p>
          <a:p>
            <a:r>
              <a:rPr lang="fr-FR" sz="2000" dirty="0">
                <a:latin typeface="Courier New" panose="02070309020205020404" pitchFamily="49" charset="0"/>
                <a:cs typeface="Courier New" panose="02070309020205020404" pitchFamily="49" charset="0"/>
              </a:rPr>
              <a:t>6</a:t>
            </a:r>
          </a:p>
          <a:p>
            <a:r>
              <a:rPr lang="fr-FR" sz="2000" dirty="0">
                <a:latin typeface="Courier New" panose="02070309020205020404" pitchFamily="49" charset="0"/>
                <a:cs typeface="Courier New" panose="02070309020205020404" pitchFamily="49" charset="0"/>
              </a:rPr>
              <a:t>4</a:t>
            </a:r>
          </a:p>
          <a:p>
            <a:r>
              <a:rPr lang="fr-FR" sz="2000" dirty="0">
                <a:latin typeface="Courier New" panose="02070309020205020404" pitchFamily="49" charset="0"/>
                <a:cs typeface="Courier New" panose="02070309020205020404" pitchFamily="49" charset="0"/>
              </a:rPr>
              <a:t>2</a:t>
            </a:r>
          </a:p>
          <a:p>
            <a:r>
              <a:rPr lang="fr-FR" sz="2000"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360178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154984"/>
          </a:xfrm>
          <a:prstGeom prst="rect">
            <a:avLst/>
          </a:prstGeom>
          <a:noFill/>
        </p:spPr>
        <p:txBody>
          <a:bodyPr wrap="square" rtlCol="0">
            <a:spAutoFit/>
          </a:bodyPr>
          <a:lstStyle/>
          <a:p>
            <a:r>
              <a:rPr lang="fr-FR" sz="2400" b="1" dirty="0"/>
              <a:t>La boucle “while“ : principe général</a:t>
            </a:r>
          </a:p>
          <a:p>
            <a:endParaRPr lang="fr-FR" sz="2400" dirty="0"/>
          </a:p>
          <a:p>
            <a:pPr marL="342900" indent="-342900">
              <a:buFont typeface="Arial" panose="020B0604020202020204" pitchFamily="34" charset="0"/>
              <a:buChar char="•"/>
            </a:pPr>
            <a:r>
              <a:rPr lang="en-US" altLang="fr-FR" sz="2400" dirty="0">
                <a:ea typeface="ＭＳ Ｐゴシック" panose="020B0600070205080204" pitchFamily="34" charset="-128"/>
              </a:rPr>
              <a:t>La boucle </a:t>
            </a:r>
            <a:r>
              <a:rPr lang="fr-FR" altLang="fr-FR" sz="2400" dirty="0">
                <a:ea typeface="ＭＳ Ｐゴシック" panose="020B0600070205080204" pitchFamily="34" charset="-128"/>
              </a:rPr>
              <a:t>“while“ réalise un nombre d’itérations non nécessairement connu à l’écriture du programme.</a:t>
            </a:r>
          </a:p>
          <a:p>
            <a:pPr marL="342900" indent="-342900">
              <a:buFont typeface="Arial" panose="020B0604020202020204" pitchFamily="34" charset="0"/>
              <a:buChar char="•"/>
            </a:pPr>
            <a:endParaRPr lang="fr-FR" altLang="fr-FR" sz="2400" dirty="0">
              <a:ea typeface="ＭＳ Ｐゴシック" panose="020B0600070205080204" pitchFamily="34" charset="-128"/>
            </a:endParaRPr>
          </a:p>
          <a:p>
            <a:pPr marL="342900" indent="-342900">
              <a:buFont typeface="Arial" panose="020B0604020202020204" pitchFamily="34" charset="0"/>
              <a:buChar char="•"/>
            </a:pPr>
            <a:endParaRPr lang="fr-FR" altLang="fr-FR" sz="2400" dirty="0">
              <a:ea typeface="ＭＳ Ｐゴシック" panose="020B0600070205080204" pitchFamily="34" charset="-128"/>
            </a:endParaRPr>
          </a:p>
          <a:p>
            <a:pPr marL="342900" indent="-342900">
              <a:buFont typeface="Arial" panose="020B0604020202020204" pitchFamily="34" charset="0"/>
              <a:buChar char="•"/>
            </a:pPr>
            <a:r>
              <a:rPr lang="fr-FR" altLang="fr-FR" sz="2400" dirty="0">
                <a:ea typeface="ＭＳ Ｐゴシック" panose="020B0600070205080204" pitchFamily="34" charset="-128"/>
              </a:rPr>
              <a:t>Ce nombre dépend d’une conditionnelle qui sera évaluée avant chaque itération.</a:t>
            </a:r>
          </a:p>
          <a:p>
            <a:pPr marL="342900" indent="-342900">
              <a:buFont typeface="Arial" panose="020B0604020202020204" pitchFamily="34" charset="0"/>
              <a:buChar char="•"/>
            </a:pPr>
            <a:endParaRPr lang="fr-FR" altLang="fr-FR" sz="2400" dirty="0">
              <a:ea typeface="ＭＳ Ｐゴシック" panose="020B0600070205080204" pitchFamily="34" charset="-128"/>
            </a:endParaRPr>
          </a:p>
          <a:p>
            <a:pPr marL="342900" indent="-342900">
              <a:buFont typeface="Arial" panose="020B0604020202020204" pitchFamily="34" charset="0"/>
              <a:buChar char="•"/>
            </a:pPr>
            <a:endParaRPr lang="fr-FR" altLang="fr-FR" sz="2400" dirty="0">
              <a:ea typeface="ＭＳ Ｐゴシック" panose="020B0600070205080204" pitchFamily="34" charset="-128"/>
            </a:endParaRPr>
          </a:p>
          <a:p>
            <a:pPr marL="342900" indent="-342900">
              <a:buFont typeface="Arial" panose="020B0604020202020204" pitchFamily="34" charset="0"/>
              <a:buChar char="•"/>
            </a:pPr>
            <a:r>
              <a:rPr lang="fr-FR" altLang="fr-FR" sz="2400" dirty="0">
                <a:ea typeface="ＭＳ Ｐゴシック" panose="020B0600070205080204" pitchFamily="34" charset="-128"/>
              </a:rPr>
              <a:t>On la qualifie parfois d’</a:t>
            </a:r>
            <a:r>
              <a:rPr lang="fr-FR" altLang="ja-JP" sz="2400" dirty="0">
                <a:ea typeface="ＭＳ Ｐゴシック" panose="020B0600070205080204" pitchFamily="34" charset="-128"/>
              </a:rPr>
              <a:t>itération conditionnelle.</a:t>
            </a:r>
            <a:endParaRPr lang="en-US" altLang="fr-FR" sz="2400" dirty="0">
              <a:ea typeface="ＭＳ Ｐゴシック" panose="020B0600070205080204" pitchFamily="34" charset="-128"/>
            </a:endParaRPr>
          </a:p>
          <a:p>
            <a:pPr marL="342900" indent="-342900">
              <a:buFont typeface="Arial" panose="020B0604020202020204" pitchFamily="34" charset="0"/>
              <a:buChar char="•"/>
            </a:pPr>
            <a:endParaRPr lang="fr-FR" sz="2400" dirty="0"/>
          </a:p>
        </p:txBody>
      </p:sp>
      <p:pic>
        <p:nvPicPr>
          <p:cNvPr id="5" name="Graphique 4" descr="Flèche en cercle avec un remplissage uni">
            <a:extLst>
              <a:ext uri="{FF2B5EF4-FFF2-40B4-BE49-F238E27FC236}">
                <a16:creationId xmlns:a16="http://schemas.microsoft.com/office/drawing/2014/main" id="{5F6EEB4C-5622-CF46-A516-72E1E24BE4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52054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893647"/>
          </a:xfrm>
          <a:prstGeom prst="rect">
            <a:avLst/>
          </a:prstGeom>
          <a:noFill/>
        </p:spPr>
        <p:txBody>
          <a:bodyPr wrap="square" rtlCol="0">
            <a:spAutoFit/>
          </a:bodyPr>
          <a:lstStyle/>
          <a:p>
            <a:r>
              <a:rPr lang="fr-FR" sz="2400" b="1" dirty="0"/>
              <a:t>La boucle “while“ : syntaxe et fonctionnement</a:t>
            </a:r>
          </a:p>
          <a:p>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lgn="just">
              <a:buFont typeface="Arial" panose="020B0604020202020204" pitchFamily="34" charset="0"/>
              <a:buChar char="•"/>
            </a:pPr>
            <a:r>
              <a:rPr lang="fr-FR" altLang="fr-FR" sz="2400" dirty="0">
                <a:ea typeface="ＭＳ Ｐゴシック" panose="020B0600070205080204" pitchFamily="34" charset="-128"/>
              </a:rPr>
              <a:t>On exécute le bloc d’instructions tant que la condition est vérifiée.</a:t>
            </a:r>
          </a:p>
          <a:p>
            <a:pPr marL="342900" indent="-342900" algn="just">
              <a:buFont typeface="Arial" panose="020B0604020202020204" pitchFamily="34" charset="0"/>
              <a:buChar char="•"/>
            </a:pPr>
            <a:endParaRPr lang="fr-FR" altLang="fr-FR" sz="2400" dirty="0">
              <a:ea typeface="ＭＳ Ｐゴシック" panose="020B0600070205080204" pitchFamily="34" charset="-128"/>
            </a:endParaRPr>
          </a:p>
          <a:p>
            <a:pPr marL="342900" indent="-342900" algn="just">
              <a:buFont typeface="Arial" panose="020B0604020202020204" pitchFamily="34" charset="0"/>
              <a:buChar char="•"/>
            </a:pPr>
            <a:r>
              <a:rPr lang="fr-FR" altLang="fr-FR" sz="2400" dirty="0">
                <a:ea typeface="ＭＳ Ｐゴシック" panose="020B0600070205080204" pitchFamily="34" charset="-128"/>
              </a:rPr>
              <a:t>Le bloc doit donc nécessairement modifier la valeur de la condition (boucle infinie sinon).</a:t>
            </a:r>
          </a:p>
          <a:p>
            <a:endParaRPr lang="fr-FR" sz="2400" dirty="0"/>
          </a:p>
        </p:txBody>
      </p:sp>
      <p:sp>
        <p:nvSpPr>
          <p:cNvPr id="4" name="Rectangle : coins arrondis 3">
            <a:extLst>
              <a:ext uri="{FF2B5EF4-FFF2-40B4-BE49-F238E27FC236}">
                <a16:creationId xmlns:a16="http://schemas.microsoft.com/office/drawing/2014/main" id="{B8434ED7-F995-A74C-B0A3-0BBD348A1994}"/>
              </a:ext>
            </a:extLst>
          </p:cNvPr>
          <p:cNvSpPr/>
          <p:nvPr/>
        </p:nvSpPr>
        <p:spPr>
          <a:xfrm>
            <a:off x="2507595" y="2208474"/>
            <a:ext cx="7200000" cy="16695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while condition:</a:t>
            </a:r>
          </a:p>
          <a:p>
            <a:r>
              <a:rPr lang="fr-FR" sz="2000" dirty="0">
                <a:solidFill>
                  <a:schemeClr val="tx1"/>
                </a:solidFill>
                <a:latin typeface="Courier New" panose="02070309020205020404" pitchFamily="49" charset="0"/>
                <a:cs typeface="Courier New" panose="02070309020205020404" pitchFamily="49" charset="0"/>
              </a:rPr>
              <a:t>    bloc d'instructions à répéter</a:t>
            </a:r>
          </a:p>
          <a:p>
            <a:r>
              <a:rPr lang="fr-FR" sz="20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5311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La boucle “while“ : exemple, calcul de la partie entière d’un réel </a:t>
            </a:r>
          </a:p>
        </p:txBody>
      </p:sp>
      <p:sp>
        <p:nvSpPr>
          <p:cNvPr id="4" name="Rectangle : coins arrondis 3">
            <a:extLst>
              <a:ext uri="{FF2B5EF4-FFF2-40B4-BE49-F238E27FC236}">
                <a16:creationId xmlns:a16="http://schemas.microsoft.com/office/drawing/2014/main" id="{EA7964BC-5163-8245-B63A-46717D52EADE}"/>
              </a:ext>
            </a:extLst>
          </p:cNvPr>
          <p:cNvSpPr/>
          <p:nvPr/>
        </p:nvSpPr>
        <p:spPr>
          <a:xfrm>
            <a:off x="2496000" y="2569152"/>
            <a:ext cx="7200000" cy="228709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x = eval(input("Réel à saisir : "))</a:t>
            </a:r>
          </a:p>
          <a:p>
            <a:r>
              <a:rPr lang="fr-FR" sz="2000" dirty="0">
                <a:solidFill>
                  <a:schemeClr val="tx1"/>
                </a:solidFill>
                <a:latin typeface="Courier New" panose="02070309020205020404" pitchFamily="49" charset="0"/>
                <a:cs typeface="Courier New" panose="02070309020205020404" pitchFamily="49" charset="0"/>
              </a:rPr>
              <a:t>n = 0</a:t>
            </a:r>
          </a:p>
          <a:p>
            <a:r>
              <a:rPr lang="fr-FR" sz="2000" dirty="0">
                <a:solidFill>
                  <a:schemeClr val="tx1"/>
                </a:solidFill>
                <a:latin typeface="Courier New" panose="02070309020205020404" pitchFamily="49" charset="0"/>
                <a:cs typeface="Courier New" panose="02070309020205020404" pitchFamily="49" charset="0"/>
              </a:rPr>
              <a:t>while n+1 &lt;= x:</a:t>
            </a:r>
          </a:p>
          <a:p>
            <a:r>
              <a:rPr lang="fr-FR" sz="2000" dirty="0">
                <a:solidFill>
                  <a:schemeClr val="tx1"/>
                </a:solidFill>
                <a:latin typeface="Courier New" panose="02070309020205020404" pitchFamily="49" charset="0"/>
                <a:cs typeface="Courier New" panose="02070309020205020404" pitchFamily="49" charset="0"/>
              </a:rPr>
              <a:t>    n += 1</a:t>
            </a:r>
          </a:p>
          <a:p>
            <a:r>
              <a:rPr lang="fr-FR" sz="2000" dirty="0">
                <a:solidFill>
                  <a:schemeClr val="tx1"/>
                </a:solidFill>
                <a:latin typeface="Courier New" panose="02070309020205020404" pitchFamily="49" charset="0"/>
                <a:cs typeface="Courier New" panose="02070309020205020404" pitchFamily="49" charset="0"/>
              </a:rPr>
              <a:t>print("La partie entière de", x, "est", n)</a:t>
            </a:r>
          </a:p>
        </p:txBody>
      </p:sp>
      <p:pic>
        <p:nvPicPr>
          <p:cNvPr id="5" name="Graphique 4" descr="Calculatrice">
            <a:extLst>
              <a:ext uri="{FF2B5EF4-FFF2-40B4-BE49-F238E27FC236}">
                <a16:creationId xmlns:a16="http://schemas.microsoft.com/office/drawing/2014/main" id="{10215543-A883-9242-959D-D492529CEB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677722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5262979"/>
              </a:xfrm>
              <a:prstGeom prst="rect">
                <a:avLst/>
              </a:prstGeom>
              <a:noFill/>
            </p:spPr>
            <p:txBody>
              <a:bodyPr wrap="square" rtlCol="0">
                <a:spAutoFit/>
              </a:bodyPr>
              <a:lstStyle/>
              <a:p>
                <a:r>
                  <a:rPr lang="fr-FR" sz="2400" b="1" dirty="0"/>
                  <a:t>La boucle “while“ : détail du fonctionnement de l’exemple précédent</a:t>
                </a:r>
              </a:p>
              <a:p>
                <a:endParaRPr lang="fr-FR" sz="2400" dirty="0"/>
              </a:p>
              <a:p>
                <a:pPr marL="342900" indent="-342900">
                  <a:buFont typeface="Arial" panose="020B0604020202020204" pitchFamily="34" charset="0"/>
                  <a:buChar char="•"/>
                </a:pPr>
                <a:r>
                  <a:rPr lang="fr-FR" sz="2400" dirty="0"/>
                  <a:t>Admettons que l’utilisateur saisisse la valeur </a:t>
                </a:r>
                <a14:m>
                  <m:oMath xmlns:m="http://schemas.openxmlformats.org/officeDocument/2006/math">
                    <m:r>
                      <a:rPr lang="fr-FR" sz="2400" i="1" dirty="0" smtClean="0">
                        <a:latin typeface="Cambria Math" panose="02040503050406030204" pitchFamily="18" charset="0"/>
                      </a:rPr>
                      <m:t>2.57</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Avant les itérations, la variable </a:t>
                </a:r>
                <a14:m>
                  <m:oMath xmlns:m="http://schemas.openxmlformats.org/officeDocument/2006/math">
                    <m:r>
                      <a:rPr lang="fr-FR" sz="2400" i="1" dirty="0" smtClean="0">
                        <a:latin typeface="Cambria Math" panose="02040503050406030204" pitchFamily="18" charset="0"/>
                      </a:rPr>
                      <m:t>𝑛</m:t>
                    </m:r>
                  </m:oMath>
                </a14:m>
                <a:r>
                  <a:rPr lang="fr-FR" sz="2400" dirty="0"/>
                  <a:t> est initialisée à </a:t>
                </a:r>
                <a14:m>
                  <m:oMath xmlns:m="http://schemas.openxmlformats.org/officeDocument/2006/math">
                    <m:r>
                      <a:rPr lang="fr-FR" sz="2400" i="1" dirty="0" smtClean="0">
                        <a:latin typeface="Cambria Math" panose="02040503050406030204" pitchFamily="18" charset="0"/>
                      </a:rPr>
                      <m:t>0</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La condition est alors vraie donc on réalise la première itération, et </a:t>
                </a:r>
                <a14:m>
                  <m:oMath xmlns:m="http://schemas.openxmlformats.org/officeDocument/2006/math">
                    <m:r>
                      <a:rPr lang="fr-FR" sz="2400" i="1" dirty="0" smtClean="0">
                        <a:latin typeface="Cambria Math" panose="02040503050406030204" pitchFamily="18" charset="0"/>
                      </a:rPr>
                      <m:t>𝑛</m:t>
                    </m:r>
                  </m:oMath>
                </a14:m>
                <a:r>
                  <a:rPr lang="fr-FR" sz="2400" dirty="0"/>
                  <a:t> vaut maintenant </a:t>
                </a:r>
                <a14:m>
                  <m:oMath xmlns:m="http://schemas.openxmlformats.org/officeDocument/2006/math">
                    <m:r>
                      <a:rPr lang="fr-FR" sz="2400" i="1" dirty="0" smtClean="0">
                        <a:latin typeface="Cambria Math" panose="02040503050406030204" pitchFamily="18" charset="0"/>
                      </a:rPr>
                      <m:t>1</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La condition est de nouveau évaluée est encore vraie donc on réalise la seconde itération, et </a:t>
                </a:r>
                <a14:m>
                  <m:oMath xmlns:m="http://schemas.openxmlformats.org/officeDocument/2006/math">
                    <m:r>
                      <a:rPr lang="fr-FR" sz="2400" i="1" dirty="0" smtClean="0">
                        <a:latin typeface="Cambria Math" panose="02040503050406030204" pitchFamily="18" charset="0"/>
                      </a:rPr>
                      <m:t>𝑛</m:t>
                    </m:r>
                  </m:oMath>
                </a14:m>
                <a:r>
                  <a:rPr lang="fr-FR" sz="2400" dirty="0"/>
                  <a:t> vaut maintenant </a:t>
                </a:r>
                <a14:m>
                  <m:oMath xmlns:m="http://schemas.openxmlformats.org/officeDocument/2006/math">
                    <m:r>
                      <a:rPr lang="fr-FR" sz="2400" i="1" dirty="0" smtClean="0">
                        <a:latin typeface="Cambria Math" panose="02040503050406030204" pitchFamily="18" charset="0"/>
                      </a:rPr>
                      <m:t>2</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Cette fois-ci la condition est fausse et l’on stoppe les itérations.</a:t>
                </a:r>
              </a:p>
              <a:p>
                <a:pPr marL="342900" indent="-342900">
                  <a:buFont typeface="Arial" panose="020B0604020202020204" pitchFamily="34" charset="0"/>
                  <a:buChar char="•"/>
                </a:pPr>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5262979"/>
              </a:xfrm>
              <a:prstGeom prst="rect">
                <a:avLst/>
              </a:prstGeom>
              <a:blipFill>
                <a:blip r:embed="rId2"/>
                <a:stretch>
                  <a:fillRect l="-843" t="-962" r="-361"/>
                </a:stretch>
              </a:blipFill>
            </p:spPr>
            <p:txBody>
              <a:bodyPr/>
              <a:lstStyle/>
              <a:p>
                <a:r>
                  <a:rPr lang="fr-FR">
                    <a:noFill/>
                  </a:rPr>
                  <a:t> </a:t>
                </a:r>
              </a:p>
            </p:txBody>
          </p:sp>
        </mc:Fallback>
      </mc:AlternateContent>
      <p:sp>
        <p:nvSpPr>
          <p:cNvPr id="5" name="ZoneTexte 4">
            <a:extLst>
              <a:ext uri="{FF2B5EF4-FFF2-40B4-BE49-F238E27FC236}">
                <a16:creationId xmlns:a16="http://schemas.microsoft.com/office/drawing/2014/main" id="{E2963577-1DA4-9348-983F-0285AC8D155D}"/>
              </a:ext>
            </a:extLst>
          </p:cNvPr>
          <p:cNvSpPr txBox="1"/>
          <p:nvPr/>
        </p:nvSpPr>
        <p:spPr>
          <a:xfrm>
            <a:off x="8316687" y="2246095"/>
            <a:ext cx="3505199" cy="1015663"/>
          </a:xfrm>
          <a:prstGeom prst="rect">
            <a:avLst/>
          </a:prstGeom>
          <a:noFill/>
          <a:ln>
            <a:solidFill>
              <a:schemeClr val="accent1">
                <a:shade val="50000"/>
              </a:schemeClr>
            </a:solidFill>
          </a:ln>
        </p:spPr>
        <p:txBody>
          <a:bodyPr wrap="square" rtlCol="0">
            <a:spAutoFit/>
          </a:bodyPr>
          <a:lstStyle/>
          <a:p>
            <a:r>
              <a:rPr lang="fr-FR" sz="2000" dirty="0">
                <a:latin typeface="Courier New" panose="02070309020205020404" pitchFamily="49" charset="0"/>
                <a:cs typeface="Courier New" panose="02070309020205020404" pitchFamily="49" charset="0"/>
              </a:rPr>
              <a:t>Réel à saisir : 2.57</a:t>
            </a:r>
          </a:p>
          <a:p>
            <a:r>
              <a:rPr lang="fr-FR" sz="2000" dirty="0">
                <a:latin typeface="Courier New" panose="02070309020205020404" pitchFamily="49" charset="0"/>
                <a:cs typeface="Courier New" panose="02070309020205020404" pitchFamily="49" charset="0"/>
              </a:rPr>
              <a:t>La partie entière de 2.57 est 2</a:t>
            </a:r>
          </a:p>
        </p:txBody>
      </p:sp>
    </p:spTree>
    <p:extLst>
      <p:ext uri="{BB962C8B-B14F-4D97-AF65-F5344CB8AC3E}">
        <p14:creationId xmlns:p14="http://schemas.microsoft.com/office/powerpoint/2010/main" val="388271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1569660"/>
          </a:xfrm>
          <a:prstGeom prst="rect">
            <a:avLst/>
          </a:prstGeom>
          <a:noFill/>
        </p:spPr>
        <p:txBody>
          <a:bodyPr wrap="square" rtlCol="0">
            <a:spAutoFit/>
          </a:bodyPr>
          <a:lstStyle/>
          <a:p>
            <a:r>
              <a:rPr lang="fr-FR" sz="2400" b="1" dirty="0"/>
              <a:t>La boucle “while“ : exemple à ne pas suivre</a:t>
            </a:r>
          </a:p>
          <a:p>
            <a:endParaRPr lang="fr-FR" sz="2400" dirty="0"/>
          </a:p>
          <a:p>
            <a:pPr marL="342900" indent="-342900">
              <a:buFont typeface="Arial" panose="020B0604020202020204" pitchFamily="34" charset="0"/>
              <a:buChar char="•"/>
            </a:pPr>
            <a:r>
              <a:rPr lang="fr-FR" sz="2400" dirty="0"/>
              <a:t>La condition d’entrée dans la boucle est vraie et n’est jamais modifiée, cela conduit à une boucle infinie :</a:t>
            </a:r>
          </a:p>
        </p:txBody>
      </p:sp>
      <p:sp>
        <p:nvSpPr>
          <p:cNvPr id="5" name="Rectangle : coins arrondis 4">
            <a:extLst>
              <a:ext uri="{FF2B5EF4-FFF2-40B4-BE49-F238E27FC236}">
                <a16:creationId xmlns:a16="http://schemas.microsoft.com/office/drawing/2014/main" id="{B8346E61-2522-2045-82D6-D67332F8E13F}"/>
              </a:ext>
            </a:extLst>
          </p:cNvPr>
          <p:cNvSpPr/>
          <p:nvPr/>
        </p:nvSpPr>
        <p:spPr>
          <a:xfrm>
            <a:off x="2496000" y="3399911"/>
            <a:ext cx="7200000" cy="16695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i = 2</a:t>
            </a:r>
          </a:p>
          <a:p>
            <a:r>
              <a:rPr lang="fr-FR" sz="2000" dirty="0">
                <a:solidFill>
                  <a:schemeClr val="tx1"/>
                </a:solidFill>
                <a:latin typeface="Courier New" panose="02070309020205020404" pitchFamily="49" charset="0"/>
                <a:cs typeface="Courier New" panose="02070309020205020404" pitchFamily="49" charset="0"/>
              </a:rPr>
              <a:t>while i &lt; 3:</a:t>
            </a:r>
          </a:p>
          <a:p>
            <a:r>
              <a:rPr lang="fr-FR" sz="2000" dirty="0">
                <a:solidFill>
                  <a:schemeClr val="tx1"/>
                </a:solidFill>
                <a:latin typeface="Courier New" panose="02070309020205020404" pitchFamily="49" charset="0"/>
                <a:cs typeface="Courier New" panose="02070309020205020404" pitchFamily="49" charset="0"/>
              </a:rPr>
              <a:t>    print("Mouvement perpétuel")</a:t>
            </a:r>
          </a:p>
        </p:txBody>
      </p:sp>
      <p:pic>
        <p:nvPicPr>
          <p:cNvPr id="7" name="Graphique 6" descr="Infini avec un remplissage uni">
            <a:extLst>
              <a:ext uri="{FF2B5EF4-FFF2-40B4-BE49-F238E27FC236}">
                <a16:creationId xmlns:a16="http://schemas.microsoft.com/office/drawing/2014/main" id="{64CAEAEE-327A-6645-90ED-DB591A2604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34562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Imbrication de structures itératives : principe</a:t>
            </a:r>
          </a:p>
          <a:p>
            <a:endParaRPr lang="fr-FR" sz="2400" dirty="0"/>
          </a:p>
          <a:p>
            <a:pPr marL="342900" indent="-342900">
              <a:buFont typeface="Arial" panose="020B0604020202020204" pitchFamily="34" charset="0"/>
              <a:buChar char="•"/>
            </a:pPr>
            <a:r>
              <a:rPr lang="fr-FR" sz="2400" dirty="0"/>
              <a:t>L’imbrication de boucles, </a:t>
            </a:r>
            <a:r>
              <a:rPr lang="fr-FR" sz="2400" i="1" dirty="0"/>
              <a:t>i.e.</a:t>
            </a:r>
            <a:r>
              <a:rPr lang="fr-FR" sz="2400" dirty="0"/>
              <a:t> qu’une boucle en contienne une autre, est possible et souvent fort utile.</a:t>
            </a:r>
          </a:p>
          <a:p>
            <a:endParaRPr lang="fr-FR" sz="2400" dirty="0"/>
          </a:p>
          <a:p>
            <a:pPr marL="342900" indent="-342900">
              <a:buFont typeface="Arial" panose="020B0604020202020204" pitchFamily="34" charset="0"/>
              <a:buChar char="•"/>
            </a:pPr>
            <a:r>
              <a:rPr lang="fr-FR" sz="2400" dirty="0"/>
              <a:t>Et ce indépendamment de leur type, “for“ ou “while“.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À noter que l’on peut également imbriquer structures itératives et structures conditionnelles.</a:t>
            </a:r>
          </a:p>
        </p:txBody>
      </p:sp>
      <p:pic>
        <p:nvPicPr>
          <p:cNvPr id="5" name="Graphique 4" descr="Cigogne avec un remplissage uni">
            <a:extLst>
              <a:ext uri="{FF2B5EF4-FFF2-40B4-BE49-F238E27FC236}">
                <a16:creationId xmlns:a16="http://schemas.microsoft.com/office/drawing/2014/main" id="{4007378F-64EE-A848-B0AB-C1F47682BA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5460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1. Structures conditionnelles.</a:t>
            </a:r>
          </a:p>
        </p:txBody>
      </p:sp>
    </p:spTree>
    <p:extLst>
      <p:ext uri="{BB962C8B-B14F-4D97-AF65-F5344CB8AC3E}">
        <p14:creationId xmlns:p14="http://schemas.microsoft.com/office/powerpoint/2010/main" val="1118698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Imbrication de structures itératives : exemple</a:t>
            </a:r>
          </a:p>
        </p:txBody>
      </p:sp>
      <p:sp>
        <p:nvSpPr>
          <p:cNvPr id="4" name="Rectangle : coins arrondis 3">
            <a:extLst>
              <a:ext uri="{FF2B5EF4-FFF2-40B4-BE49-F238E27FC236}">
                <a16:creationId xmlns:a16="http://schemas.microsoft.com/office/drawing/2014/main" id="{ABEA99C1-6C44-6B4B-802C-7F27E8EAA529}"/>
              </a:ext>
            </a:extLst>
          </p:cNvPr>
          <p:cNvSpPr/>
          <p:nvPr/>
        </p:nvSpPr>
        <p:spPr>
          <a:xfrm>
            <a:off x="2496000" y="2601810"/>
            <a:ext cx="7200000" cy="228709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for i in range(1,11):</a:t>
            </a:r>
          </a:p>
          <a:p>
            <a:r>
              <a:rPr lang="fr-FR" sz="2000" dirty="0">
                <a:solidFill>
                  <a:schemeClr val="tx1"/>
                </a:solidFill>
                <a:latin typeface="Courier New" panose="02070309020205020404" pitchFamily="49" charset="0"/>
                <a:cs typeface="Courier New" panose="02070309020205020404" pitchFamily="49" charset="0"/>
              </a:rPr>
              <a:t>    print("table de", i)</a:t>
            </a:r>
          </a:p>
          <a:p>
            <a:r>
              <a:rPr lang="fr-FR" sz="2000" dirty="0">
                <a:solidFill>
                  <a:schemeClr val="tx1"/>
                </a:solidFill>
                <a:latin typeface="Courier New" panose="02070309020205020404" pitchFamily="49" charset="0"/>
                <a:cs typeface="Courier New" panose="02070309020205020404" pitchFamily="49" charset="0"/>
              </a:rPr>
              <a:t>    for j in range(1,11):</a:t>
            </a:r>
          </a:p>
          <a:p>
            <a:r>
              <a:rPr lang="fr-FR" sz="2000" dirty="0">
                <a:solidFill>
                  <a:schemeClr val="tx1"/>
                </a:solidFill>
                <a:latin typeface="Courier New" panose="02070309020205020404" pitchFamily="49" charset="0"/>
                <a:cs typeface="Courier New" panose="02070309020205020404" pitchFamily="49" charset="0"/>
              </a:rPr>
              <a:t>        print("\t", j, "*", i, "=", j*i)</a:t>
            </a:r>
          </a:p>
        </p:txBody>
      </p:sp>
      <p:pic>
        <p:nvPicPr>
          <p:cNvPr id="6" name="Graphique 5" descr="Table de pique-nique avec un remplissage uni">
            <a:extLst>
              <a:ext uri="{FF2B5EF4-FFF2-40B4-BE49-F238E27FC236}">
                <a16:creationId xmlns:a16="http://schemas.microsoft.com/office/drawing/2014/main" id="{D0F55989-4680-994B-A755-3625AA5E84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75709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Imbrication de structures itératives : exemple</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6C2E5D3D-CD5F-C440-850D-DC6CDF03C9D4}"/>
                  </a:ext>
                </a:extLst>
              </p:cNvPr>
              <p:cNvSpPr txBox="1"/>
              <p:nvPr/>
            </p:nvSpPr>
            <p:spPr>
              <a:xfrm>
                <a:off x="844826" y="2169894"/>
                <a:ext cx="5969631" cy="4154984"/>
              </a:xfrm>
              <a:prstGeom prst="rect">
                <a:avLst/>
              </a:prstGeom>
              <a:noFill/>
            </p:spPr>
            <p:txBody>
              <a:bodyPr wrap="square" rtlCol="0">
                <a:spAutoFit/>
              </a:bodyPr>
              <a:lstStyle/>
              <a:p>
                <a:pPr marL="342900" indent="-342900">
                  <a:buFont typeface="Arial" panose="020B0604020202020204" pitchFamily="34" charset="0"/>
                  <a:buChar char="•"/>
                </a:pPr>
                <a:r>
                  <a:rPr lang="fr-FR" sz="2400" dirty="0"/>
                  <a:t>À la première itération de la boucle externe la variable </a:t>
                </a:r>
                <a14:m>
                  <m:oMath xmlns:m="http://schemas.openxmlformats.org/officeDocument/2006/math">
                    <m:r>
                      <a:rPr lang="fr-FR" sz="2400" i="1" dirty="0">
                        <a:latin typeface="Cambria Math" panose="02040503050406030204" pitchFamily="18" charset="0"/>
                      </a:rPr>
                      <m:t>𝑖</m:t>
                    </m:r>
                  </m:oMath>
                </a14:m>
                <a:r>
                  <a:rPr lang="fr-FR" sz="2400" dirty="0"/>
                  <a:t> vaut </a:t>
                </a:r>
                <a14:m>
                  <m:oMath xmlns:m="http://schemas.openxmlformats.org/officeDocument/2006/math">
                    <m:r>
                      <a:rPr lang="fr-FR" sz="2400" i="1" dirty="0">
                        <a:latin typeface="Cambria Math" panose="02040503050406030204" pitchFamily="18" charset="0"/>
                      </a:rPr>
                      <m:t>1</m:t>
                    </m:r>
                  </m:oMath>
                </a14:m>
                <a:r>
                  <a:rPr lang="fr-FR" sz="2400" dirty="0"/>
                  <a:t>, la variable </a:t>
                </a:r>
                <a14:m>
                  <m:oMath xmlns:m="http://schemas.openxmlformats.org/officeDocument/2006/math">
                    <m:r>
                      <a:rPr lang="fr-FR" sz="2400" i="1" dirty="0" smtClean="0">
                        <a:latin typeface="Cambria Math" panose="02040503050406030204" pitchFamily="18" charset="0"/>
                      </a:rPr>
                      <m:t>𝑗</m:t>
                    </m:r>
                  </m:oMath>
                </a14:m>
                <a:r>
                  <a:rPr lang="fr-FR" sz="2400" dirty="0"/>
                  <a:t> prend alors toutes les valeurs de </a:t>
                </a:r>
                <a14:m>
                  <m:oMath xmlns:m="http://schemas.openxmlformats.org/officeDocument/2006/math">
                    <m:r>
                      <a:rPr lang="fr-FR" sz="2400" i="1" dirty="0" smtClean="0">
                        <a:latin typeface="Cambria Math" panose="02040503050406030204" pitchFamily="18" charset="0"/>
                      </a:rPr>
                      <m:t>1</m:t>
                    </m:r>
                  </m:oMath>
                </a14:m>
                <a:r>
                  <a:rPr lang="fr-FR" sz="2400" dirty="0"/>
                  <a:t> à </a:t>
                </a:r>
                <a14:m>
                  <m:oMath xmlns:m="http://schemas.openxmlformats.org/officeDocument/2006/math">
                    <m:r>
                      <a:rPr lang="fr-FR" sz="2400" i="1" dirty="0" smtClean="0">
                        <a:latin typeface="Cambria Math" panose="02040503050406030204" pitchFamily="18" charset="0"/>
                      </a:rPr>
                      <m:t>10</m:t>
                    </m:r>
                  </m:oMath>
                </a14:m>
                <a:r>
                  <a:rPr lang="fr-FR" sz="2400" dirty="0"/>
                  <a:t> et la première table est affichée.</a:t>
                </a:r>
              </a:p>
              <a:p>
                <a:endParaRPr lang="fr-FR" sz="2400" dirty="0"/>
              </a:p>
              <a:p>
                <a:pPr marL="342900" indent="-342900">
                  <a:buFont typeface="Arial" panose="020B0604020202020204" pitchFamily="34" charset="0"/>
                  <a:buChar char="•"/>
                </a:pPr>
                <a:r>
                  <a:rPr lang="fr-FR" sz="2400" dirty="0"/>
                  <a:t>À la seconde itération de la boucle externe la variable </a:t>
                </a:r>
                <a14:m>
                  <m:oMath xmlns:m="http://schemas.openxmlformats.org/officeDocument/2006/math">
                    <m:r>
                      <a:rPr lang="fr-FR" sz="2400" i="1" dirty="0">
                        <a:latin typeface="Cambria Math" panose="02040503050406030204" pitchFamily="18" charset="0"/>
                      </a:rPr>
                      <m:t>𝑖</m:t>
                    </m:r>
                  </m:oMath>
                </a14:m>
                <a:r>
                  <a:rPr lang="fr-FR" sz="2400" dirty="0"/>
                  <a:t> vaut </a:t>
                </a:r>
                <a14:m>
                  <m:oMath xmlns:m="http://schemas.openxmlformats.org/officeDocument/2006/math">
                    <m:r>
                      <a:rPr lang="fr-FR" sz="2400" i="1" dirty="0">
                        <a:latin typeface="Cambria Math" panose="02040503050406030204" pitchFamily="18" charset="0"/>
                      </a:rPr>
                      <m:t>2</m:t>
                    </m:r>
                  </m:oMath>
                </a14:m>
                <a:r>
                  <a:rPr lang="fr-FR" sz="2400" dirty="0"/>
                  <a:t>, la variable </a:t>
                </a:r>
                <a14:m>
                  <m:oMath xmlns:m="http://schemas.openxmlformats.org/officeDocument/2006/math">
                    <m:r>
                      <a:rPr lang="fr-FR" sz="2400" i="1" dirty="0">
                        <a:latin typeface="Cambria Math" panose="02040503050406030204" pitchFamily="18" charset="0"/>
                      </a:rPr>
                      <m:t>𝑗</m:t>
                    </m:r>
                  </m:oMath>
                </a14:m>
                <a:r>
                  <a:rPr lang="fr-FR" sz="2400" dirty="0"/>
                  <a:t> prend alors de nouveau toutes les valeurs de </a:t>
                </a:r>
                <a14:m>
                  <m:oMath xmlns:m="http://schemas.openxmlformats.org/officeDocument/2006/math">
                    <m:r>
                      <a:rPr lang="fr-FR" sz="2400" i="1" dirty="0">
                        <a:latin typeface="Cambria Math" panose="02040503050406030204" pitchFamily="18" charset="0"/>
                      </a:rPr>
                      <m:t>1</m:t>
                    </m:r>
                  </m:oMath>
                </a14:m>
                <a:r>
                  <a:rPr lang="fr-FR" sz="2400" dirty="0"/>
                  <a:t> à </a:t>
                </a:r>
                <a14:m>
                  <m:oMath xmlns:m="http://schemas.openxmlformats.org/officeDocument/2006/math">
                    <m:r>
                      <a:rPr lang="fr-FR" sz="2400" i="1" dirty="0" smtClean="0">
                        <a:latin typeface="Cambria Math" panose="02040503050406030204" pitchFamily="18" charset="0"/>
                      </a:rPr>
                      <m:t>10</m:t>
                    </m:r>
                  </m:oMath>
                </a14:m>
                <a:r>
                  <a:rPr lang="fr-FR" sz="2400" dirty="0"/>
                  <a:t> et la deuxième table est affichée.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Etc.</a:t>
                </a:r>
              </a:p>
            </p:txBody>
          </p:sp>
        </mc:Choice>
        <mc:Fallback xmlns="">
          <p:sp>
            <p:nvSpPr>
              <p:cNvPr id="4" name="ZoneTexte 3">
                <a:extLst>
                  <a:ext uri="{FF2B5EF4-FFF2-40B4-BE49-F238E27FC236}">
                    <a16:creationId xmlns:a16="http://schemas.microsoft.com/office/drawing/2014/main" id="{6C2E5D3D-CD5F-C440-850D-DC6CDF03C9D4}"/>
                  </a:ext>
                </a:extLst>
              </p:cNvPr>
              <p:cNvSpPr txBox="1">
                <a:spLocks noRot="1" noChangeAspect="1" noMove="1" noResize="1" noEditPoints="1" noAdjustHandles="1" noChangeArrowheads="1" noChangeShapeType="1" noTextEdit="1"/>
              </p:cNvSpPr>
              <p:nvPr/>
            </p:nvSpPr>
            <p:spPr>
              <a:xfrm>
                <a:off x="844826" y="2169894"/>
                <a:ext cx="5969631" cy="4154984"/>
              </a:xfrm>
              <a:prstGeom prst="rect">
                <a:avLst/>
              </a:prstGeom>
              <a:blipFill>
                <a:blip r:embed="rId2"/>
                <a:stretch>
                  <a:fillRect l="-1274" t="-912" r="-1486" b="-1824"/>
                </a:stretch>
              </a:blipFill>
            </p:spPr>
            <p:txBody>
              <a:bodyPr/>
              <a:lstStyle/>
              <a:p>
                <a:r>
                  <a:rPr lang="fr-FR">
                    <a:noFill/>
                  </a:rPr>
                  <a:t> </a:t>
                </a:r>
              </a:p>
            </p:txBody>
          </p:sp>
        </mc:Fallback>
      </mc:AlternateContent>
      <p:sp>
        <p:nvSpPr>
          <p:cNvPr id="5" name="ZoneTexte 4">
            <a:extLst>
              <a:ext uri="{FF2B5EF4-FFF2-40B4-BE49-F238E27FC236}">
                <a16:creationId xmlns:a16="http://schemas.microsoft.com/office/drawing/2014/main" id="{878E3E5B-4693-744D-ACD7-DD190C7F043C}"/>
              </a:ext>
            </a:extLst>
          </p:cNvPr>
          <p:cNvSpPr txBox="1"/>
          <p:nvPr/>
        </p:nvSpPr>
        <p:spPr>
          <a:xfrm>
            <a:off x="8073240" y="1000343"/>
            <a:ext cx="3411189" cy="5324535"/>
          </a:xfrm>
          <a:prstGeom prst="rect">
            <a:avLst/>
          </a:prstGeom>
          <a:noFill/>
          <a:ln>
            <a:solidFill>
              <a:schemeClr val="accent1">
                <a:shade val="50000"/>
              </a:schemeClr>
            </a:solidFill>
          </a:ln>
        </p:spPr>
        <p:txBody>
          <a:bodyPr wrap="square" rtlCol="0">
            <a:spAutoFit/>
          </a:bodyPr>
          <a:lstStyle/>
          <a:p>
            <a:r>
              <a:rPr lang="fr-FR" sz="2000" dirty="0">
                <a:latin typeface="Courier New" panose="02070309020205020404" pitchFamily="49" charset="0"/>
                <a:cs typeface="Courier New" panose="02070309020205020404" pitchFamily="49" charset="0"/>
              </a:rPr>
              <a:t>table de 1</a:t>
            </a:r>
          </a:p>
          <a:p>
            <a:r>
              <a:rPr lang="fr-FR" sz="2000" dirty="0">
                <a:latin typeface="Courier New" panose="02070309020205020404" pitchFamily="49" charset="0"/>
                <a:cs typeface="Courier New" panose="02070309020205020404" pitchFamily="49" charset="0"/>
              </a:rPr>
              <a:t>	 1 * 1 = 1</a:t>
            </a:r>
          </a:p>
          <a:p>
            <a:r>
              <a:rPr lang="fr-FR" sz="2000" dirty="0">
                <a:latin typeface="Courier New" panose="02070309020205020404" pitchFamily="49" charset="0"/>
                <a:cs typeface="Courier New" panose="02070309020205020404" pitchFamily="49" charset="0"/>
              </a:rPr>
              <a:t>	 2 * 1 = 2</a:t>
            </a:r>
          </a:p>
          <a:p>
            <a:r>
              <a:rPr lang="fr-FR" sz="2000" dirty="0">
                <a:latin typeface="Courier New" panose="02070309020205020404" pitchFamily="49" charset="0"/>
                <a:cs typeface="Courier New" panose="02070309020205020404" pitchFamily="49" charset="0"/>
              </a:rPr>
              <a:t>	 3 * 1 = 3</a:t>
            </a:r>
          </a:p>
          <a:p>
            <a:r>
              <a:rPr lang="fr-FR" sz="2000" dirty="0">
                <a:latin typeface="Courier New" panose="02070309020205020404" pitchFamily="49" charset="0"/>
                <a:cs typeface="Courier New" panose="02070309020205020404" pitchFamily="49" charset="0"/>
              </a:rPr>
              <a:t>	 4 * 1 = 4</a:t>
            </a:r>
          </a:p>
          <a:p>
            <a:r>
              <a:rPr lang="fr-FR" sz="2000" dirty="0">
                <a:latin typeface="Courier New" panose="02070309020205020404" pitchFamily="49" charset="0"/>
                <a:cs typeface="Courier New" panose="02070309020205020404" pitchFamily="49" charset="0"/>
              </a:rPr>
              <a:t>	 5 * 1 = 5</a:t>
            </a:r>
          </a:p>
          <a:p>
            <a:r>
              <a:rPr lang="fr-FR" sz="2000" dirty="0">
                <a:latin typeface="Courier New" panose="02070309020205020404" pitchFamily="49" charset="0"/>
                <a:cs typeface="Courier New" panose="02070309020205020404" pitchFamily="49" charset="0"/>
              </a:rPr>
              <a:t>	 6 * 1 = 6</a:t>
            </a:r>
          </a:p>
          <a:p>
            <a:r>
              <a:rPr lang="fr-FR" sz="2000" dirty="0">
                <a:latin typeface="Courier New" panose="02070309020205020404" pitchFamily="49" charset="0"/>
                <a:cs typeface="Courier New" panose="02070309020205020404" pitchFamily="49" charset="0"/>
              </a:rPr>
              <a:t>	 7 * 1 = 7</a:t>
            </a:r>
          </a:p>
          <a:p>
            <a:r>
              <a:rPr lang="fr-FR" sz="2000" dirty="0">
                <a:latin typeface="Courier New" panose="02070309020205020404" pitchFamily="49" charset="0"/>
                <a:cs typeface="Courier New" panose="02070309020205020404" pitchFamily="49" charset="0"/>
              </a:rPr>
              <a:t>	 8 * 1 = 8</a:t>
            </a:r>
          </a:p>
          <a:p>
            <a:r>
              <a:rPr lang="fr-FR" sz="2000" dirty="0">
                <a:latin typeface="Courier New" panose="02070309020205020404" pitchFamily="49" charset="0"/>
                <a:cs typeface="Courier New" panose="02070309020205020404" pitchFamily="49" charset="0"/>
              </a:rPr>
              <a:t>	 9 * 1 = 9</a:t>
            </a:r>
          </a:p>
          <a:p>
            <a:r>
              <a:rPr lang="fr-FR" sz="2000" dirty="0">
                <a:latin typeface="Courier New" panose="02070309020205020404" pitchFamily="49" charset="0"/>
                <a:cs typeface="Courier New" panose="02070309020205020404" pitchFamily="49" charset="0"/>
              </a:rPr>
              <a:t>	 10 * 1 = 10</a:t>
            </a:r>
          </a:p>
          <a:p>
            <a:r>
              <a:rPr lang="fr-FR" sz="2000" dirty="0">
                <a:latin typeface="Courier New" panose="02070309020205020404" pitchFamily="49" charset="0"/>
                <a:cs typeface="Courier New" panose="02070309020205020404" pitchFamily="49" charset="0"/>
              </a:rPr>
              <a:t>table de 2</a:t>
            </a:r>
          </a:p>
          <a:p>
            <a:r>
              <a:rPr lang="fr-FR" sz="2000" dirty="0">
                <a:latin typeface="Courier New" panose="02070309020205020404" pitchFamily="49" charset="0"/>
                <a:cs typeface="Courier New" panose="02070309020205020404" pitchFamily="49" charset="0"/>
              </a:rPr>
              <a:t>	 1 * 2 = 2</a:t>
            </a:r>
          </a:p>
          <a:p>
            <a:r>
              <a:rPr lang="fr-FR" sz="2000" dirty="0">
                <a:latin typeface="Courier New" panose="02070309020205020404" pitchFamily="49" charset="0"/>
                <a:cs typeface="Courier New" panose="02070309020205020404" pitchFamily="49" charset="0"/>
              </a:rPr>
              <a:t>	 2 * 2 = 4</a:t>
            </a:r>
          </a:p>
          <a:p>
            <a:r>
              <a:rPr lang="fr-FR" sz="2000" dirty="0">
                <a:latin typeface="Courier New" panose="02070309020205020404" pitchFamily="49" charset="0"/>
                <a:cs typeface="Courier New" panose="02070309020205020404" pitchFamily="49" charset="0"/>
              </a:rPr>
              <a:t>	 3 * 2 = 6</a:t>
            </a:r>
          </a:p>
          <a:p>
            <a:r>
              <a:rPr lang="fr-FR" sz="2000" dirty="0">
                <a:latin typeface="Courier New" panose="02070309020205020404" pitchFamily="49" charset="0"/>
                <a:cs typeface="Courier New" panose="02070309020205020404" pitchFamily="49" charset="0"/>
              </a:rPr>
              <a:t>	 4 * 2 = 8</a:t>
            </a:r>
          </a:p>
          <a:p>
            <a:r>
              <a:rPr lang="fr-FR" sz="2000" dirty="0">
                <a:latin typeface="Courier New" panose="02070309020205020404" pitchFamily="49" charset="0"/>
                <a:cs typeface="Courier New" panose="02070309020205020404" pitchFamily="49" charset="0"/>
              </a:rPr>
              <a:t>	 5 * 2 = 10</a:t>
            </a:r>
          </a:p>
        </p:txBody>
      </p:sp>
    </p:spTree>
    <p:extLst>
      <p:ext uri="{BB962C8B-B14F-4D97-AF65-F5344CB8AC3E}">
        <p14:creationId xmlns:p14="http://schemas.microsoft.com/office/powerpoint/2010/main" val="135269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Sorties de boucles : deux possibilités</a:t>
            </a:r>
          </a:p>
          <a:p>
            <a:endParaRPr lang="fr-FR" sz="2400" dirty="0"/>
          </a:p>
          <a:p>
            <a:pPr marL="342900" indent="-342900">
              <a:buFont typeface="Arial" panose="020B0604020202020204" pitchFamily="34" charset="0"/>
              <a:buChar char="•"/>
            </a:pPr>
            <a:r>
              <a:rPr lang="fr-FR" sz="2400" dirty="0"/>
              <a:t>La commande “break</a:t>
            </a:r>
            <a:r>
              <a:rPr lang="fr-FR" altLang="fr-FR" sz="2400" dirty="0">
                <a:ea typeface="ＭＳ Ｐゴシック" panose="020B0600070205080204" pitchFamily="34" charset="-128"/>
              </a:rPr>
              <a:t>”</a:t>
            </a:r>
            <a:r>
              <a:rPr lang="fr-FR" sz="2400" dirty="0"/>
              <a:t> permet </a:t>
            </a:r>
            <a:r>
              <a:rPr lang="fr-FR" altLang="ja-JP" sz="2400" dirty="0">
                <a:ea typeface="ＭＳ Ｐゴシック" panose="020B0600070205080204" pitchFamily="34" charset="-128"/>
              </a:rPr>
              <a:t>la sortie définitive de la structure itérative </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for</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 ou </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while</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 qui la contient.</a:t>
            </a:r>
          </a:p>
          <a:p>
            <a:pPr marL="342900" indent="-342900">
              <a:buFont typeface="Arial" panose="020B0604020202020204" pitchFamily="34" charset="0"/>
              <a:buChar char="•"/>
            </a:pPr>
            <a:endParaRPr lang="fr-FR" sz="2400" dirty="0">
              <a:ea typeface="ＭＳ Ｐゴシック" panose="020B0600070205080204" pitchFamily="34" charset="-128"/>
            </a:endParaRPr>
          </a:p>
          <a:p>
            <a:pPr marL="342900" indent="-342900">
              <a:buFont typeface="Arial" panose="020B0604020202020204" pitchFamily="34" charset="0"/>
              <a:buChar char="•"/>
            </a:pPr>
            <a:endParaRPr lang="fr-FR" sz="2400" dirty="0">
              <a:ea typeface="ＭＳ Ｐゴシック" panose="020B0600070205080204" pitchFamily="34" charset="-128"/>
            </a:endParaRPr>
          </a:p>
          <a:p>
            <a:pPr marL="342900" indent="-342900">
              <a:buFont typeface="Arial" panose="020B0604020202020204" pitchFamily="34" charset="0"/>
              <a:buChar char="•"/>
            </a:pPr>
            <a:r>
              <a:rPr lang="fr-FR" sz="2400" dirty="0">
                <a:ea typeface="ＭＳ Ｐゴシック" panose="020B0600070205080204" pitchFamily="34" charset="-128"/>
              </a:rPr>
              <a:t>La commande “continue</a:t>
            </a:r>
            <a:r>
              <a:rPr lang="fr-FR" altLang="fr-FR" sz="2400" dirty="0">
                <a:ea typeface="ＭＳ Ｐゴシック" panose="020B0600070205080204" pitchFamily="34" charset="-128"/>
              </a:rPr>
              <a:t>”</a:t>
            </a:r>
            <a:r>
              <a:rPr lang="fr-FR" sz="2400" dirty="0">
                <a:ea typeface="ＭＳ Ｐゴシック" panose="020B0600070205080204" pitchFamily="34" charset="-128"/>
              </a:rPr>
              <a:t> </a:t>
            </a:r>
            <a:r>
              <a:rPr lang="fr-FR" altLang="ja-JP" sz="2400" dirty="0">
                <a:ea typeface="ＭＳ Ｐゴシック" panose="020B0600070205080204" pitchFamily="34" charset="-128"/>
              </a:rPr>
              <a:t>permet de passer directement à l</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itération suivante dans la structure </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for</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 ou </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while</a:t>
            </a:r>
            <a:r>
              <a:rPr lang="fr-FR" altLang="fr-FR" sz="2400" dirty="0">
                <a:ea typeface="ＭＳ Ｐゴシック" panose="020B0600070205080204" pitchFamily="34" charset="-128"/>
              </a:rPr>
              <a:t>”</a:t>
            </a:r>
            <a:r>
              <a:rPr lang="fr-FR" altLang="ja-JP" sz="2400" dirty="0">
                <a:ea typeface="ＭＳ Ｐゴシック" panose="020B0600070205080204" pitchFamily="34" charset="-128"/>
              </a:rPr>
              <a:t> qui la contient.</a:t>
            </a:r>
            <a:endParaRPr lang="fr-FR" sz="2400" dirty="0"/>
          </a:p>
        </p:txBody>
      </p:sp>
      <p:pic>
        <p:nvPicPr>
          <p:cNvPr id="5" name="Graphique 4" descr="Porte ouverte avec un remplissage uni">
            <a:extLst>
              <a:ext uri="{FF2B5EF4-FFF2-40B4-BE49-F238E27FC236}">
                <a16:creationId xmlns:a16="http://schemas.microsoft.com/office/drawing/2014/main" id="{FE07D37C-D5CF-8149-AEA0-DD71BD05E9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066903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Exemple 1 : sortie définitive de boucle avec la commande “break“</a:t>
            </a:r>
          </a:p>
        </p:txBody>
      </p:sp>
      <p:sp>
        <p:nvSpPr>
          <p:cNvPr id="4" name="Rectangle : coins arrondis 3">
            <a:extLst>
              <a:ext uri="{FF2B5EF4-FFF2-40B4-BE49-F238E27FC236}">
                <a16:creationId xmlns:a16="http://schemas.microsoft.com/office/drawing/2014/main" id="{5E43C443-DB04-1F49-AC54-16335C3193D8}"/>
              </a:ext>
            </a:extLst>
          </p:cNvPr>
          <p:cNvSpPr/>
          <p:nvPr/>
        </p:nvSpPr>
        <p:spPr>
          <a:xfrm>
            <a:off x="1273627" y="2734323"/>
            <a:ext cx="7200000" cy="163121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for i in range(666):</a:t>
            </a:r>
          </a:p>
          <a:p>
            <a:r>
              <a:rPr lang="fr-FR" sz="2000" dirty="0">
                <a:solidFill>
                  <a:schemeClr val="tx1"/>
                </a:solidFill>
                <a:latin typeface="Courier New" panose="02070309020205020404" pitchFamily="49" charset="0"/>
                <a:cs typeface="Courier New" panose="02070309020205020404" pitchFamily="49" charset="0"/>
              </a:rPr>
              <a:t>    if input() == 'x':</a:t>
            </a:r>
          </a:p>
          <a:p>
            <a:r>
              <a:rPr lang="fr-FR" sz="2000" dirty="0">
                <a:solidFill>
                  <a:schemeClr val="tx1"/>
                </a:solidFill>
                <a:latin typeface="Courier New" panose="02070309020205020404" pitchFamily="49" charset="0"/>
                <a:cs typeface="Courier New" panose="02070309020205020404" pitchFamily="49" charset="0"/>
              </a:rPr>
              <a:t>        print("Au revoir")</a:t>
            </a:r>
          </a:p>
          <a:p>
            <a:r>
              <a:rPr lang="fr-FR" sz="2000" dirty="0">
                <a:solidFill>
                  <a:schemeClr val="tx1"/>
                </a:solidFill>
                <a:latin typeface="Courier New" panose="02070309020205020404" pitchFamily="49" charset="0"/>
                <a:cs typeface="Courier New" panose="02070309020205020404" pitchFamily="49" charset="0"/>
              </a:rPr>
              <a:t>        break</a:t>
            </a:r>
          </a:p>
        </p:txBody>
      </p:sp>
      <p:sp>
        <p:nvSpPr>
          <p:cNvPr id="5" name="ZoneTexte 4">
            <a:extLst>
              <a:ext uri="{FF2B5EF4-FFF2-40B4-BE49-F238E27FC236}">
                <a16:creationId xmlns:a16="http://schemas.microsoft.com/office/drawing/2014/main" id="{819E76EB-A572-E141-AB3B-FEC35213A1B0}"/>
              </a:ext>
            </a:extLst>
          </p:cNvPr>
          <p:cNvSpPr txBox="1"/>
          <p:nvPr/>
        </p:nvSpPr>
        <p:spPr>
          <a:xfrm>
            <a:off x="9568543" y="2734323"/>
            <a:ext cx="1981200" cy="1631216"/>
          </a:xfrm>
          <a:prstGeom prst="rect">
            <a:avLst/>
          </a:prstGeom>
          <a:noFill/>
          <a:ln>
            <a:solidFill>
              <a:schemeClr val="accent1">
                <a:shade val="50000"/>
              </a:schemeClr>
            </a:solidFill>
          </a:ln>
        </p:spPr>
        <p:txBody>
          <a:bodyPr wrap="square" rtlCol="0">
            <a:spAutoFit/>
          </a:bodyPr>
          <a:lstStyle/>
          <a:p>
            <a:r>
              <a:rPr lang="fr-FR" sz="2000" dirty="0">
                <a:latin typeface="Courier New" panose="02070309020205020404" pitchFamily="49" charset="0"/>
                <a:cs typeface="Courier New" panose="02070309020205020404" pitchFamily="49" charset="0"/>
              </a:rPr>
              <a:t>777</a:t>
            </a:r>
          </a:p>
          <a:p>
            <a:r>
              <a:rPr lang="fr-FR" sz="2000" dirty="0">
                <a:latin typeface="Courier New" panose="02070309020205020404" pitchFamily="49" charset="0"/>
                <a:cs typeface="Courier New" panose="02070309020205020404" pitchFamily="49" charset="0"/>
              </a:rPr>
              <a:t>Charlie</a:t>
            </a:r>
          </a:p>
          <a:p>
            <a:r>
              <a:rPr lang="fr-FR" sz="2000" dirty="0">
                <a:latin typeface="Courier New" panose="02070309020205020404" pitchFamily="49" charset="0"/>
                <a:cs typeface="Courier New" panose="02070309020205020404" pitchFamily="49" charset="0"/>
              </a:rPr>
              <a:t>Watts</a:t>
            </a:r>
          </a:p>
          <a:p>
            <a:r>
              <a:rPr lang="fr-FR" sz="2000" dirty="0">
                <a:latin typeface="Courier New" panose="02070309020205020404" pitchFamily="49" charset="0"/>
                <a:cs typeface="Courier New" panose="02070309020205020404" pitchFamily="49" charset="0"/>
              </a:rPr>
              <a:t>x</a:t>
            </a:r>
          </a:p>
          <a:p>
            <a:r>
              <a:rPr lang="fr-FR" sz="2000" dirty="0">
                <a:latin typeface="Courier New" panose="02070309020205020404" pitchFamily="49" charset="0"/>
                <a:cs typeface="Courier New" panose="02070309020205020404" pitchFamily="49" charset="0"/>
              </a:rPr>
              <a:t>Au revoir</a:t>
            </a:r>
          </a:p>
        </p:txBody>
      </p:sp>
      <p:pic>
        <p:nvPicPr>
          <p:cNvPr id="7" name="Graphique 6" descr="Marteau1 avec un remplissage uni">
            <a:extLst>
              <a:ext uri="{FF2B5EF4-FFF2-40B4-BE49-F238E27FC236}">
                <a16:creationId xmlns:a16="http://schemas.microsoft.com/office/drawing/2014/main" id="{F581A31E-0B86-C942-917F-239C882A6F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631217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Structures itératives.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Exemple 2 : saut d’une itération avec la commande “continue“</a:t>
            </a:r>
          </a:p>
        </p:txBody>
      </p:sp>
      <p:sp>
        <p:nvSpPr>
          <p:cNvPr id="4" name="Rectangle : coins arrondis 3">
            <a:extLst>
              <a:ext uri="{FF2B5EF4-FFF2-40B4-BE49-F238E27FC236}">
                <a16:creationId xmlns:a16="http://schemas.microsoft.com/office/drawing/2014/main" id="{23C29DBB-CF88-6B4D-9435-6F4BD1412863}"/>
              </a:ext>
            </a:extLst>
          </p:cNvPr>
          <p:cNvSpPr/>
          <p:nvPr/>
        </p:nvSpPr>
        <p:spPr>
          <a:xfrm>
            <a:off x="1273627" y="3071780"/>
            <a:ext cx="7200000" cy="17863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for i in range(10, 21):</a:t>
            </a:r>
          </a:p>
          <a:p>
            <a:r>
              <a:rPr lang="fr-FR" sz="2000" dirty="0">
                <a:solidFill>
                  <a:schemeClr val="tx1"/>
                </a:solidFill>
                <a:latin typeface="Courier New" panose="02070309020205020404" pitchFamily="49" charset="0"/>
                <a:cs typeface="Courier New" panose="02070309020205020404" pitchFamily="49" charset="0"/>
              </a:rPr>
              <a:t>    if i == 13:</a:t>
            </a:r>
          </a:p>
          <a:p>
            <a:r>
              <a:rPr lang="fr-FR" sz="2000" dirty="0">
                <a:solidFill>
                  <a:schemeClr val="tx1"/>
                </a:solidFill>
                <a:latin typeface="Courier New" panose="02070309020205020404" pitchFamily="49" charset="0"/>
                <a:cs typeface="Courier New" panose="02070309020205020404" pitchFamily="49" charset="0"/>
              </a:rPr>
              <a:t>        continue</a:t>
            </a:r>
          </a:p>
          <a:p>
            <a:r>
              <a:rPr lang="fr-FR" sz="2000" dirty="0">
                <a:solidFill>
                  <a:schemeClr val="tx1"/>
                </a:solidFill>
                <a:latin typeface="Courier New" panose="02070309020205020404" pitchFamily="49" charset="0"/>
                <a:cs typeface="Courier New" panose="02070309020205020404" pitchFamily="49" charset="0"/>
              </a:rPr>
              <a:t>    print(i)</a:t>
            </a:r>
          </a:p>
        </p:txBody>
      </p:sp>
      <p:sp>
        <p:nvSpPr>
          <p:cNvPr id="5" name="ZoneTexte 4">
            <a:extLst>
              <a:ext uri="{FF2B5EF4-FFF2-40B4-BE49-F238E27FC236}">
                <a16:creationId xmlns:a16="http://schemas.microsoft.com/office/drawing/2014/main" id="{57D4B960-D9A4-2646-8AA2-545062D9A703}"/>
              </a:ext>
            </a:extLst>
          </p:cNvPr>
          <p:cNvSpPr txBox="1"/>
          <p:nvPr/>
        </p:nvSpPr>
        <p:spPr>
          <a:xfrm>
            <a:off x="10113121" y="2379907"/>
            <a:ext cx="805252" cy="3170099"/>
          </a:xfrm>
          <a:prstGeom prst="rect">
            <a:avLst/>
          </a:prstGeom>
          <a:noFill/>
          <a:ln>
            <a:solidFill>
              <a:schemeClr val="accent1">
                <a:shade val="50000"/>
              </a:schemeClr>
            </a:solidFill>
          </a:ln>
        </p:spPr>
        <p:txBody>
          <a:bodyPr wrap="square" rtlCol="0">
            <a:spAutoFit/>
          </a:bodyPr>
          <a:lstStyle/>
          <a:p>
            <a:r>
              <a:rPr lang="fr-FR" sz="2000" dirty="0">
                <a:latin typeface="Courier New" panose="02070309020205020404" pitchFamily="49" charset="0"/>
                <a:cs typeface="Courier New" panose="02070309020205020404" pitchFamily="49" charset="0"/>
              </a:rPr>
              <a:t>10</a:t>
            </a:r>
          </a:p>
          <a:p>
            <a:r>
              <a:rPr lang="fr-FR" sz="2000" dirty="0">
                <a:latin typeface="Courier New" panose="02070309020205020404" pitchFamily="49" charset="0"/>
                <a:cs typeface="Courier New" panose="02070309020205020404" pitchFamily="49" charset="0"/>
              </a:rPr>
              <a:t>11</a:t>
            </a:r>
          </a:p>
          <a:p>
            <a:r>
              <a:rPr lang="fr-FR" sz="2000" dirty="0">
                <a:latin typeface="Courier New" panose="02070309020205020404" pitchFamily="49" charset="0"/>
                <a:cs typeface="Courier New" panose="02070309020205020404" pitchFamily="49" charset="0"/>
              </a:rPr>
              <a:t>12</a:t>
            </a:r>
          </a:p>
          <a:p>
            <a:r>
              <a:rPr lang="fr-FR" sz="2000" dirty="0">
                <a:latin typeface="Courier New" panose="02070309020205020404" pitchFamily="49" charset="0"/>
                <a:cs typeface="Courier New" panose="02070309020205020404" pitchFamily="49" charset="0"/>
              </a:rPr>
              <a:t>14</a:t>
            </a:r>
          </a:p>
          <a:p>
            <a:r>
              <a:rPr lang="fr-FR" sz="2000" dirty="0">
                <a:latin typeface="Courier New" panose="02070309020205020404" pitchFamily="49" charset="0"/>
                <a:cs typeface="Courier New" panose="02070309020205020404" pitchFamily="49" charset="0"/>
              </a:rPr>
              <a:t>15</a:t>
            </a:r>
          </a:p>
          <a:p>
            <a:r>
              <a:rPr lang="fr-FR" sz="2000" dirty="0">
                <a:latin typeface="Courier New" panose="02070309020205020404" pitchFamily="49" charset="0"/>
                <a:cs typeface="Courier New" panose="02070309020205020404" pitchFamily="49" charset="0"/>
              </a:rPr>
              <a:t>16</a:t>
            </a:r>
          </a:p>
          <a:p>
            <a:r>
              <a:rPr lang="fr-FR" sz="2000" dirty="0">
                <a:latin typeface="Courier New" panose="02070309020205020404" pitchFamily="49" charset="0"/>
                <a:cs typeface="Courier New" panose="02070309020205020404" pitchFamily="49" charset="0"/>
              </a:rPr>
              <a:t>17</a:t>
            </a:r>
          </a:p>
          <a:p>
            <a:r>
              <a:rPr lang="fr-FR" sz="2000" dirty="0">
                <a:latin typeface="Courier New" panose="02070309020205020404" pitchFamily="49" charset="0"/>
                <a:cs typeface="Courier New" panose="02070309020205020404" pitchFamily="49" charset="0"/>
              </a:rPr>
              <a:t>18</a:t>
            </a:r>
          </a:p>
          <a:p>
            <a:r>
              <a:rPr lang="fr-FR" sz="2000" dirty="0">
                <a:latin typeface="Courier New" panose="02070309020205020404" pitchFamily="49" charset="0"/>
                <a:cs typeface="Courier New" panose="02070309020205020404" pitchFamily="49" charset="0"/>
              </a:rPr>
              <a:t>19</a:t>
            </a:r>
          </a:p>
          <a:p>
            <a:r>
              <a:rPr lang="fr-FR" sz="2000" dirty="0">
                <a:latin typeface="Courier New" panose="02070309020205020404" pitchFamily="49" charset="0"/>
                <a:cs typeface="Courier New" panose="02070309020205020404" pitchFamily="49" charset="0"/>
              </a:rPr>
              <a:t>20</a:t>
            </a:r>
          </a:p>
        </p:txBody>
      </p:sp>
    </p:spTree>
    <p:extLst>
      <p:ext uri="{BB962C8B-B14F-4D97-AF65-F5344CB8AC3E}">
        <p14:creationId xmlns:p14="http://schemas.microsoft.com/office/powerpoint/2010/main" val="2799005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Questions avec un remplissage uni">
            <a:extLst>
              <a:ext uri="{FF2B5EF4-FFF2-40B4-BE49-F238E27FC236}">
                <a16:creationId xmlns:a16="http://schemas.microsoft.com/office/drawing/2014/main" id="{117F3F9E-E45E-9844-8215-AA148A5923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6000" y="1989000"/>
            <a:ext cx="2880000" cy="2880000"/>
          </a:xfrm>
          <a:prstGeom prst="rect">
            <a:avLst/>
          </a:prstGeom>
        </p:spPr>
      </p:pic>
      <p:sp>
        <p:nvSpPr>
          <p:cNvPr id="6" name="Titre 1">
            <a:extLst>
              <a:ext uri="{FF2B5EF4-FFF2-40B4-BE49-F238E27FC236}">
                <a16:creationId xmlns:a16="http://schemas.microsoft.com/office/drawing/2014/main" id="{6784514D-DFE8-6540-A8D9-ED1329C44D36}"/>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chemeClr val="bg1"/>
                </a:solidFill>
              </a:rPr>
              <a:t>2. Structures itératives.</a:t>
            </a:r>
          </a:p>
        </p:txBody>
      </p:sp>
    </p:spTree>
    <p:extLst>
      <p:ext uri="{BB962C8B-B14F-4D97-AF65-F5344CB8AC3E}">
        <p14:creationId xmlns:p14="http://schemas.microsoft.com/office/powerpoint/2010/main" val="1184467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Drapeau de course avec un remplissage uni">
            <a:extLst>
              <a:ext uri="{FF2B5EF4-FFF2-40B4-BE49-F238E27FC236}">
                <a16:creationId xmlns:a16="http://schemas.microsoft.com/office/drawing/2014/main" id="{31EA9D4C-4724-F749-BAC8-105B32CB08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6000" y="1989000"/>
            <a:ext cx="2880000" cy="2880000"/>
          </a:xfrm>
          <a:prstGeom prst="rect">
            <a:avLst/>
          </a:prstGeom>
        </p:spPr>
      </p:pic>
    </p:spTree>
    <p:extLst>
      <p:ext uri="{BB962C8B-B14F-4D97-AF65-F5344CB8AC3E}">
        <p14:creationId xmlns:p14="http://schemas.microsoft.com/office/powerpoint/2010/main" val="88072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Structures conditionnelles.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Structures conditionnelles : motivation</a:t>
            </a:r>
          </a:p>
          <a:p>
            <a:endParaRPr lang="fr-FR" sz="2400" dirty="0"/>
          </a:p>
          <a:p>
            <a:pPr marL="342900" indent="-342900">
              <a:buFont typeface="Arial" panose="020B0604020202020204" pitchFamily="34" charset="0"/>
              <a:buChar char="•"/>
            </a:pPr>
            <a:r>
              <a:rPr lang="fr-FR" sz="2400" dirty="0"/>
              <a:t>Pouvoir réaliser des actions différentes selon la vérification d’une ou plusieurs conditions.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Cela correspond au SI … ALORS … SINON SI … ALORS … SINON du langage courant ou des mathématiques.</a:t>
            </a:r>
          </a:p>
        </p:txBody>
      </p:sp>
      <p:pic>
        <p:nvPicPr>
          <p:cNvPr id="5" name="Graphique 4" descr="Tableau décisionnel avec un remplissage uni">
            <a:extLst>
              <a:ext uri="{FF2B5EF4-FFF2-40B4-BE49-F238E27FC236}">
                <a16:creationId xmlns:a16="http://schemas.microsoft.com/office/drawing/2014/main" id="{DD78ACB7-9466-9A49-9361-C97BF0248E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5858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Structures conditionnelles.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Syntaxe générale d’un test avec alternatives</a:t>
            </a:r>
          </a:p>
        </p:txBody>
      </p:sp>
      <p:sp>
        <p:nvSpPr>
          <p:cNvPr id="4" name="Rectangle : coins arrondis 3">
            <a:extLst>
              <a:ext uri="{FF2B5EF4-FFF2-40B4-BE49-F238E27FC236}">
                <a16:creationId xmlns:a16="http://schemas.microsoft.com/office/drawing/2014/main" id="{9C765454-F54F-014D-9B65-8E6DA0A7A32C}"/>
              </a:ext>
            </a:extLst>
          </p:cNvPr>
          <p:cNvSpPr/>
          <p:nvPr/>
        </p:nvSpPr>
        <p:spPr>
          <a:xfrm>
            <a:off x="2496000" y="2477879"/>
            <a:ext cx="7200000" cy="36252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if condition1:</a:t>
            </a:r>
          </a:p>
          <a:p>
            <a:r>
              <a:rPr lang="fr-FR" sz="2000" dirty="0">
                <a:solidFill>
                  <a:schemeClr val="tx1"/>
                </a:solidFill>
                <a:latin typeface="Courier New" panose="02070309020205020404" pitchFamily="49" charset="0"/>
                <a:cs typeface="Courier New" panose="02070309020205020404" pitchFamily="49" charset="0"/>
              </a:rPr>
              <a:t>    bloc d'instructions 1</a:t>
            </a:r>
          </a:p>
          <a:p>
            <a:r>
              <a:rPr lang="fr-FR" sz="2000" dirty="0">
                <a:solidFill>
                  <a:schemeClr val="tx1"/>
                </a:solidFill>
                <a:latin typeface="Courier New" panose="02070309020205020404" pitchFamily="49" charset="0"/>
                <a:cs typeface="Courier New" panose="02070309020205020404" pitchFamily="49" charset="0"/>
              </a:rPr>
              <a:t>    ...</a:t>
            </a:r>
          </a:p>
          <a:p>
            <a:r>
              <a:rPr lang="fr-FR" sz="2000" dirty="0">
                <a:solidFill>
                  <a:schemeClr val="tx1"/>
                </a:solidFill>
                <a:latin typeface="Courier New" panose="02070309020205020404" pitchFamily="49" charset="0"/>
                <a:cs typeface="Courier New" panose="02070309020205020404" pitchFamily="49" charset="0"/>
              </a:rPr>
              <a:t>elif condition2:</a:t>
            </a:r>
          </a:p>
          <a:p>
            <a:r>
              <a:rPr lang="fr-FR" sz="2000" dirty="0">
                <a:solidFill>
                  <a:schemeClr val="tx1"/>
                </a:solidFill>
                <a:latin typeface="Courier New" panose="02070309020205020404" pitchFamily="49" charset="0"/>
                <a:cs typeface="Courier New" panose="02070309020205020404" pitchFamily="49" charset="0"/>
              </a:rPr>
              <a:t>    bloc d'instructions 2</a:t>
            </a:r>
          </a:p>
          <a:p>
            <a:r>
              <a:rPr lang="fr-FR" sz="2000" dirty="0">
                <a:solidFill>
                  <a:schemeClr val="tx1"/>
                </a:solidFill>
                <a:latin typeface="Courier New" panose="02070309020205020404" pitchFamily="49" charset="0"/>
                <a:cs typeface="Courier New" panose="02070309020205020404" pitchFamily="49" charset="0"/>
              </a:rPr>
              <a:t>    ...</a:t>
            </a:r>
          </a:p>
          <a:p>
            <a:r>
              <a:rPr lang="fr-FR" sz="2000" dirty="0">
                <a:solidFill>
                  <a:schemeClr val="tx1"/>
                </a:solidFill>
                <a:latin typeface="Courier New" panose="02070309020205020404" pitchFamily="49" charset="0"/>
                <a:cs typeface="Courier New" panose="02070309020205020404" pitchFamily="49" charset="0"/>
              </a:rPr>
              <a:t>else:</a:t>
            </a:r>
          </a:p>
          <a:p>
            <a:r>
              <a:rPr lang="fr-FR" sz="2000" dirty="0">
                <a:solidFill>
                  <a:schemeClr val="tx1"/>
                </a:solidFill>
                <a:latin typeface="Courier New" panose="02070309020205020404" pitchFamily="49" charset="0"/>
                <a:cs typeface="Courier New" panose="02070309020205020404" pitchFamily="49" charset="0"/>
              </a:rPr>
              <a:t>    bloc d'instructions 3</a:t>
            </a:r>
          </a:p>
          <a:p>
            <a:r>
              <a:rPr lang="fr-FR" sz="2000" dirty="0">
                <a:solidFill>
                  <a:schemeClr val="tx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03594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a:t>1. Structures conditionnelles.</a:t>
            </a:r>
            <a:endParaRPr lang="fr-FR" sz="3200" dirty="0"/>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2677656"/>
          </a:xfrm>
          <a:prstGeom prst="rect">
            <a:avLst/>
          </a:prstGeom>
          <a:noFill/>
        </p:spPr>
        <p:txBody>
          <a:bodyPr wrap="square" rtlCol="0">
            <a:spAutoFit/>
          </a:bodyPr>
          <a:lstStyle/>
          <a:p>
            <a:r>
              <a:rPr lang="fr-FR" sz="2400" b="1" dirty="0"/>
              <a:t>Délimitation des blocs d’instructions</a:t>
            </a:r>
          </a:p>
          <a:p>
            <a:endParaRPr lang="fr-FR" sz="2400" dirty="0"/>
          </a:p>
          <a:p>
            <a:pPr marL="457200" indent="-457200">
              <a:buFont typeface="+mj-lt"/>
              <a:buAutoNum type="arabicPeriod"/>
            </a:pPr>
            <a:r>
              <a:rPr lang="fr-FR" sz="2400" dirty="0"/>
              <a:t>La ligne les précédant se termine par un double point :</a:t>
            </a:r>
          </a:p>
          <a:p>
            <a:pPr marL="457200" indent="-457200">
              <a:buFont typeface="+mj-lt"/>
              <a:buAutoNum type="arabicPeriod"/>
            </a:pPr>
            <a:endParaRPr lang="fr-FR" sz="2400" dirty="0"/>
          </a:p>
          <a:p>
            <a:pPr marL="457200" indent="-457200">
              <a:buFont typeface="+mj-lt"/>
              <a:buAutoNum type="arabicPeriod"/>
            </a:pPr>
            <a:endParaRPr lang="fr-FR" sz="2400" dirty="0"/>
          </a:p>
          <a:p>
            <a:pPr marL="457200" indent="-457200">
              <a:buFont typeface="+mj-lt"/>
              <a:buAutoNum type="arabicPeriod"/>
            </a:pPr>
            <a:r>
              <a:rPr lang="fr-FR" altLang="fr-FR" sz="2400" dirty="0">
                <a:ea typeface="ＭＳ Ｐゴシック" panose="020B0600070205080204" pitchFamily="34" charset="-128"/>
              </a:rPr>
              <a:t>L’intégralité du bloc est indentée par rapport aux instructions qui le précèdent et le suivent.</a:t>
            </a:r>
            <a:endParaRPr lang="fr-FR" sz="2400" dirty="0"/>
          </a:p>
        </p:txBody>
      </p:sp>
      <p:pic>
        <p:nvPicPr>
          <p:cNvPr id="4" name="Graphique 3" descr="Avertissement">
            <a:extLst>
              <a:ext uri="{FF2B5EF4-FFF2-40B4-BE49-F238E27FC236}">
                <a16:creationId xmlns:a16="http://schemas.microsoft.com/office/drawing/2014/main" id="{0C366FCD-3030-CA43-8C1A-8316A0E718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87297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Structures conditionnelles.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Exemple 1 : un test simple (</a:t>
            </a:r>
            <a:r>
              <a:rPr lang="fr-FR" sz="2400" b="1" i="1" dirty="0"/>
              <a:t>i.e.</a:t>
            </a:r>
            <a:r>
              <a:rPr lang="fr-FR" sz="2400" b="1" dirty="0"/>
              <a:t> sans alternatives) pour calculer une valeur absolue</a:t>
            </a:r>
          </a:p>
        </p:txBody>
      </p:sp>
      <p:sp>
        <p:nvSpPr>
          <p:cNvPr id="4" name="Rectangle : coins arrondis 3">
            <a:extLst>
              <a:ext uri="{FF2B5EF4-FFF2-40B4-BE49-F238E27FC236}">
                <a16:creationId xmlns:a16="http://schemas.microsoft.com/office/drawing/2014/main" id="{F377E22B-86E6-924D-AD3A-CD42EFAA1004}"/>
              </a:ext>
            </a:extLst>
          </p:cNvPr>
          <p:cNvSpPr/>
          <p:nvPr/>
        </p:nvSpPr>
        <p:spPr>
          <a:xfrm>
            <a:off x="1596000" y="2678010"/>
            <a:ext cx="9000000" cy="228709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x = eval(input("Saisir une valeur de x :"))</a:t>
            </a:r>
          </a:p>
          <a:p>
            <a:r>
              <a:rPr lang="fr-FR" sz="2000" dirty="0">
                <a:solidFill>
                  <a:schemeClr val="tx1"/>
                </a:solidFill>
                <a:latin typeface="Courier New" panose="02070309020205020404" pitchFamily="49" charset="0"/>
                <a:cs typeface="Courier New" panose="02070309020205020404" pitchFamily="49" charset="0"/>
              </a:rPr>
              <a:t>if x&lt;0:</a:t>
            </a:r>
          </a:p>
          <a:p>
            <a:r>
              <a:rPr lang="fr-FR" sz="2000" dirty="0">
                <a:solidFill>
                  <a:schemeClr val="tx1"/>
                </a:solidFill>
                <a:latin typeface="Courier New" panose="02070309020205020404" pitchFamily="49" charset="0"/>
                <a:cs typeface="Courier New" panose="02070309020205020404" pitchFamily="49" charset="0"/>
              </a:rPr>
              <a:t>    x = -x</a:t>
            </a:r>
          </a:p>
          <a:p>
            <a:r>
              <a:rPr lang="fr-FR" sz="2000" dirty="0">
                <a:solidFill>
                  <a:schemeClr val="tx1"/>
                </a:solidFill>
                <a:latin typeface="Courier New" panose="02070309020205020404" pitchFamily="49" charset="0"/>
                <a:cs typeface="Courier New" panose="02070309020205020404" pitchFamily="49" charset="0"/>
              </a:rPr>
              <a:t>print("La valeur absolue de x est", x)</a:t>
            </a:r>
          </a:p>
        </p:txBody>
      </p:sp>
    </p:spTree>
    <p:extLst>
      <p:ext uri="{BB962C8B-B14F-4D97-AF65-F5344CB8AC3E}">
        <p14:creationId xmlns:p14="http://schemas.microsoft.com/office/powerpoint/2010/main" val="303531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Structures conditionnelles.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Exemple 2 : un test avec une alternative pour indiquer la parité d’un entier</a:t>
            </a:r>
          </a:p>
        </p:txBody>
      </p:sp>
      <p:sp>
        <p:nvSpPr>
          <p:cNvPr id="4" name="Rectangle : coins arrondis 3">
            <a:extLst>
              <a:ext uri="{FF2B5EF4-FFF2-40B4-BE49-F238E27FC236}">
                <a16:creationId xmlns:a16="http://schemas.microsoft.com/office/drawing/2014/main" id="{DB384B94-DCB1-7B4D-8C2C-0BF33A4C8073}"/>
              </a:ext>
            </a:extLst>
          </p:cNvPr>
          <p:cNvSpPr/>
          <p:nvPr/>
        </p:nvSpPr>
        <p:spPr>
          <a:xfrm>
            <a:off x="1596000" y="2678009"/>
            <a:ext cx="9000000" cy="254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n = eval(input("Saisir un entier : "))</a:t>
            </a:r>
          </a:p>
          <a:p>
            <a:r>
              <a:rPr lang="fr-FR" sz="2000" dirty="0">
                <a:solidFill>
                  <a:schemeClr val="tx1"/>
                </a:solidFill>
                <a:latin typeface="Courier New" panose="02070309020205020404" pitchFamily="49" charset="0"/>
                <a:cs typeface="Courier New" panose="02070309020205020404" pitchFamily="49" charset="0"/>
              </a:rPr>
              <a:t>if n%2 == 0:</a:t>
            </a:r>
          </a:p>
          <a:p>
            <a:r>
              <a:rPr lang="fr-FR" sz="2000" dirty="0">
                <a:solidFill>
                  <a:schemeClr val="tx1"/>
                </a:solidFill>
                <a:latin typeface="Courier New" panose="02070309020205020404" pitchFamily="49" charset="0"/>
                <a:cs typeface="Courier New" panose="02070309020205020404" pitchFamily="49" charset="0"/>
              </a:rPr>
              <a:t>    print("Le nombre saisi est pair")</a:t>
            </a:r>
          </a:p>
          <a:p>
            <a:r>
              <a:rPr lang="fr-FR" sz="2000" dirty="0">
                <a:solidFill>
                  <a:schemeClr val="tx1"/>
                </a:solidFill>
                <a:latin typeface="Courier New" panose="02070309020205020404" pitchFamily="49" charset="0"/>
                <a:cs typeface="Courier New" panose="02070309020205020404" pitchFamily="49" charset="0"/>
              </a:rPr>
              <a:t>else:</a:t>
            </a:r>
          </a:p>
          <a:p>
            <a:r>
              <a:rPr lang="fr-FR" sz="2000" dirty="0">
                <a:solidFill>
                  <a:schemeClr val="tx1"/>
                </a:solidFill>
                <a:latin typeface="Courier New" panose="02070309020205020404" pitchFamily="49" charset="0"/>
                <a:cs typeface="Courier New" panose="02070309020205020404" pitchFamily="49" charset="0"/>
              </a:rPr>
              <a:t>    print("Le nombre saisi est impair")</a:t>
            </a:r>
          </a:p>
        </p:txBody>
      </p:sp>
    </p:spTree>
    <p:extLst>
      <p:ext uri="{BB962C8B-B14F-4D97-AF65-F5344CB8AC3E}">
        <p14:creationId xmlns:p14="http://schemas.microsoft.com/office/powerpoint/2010/main" val="224862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Structures conditionnelles.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Exemple 3 : un test avec deux alternatives pour déterminer une réussite au BAC</a:t>
            </a:r>
          </a:p>
        </p:txBody>
      </p:sp>
      <p:sp>
        <p:nvSpPr>
          <p:cNvPr id="4" name="Rectangle : coins arrondis 3">
            <a:extLst>
              <a:ext uri="{FF2B5EF4-FFF2-40B4-BE49-F238E27FC236}">
                <a16:creationId xmlns:a16="http://schemas.microsoft.com/office/drawing/2014/main" id="{AF2F8047-F726-7847-9D8F-E7B7E06C9DD8}"/>
              </a:ext>
            </a:extLst>
          </p:cNvPr>
          <p:cNvSpPr/>
          <p:nvPr/>
        </p:nvSpPr>
        <p:spPr>
          <a:xfrm>
            <a:off x="1596000" y="2678009"/>
            <a:ext cx="9000000" cy="31332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note = eval(input("Saisir la moyenne générale : "))</a:t>
            </a:r>
          </a:p>
          <a:p>
            <a:r>
              <a:rPr lang="fr-FR" sz="2000" dirty="0">
                <a:solidFill>
                  <a:schemeClr val="tx1"/>
                </a:solidFill>
                <a:latin typeface="Courier New" panose="02070309020205020404" pitchFamily="49" charset="0"/>
                <a:cs typeface="Courier New" panose="02070309020205020404" pitchFamily="49" charset="0"/>
              </a:rPr>
              <a:t>if note &lt; 8:</a:t>
            </a:r>
          </a:p>
          <a:p>
            <a:r>
              <a:rPr lang="fr-FR" sz="2000" dirty="0">
                <a:solidFill>
                  <a:schemeClr val="tx1"/>
                </a:solidFill>
                <a:latin typeface="Courier New" panose="02070309020205020404" pitchFamily="49" charset="0"/>
                <a:cs typeface="Courier New" panose="02070309020205020404" pitchFamily="49" charset="0"/>
              </a:rPr>
              <a:t>    print("Lycéen recalé")</a:t>
            </a:r>
          </a:p>
          <a:p>
            <a:r>
              <a:rPr lang="fr-FR" sz="2000" dirty="0">
                <a:solidFill>
                  <a:schemeClr val="tx1"/>
                </a:solidFill>
                <a:latin typeface="Courier New" panose="02070309020205020404" pitchFamily="49" charset="0"/>
                <a:cs typeface="Courier New" panose="02070309020205020404" pitchFamily="49" charset="0"/>
              </a:rPr>
              <a:t>elif note &lt; 10:</a:t>
            </a:r>
          </a:p>
          <a:p>
            <a:r>
              <a:rPr lang="fr-FR" sz="2000" dirty="0">
                <a:solidFill>
                  <a:schemeClr val="tx1"/>
                </a:solidFill>
                <a:latin typeface="Courier New" panose="02070309020205020404" pitchFamily="49" charset="0"/>
                <a:cs typeface="Courier New" panose="02070309020205020404" pitchFamily="49" charset="0"/>
              </a:rPr>
              <a:t>    print("Lycéen au rattrapage")</a:t>
            </a:r>
          </a:p>
          <a:p>
            <a:r>
              <a:rPr lang="fr-FR" sz="2000" dirty="0">
                <a:solidFill>
                  <a:schemeClr val="tx1"/>
                </a:solidFill>
                <a:latin typeface="Courier New" panose="02070309020205020404" pitchFamily="49" charset="0"/>
                <a:cs typeface="Courier New" panose="02070309020205020404" pitchFamily="49" charset="0"/>
              </a:rPr>
              <a:t>else:</a:t>
            </a:r>
          </a:p>
          <a:p>
            <a:r>
              <a:rPr lang="fr-FR" sz="2000" dirty="0">
                <a:solidFill>
                  <a:schemeClr val="tx1"/>
                </a:solidFill>
                <a:latin typeface="Courier New" panose="02070309020205020404" pitchFamily="49" charset="0"/>
                <a:cs typeface="Courier New" panose="02070309020205020404" pitchFamily="49" charset="0"/>
              </a:rPr>
              <a:t>    print("Lycéen admis")</a:t>
            </a:r>
          </a:p>
        </p:txBody>
      </p:sp>
    </p:spTree>
    <p:extLst>
      <p:ext uri="{BB962C8B-B14F-4D97-AF65-F5344CB8AC3E}">
        <p14:creationId xmlns:p14="http://schemas.microsoft.com/office/powerpoint/2010/main" val="32984233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2284</Words>
  <Application>Microsoft Macintosh PowerPoint</Application>
  <PresentationFormat>Grand écran</PresentationFormat>
  <Paragraphs>348</Paragraphs>
  <Slides>36</Slides>
  <Notes>12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ＭＳ Ｐゴシック</vt:lpstr>
      <vt:lpstr>Arial</vt:lpstr>
      <vt:lpstr>Calibri</vt:lpstr>
      <vt:lpstr>Calibri Light</vt:lpstr>
      <vt:lpstr>Cambria Math</vt:lpstr>
      <vt:lpstr>Courier New</vt:lpstr>
      <vt:lpstr>Thème Office</vt:lpstr>
      <vt:lpstr>Structures conditionnelles et itératives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Laurent Godefroy</dc:creator>
  <cp:lastModifiedBy>Laurent Godefroy</cp:lastModifiedBy>
  <cp:revision>47</cp:revision>
  <dcterms:created xsi:type="dcterms:W3CDTF">2021-02-04T09:09:06Z</dcterms:created>
  <dcterms:modified xsi:type="dcterms:W3CDTF">2024-07-10T12:30:30Z</dcterms:modified>
</cp:coreProperties>
</file>