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67" r:id="rId4"/>
    <p:sldId id="258" r:id="rId5"/>
    <p:sldId id="329" r:id="rId6"/>
    <p:sldId id="330" r:id="rId7"/>
    <p:sldId id="331" r:id="rId8"/>
    <p:sldId id="332" r:id="rId9"/>
    <p:sldId id="333" r:id="rId10"/>
    <p:sldId id="334" r:id="rId11"/>
    <p:sldId id="335" r:id="rId12"/>
    <p:sldId id="336" r:id="rId13"/>
    <p:sldId id="339" r:id="rId14"/>
    <p:sldId id="340" r:id="rId15"/>
    <p:sldId id="341" r:id="rId16"/>
    <p:sldId id="342" r:id="rId17"/>
    <p:sldId id="357" r:id="rId18"/>
    <p:sldId id="325" r:id="rId19"/>
    <p:sldId id="262" r:id="rId20"/>
    <p:sldId id="268" r:id="rId21"/>
    <p:sldId id="343" r:id="rId22"/>
    <p:sldId id="344" r:id="rId23"/>
    <p:sldId id="345" r:id="rId24"/>
    <p:sldId id="346" r:id="rId25"/>
    <p:sldId id="347" r:id="rId26"/>
    <p:sldId id="348" r:id="rId27"/>
    <p:sldId id="349" r:id="rId28"/>
    <p:sldId id="350" r:id="rId29"/>
    <p:sldId id="351" r:id="rId30"/>
    <p:sldId id="352" r:id="rId31"/>
    <p:sldId id="353" r:id="rId32"/>
    <p:sldId id="354" r:id="rId33"/>
    <p:sldId id="368" r:id="rId34"/>
    <p:sldId id="359" r:id="rId35"/>
    <p:sldId id="360" r:id="rId36"/>
    <p:sldId id="362" r:id="rId37"/>
    <p:sldId id="367" r:id="rId38"/>
    <p:sldId id="361" r:id="rId39"/>
    <p:sldId id="328" r:id="rId40"/>
    <p:sldId id="272" r:id="rId4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26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84626"/>
  </p:normalViewPr>
  <p:slideViewPr>
    <p:cSldViewPr snapToGrid="0" snapToObjects="1">
      <p:cViewPr varScale="1">
        <p:scale>
          <a:sx n="107" d="100"/>
          <a:sy n="107" d="100"/>
        </p:scale>
        <p:origin x="1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B44D0C-1CB1-E645-87B8-5887239B9ECD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9A1237-63C0-2149-90AD-33FFCF7C857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762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© SUPINFO</a:t>
            </a:r>
          </a:p>
          <a:p>
            <a:r>
              <a:rPr lang="fr-FR" dirty="0"/>
              <a:t>Auteur : Laurent GODEFROY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17323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Ici un exemple de procédure qui ne possède pas de paramètres.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87390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Une ligne de commande uniquement constituée par exemple de « cube(5) » se contenterait de calculer cette valeur mais la « perdrait » aussi vite.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Il faut donc s’en servir avec par exemple un affichage, une affectation ou encore comme paramètre d’une autre fonction.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58151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altLang="fr-FR" noProof="0" dirty="0">
                <a:latin typeface="Arial" panose="020B0604020202020204" pitchFamily="34" charset="0"/>
                <a:ea typeface="ＭＳ Ｐゴシック" panose="020B0600070205080204" pitchFamily="34" charset="-128"/>
              </a:rPr>
              <a:t>« If it looks like a duck, swims like a duck, and quacks like a duck, then it probably is a duck. »</a:t>
            </a:r>
          </a:p>
          <a:p>
            <a:r>
              <a:rPr lang="fr-FR" dirty="0"/>
              <a:t>On retrouvera ce principe plus tard dans le cours 1ALGO sous une forme légèrement différente.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4673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Un module peut également contenir la définition de constantes.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68718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 va compléter ce petit schéma au fil de cette partie.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6831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Il est en effet très fréquent qu’un même bloc de code soit amené à être exécuté plusieurs fois. On parle aussi de « factorisation de code ».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0442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Principe très simple à comprendre : on réduit la complexité d’un programme en le découpant en sous-programmes plus simples.</a:t>
            </a:r>
          </a:p>
          <a:p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 crée ainsi ce que l’on appelle une hiérarchie de tâches.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261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À noter qu’un sous-programme peut très bien ne pas posséder de paramètres.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6010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noProof="0" dirty="0">
                <a:ea typeface="ＭＳ Ｐゴシック" panose="020B0600070205080204" pitchFamily="34" charset="-128"/>
              </a:rPr>
              <a:t>Ce sont par exemple des résultats de calculs intermédiaires, des compteurs de tours dans une structure itérative,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sz="1200" noProof="0" dirty="0">
                <a:ea typeface="ＭＳ Ｐゴシック" panose="020B0600070205080204" pitchFamily="34" charset="-128"/>
              </a:rPr>
              <a:t>Ces variables ne sont accessibles qu’</a:t>
            </a:r>
            <a:r>
              <a:rPr lang="fr-FR" altLang="ja-JP" sz="1200" b="1" noProof="0" dirty="0">
                <a:solidFill>
                  <a:srgbClr val="0000FF"/>
                </a:solidFill>
                <a:ea typeface="ＭＳ Ｐゴシック" panose="020B0600070205080204" pitchFamily="34" charset="-128"/>
              </a:rPr>
              <a:t>au sein </a:t>
            </a:r>
            <a:r>
              <a:rPr lang="fr-FR" altLang="ja-JP" sz="1200" noProof="0" dirty="0">
                <a:ea typeface="ＭＳ Ｐゴシック" panose="020B0600070205080204" pitchFamily="34" charset="-128"/>
              </a:rPr>
              <a:t>du sous-programme qui les définit et utilise.</a:t>
            </a:r>
            <a:endParaRPr lang="fr-FR" altLang="fr-FR" sz="1200" noProof="0" dirty="0">
              <a:ea typeface="ＭＳ Ｐゴシック" panose="020B0600070205080204" pitchFamily="34" charset="-128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6013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En un mot, nous n’utiliserons pas de variables globales dans nos sous-programmes.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114395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Un effet de bord est par exemple un affichage à l’écran, une écriture dans un fichier, la modification de la valeur d’un paramètre, etc.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En théorie une fonction ne réalise pas d’effets de bord, mais en pratique on pourra se le permettre.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17800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On essaiera de respecter la convention classique qui stipule que le nom des sous-programmes doit être en « lowerCamelCase ».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altLang="fr-FR" dirty="0">
                <a:latin typeface="Arial" panose="020B0604020202020204" pitchFamily="34" charset="0"/>
                <a:ea typeface="ＭＳ Ｐゴシック" panose="020B0600070205080204" pitchFamily="34" charset="-128"/>
              </a:rPr>
              <a:t>À noter qu’un sous-programme peut très bien ne pas posséder de paramètres comme nous le verrons sur des exemples.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9A1237-63C0-2149-90AD-33FFCF7C8578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0329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E35FED-2507-6347-9B57-3FF5AFCD8E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AD8B847-1B82-BE49-A9A7-C3023CD2D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611D94-0717-E14D-B19C-F142F7DBD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BD62BDA-0F08-504D-9BDA-A04B89E82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0C21CC-1B92-B44B-AE72-CDCCB2D83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41407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3EDC94-6368-2D4E-8A75-930EFDF09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FEE47BB-5DBD-034C-84DA-C86FA33B9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FE7FE81-3F94-FB4B-AB88-842AE52DC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51EDF4-8F0D-4644-BC7F-8EDA683F6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779F0B-3D1B-234B-8E0E-0005BA6EE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92137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FD2D733-6537-F246-9DD6-47A2CFFE2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FED1EB9-F8C4-6F42-9293-8EFB0A55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078BEE2-EC2A-B14D-8087-8A8A25C4D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C088C9-8381-E84F-AEB6-0CE68238A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FEFA170-D382-C048-933C-9BCF9266E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24321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EA51D4-1867-8845-820C-C21D7BCEC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C3841B2-2299-484D-98D4-2509FDD87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57F3535-31CB-2243-9FD7-D6385CE3D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828F9A-0BE6-2040-B200-CA9AD150D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553960E-7BA0-5744-B871-2625A9246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977545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D28FD5-3D75-FF4B-8910-57BF5A278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84D373C-AC4E-4749-AF27-1D4F5473F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4B37BF-0D5B-EE4F-B5D2-4991975BE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CC8B85-AF4B-D347-9A59-97FD4522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F0FD24F-150A-1443-9905-84B822D46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54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238437-A9AA-1649-93B3-41C10243C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052425-B188-F44E-AE00-4A68E5EA43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C1B7208-E02E-5B44-B5B0-8F7E4329BF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86479033-F7B2-3340-AA42-C9315CC63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BC51178-4562-B14F-81E9-EEB57190D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ECB1059-2BD2-DE48-8A78-A1F0952E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3048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2E87D52-2FB1-1B49-AB3F-B878A6C6C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35322B7-F0A2-534D-A6BC-4D36CFB7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A541A8E-94B9-9948-9F7F-B59CE4A7A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7F5E04-45D9-0B41-A49B-C539BB240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45050A4-C507-9A4F-B6CE-71C0EC9B7E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FAFD617-5DC0-7146-8644-37FDEF3C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6D3D1A-4433-FB46-BCB3-2FC07477E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228BE2A0-7142-7944-9978-9CF0A02E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945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23AE92-F78E-674F-9897-3D26B7A9F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AC96ECA-9486-6E4B-B4BC-7E76B34EF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8B4D8AF-4BB6-934B-A379-CBF84C9A4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F8E009D-38CE-D34C-82BA-3182CA4F1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5514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D844418-3E68-CA4E-AC8C-9D66D9255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CD285BC-A399-C24D-9863-55D71A825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BC877D-0D91-8442-9A72-AF3420B94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0732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9C8412-37C8-4B46-9CE8-3469F1893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A9CD95-5780-714B-A453-63A2F3456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2D7CA0C-E415-F14F-9EF8-44A9C7CBED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2697766-D919-5247-A55B-2A12BA74B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77295-5D11-2841-AC5B-84946CEA3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CAF8E56-0D31-804D-9F4F-DD615D5E8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0111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54B13-E418-4E42-B170-1BC86021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EB349CDA-C85B-4F42-B8C6-26E684EDA6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9E92AAF-FCE8-F84A-8EB9-CC618F3F7E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AB83901-E98D-6B44-A440-F9809CD85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AB5FCBB-5385-494D-A3C1-C59A68C9E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24BFBC5-500C-E04C-A17A-AC6C64E82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920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1016B3E-7434-F444-85B1-81A3F66D7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C2A833-B532-5441-8F6F-770D7BDE7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AD43F0-39EC-1047-86D5-82DFE14D54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B14F5-1D21-F14F-B36B-BCA0A34A15FF}" type="datetimeFigureOut">
              <a:rPr lang="fr-FR" smtClean="0"/>
              <a:t>10/07/2024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406F5D3-EF53-A447-B4AC-97397E1C33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542739-B2AF-EA41-A1C0-C7A7135EE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FE8A8-8232-1F4D-846D-4EBDDCE93EE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8103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sv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sv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sv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F8221A-BD6C-D743-8F79-B5CC237B7B3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Sous-programmes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76B8DA83-B860-924D-B9FE-FE02FD8A3C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25983"/>
            <a:ext cx="9144000" cy="1655762"/>
          </a:xfrm>
        </p:spPr>
        <p:txBody>
          <a:bodyPr/>
          <a:lstStyle/>
          <a:p>
            <a:r>
              <a:rPr lang="fr-FR" dirty="0">
                <a:solidFill>
                  <a:schemeClr val="bg1"/>
                </a:solidFill>
              </a:rPr>
              <a:t>Introduction à la programmation en Python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5A1A31C-D020-0B43-A654-BC830BBC2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3200" y="5454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4620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Lors de l’implémentation d’un sous-programme, on précise la liste de tous les paramètres qu’il va utiliser.</a:t>
            </a:r>
          </a:p>
        </p:txBody>
      </p:sp>
      <p:sp>
        <p:nvSpPr>
          <p:cNvPr id="6" name="ZoneTexte 1">
            <a:extLst>
              <a:ext uri="{FF2B5EF4-FFF2-40B4-BE49-F238E27FC236}">
                <a16:creationId xmlns:a16="http://schemas.microsoft.com/office/drawing/2014/main" id="{8E107C54-8FC1-134A-A1FB-D4B8B75A3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56" y="3857111"/>
            <a:ext cx="3743325" cy="1784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Waldo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du sous-programme Waldo, qui traite </a:t>
            </a:r>
            <a:r>
              <a:rPr lang="fr-FR" altLang="fr-FR" sz="2200" i="1" dirty="0">
                <a:latin typeface="+mn-lt"/>
              </a:rPr>
              <a:t>para1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para2</a:t>
            </a:r>
            <a:r>
              <a:rPr lang="fr-FR" altLang="fr-FR" sz="2200" dirty="0">
                <a:latin typeface="+mn-lt"/>
              </a:rPr>
              <a:t>, …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FA14F346-2D8D-AB48-AF26-C987E03DBB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9131" y="4288911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34D31CB1-B0B6-D046-A8F0-1A000DB65A0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9131" y="5368411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54">
            <a:extLst>
              <a:ext uri="{FF2B5EF4-FFF2-40B4-BE49-F238E27FC236}">
                <a16:creationId xmlns:a16="http://schemas.microsoft.com/office/drawing/2014/main" id="{22E1A7FE-538C-124C-9A54-63F905805D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131" y="3980936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 dirty="0">
                <a:latin typeface="+mn-lt"/>
              </a:rPr>
              <a:t>para1</a:t>
            </a:r>
          </a:p>
        </p:txBody>
      </p: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C4123A31-9904-8D47-9C4A-3501F225A60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769131" y="4649273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ZoneTexte 54">
            <a:extLst>
              <a:ext uri="{FF2B5EF4-FFF2-40B4-BE49-F238E27FC236}">
                <a16:creationId xmlns:a16="http://schemas.microsoft.com/office/drawing/2014/main" id="{F4369B4B-03B9-3E4B-8037-9A09DD61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131" y="4341298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para2</a:t>
            </a:r>
          </a:p>
        </p:txBody>
      </p:sp>
      <p:sp>
        <p:nvSpPr>
          <p:cNvPr id="12" name="ZoneTexte 54">
            <a:extLst>
              <a:ext uri="{FF2B5EF4-FFF2-40B4-BE49-F238E27FC236}">
                <a16:creationId xmlns:a16="http://schemas.microsoft.com/office/drawing/2014/main" id="{AA184165-02AE-EA47-891F-5510D6DDB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9131" y="5060436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 dirty="0">
                <a:latin typeface="+mn-lt"/>
              </a:rPr>
              <a:t>paraN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444383C0-B7E7-9048-A5B1-AE1D88C3825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913593" y="4936611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501874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Paramètres</a:t>
            </a:r>
          </a:p>
          <a:p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Lors de l’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utilisation d</a:t>
            </a:r>
            <a:r>
              <a:rPr lang="fr-FR" altLang="fr-FR" sz="2400" dirty="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un sous-programme, on va alors préciser la valeur de chacun des paramètres qu</a:t>
            </a:r>
            <a:r>
              <a:rPr lang="fr-FR" altLang="fr-FR" sz="2400" dirty="0">
                <a:ea typeface="ＭＳ Ｐゴシック" panose="020B0600070205080204" pitchFamily="34" charset="-128"/>
              </a:rPr>
              <a:t>’</a:t>
            </a:r>
            <a:r>
              <a:rPr lang="fr-FR" altLang="ja-JP" sz="2400" dirty="0">
                <a:ea typeface="ＭＳ Ｐゴシック" panose="020B0600070205080204" pitchFamily="34" charset="-128"/>
              </a:rPr>
              <a:t>il possède.</a:t>
            </a:r>
            <a:endParaRPr lang="fr-FR" altLang="fr-FR" sz="2400" dirty="0">
              <a:ea typeface="ＭＳ Ｐゴシック" panose="020B0600070205080204" pitchFamily="34" charset="-128"/>
            </a:endParaRP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C3FF9D89-2300-CD45-AB72-C4573166B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6360" y="3429000"/>
            <a:ext cx="3743325" cy="2801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b="1" u="sng" dirty="0">
                <a:latin typeface="+mn-lt"/>
              </a:rPr>
              <a:t>Programme</a:t>
            </a:r>
            <a:endParaRPr lang="fr-FR" altLang="fr-FR" sz="2200" b="1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instructions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Waldo(val1, val2,...)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instructions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626EA7FE-A5E5-FC4C-AED6-3256A7BE7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135" y="3862388"/>
            <a:ext cx="3743325" cy="21224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Waldo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du sous-programme Waldo qui traite </a:t>
            </a:r>
            <a:r>
              <a:rPr lang="fr-FR" altLang="fr-FR" sz="2200" i="1" dirty="0">
                <a:latin typeface="+mn-lt"/>
              </a:rPr>
              <a:t>para1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para2</a:t>
            </a:r>
            <a:r>
              <a:rPr lang="fr-FR" altLang="fr-FR" sz="2200" dirty="0">
                <a:latin typeface="+mn-lt"/>
              </a:rPr>
              <a:t>, … avec les valeurs </a:t>
            </a:r>
            <a:r>
              <a:rPr lang="fr-FR" altLang="fr-FR" sz="2200" i="1" dirty="0">
                <a:latin typeface="+mn-lt"/>
              </a:rPr>
              <a:t>val1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val2, </a:t>
            </a:r>
            <a:r>
              <a:rPr lang="fr-FR" altLang="fr-FR" sz="2200" dirty="0">
                <a:latin typeface="+mn-lt"/>
              </a:rPr>
              <a:t>...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752584B1-C694-6D4E-93BC-9259C556A07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0410" y="4457700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0CE9976E-9C3B-0547-9496-8043188EBB9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0410" y="5537200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54">
            <a:extLst>
              <a:ext uri="{FF2B5EF4-FFF2-40B4-BE49-F238E27FC236}">
                <a16:creationId xmlns:a16="http://schemas.microsoft.com/office/drawing/2014/main" id="{254095B6-C71D-4649-B888-A47AB5265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10" y="4149725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val1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08C60D9D-16B2-BC42-A0A7-1CA9F97AD9D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30410" y="4818063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ZoneTexte 54">
            <a:extLst>
              <a:ext uri="{FF2B5EF4-FFF2-40B4-BE49-F238E27FC236}">
                <a16:creationId xmlns:a16="http://schemas.microsoft.com/office/drawing/2014/main" id="{FD4709A8-08FD-3047-8F9D-922B97250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10" y="4510088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val2</a:t>
            </a:r>
          </a:p>
        </p:txBody>
      </p:sp>
      <p:sp>
        <p:nvSpPr>
          <p:cNvPr id="11" name="ZoneTexte 54">
            <a:extLst>
              <a:ext uri="{FF2B5EF4-FFF2-40B4-BE49-F238E27FC236}">
                <a16:creationId xmlns:a16="http://schemas.microsoft.com/office/drawing/2014/main" id="{DEE9C508-3D6C-034D-AD22-E52549AC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410" y="5229225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valN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65C92795-0562-EB4F-974B-2805CC4DDD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74873" y="5105400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E5662E5-1E83-CB44-B0BD-3FFA70451CD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290548" y="5013325"/>
            <a:ext cx="1439862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00146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Variables locales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 sont des variables définies à l’intérieur d’un sous-programme afin de procéder au traitement des paramètres.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80D52FDD-2180-6B42-B636-7CE1F87F1D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7447" y="3487902"/>
            <a:ext cx="3743325" cy="2462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Waldo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du sous-programme Waldo, qui traite </a:t>
            </a:r>
            <a:r>
              <a:rPr lang="fr-FR" altLang="fr-FR" sz="2200" i="1" dirty="0">
                <a:latin typeface="+mn-lt"/>
              </a:rPr>
              <a:t>para1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para2</a:t>
            </a:r>
            <a:r>
              <a:rPr lang="fr-FR" altLang="fr-FR" sz="2200" dirty="0">
                <a:latin typeface="+mn-lt"/>
              </a:rPr>
              <a:t>, ....</a:t>
            </a:r>
          </a:p>
          <a:p>
            <a:pPr algn="ctr"/>
            <a:r>
              <a:rPr lang="fr-FR" altLang="fr-FR" sz="2200" dirty="0">
                <a:latin typeface="+mn-lt"/>
              </a:rPr>
              <a:t>à l’aide de variables locales </a:t>
            </a:r>
          </a:p>
          <a:p>
            <a:pPr algn="ctr"/>
            <a:r>
              <a:rPr lang="fr-FR" altLang="fr-FR" sz="2200" i="1" dirty="0">
                <a:latin typeface="+mn-lt"/>
              </a:rPr>
              <a:t>var1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var2</a:t>
            </a:r>
            <a:r>
              <a:rPr lang="fr-FR" altLang="fr-FR" sz="2200" dirty="0">
                <a:latin typeface="+mn-lt"/>
              </a:rPr>
              <a:t>, ...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0577D147-F69D-0F41-8DAF-C46F04831FE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6722" y="4208627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AF2F8C7D-289A-A345-8E90-E19D8BB4136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6722" y="5288127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ZoneTexte 54">
            <a:extLst>
              <a:ext uri="{FF2B5EF4-FFF2-40B4-BE49-F238E27FC236}">
                <a16:creationId xmlns:a16="http://schemas.microsoft.com/office/drawing/2014/main" id="{61EC5D08-0356-D44A-8764-2FDB42FD9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722" y="3900652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para1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11E1ACD-0269-0E40-AEB6-96AB3CF5909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896722" y="4568990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54">
            <a:extLst>
              <a:ext uri="{FF2B5EF4-FFF2-40B4-BE49-F238E27FC236}">
                <a16:creationId xmlns:a16="http://schemas.microsoft.com/office/drawing/2014/main" id="{D0B86984-F0D5-4B48-98B2-11407ECB6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722" y="4261015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>
                <a:latin typeface="+mn-lt"/>
              </a:rPr>
              <a:t>para2</a:t>
            </a:r>
          </a:p>
        </p:txBody>
      </p:sp>
      <p:sp>
        <p:nvSpPr>
          <p:cNvPr id="10" name="ZoneTexte 54">
            <a:extLst>
              <a:ext uri="{FF2B5EF4-FFF2-40B4-BE49-F238E27FC236}">
                <a16:creationId xmlns:a16="http://schemas.microsoft.com/office/drawing/2014/main" id="{7A9A5181-666F-544A-85F0-E4C624D755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6722" y="4980152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 dirty="0">
                <a:latin typeface="+mn-lt"/>
              </a:rPr>
              <a:t>paraN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4A76FA34-E411-6949-A140-F32A1D6D9E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41184" y="4856327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796849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Variables globales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 sont des variables définies dans le programme principal et accessibles par un sous-programme. 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8F55B3F6-1124-4046-A352-79DE542724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729" y="3113598"/>
            <a:ext cx="3743325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b="1" u="sng" dirty="0">
                <a:latin typeface="+mn-lt"/>
              </a:rPr>
              <a:t>Programme</a:t>
            </a:r>
            <a:endParaRPr lang="fr-FR" altLang="fr-FR" sz="2200" b="1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instructions</a:t>
            </a:r>
          </a:p>
          <a:p>
            <a:pPr algn="ctr"/>
            <a:r>
              <a:rPr lang="fr-FR" altLang="fr-FR" sz="2200" dirty="0">
                <a:latin typeface="+mn-lt"/>
              </a:rPr>
              <a:t>Définition de variables globales </a:t>
            </a:r>
            <a:r>
              <a:rPr lang="fr-FR" altLang="fr-FR" sz="2200" i="1" dirty="0">
                <a:solidFill>
                  <a:srgbClr val="0000FF"/>
                </a:solidFill>
                <a:latin typeface="+mn-lt"/>
              </a:rPr>
              <a:t>glob1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solidFill>
                  <a:srgbClr val="0000FF"/>
                </a:solidFill>
                <a:latin typeface="+mn-lt"/>
              </a:rPr>
              <a:t>glob2</a:t>
            </a:r>
            <a:r>
              <a:rPr lang="fr-FR" altLang="fr-FR" sz="2200" dirty="0">
                <a:latin typeface="+mn-lt"/>
              </a:rPr>
              <a:t>, ...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Waldo(val1,val2,...)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instructions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98B18D98-63E5-7D4C-8B84-E9BA56A341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9504" y="3113598"/>
            <a:ext cx="3743325" cy="3478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Waldo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du sous-programme Waldo qui traite </a:t>
            </a:r>
            <a:r>
              <a:rPr lang="fr-FR" altLang="fr-FR" sz="2200" i="1" dirty="0">
                <a:latin typeface="+mn-lt"/>
              </a:rPr>
              <a:t>para1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para2</a:t>
            </a:r>
            <a:r>
              <a:rPr lang="fr-FR" altLang="fr-FR" sz="2200" dirty="0">
                <a:latin typeface="+mn-lt"/>
              </a:rPr>
              <a:t>, … avec les valeurs </a:t>
            </a:r>
            <a:r>
              <a:rPr lang="fr-FR" altLang="fr-FR" sz="2200" i="1" dirty="0">
                <a:latin typeface="+mn-lt"/>
              </a:rPr>
              <a:t>val1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val2, </a:t>
            </a:r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à l’aide de variables locales </a:t>
            </a:r>
          </a:p>
          <a:p>
            <a:pPr algn="ctr"/>
            <a:r>
              <a:rPr lang="fr-FR" altLang="fr-FR" sz="2200" i="1" dirty="0">
                <a:latin typeface="+mn-lt"/>
              </a:rPr>
              <a:t>var1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var2</a:t>
            </a:r>
            <a:r>
              <a:rPr lang="fr-FR" altLang="fr-FR" sz="2200" dirty="0">
                <a:latin typeface="+mn-lt"/>
              </a:rPr>
              <a:t>, ...</a:t>
            </a:r>
          </a:p>
          <a:p>
            <a:pPr algn="ctr"/>
            <a:r>
              <a:rPr lang="fr-FR" altLang="fr-FR" sz="2200" dirty="0">
                <a:latin typeface="+mn-lt"/>
              </a:rPr>
              <a:t>Waldo accède aux variables globales </a:t>
            </a:r>
            <a:r>
              <a:rPr lang="fr-FR" altLang="fr-FR" sz="2200" i="1" dirty="0">
                <a:solidFill>
                  <a:srgbClr val="0000FF"/>
                </a:solidFill>
                <a:latin typeface="+mn-lt"/>
              </a:rPr>
              <a:t>glob1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solidFill>
                  <a:srgbClr val="0000FF"/>
                </a:solidFill>
                <a:latin typeface="+mn-lt"/>
              </a:rPr>
              <a:t>glob2</a:t>
            </a:r>
            <a:r>
              <a:rPr lang="fr-FR" altLang="fr-FR" sz="2200" dirty="0">
                <a:latin typeface="+mn-lt"/>
              </a:rPr>
              <a:t>, ...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49EAC9B7-E03B-074E-B3A3-8EEAD22BD64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8779" y="4574098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D12DEC5-4466-B74F-9546-CEED710AB62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8779" y="5653598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54">
            <a:extLst>
              <a:ext uri="{FF2B5EF4-FFF2-40B4-BE49-F238E27FC236}">
                <a16:creationId xmlns:a16="http://schemas.microsoft.com/office/drawing/2014/main" id="{C1F13FBD-62D6-5443-855B-9E2CF4709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79" y="4266123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 dirty="0"/>
              <a:t>val1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F7FFB96E-DF8D-9647-B2B8-4D5377E8A3F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198779" y="4934461"/>
            <a:ext cx="719138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ZoneTexte 54">
            <a:extLst>
              <a:ext uri="{FF2B5EF4-FFF2-40B4-BE49-F238E27FC236}">
                <a16:creationId xmlns:a16="http://schemas.microsoft.com/office/drawing/2014/main" id="{BAF3F860-C899-6E43-A1E3-6351513205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79" y="4626486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/>
              <a:t>val2</a:t>
            </a:r>
          </a:p>
        </p:txBody>
      </p:sp>
      <p:sp>
        <p:nvSpPr>
          <p:cNvPr id="11" name="ZoneTexte 54">
            <a:extLst>
              <a:ext uri="{FF2B5EF4-FFF2-40B4-BE49-F238E27FC236}">
                <a16:creationId xmlns:a16="http://schemas.microsoft.com/office/drawing/2014/main" id="{CBAA1A96-C401-484F-AC3D-A24DA85B6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8779" y="5345623"/>
            <a:ext cx="79216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/>
              <a:t>valN</a:t>
            </a:r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1C1F8D0-70B7-D343-B2E5-610220B9125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343242" y="5221798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73133798-89D3-A54E-99ED-C8692E6A598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784649" y="5129723"/>
            <a:ext cx="1414130" cy="21590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295282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Bonne pratique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Si un sous-programme utilise des données issues du programme principal on préfèrera les passer en paramètres plutôt que les définir de façon globale.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Cela limite en effet beaucoup la réutilisabilité du code.</a:t>
            </a:r>
          </a:p>
        </p:txBody>
      </p:sp>
      <p:pic>
        <p:nvPicPr>
          <p:cNvPr id="4" name="Graphique 3" descr="Avertissement">
            <a:extLst>
              <a:ext uri="{FF2B5EF4-FFF2-40B4-BE49-F238E27FC236}">
                <a16:creationId xmlns:a16="http://schemas.microsoft.com/office/drawing/2014/main" id="{ACEF00FC-437C-1841-9E10-508DAF47AF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93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deux types de sous-programmes : procédures et fonctions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procédures modifient l’état du programme sans retourner de résultat. Elles effectuent des effets de bord.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fonctions retournent un résultat au programme principal.</a:t>
            </a:r>
          </a:p>
        </p:txBody>
      </p:sp>
      <p:pic>
        <p:nvPicPr>
          <p:cNvPr id="4" name="Graphique 3" descr="Flux de travail">
            <a:extLst>
              <a:ext uri="{FF2B5EF4-FFF2-40B4-BE49-F238E27FC236}">
                <a16:creationId xmlns:a16="http://schemas.microsoft.com/office/drawing/2014/main" id="{15BDDD6C-0E8E-224B-903B-1F61076CF2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877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: visualisation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F9949743-08A9-874B-8DDE-06B26FA91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4337" y="2556702"/>
            <a:ext cx="3743325" cy="34778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Toto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de la fonction Toto, qui traite </a:t>
            </a:r>
          </a:p>
          <a:p>
            <a:pPr algn="ctr"/>
            <a:r>
              <a:rPr lang="fr-FR" altLang="fr-FR" sz="2200" i="1" dirty="0">
                <a:latin typeface="+mn-lt"/>
              </a:rPr>
              <a:t>para1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para2</a:t>
            </a:r>
            <a:r>
              <a:rPr lang="fr-FR" altLang="fr-FR" sz="2200" dirty="0">
                <a:latin typeface="+mn-lt"/>
              </a:rPr>
              <a:t>, ....</a:t>
            </a:r>
          </a:p>
          <a:p>
            <a:pPr algn="ctr"/>
            <a:r>
              <a:rPr lang="fr-FR" altLang="fr-FR" sz="2200" dirty="0">
                <a:latin typeface="+mn-lt"/>
              </a:rPr>
              <a:t>à l’aide de variables locales </a:t>
            </a:r>
          </a:p>
          <a:p>
            <a:pPr algn="ctr"/>
            <a:r>
              <a:rPr lang="fr-FR" altLang="fr-FR" sz="2200" i="1" dirty="0">
                <a:latin typeface="+mn-lt"/>
              </a:rPr>
              <a:t>var1</a:t>
            </a:r>
            <a:r>
              <a:rPr lang="fr-FR" altLang="fr-FR" sz="2200" dirty="0">
                <a:latin typeface="+mn-lt"/>
              </a:rPr>
              <a:t>, </a:t>
            </a:r>
            <a:r>
              <a:rPr lang="fr-FR" altLang="fr-FR" sz="2200" i="1" dirty="0">
                <a:latin typeface="+mn-lt"/>
              </a:rPr>
              <a:t>var2</a:t>
            </a:r>
            <a:r>
              <a:rPr lang="fr-FR" altLang="fr-FR" sz="2200" dirty="0">
                <a:latin typeface="+mn-lt"/>
              </a:rPr>
              <a:t>, ...</a:t>
            </a:r>
          </a:p>
          <a:p>
            <a:pPr algn="ctr"/>
            <a:r>
              <a:rPr lang="fr-FR" altLang="fr-FR" sz="2200" dirty="0">
                <a:latin typeface="+mn-lt"/>
              </a:rPr>
              <a:t>et qui </a:t>
            </a:r>
            <a:r>
              <a:rPr lang="fr-FR" altLang="fr-FR" sz="2200" i="1" dirty="0">
                <a:latin typeface="+mn-lt"/>
              </a:rPr>
              <a:t>in fine</a:t>
            </a:r>
            <a:r>
              <a:rPr lang="fr-FR" altLang="fr-FR" sz="2200" dirty="0">
                <a:latin typeface="+mn-lt"/>
              </a:rPr>
              <a:t> retourne la valeur </a:t>
            </a:r>
            <a:r>
              <a:rPr lang="fr-FR" altLang="fr-FR" sz="2200" i="1" dirty="0">
                <a:latin typeface="+mn-lt"/>
              </a:rPr>
              <a:t>résultat</a:t>
            </a:r>
            <a:r>
              <a:rPr lang="fr-FR" altLang="fr-FR" sz="2200" dirty="0">
                <a:latin typeface="+mn-lt"/>
              </a:rPr>
              <a:t> au programme principal </a:t>
            </a:r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BB7312E5-2249-E94C-A84C-64ABEECD26E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3612" y="3881133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F61A8E17-3BF4-954F-ABD6-25D06762856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3612" y="4960633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ZoneTexte 54">
            <a:extLst>
              <a:ext uri="{FF2B5EF4-FFF2-40B4-BE49-F238E27FC236}">
                <a16:creationId xmlns:a16="http://schemas.microsoft.com/office/drawing/2014/main" id="{AE5C72D7-6E15-D446-A7FA-885D3D79C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573158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 dirty="0"/>
              <a:t>para1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92B49B1A-0284-7142-9194-00CE035C895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503612" y="4241495"/>
            <a:ext cx="719137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" name="ZoneTexte 54">
            <a:extLst>
              <a:ext uri="{FF2B5EF4-FFF2-40B4-BE49-F238E27FC236}">
                <a16:creationId xmlns:a16="http://schemas.microsoft.com/office/drawing/2014/main" id="{8E4B4EC4-28E1-DD49-9F1B-555919BD08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3933520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/>
              <a:t>para2</a:t>
            </a:r>
          </a:p>
        </p:txBody>
      </p:sp>
      <p:sp>
        <p:nvSpPr>
          <p:cNvPr id="10" name="ZoneTexte 54">
            <a:extLst>
              <a:ext uri="{FF2B5EF4-FFF2-40B4-BE49-F238E27FC236}">
                <a16:creationId xmlns:a16="http://schemas.microsoft.com/office/drawing/2014/main" id="{5556FA44-A515-084F-8309-8F583ECEB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3612" y="4652658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/>
              <a:t>paraN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13947735-5946-3D4E-A04F-30329BFEE430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3648074" y="4528833"/>
            <a:ext cx="431800" cy="0"/>
          </a:xfrm>
          <a:prstGeom prst="line">
            <a:avLst/>
          </a:prstGeom>
          <a:noFill/>
          <a:ln w="25400">
            <a:solidFill>
              <a:schemeClr val="tx1"/>
            </a:solidFill>
            <a:prstDash val="dot"/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804F4047-A02D-C446-BB72-F7C11A30B40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67662" y="4298645"/>
            <a:ext cx="1008062" cy="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ZoneTexte 54">
            <a:extLst>
              <a:ext uri="{FF2B5EF4-FFF2-40B4-BE49-F238E27FC236}">
                <a16:creationId xmlns:a16="http://schemas.microsoft.com/office/drawing/2014/main" id="{E9725E3D-CF76-7040-AB3B-3E0C78D71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0687" y="3990670"/>
            <a:ext cx="7921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1400" i="1"/>
              <a:t>résultat</a:t>
            </a:r>
          </a:p>
        </p:txBody>
      </p:sp>
    </p:spTree>
    <p:extLst>
      <p:ext uri="{BB962C8B-B14F-4D97-AF65-F5344CB8AC3E}">
        <p14:creationId xmlns:p14="http://schemas.microsoft.com/office/powerpoint/2010/main" val="38427803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Les deux types de sous-programmes : remarque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Tous les langages de programmation ne distinguent pas nommément ces deux types de sous–programmes.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Python, en C et en C++, on ne manipule ainsi a priori que des fonctions. Bien qu’en pratique la distinction se fasse.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En Pascal ou PL/SQL en revanche, les deux types sont clairement séparés.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  <p:pic>
        <p:nvPicPr>
          <p:cNvPr id="5" name="Graphique 4" descr="Boîte aux lettres avec un remplissage uni">
            <a:extLst>
              <a:ext uri="{FF2B5EF4-FFF2-40B4-BE49-F238E27FC236}">
                <a16:creationId xmlns:a16="http://schemas.microsoft.com/office/drawing/2014/main" id="{C8D39458-401A-DF4E-BF79-A1C47516A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21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1. Généralités algorithmiques.</a:t>
            </a:r>
          </a:p>
        </p:txBody>
      </p:sp>
    </p:spTree>
    <p:extLst>
      <p:ext uri="{BB962C8B-B14F-4D97-AF65-F5344CB8AC3E}">
        <p14:creationId xmlns:p14="http://schemas.microsoft.com/office/powerpoint/2010/main" val="19264026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2. Les sous-programmes en Python.</a:t>
            </a:r>
          </a:p>
        </p:txBody>
      </p:sp>
    </p:spTree>
    <p:extLst>
      <p:ext uri="{BB962C8B-B14F-4D97-AF65-F5344CB8AC3E}">
        <p14:creationId xmlns:p14="http://schemas.microsoft.com/office/powerpoint/2010/main" val="227131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2554565"/>
            <a:ext cx="10515600" cy="28512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Généralités algorithmiques.</a:t>
            </a:r>
          </a:p>
          <a:p>
            <a:pPr marL="742950" indent="-742950">
              <a:buAutoNum type="arabicPeriod"/>
            </a:pPr>
            <a:r>
              <a:rPr lang="fr-FR" sz="3600" dirty="0">
                <a:solidFill>
                  <a:schemeClr val="bg1"/>
                </a:solidFill>
              </a:rPr>
              <a:t>Les sous-programmes en Python.</a:t>
            </a:r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id="{E19DB8DF-56A9-C146-8CC5-1A72BBF66B41}"/>
              </a:ext>
            </a:extLst>
          </p:cNvPr>
          <p:cNvSpPr txBox="1">
            <a:spLocks/>
          </p:cNvSpPr>
          <p:nvPr/>
        </p:nvSpPr>
        <p:spPr>
          <a:xfrm>
            <a:off x="4994689" y="402196"/>
            <a:ext cx="2189922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sz="3200" i="1" dirty="0">
                <a:solidFill>
                  <a:schemeClr val="bg1"/>
                </a:solidFill>
              </a:rPr>
              <a:t>Sommaire</a:t>
            </a:r>
          </a:p>
        </p:txBody>
      </p:sp>
      <p:pic>
        <p:nvPicPr>
          <p:cNvPr id="6" name="Graphique 5" descr="Menu avec un remplissage uni">
            <a:extLst>
              <a:ext uri="{FF2B5EF4-FFF2-40B4-BE49-F238E27FC236}">
                <a16:creationId xmlns:a16="http://schemas.microsoft.com/office/drawing/2014/main" id="{F3640D13-DDD0-8D47-9978-9A138749B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7231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Syntaxe générale pour déclarer un sous-programme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Procédure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Fonction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4E7CD09-459D-4A4C-8A74-C11DE8A12572}"/>
              </a:ext>
            </a:extLst>
          </p:cNvPr>
          <p:cNvSpPr/>
          <p:nvPr/>
        </p:nvSpPr>
        <p:spPr>
          <a:xfrm>
            <a:off x="2496000" y="2866352"/>
            <a:ext cx="7200000" cy="11252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myProcedure(para1, para2, ..., paraN):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bloc d'instructions de la procédure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05C7DBD-AA8E-A347-91E9-5CF66CEBAEF7}"/>
              </a:ext>
            </a:extLst>
          </p:cNvPr>
          <p:cNvSpPr/>
          <p:nvPr/>
        </p:nvSpPr>
        <p:spPr>
          <a:xfrm>
            <a:off x="2496000" y="4982875"/>
            <a:ext cx="7200000" cy="1418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myFunction(para1, para2, ..., paraN):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bloc d'instructions de la fonction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value</a:t>
            </a:r>
          </a:p>
        </p:txBody>
      </p:sp>
    </p:spTree>
    <p:extLst>
      <p:ext uri="{BB962C8B-B14F-4D97-AF65-F5344CB8AC3E}">
        <p14:creationId xmlns:p14="http://schemas.microsoft.com/office/powerpoint/2010/main" val="3812561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Utilisation d’un sous-programme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l’appelle par son nom en lui passant autant de paramètres qu’il en possède.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paramètres peuvent être des variables ou des valeurs explicites.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Dans le cas d’une fonction, on prend garde de ne pas perdre la valeur retournée en effectuant par exemple une affectation ou un affichage.</a:t>
            </a:r>
          </a:p>
        </p:txBody>
      </p:sp>
      <p:pic>
        <p:nvPicPr>
          <p:cNvPr id="4" name="Graphique 3" descr="Écran de projection">
            <a:extLst>
              <a:ext uri="{FF2B5EF4-FFF2-40B4-BE49-F238E27FC236}">
                <a16:creationId xmlns:a16="http://schemas.microsoft.com/office/drawing/2014/main" id="{500D1464-18EF-D044-B1ED-539EA10E40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57731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Procédure : exemple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B940D94-972F-214F-B3CD-6546E91F023B}"/>
              </a:ext>
            </a:extLst>
          </p:cNvPr>
          <p:cNvSpPr/>
          <p:nvPr/>
        </p:nvSpPr>
        <p:spPr>
          <a:xfrm>
            <a:off x="1596000" y="2238623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rectangle(x, y):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print("Périmètre :", 2*(</a:t>
            </a:r>
            <a:r>
              <a:rPr lang="fr-FR" sz="20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x+y</a:t>
            </a:r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), ", Aire :", x*y)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rectangle(5, 2)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longueur, largeur = 6, 3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rectangle(longueur, largeur))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BD5B221-2DFB-3248-8457-4F4F6AA9BD47}"/>
              </a:ext>
            </a:extLst>
          </p:cNvPr>
          <p:cNvSpPr txBox="1"/>
          <p:nvPr/>
        </p:nvSpPr>
        <p:spPr>
          <a:xfrm>
            <a:off x="6760029" y="5462395"/>
            <a:ext cx="4377045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Périmètre : 14 , Aire : 10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Périmètre : 18 , Aire : 18</a:t>
            </a:r>
          </a:p>
        </p:txBody>
      </p:sp>
    </p:spTree>
    <p:extLst>
      <p:ext uri="{BB962C8B-B14F-4D97-AF65-F5344CB8AC3E}">
        <p14:creationId xmlns:p14="http://schemas.microsoft.com/office/powerpoint/2010/main" val="29555469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Procédure : exemple 2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9CA257A-B607-7E46-B88A-05B0BA02297A}"/>
              </a:ext>
            </a:extLst>
          </p:cNvPr>
          <p:cNvSpPr/>
          <p:nvPr/>
        </p:nvSpPr>
        <p:spPr>
          <a:xfrm>
            <a:off x="1596000" y="2238623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math import sqrt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afficheNombreDor():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print(round((1+sqrt(5))/2, 2))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afficheNombreDor()</a:t>
            </a:r>
          </a:p>
        </p:txBody>
      </p:sp>
      <p:pic>
        <p:nvPicPr>
          <p:cNvPr id="6" name="Graphique 5" descr="Écran avec un remplissage uni">
            <a:extLst>
              <a:ext uri="{FF2B5EF4-FFF2-40B4-BE49-F238E27FC236}">
                <a16:creationId xmlns:a16="http://schemas.microsoft.com/office/drawing/2014/main" id="{586F7FB4-2725-F244-A965-C6FBC07163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4522C56-8005-E549-B850-8C419ED8356A}"/>
              </a:ext>
            </a:extLst>
          </p:cNvPr>
          <p:cNvSpPr txBox="1"/>
          <p:nvPr/>
        </p:nvSpPr>
        <p:spPr>
          <a:xfrm>
            <a:off x="10585114" y="5308246"/>
            <a:ext cx="80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1.62</a:t>
            </a:r>
          </a:p>
        </p:txBody>
      </p:sp>
    </p:spTree>
    <p:extLst>
      <p:ext uri="{BB962C8B-B14F-4D97-AF65-F5344CB8AC3E}">
        <p14:creationId xmlns:p14="http://schemas.microsoft.com/office/powerpoint/2010/main" val="9172297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: exemple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7598291-AFE0-C94E-9A7E-A7B77F492D24}"/>
              </a:ext>
            </a:extLst>
          </p:cNvPr>
          <p:cNvSpPr/>
          <p:nvPr/>
        </p:nvSpPr>
        <p:spPr>
          <a:xfrm>
            <a:off x="1596000" y="2238623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cube(x):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x*x*x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print(cube(5))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C1B2D5CB-4745-D544-B7DC-6BF85687C18A}"/>
              </a:ext>
            </a:extLst>
          </p:cNvPr>
          <p:cNvSpPr txBox="1"/>
          <p:nvPr/>
        </p:nvSpPr>
        <p:spPr>
          <a:xfrm>
            <a:off x="10551225" y="5314629"/>
            <a:ext cx="8025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125</a:t>
            </a:r>
          </a:p>
        </p:txBody>
      </p:sp>
      <p:pic>
        <p:nvPicPr>
          <p:cNvPr id="7" name="Graphique 6" descr="Écran avec un remplissage uni">
            <a:extLst>
              <a:ext uri="{FF2B5EF4-FFF2-40B4-BE49-F238E27FC236}">
                <a16:creationId xmlns:a16="http://schemas.microsoft.com/office/drawing/2014/main" id="{68CDF810-B877-0D4F-8781-13E0112E26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735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fonction peut retourner plusieurs valeurs, on les séparera dans ce cas par des virgules.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Une fonction peut contenir plusieurs fois la commande “return”, mais elle cesse son fonctionnement dès qu’elle en rencontre 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750944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Fonction : exemple 2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D73CB69-A0E1-CB4B-A373-4DFC17261391}"/>
              </a:ext>
            </a:extLst>
          </p:cNvPr>
          <p:cNvSpPr/>
          <p:nvPr/>
        </p:nvSpPr>
        <p:spPr>
          <a:xfrm>
            <a:off x="1596000" y="2238623"/>
            <a:ext cx="9000000" cy="3188147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calculMiniMaxi(x, y):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x &lt; y: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x, y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y, x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5, -2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mini, maxi = calculMiniMaxi(a, cube(b))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print("Minimum :", mini, ", Maximum :", maxi)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842D6F-6E57-F441-957F-549E89E29997}"/>
              </a:ext>
            </a:extLst>
          </p:cNvPr>
          <p:cNvSpPr txBox="1"/>
          <p:nvPr/>
        </p:nvSpPr>
        <p:spPr>
          <a:xfrm>
            <a:off x="6934200" y="5849253"/>
            <a:ext cx="4256313" cy="400110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: -8 , Maximum : 5</a:t>
            </a:r>
          </a:p>
        </p:txBody>
      </p:sp>
    </p:spTree>
    <p:extLst>
      <p:ext uri="{BB962C8B-B14F-4D97-AF65-F5344CB8AC3E}">
        <p14:creationId xmlns:p14="http://schemas.microsoft.com/office/powerpoint/2010/main" val="26849353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Duck Typing : principe</a:t>
            </a:r>
          </a:p>
          <a:p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En Python on ne précise pas les types attendus des paramètres des sous-programmes.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Cela implique que l’on peut utiliser un sous-programme avec des paramètres de n’importe quel type, à la condition que les opérations du sous-programme soient compatibles avec les types des paramètres.</a:t>
            </a:r>
          </a:p>
        </p:txBody>
      </p:sp>
      <p:pic>
        <p:nvPicPr>
          <p:cNvPr id="4" name="Graphique 3" descr="Canard">
            <a:extLst>
              <a:ext uri="{FF2B5EF4-FFF2-40B4-BE49-F238E27FC236}">
                <a16:creationId xmlns:a16="http://schemas.microsoft.com/office/drawing/2014/main" id="{C22C076B-1F88-5148-BBCA-6AD2EE848A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33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Duck Typing : exemple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49D22B30-60FF-B24C-9D55-7A29D72055F4}"/>
              </a:ext>
            </a:extLst>
          </p:cNvPr>
          <p:cNvSpPr/>
          <p:nvPr/>
        </p:nvSpPr>
        <p:spPr>
          <a:xfrm>
            <a:off x="1596000" y="2238623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addition(x, y):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x + y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print(addition(666, 1))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a, b = "Brown ", "Sugar"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print(addition(a, b))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8F73F365-55A6-7F4C-858D-31428E02BC00}"/>
              </a:ext>
            </a:extLst>
          </p:cNvPr>
          <p:cNvSpPr txBox="1"/>
          <p:nvPr/>
        </p:nvSpPr>
        <p:spPr>
          <a:xfrm>
            <a:off x="9056914" y="5462395"/>
            <a:ext cx="2080160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667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Brown Sugar</a:t>
            </a:r>
          </a:p>
        </p:txBody>
      </p:sp>
    </p:spTree>
    <p:extLst>
      <p:ext uri="{BB962C8B-B14F-4D97-AF65-F5344CB8AC3E}">
        <p14:creationId xmlns:p14="http://schemas.microsoft.com/office/powerpoint/2010/main" val="1317706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par défaut des paramètres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On peut donner aux paramètres des valeurs par défaut, qui seront utilisées si lors de l’appel on n’en précise pas d’autres.</a:t>
            </a:r>
          </a:p>
          <a:p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Cela peut ne concerner que certains paramètres. Dans ce cas-là, ce seront les plus à droite dans la liste des paramètres du sous-programme.</a:t>
            </a:r>
          </a:p>
        </p:txBody>
      </p:sp>
      <p:pic>
        <p:nvPicPr>
          <p:cNvPr id="4" name="Graphique 3" descr="Presse-papiers vérifié">
            <a:extLst>
              <a:ext uri="{FF2B5EF4-FFF2-40B4-BE49-F238E27FC236}">
                <a16:creationId xmlns:a16="http://schemas.microsoft.com/office/drawing/2014/main" id="{0CA1B862-264A-3B44-850A-94648E2F8F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27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re 1">
            <a:extLst>
              <a:ext uri="{FF2B5EF4-FFF2-40B4-BE49-F238E27FC236}">
                <a16:creationId xmlns:a16="http://schemas.microsoft.com/office/drawing/2014/main" id="{AC0B1E25-C870-E44C-9AEC-2F6389ADF8D7}"/>
              </a:ext>
            </a:extLst>
          </p:cNvPr>
          <p:cNvSpPr txBox="1">
            <a:spLocks/>
          </p:cNvSpPr>
          <p:nvPr/>
        </p:nvSpPr>
        <p:spPr>
          <a:xfrm>
            <a:off x="831850" y="1709738"/>
            <a:ext cx="10515600" cy="2851200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fr-FR" sz="5400" dirty="0"/>
          </a:p>
          <a:p>
            <a:endParaRPr lang="fr-FR" sz="5400" dirty="0"/>
          </a:p>
          <a:p>
            <a:endParaRPr lang="fr-FR" sz="5400" dirty="0"/>
          </a:p>
          <a:p>
            <a:r>
              <a:rPr lang="fr-FR" sz="5400" dirty="0">
                <a:solidFill>
                  <a:schemeClr val="bg1"/>
                </a:solidFill>
              </a:rPr>
              <a:t>1. Généralités algorithmiques.</a:t>
            </a:r>
          </a:p>
        </p:txBody>
      </p:sp>
    </p:spTree>
    <p:extLst>
      <p:ext uri="{BB962C8B-B14F-4D97-AF65-F5344CB8AC3E}">
        <p14:creationId xmlns:p14="http://schemas.microsoft.com/office/powerpoint/2010/main" val="1118698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Valeurs par défaut des paramètres : exemple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4EF6B04-B10F-AF4C-889E-EA08F515B70D}"/>
              </a:ext>
            </a:extLst>
          </p:cNvPr>
          <p:cNvSpPr/>
          <p:nvPr/>
        </p:nvSpPr>
        <p:spPr>
          <a:xfrm>
            <a:off x="1596000" y="2238623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rectangle(x, y=1):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print("Périmètre :", 2*(x+y), ", Aire :", x*y)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rectangle(2)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rectangle(7, 5)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B4DE27-DBD4-0F42-B747-73B387936D27}"/>
              </a:ext>
            </a:extLst>
          </p:cNvPr>
          <p:cNvSpPr txBox="1"/>
          <p:nvPr/>
        </p:nvSpPr>
        <p:spPr>
          <a:xfrm>
            <a:off x="6803571" y="5462395"/>
            <a:ext cx="4333503" cy="707886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Périmètre : 6 , Aire : 2</a:t>
            </a:r>
          </a:p>
          <a:p>
            <a:r>
              <a:rPr lang="fr-F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Périmètre : 24 , Aire : 35</a:t>
            </a:r>
          </a:p>
        </p:txBody>
      </p:sp>
    </p:spTree>
    <p:extLst>
      <p:ext uri="{BB962C8B-B14F-4D97-AF65-F5344CB8AC3E}">
        <p14:creationId xmlns:p14="http://schemas.microsoft.com/office/powerpoint/2010/main" val="24331524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Paramètres immuables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</a:t>
            </a:r>
            <a:r>
              <a:rPr lang="fr-FR" altLang="fr-FR" sz="2400" dirty="0">
                <a:ea typeface="ＭＳ Ｐゴシック" panose="020B0600070205080204" pitchFamily="34" charset="-128"/>
              </a:rPr>
              <a:t>paramètres de type 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int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, </a:t>
            </a:r>
            <a:r>
              <a:rPr lang="fr-FR" altLang="fr-FR" sz="2400" dirty="0">
                <a:ea typeface="ＭＳ Ｐゴシック" panose="020B0600070205080204" pitchFamily="34" charset="-128"/>
              </a:rPr>
              <a:t>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bool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, </a:t>
            </a:r>
            <a:r>
              <a:rPr lang="fr-FR" altLang="fr-FR" sz="2400" dirty="0">
                <a:ea typeface="ＭＳ Ｐゴシック" panose="020B0600070205080204" pitchFamily="34" charset="-128"/>
              </a:rPr>
              <a:t>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float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, </a:t>
            </a:r>
            <a:r>
              <a:rPr lang="fr-FR" altLang="fr-FR" sz="2400" dirty="0">
                <a:ea typeface="ＭＳ Ｐゴシック" panose="020B0600070205080204" pitchFamily="34" charset="-128"/>
              </a:rPr>
              <a:t>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complex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 et </a:t>
            </a:r>
            <a:r>
              <a:rPr lang="fr-FR" altLang="fr-FR" sz="2400" dirty="0">
                <a:ea typeface="ＭＳ Ｐゴシック" panose="020B0600070205080204" pitchFamily="34" charset="-128"/>
              </a:rPr>
              <a:t>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str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 sont immuables.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 </a:t>
            </a:r>
            <a:r>
              <a:rPr lang="fr-FR" altLang="fr-FR" sz="2400" dirty="0">
                <a:ea typeface="ＭＳ Ｐゴシック" panose="020B0600070205080204" pitchFamily="34" charset="-128"/>
              </a:rPr>
              <a:t>Cela signifie en particulier que si l’on passe une variable de l’un de ces types comme paramètre à un sous-programme, celui-ci ne pourra pas en modifier sa valeur.</a:t>
            </a:r>
          </a:p>
        </p:txBody>
      </p:sp>
      <p:pic>
        <p:nvPicPr>
          <p:cNvPr id="4" name="Graphique 3" descr="Crayon">
            <a:extLst>
              <a:ext uri="{FF2B5EF4-FFF2-40B4-BE49-F238E27FC236}">
                <a16:creationId xmlns:a16="http://schemas.microsoft.com/office/drawing/2014/main" id="{F312C527-4F5D-2C49-A201-DB2CED865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5428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Paramètres immuables : exemple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45235E5-5A95-D141-8942-FE7A6778C510}"/>
              </a:ext>
            </a:extLst>
          </p:cNvPr>
          <p:cNvSpPr/>
          <p:nvPr/>
        </p:nvSpPr>
        <p:spPr>
          <a:xfrm>
            <a:off x="419100" y="2069363"/>
            <a:ext cx="5207000" cy="20942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doubler1(x):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 *= 2</a:t>
            </a:r>
          </a:p>
          <a:p>
            <a:endParaRPr lang="fr-F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3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print("valeur de y avant :", y)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doubler1(y)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print("valeur de y après :", y)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76375E-6CB5-824E-A7F0-DE415B89B80F}"/>
              </a:ext>
            </a:extLst>
          </p:cNvPr>
          <p:cNvSpPr/>
          <p:nvPr/>
        </p:nvSpPr>
        <p:spPr>
          <a:xfrm>
            <a:off x="419100" y="4507763"/>
            <a:ext cx="5207000" cy="209429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doubler2(x):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2*x</a:t>
            </a:r>
          </a:p>
          <a:p>
            <a:endParaRPr lang="fr-FR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3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print("valeur de z avant :", z)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 = doubler2(z)</a:t>
            </a:r>
          </a:p>
          <a:p>
            <a:r>
              <a:rPr lang="fr-FR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print("valeur de z après :", z)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D08D720-E4F2-E44C-8EEE-56DCAAFE8EF0}"/>
              </a:ext>
            </a:extLst>
          </p:cNvPr>
          <p:cNvSpPr txBox="1"/>
          <p:nvPr/>
        </p:nvSpPr>
        <p:spPr>
          <a:xfrm>
            <a:off x="6909624" y="2864496"/>
            <a:ext cx="327577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valeur de y avant : 3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valeur de y après : 3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E0A1D10-3E18-644A-A802-7E0D81915D1B}"/>
              </a:ext>
            </a:extLst>
          </p:cNvPr>
          <p:cNvSpPr txBox="1"/>
          <p:nvPr/>
        </p:nvSpPr>
        <p:spPr>
          <a:xfrm>
            <a:off x="6909624" y="5309995"/>
            <a:ext cx="3275776" cy="646331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valeur de z avant : 3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valeur de z après : 6</a:t>
            </a:r>
          </a:p>
        </p:txBody>
      </p:sp>
      <p:pic>
        <p:nvPicPr>
          <p:cNvPr id="11" name="Graphique 10" descr="Pouce en bas">
            <a:extLst>
              <a:ext uri="{FF2B5EF4-FFF2-40B4-BE49-F238E27FC236}">
                <a16:creationId xmlns:a16="http://schemas.microsoft.com/office/drawing/2014/main" id="{F1E6A166-1CAC-5B4D-A342-39815F1DDC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18423" y="2882605"/>
            <a:ext cx="720000" cy="720000"/>
          </a:xfrm>
          <a:prstGeom prst="rect">
            <a:avLst/>
          </a:prstGeom>
        </p:spPr>
      </p:pic>
      <p:pic>
        <p:nvPicPr>
          <p:cNvPr id="13" name="Graphique 12" descr="Signe pouce en haut">
            <a:extLst>
              <a:ext uri="{FF2B5EF4-FFF2-40B4-BE49-F238E27FC236}">
                <a16:creationId xmlns:a16="http://schemas.microsoft.com/office/drawing/2014/main" id="{BA284D50-DBFC-E244-8AF2-83557E1F4C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918423" y="5194908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22085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Variables locales : exemple 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Les variables ‘somme’ et ‘i’ ne servent qu’au bon déroulement de la fonction et ne seront d’ailleurs pas accessible en dehors de celle-ci.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9378FEE-4228-BC40-9570-66816546562C}"/>
              </a:ext>
            </a:extLst>
          </p:cNvPr>
          <p:cNvSpPr/>
          <p:nvPr/>
        </p:nvSpPr>
        <p:spPr>
          <a:xfrm>
            <a:off x="1596000" y="2434566"/>
            <a:ext cx="9000000" cy="254369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sommeEntiers(n):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somme = 0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i in range(n+1):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somme += i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somme</a:t>
            </a:r>
          </a:p>
        </p:txBody>
      </p:sp>
    </p:spTree>
    <p:extLst>
      <p:ext uri="{BB962C8B-B14F-4D97-AF65-F5344CB8AC3E}">
        <p14:creationId xmlns:p14="http://schemas.microsoft.com/office/powerpoint/2010/main" val="8454536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Module : principe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Fichier d’extension “.py“ contenant des sous-programmes (regroupés si possible de façon cohérente).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Pour utiliser ces sous-programmes dans un autre projet on devra importer le module.</a:t>
            </a:r>
          </a:p>
        </p:txBody>
      </p:sp>
      <p:pic>
        <p:nvPicPr>
          <p:cNvPr id="4" name="Graphique 3" descr="Mur de briques en construction">
            <a:extLst>
              <a:ext uri="{FF2B5EF4-FFF2-40B4-BE49-F238E27FC236}">
                <a16:creationId xmlns:a16="http://schemas.microsoft.com/office/drawing/2014/main" id="{3ED4ABB6-94BE-B946-809C-CE917AEA02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9441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Import d’un module : trois possibilités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Intégralité du module 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Un sous-programme en particulier :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FD39DB4C-4DA3-EC42-AE99-A3952BCF96F0}"/>
              </a:ext>
            </a:extLst>
          </p:cNvPr>
          <p:cNvSpPr/>
          <p:nvPr/>
        </p:nvSpPr>
        <p:spPr>
          <a:xfrm>
            <a:off x="3396000" y="2781289"/>
            <a:ext cx="5400000" cy="130597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myModule import *</a:t>
            </a:r>
          </a:p>
          <a:p>
            <a:endParaRPr lang="fr-FR"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myModule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B4A532C-98F5-7B46-AF19-723799ABEC10}"/>
              </a:ext>
            </a:extLst>
          </p:cNvPr>
          <p:cNvSpPr/>
          <p:nvPr/>
        </p:nvSpPr>
        <p:spPr>
          <a:xfrm>
            <a:off x="3396000" y="5023692"/>
            <a:ext cx="5400000" cy="947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myModule import mySubroutine</a:t>
            </a:r>
          </a:p>
        </p:txBody>
      </p:sp>
    </p:spTree>
    <p:extLst>
      <p:ext uri="{BB962C8B-B14F-4D97-AF65-F5344CB8AC3E}">
        <p14:creationId xmlns:p14="http://schemas.microsoft.com/office/powerpoint/2010/main" val="86788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Import d’un module : remarques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Ces modules peuvent être des librairies développées par des tiers telles que “math“, “Tkinter“, etc. ou des librairies “maison“ conçues par nous-mêmes.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La syntaxe “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import myModule</a:t>
            </a:r>
            <a:r>
              <a:rPr lang="fr-FR" sz="2400" dirty="0"/>
              <a:t>“ nécessite de rappeler le nom du module avant d’utiliser un sous-programme avec une syntaxe de la forme “</a:t>
            </a:r>
            <a:r>
              <a:rPr lang="fr-FR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myModule.mySubroutine()</a:t>
            </a:r>
            <a:r>
              <a:rPr lang="fr-FR" sz="2400" dirty="0"/>
              <a:t>“.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Elle est donc à privilégier dans le cas où plusieurs modules différents pourraient contenir des sous-programmes portant le même nom.</a:t>
            </a:r>
          </a:p>
        </p:txBody>
      </p:sp>
    </p:spTree>
    <p:extLst>
      <p:ext uri="{BB962C8B-B14F-4D97-AF65-F5344CB8AC3E}">
        <p14:creationId xmlns:p14="http://schemas.microsoft.com/office/powerpoint/2010/main" val="3958566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Import d’un module : exemples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1E35B786-7BDB-A84C-9BCC-1EB03886D4AD}"/>
              </a:ext>
            </a:extLst>
          </p:cNvPr>
          <p:cNvSpPr/>
          <p:nvPr/>
        </p:nvSpPr>
        <p:spPr>
          <a:xfrm>
            <a:off x="1153544" y="2340035"/>
            <a:ext cx="5400000" cy="947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math import *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print(sqrt(2))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FE0857-091D-D84B-AEFB-BC3A62E0EA42}"/>
              </a:ext>
            </a:extLst>
          </p:cNvPr>
          <p:cNvSpPr txBox="1"/>
          <p:nvPr/>
        </p:nvSpPr>
        <p:spPr>
          <a:xfrm>
            <a:off x="7762680" y="2629094"/>
            <a:ext cx="32757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1.4142135623730951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2D1B199F-8EB0-F64C-B2DE-2363990A4765}"/>
              </a:ext>
            </a:extLst>
          </p:cNvPr>
          <p:cNvSpPr/>
          <p:nvPr/>
        </p:nvSpPr>
        <p:spPr>
          <a:xfrm>
            <a:off x="1153544" y="3876141"/>
            <a:ext cx="5400000" cy="947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math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print(math.sqrt(5))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66E76C5-610F-B64E-8EA5-B9FABD440B8F}"/>
              </a:ext>
            </a:extLst>
          </p:cNvPr>
          <p:cNvSpPr txBox="1"/>
          <p:nvPr/>
        </p:nvSpPr>
        <p:spPr>
          <a:xfrm>
            <a:off x="7762680" y="4165200"/>
            <a:ext cx="32757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2.23606797749979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BAF3019-9EAC-3A48-B37B-AEEDB2BB293A}"/>
              </a:ext>
            </a:extLst>
          </p:cNvPr>
          <p:cNvSpPr/>
          <p:nvPr/>
        </p:nvSpPr>
        <p:spPr>
          <a:xfrm>
            <a:off x="1153544" y="5412247"/>
            <a:ext cx="5400000" cy="9474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math import pi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print(pi)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D4D6E516-4606-244A-B734-40A3F1DB63E4}"/>
              </a:ext>
            </a:extLst>
          </p:cNvPr>
          <p:cNvSpPr txBox="1"/>
          <p:nvPr/>
        </p:nvSpPr>
        <p:spPr>
          <a:xfrm>
            <a:off x="7762680" y="5701306"/>
            <a:ext cx="3275776" cy="369332"/>
          </a:xfrm>
          <a:prstGeom prst="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3.141592653589793</a:t>
            </a:r>
          </a:p>
        </p:txBody>
      </p:sp>
    </p:spTree>
    <p:extLst>
      <p:ext uri="{BB962C8B-B14F-4D97-AF65-F5344CB8AC3E}">
        <p14:creationId xmlns:p14="http://schemas.microsoft.com/office/powerpoint/2010/main" val="2512490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2. Les sous-programmes en Python.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Code non exécuté lors de l’import d’un module</a:t>
            </a:r>
            <a:endParaRPr lang="fr-FR" sz="2400" dirty="0"/>
          </a:p>
        </p:txBody>
      </p:sp>
      <p:pic>
        <p:nvPicPr>
          <p:cNvPr id="4" name="Graphique 3" descr="Main">
            <a:extLst>
              <a:ext uri="{FF2B5EF4-FFF2-40B4-BE49-F238E27FC236}">
                <a16:creationId xmlns:a16="http://schemas.microsoft.com/office/drawing/2014/main" id="{1A265CDB-F320-1943-A53A-CF67A059A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376054" y="5153139"/>
            <a:ext cx="1080000" cy="1080000"/>
          </a:xfrm>
          <a:prstGeom prst="rect">
            <a:avLst/>
          </a:prstGeom>
        </p:spPr>
      </p:pic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F3B84E5-663C-F549-B2C3-C514DD27DDCB}"/>
              </a:ext>
            </a:extLst>
          </p:cNvPr>
          <p:cNvSpPr/>
          <p:nvPr/>
        </p:nvSpPr>
        <p:spPr>
          <a:xfrm>
            <a:off x="2496000" y="2415447"/>
            <a:ext cx="7200000" cy="221513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__name__ == "__main__":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code non exécuté lors d'un import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mais exécuté uniquement lorsque l'on</a:t>
            </a:r>
          </a:p>
          <a:p>
            <a:r>
              <a:rPr lang="fr-FR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exécute directement le script</a:t>
            </a:r>
          </a:p>
        </p:txBody>
      </p:sp>
    </p:spTree>
    <p:extLst>
      <p:ext uri="{BB962C8B-B14F-4D97-AF65-F5344CB8AC3E}">
        <p14:creationId xmlns:p14="http://schemas.microsoft.com/office/powerpoint/2010/main" val="20528627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Questions avec un remplissage uni">
            <a:extLst>
              <a:ext uri="{FF2B5EF4-FFF2-40B4-BE49-F238E27FC236}">
                <a16:creationId xmlns:a16="http://schemas.microsoft.com/office/drawing/2014/main" id="{117F3F9E-E45E-9844-8215-AA148A5923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  <p:sp>
        <p:nvSpPr>
          <p:cNvPr id="6" name="Titre 1">
            <a:extLst>
              <a:ext uri="{FF2B5EF4-FFF2-40B4-BE49-F238E27FC236}">
                <a16:creationId xmlns:a16="http://schemas.microsoft.com/office/drawing/2014/main" id="{6784514D-DFE8-6540-A8D9-ED1329C44D36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>
                <a:solidFill>
                  <a:schemeClr val="bg1"/>
                </a:solidFill>
              </a:rPr>
              <a:t>2. Les sous-programmes en Python.</a:t>
            </a:r>
          </a:p>
        </p:txBody>
      </p:sp>
    </p:spTree>
    <p:extLst>
      <p:ext uri="{BB962C8B-B14F-4D97-AF65-F5344CB8AC3E}">
        <p14:creationId xmlns:p14="http://schemas.microsoft.com/office/powerpoint/2010/main" val="11844676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Principe</a:t>
            </a:r>
          </a:p>
          <a:p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Un sous-programme est un bloc d’instructions réalisant une certaine tâche.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Il possède un nom et est exécuté lorsqu’on l’appelle.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Un script bien structuré contiendra un programme dit “</a:t>
            </a:r>
            <a:r>
              <a:rPr lang="fr-FR" altLang="ja-JP" sz="2400" dirty="0">
                <a:ea typeface="ＭＳ Ｐゴシック" panose="020B0600070205080204" pitchFamily="34" charset="-128"/>
              </a:rPr>
              <a:t>principal</a:t>
            </a:r>
            <a:r>
              <a:rPr lang="fr-FR" altLang="fr-FR" sz="2400" dirty="0">
                <a:ea typeface="ＭＳ Ｐゴシック" panose="020B0600070205080204" pitchFamily="34" charset="-128"/>
              </a:rPr>
              <a:t>”</a:t>
            </a:r>
            <a:r>
              <a:rPr lang="fr-FR" altLang="ja-JP" sz="2400" dirty="0">
                <a:ea typeface="ＭＳ Ｐゴシック" panose="020B0600070205080204" pitchFamily="34" charset="-128"/>
              </a:rPr>
              <a:t>, et plusieurs sous-programmes dédiés à des fonctionnalités spécifiques.</a:t>
            </a:r>
            <a:endParaRPr lang="fr-FR" altLang="fr-FR" sz="2400" dirty="0">
              <a:ea typeface="ＭＳ Ｐゴシック" panose="020B0600070205080204" pitchFamily="34" charset="-128"/>
            </a:endParaRPr>
          </a:p>
        </p:txBody>
      </p:sp>
      <p:pic>
        <p:nvPicPr>
          <p:cNvPr id="4" name="Graphique 3" descr="Hiérarchie">
            <a:extLst>
              <a:ext uri="{FF2B5EF4-FFF2-40B4-BE49-F238E27FC236}">
                <a16:creationId xmlns:a16="http://schemas.microsoft.com/office/drawing/2014/main" id="{F5B1DABF-A212-EB4D-A42F-ECB527521F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872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D26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que 2" descr="Drapeau de course avec un remplissage uni">
            <a:extLst>
              <a:ext uri="{FF2B5EF4-FFF2-40B4-BE49-F238E27FC236}">
                <a16:creationId xmlns:a16="http://schemas.microsoft.com/office/drawing/2014/main" id="{31EA9D4C-4724-F749-BAC8-105B32CB0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56000" y="1989000"/>
            <a:ext cx="2880000" cy="28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727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Déroulement</a:t>
            </a:r>
          </a:p>
          <a:p>
            <a:endParaRPr lang="fr-F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dirty="0"/>
              <a:t>Quand le programme principal </a:t>
            </a:r>
            <a:r>
              <a:rPr lang="fr-FR" altLang="fr-FR" sz="2400" dirty="0">
                <a:ea typeface="ＭＳ Ｐゴシック" panose="020B0600070205080204" pitchFamily="34" charset="-128"/>
              </a:rPr>
              <a:t>fait appel à un sous–programme, il suspend son propre déroulement, exécute le sous-programme en question, et reprend ensuite son fonctionnement.</a:t>
            </a:r>
            <a:r>
              <a:rPr lang="fr-FR" sz="2400" dirty="0"/>
              <a:t> </a:t>
            </a:r>
          </a:p>
        </p:txBody>
      </p:sp>
      <p:sp>
        <p:nvSpPr>
          <p:cNvPr id="4" name="ZoneTexte 1">
            <a:extLst>
              <a:ext uri="{FF2B5EF4-FFF2-40B4-BE49-F238E27FC236}">
                <a16:creationId xmlns:a16="http://schemas.microsoft.com/office/drawing/2014/main" id="{F1C2DA61-165F-D04A-887E-2C4E26CF5A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1178" y="3690936"/>
            <a:ext cx="3743325" cy="28019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b="1" u="sng" dirty="0">
                <a:latin typeface="+mn-lt"/>
              </a:rPr>
              <a:t>Programme</a:t>
            </a:r>
            <a:endParaRPr lang="fr-FR" altLang="fr-FR" sz="2200" b="1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instructions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Waldo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  <a:p>
            <a:pPr algn="ctr"/>
            <a:r>
              <a:rPr lang="fr-FR" altLang="fr-FR" sz="2200" dirty="0">
                <a:latin typeface="+mn-lt"/>
              </a:rPr>
              <a:t>instructions</a:t>
            </a:r>
          </a:p>
          <a:p>
            <a:pPr algn="ctr"/>
            <a:r>
              <a:rPr lang="fr-FR" altLang="fr-FR" sz="2200" dirty="0">
                <a:latin typeface="+mn-lt"/>
              </a:rPr>
              <a:t>...</a:t>
            </a:r>
          </a:p>
        </p:txBody>
      </p:sp>
      <p:sp>
        <p:nvSpPr>
          <p:cNvPr id="5" name="ZoneTexte 1">
            <a:extLst>
              <a:ext uri="{FF2B5EF4-FFF2-40B4-BE49-F238E27FC236}">
                <a16:creationId xmlns:a16="http://schemas.microsoft.com/office/drawing/2014/main" id="{1797C1E3-EF6B-C642-8561-DC9D22929C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95953" y="4541836"/>
            <a:ext cx="3743325" cy="14462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200" i="1" u="sng" dirty="0">
                <a:latin typeface="+mn-lt"/>
              </a:rPr>
              <a:t>Waldo</a:t>
            </a:r>
            <a:endParaRPr lang="fr-FR" altLang="fr-FR" sz="2200" dirty="0">
              <a:latin typeface="+mn-lt"/>
            </a:endParaRPr>
          </a:p>
          <a:p>
            <a:pPr algn="ctr"/>
            <a:endParaRPr lang="fr-FR" altLang="fr-FR" sz="2200" i="1" u="sng" dirty="0">
              <a:latin typeface="+mn-lt"/>
            </a:endParaRPr>
          </a:p>
          <a:p>
            <a:pPr algn="ctr"/>
            <a:r>
              <a:rPr lang="fr-FR" altLang="fr-FR" sz="2200" dirty="0">
                <a:latin typeface="+mn-lt"/>
              </a:rPr>
              <a:t> bloc d’instructions du sous-programme Waldo</a:t>
            </a: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3E649363-D1DE-BF43-B75B-DC8733C70E9B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459103" y="4692649"/>
            <a:ext cx="2736850" cy="576262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CDD68634-5AFF-7B4E-BDBA-42F30F720486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4459103" y="5629274"/>
            <a:ext cx="2736850" cy="2873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ZoneTexte 17">
            <a:extLst>
              <a:ext uri="{FF2B5EF4-FFF2-40B4-BE49-F238E27FC236}">
                <a16:creationId xmlns:a16="http://schemas.microsoft.com/office/drawing/2014/main" id="{BE490ECB-941E-F445-824E-B6778D22DC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4503" y="4311020"/>
            <a:ext cx="136842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400" dirty="0">
                <a:latin typeface="+mn-lt"/>
              </a:rPr>
              <a:t>Appel du sous-programme</a:t>
            </a:r>
          </a:p>
        </p:txBody>
      </p:sp>
      <p:sp>
        <p:nvSpPr>
          <p:cNvPr id="9" name="ZoneTexte 17">
            <a:extLst>
              <a:ext uri="{FF2B5EF4-FFF2-40B4-BE49-F238E27FC236}">
                <a16:creationId xmlns:a16="http://schemas.microsoft.com/office/drawing/2014/main" id="{D3694DB5-3F84-D847-8A3D-8BB233254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0403" y="5297817"/>
            <a:ext cx="108108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400" dirty="0">
                <a:latin typeface="+mn-lt"/>
              </a:rPr>
              <a:t>Retour au programme</a:t>
            </a:r>
          </a:p>
        </p:txBody>
      </p:sp>
    </p:spTree>
    <p:extLst>
      <p:ext uri="{BB962C8B-B14F-4D97-AF65-F5344CB8AC3E}">
        <p14:creationId xmlns:p14="http://schemas.microsoft.com/office/powerpoint/2010/main" val="1910402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Premier avantage : éviter la duplication de code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F8352E1-96E8-C64B-A0CF-2EC5177E5334}"/>
              </a:ext>
            </a:extLst>
          </p:cNvPr>
          <p:cNvSpPr txBox="1"/>
          <p:nvPr/>
        </p:nvSpPr>
        <p:spPr>
          <a:xfrm>
            <a:off x="2643852" y="2381494"/>
            <a:ext cx="1655762" cy="430213"/>
          </a:xfrm>
          <a:prstGeom prst="rect">
            <a:avLst/>
          </a:prstGeom>
          <a:solidFill>
            <a:srgbClr val="0000FF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2623E42-2274-B840-8416-D42E837DAC2B}"/>
              </a:ext>
            </a:extLst>
          </p:cNvPr>
          <p:cNvSpPr txBox="1"/>
          <p:nvPr/>
        </p:nvSpPr>
        <p:spPr>
          <a:xfrm>
            <a:off x="2643852" y="2956169"/>
            <a:ext cx="1655762" cy="430213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83A4F25-55EA-854A-9882-BA0E082DD8B5}"/>
              </a:ext>
            </a:extLst>
          </p:cNvPr>
          <p:cNvSpPr txBox="1"/>
          <p:nvPr/>
        </p:nvSpPr>
        <p:spPr>
          <a:xfrm>
            <a:off x="2643852" y="3532432"/>
            <a:ext cx="1655762" cy="430212"/>
          </a:xfrm>
          <a:prstGeom prst="rect">
            <a:avLst/>
          </a:prstGeom>
          <a:solidFill>
            <a:srgbClr val="0080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E1FF11-4B76-4940-8EFE-4C61CF35AF90}"/>
              </a:ext>
            </a:extLst>
          </p:cNvPr>
          <p:cNvSpPr txBox="1"/>
          <p:nvPr/>
        </p:nvSpPr>
        <p:spPr>
          <a:xfrm>
            <a:off x="2643852" y="4108694"/>
            <a:ext cx="1655762" cy="430213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6AE7207F-2349-2F4B-8F9C-A23CD5E1580F}"/>
              </a:ext>
            </a:extLst>
          </p:cNvPr>
          <p:cNvSpPr txBox="1"/>
          <p:nvPr/>
        </p:nvSpPr>
        <p:spPr>
          <a:xfrm>
            <a:off x="2643852" y="4683369"/>
            <a:ext cx="1655762" cy="43021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606A6D0-F404-DB48-A58B-24C90D415CC7}"/>
              </a:ext>
            </a:extLst>
          </p:cNvPr>
          <p:cNvSpPr txBox="1"/>
          <p:nvPr/>
        </p:nvSpPr>
        <p:spPr>
          <a:xfrm>
            <a:off x="6099839" y="2379907"/>
            <a:ext cx="1655763" cy="430212"/>
          </a:xfrm>
          <a:prstGeom prst="rect">
            <a:avLst/>
          </a:prstGeom>
          <a:solidFill>
            <a:srgbClr val="0000FF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C179770-E7F0-B943-AE03-77DA3D7853E5}"/>
              </a:ext>
            </a:extLst>
          </p:cNvPr>
          <p:cNvSpPr txBox="1"/>
          <p:nvPr/>
        </p:nvSpPr>
        <p:spPr>
          <a:xfrm>
            <a:off x="6099839" y="3532432"/>
            <a:ext cx="1655763" cy="430212"/>
          </a:xfrm>
          <a:prstGeom prst="rect">
            <a:avLst/>
          </a:prstGeom>
          <a:solidFill>
            <a:srgbClr val="0080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F25F664-E8B6-AF4B-86CD-DC43DB0ACFE0}"/>
              </a:ext>
            </a:extLst>
          </p:cNvPr>
          <p:cNvSpPr txBox="1"/>
          <p:nvPr/>
        </p:nvSpPr>
        <p:spPr>
          <a:xfrm>
            <a:off x="6099839" y="4683369"/>
            <a:ext cx="1655763" cy="430213"/>
          </a:xfrm>
          <a:prstGeom prst="rect">
            <a:avLst/>
          </a:prstGeom>
          <a:solidFill>
            <a:srgbClr val="FFFF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D1A8A6A-AB41-E54C-9C9E-F3CC2C48FC64}"/>
              </a:ext>
            </a:extLst>
          </p:cNvPr>
          <p:cNvSpPr txBox="1"/>
          <p:nvPr/>
        </p:nvSpPr>
        <p:spPr>
          <a:xfrm>
            <a:off x="8763664" y="3532432"/>
            <a:ext cx="1655763" cy="430212"/>
          </a:xfrm>
          <a:prstGeom prst="rect">
            <a:avLst/>
          </a:prstGeom>
          <a:solidFill>
            <a:srgbClr val="FF0000"/>
          </a:solidFill>
        </p:spPr>
        <p:txBody>
          <a:bodyPr>
            <a:spAutoFit/>
          </a:bodyPr>
          <a:lstStyle/>
          <a:p>
            <a:pPr>
              <a:defRPr/>
            </a:pPr>
            <a:endParaRPr lang="fr-FR" sz="220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ZoneTexte 1">
            <a:extLst>
              <a:ext uri="{FF2B5EF4-FFF2-40B4-BE49-F238E27FC236}">
                <a16:creationId xmlns:a16="http://schemas.microsoft.com/office/drawing/2014/main" id="{AB7D9DD2-9E70-B749-9CEA-8EEE7AB26A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111" y="3027607"/>
            <a:ext cx="1163154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400" dirty="0">
                <a:latin typeface="+mn-lt"/>
              </a:rPr>
              <a:t>appel/retour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86772A3-AFD7-244B-BF00-430EA6D6D52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1777" y="2092569"/>
            <a:ext cx="0" cy="40322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ZoneTexte 17">
            <a:extLst>
              <a:ext uri="{FF2B5EF4-FFF2-40B4-BE49-F238E27FC236}">
                <a16:creationId xmlns:a16="http://schemas.microsoft.com/office/drawing/2014/main" id="{7D8C1459-7BAE-FC48-9C98-C206AA3AE3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5111" y="4191244"/>
            <a:ext cx="1163153" cy="30777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1400" dirty="0">
                <a:latin typeface="+mn-lt"/>
              </a:rPr>
              <a:t>appel/retour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31BF594E-63A9-8A4F-95AE-E9F94377B5C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468264" y="3027607"/>
            <a:ext cx="1584325" cy="504825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1D169825-DB73-4040-B4FA-A1B93D729BD8}"/>
              </a:ext>
            </a:extLst>
          </p:cNvPr>
          <p:cNvCxnSpPr>
            <a:cxnSpLocks noChangeShapeType="1"/>
            <a:endCxn id="12" idx="0"/>
          </p:cNvCxnSpPr>
          <p:nvPr/>
        </p:nvCxnSpPr>
        <p:spPr bwMode="auto">
          <a:xfrm flipV="1">
            <a:off x="7468264" y="3532432"/>
            <a:ext cx="2124075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56036151-7786-2748-85F5-F3DD9374DB0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052589" y="3532432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13A84DEB-2458-994B-BA60-615FD35B663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55827" y="3532432"/>
            <a:ext cx="0" cy="43180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2BF6EE26-0811-3C4D-A30C-8DB2ACE3E88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468264" y="3316532"/>
            <a:ext cx="1584325" cy="647700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B4ED775E-B2B7-0842-AB1F-9ED4E7E579D6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468264" y="3964232"/>
            <a:ext cx="2087563" cy="503237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" name="ZoneTexte 39">
            <a:extLst>
              <a:ext uri="{FF2B5EF4-FFF2-40B4-BE49-F238E27FC236}">
                <a16:creationId xmlns:a16="http://schemas.microsoft.com/office/drawing/2014/main" id="{0299A960-FE50-074B-ACD5-8B6B7EB71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4927" y="5475532"/>
            <a:ext cx="252095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latin typeface="+mn-lt"/>
              </a:rPr>
              <a:t>Ici le bloc de code en rouge est dupliqué</a:t>
            </a:r>
          </a:p>
        </p:txBody>
      </p:sp>
      <p:sp>
        <p:nvSpPr>
          <p:cNvPr id="23" name="ZoneTexte 40">
            <a:extLst>
              <a:ext uri="{FF2B5EF4-FFF2-40B4-BE49-F238E27FC236}">
                <a16:creationId xmlns:a16="http://schemas.microsoft.com/office/drawing/2014/main" id="{02CE56B7-5C2F-7C4E-A2AE-5C322ECBB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3577" y="5475532"/>
            <a:ext cx="518477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latin typeface="+mn-lt"/>
              </a:rPr>
              <a:t>Ici on crée un sous-programme correspondant à ce bloc, et on l’appelle quand on en a besoin.</a:t>
            </a:r>
          </a:p>
        </p:txBody>
      </p:sp>
    </p:spTree>
    <p:extLst>
      <p:ext uri="{BB962C8B-B14F-4D97-AF65-F5344CB8AC3E}">
        <p14:creationId xmlns:p14="http://schemas.microsoft.com/office/powerpoint/2010/main" val="2141392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Second avantage : favoriser la réutilisation </a:t>
            </a:r>
          </a:p>
          <a:p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Un sous-programme écrit pour résoudre un problème donné pourra servir de nouveau dans un autre contexte.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On pourra ainsi créer des librairies de sous-programmes.</a:t>
            </a:r>
          </a:p>
        </p:txBody>
      </p:sp>
      <p:pic>
        <p:nvPicPr>
          <p:cNvPr id="4" name="Graphique 3" descr="Livres sur une étagère">
            <a:extLst>
              <a:ext uri="{FF2B5EF4-FFF2-40B4-BE49-F238E27FC236}">
                <a16:creationId xmlns:a16="http://schemas.microsoft.com/office/drawing/2014/main" id="{A72B12C9-1FDB-4047-82E9-158371156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916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Troisième avantage : améliorer la conception </a:t>
            </a:r>
          </a:p>
        </p:txBody>
      </p:sp>
      <p:sp>
        <p:nvSpPr>
          <p:cNvPr id="4" name="ZoneTexte 2">
            <a:extLst>
              <a:ext uri="{FF2B5EF4-FFF2-40B4-BE49-F238E27FC236}">
                <a16:creationId xmlns:a16="http://schemas.microsoft.com/office/drawing/2014/main" id="{32D8F37A-EBE7-E541-9C6F-0D39FF6A9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6665" y="2379907"/>
            <a:ext cx="3598863" cy="400110"/>
          </a:xfrm>
          <a:prstGeom prst="rect">
            <a:avLst/>
          </a:prstGeom>
          <a:solidFill>
            <a:srgbClr val="FF0000">
              <a:alpha val="90195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r>
              <a:rPr lang="fr-FR" altLang="fr-FR" sz="2000" dirty="0">
                <a:latin typeface="+mn-lt"/>
              </a:rPr>
              <a:t>Programme  initial très complexe</a:t>
            </a:r>
          </a:p>
        </p:txBody>
      </p:sp>
      <p:sp>
        <p:nvSpPr>
          <p:cNvPr id="5" name="ZoneTexte 7">
            <a:extLst>
              <a:ext uri="{FF2B5EF4-FFF2-40B4-BE49-F238E27FC236}">
                <a16:creationId xmlns:a16="http://schemas.microsoft.com/office/drawing/2014/main" id="{F867969F-8F7D-F340-A793-1117B4B5C1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5215" y="3603870"/>
            <a:ext cx="2089150" cy="707886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000" dirty="0">
                <a:latin typeface="+mn-lt"/>
              </a:rPr>
              <a:t>Sous-programme complexe</a:t>
            </a:r>
          </a:p>
        </p:txBody>
      </p:sp>
      <p:sp>
        <p:nvSpPr>
          <p:cNvPr id="6" name="ZoneTexte 8">
            <a:extLst>
              <a:ext uri="{FF2B5EF4-FFF2-40B4-BE49-F238E27FC236}">
                <a16:creationId xmlns:a16="http://schemas.microsoft.com/office/drawing/2014/main" id="{D71D92E1-92B2-4447-BB48-9FC8A453F6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828" y="3603870"/>
            <a:ext cx="2160587" cy="707886"/>
          </a:xfrm>
          <a:prstGeom prst="rect">
            <a:avLst/>
          </a:prstGeom>
          <a:solidFill>
            <a:srgbClr val="00F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000">
                <a:latin typeface="+mn-lt"/>
              </a:rPr>
              <a:t>Sous-programme  simple</a:t>
            </a:r>
          </a:p>
        </p:txBody>
      </p:sp>
      <p:sp>
        <p:nvSpPr>
          <p:cNvPr id="7" name="ZoneTexte 9">
            <a:extLst>
              <a:ext uri="{FF2B5EF4-FFF2-40B4-BE49-F238E27FC236}">
                <a16:creationId xmlns:a16="http://schemas.microsoft.com/office/drawing/2014/main" id="{124674D3-99C9-E14A-BEE2-953BF0535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9553" y="5137068"/>
            <a:ext cx="1466001" cy="1015663"/>
          </a:xfrm>
          <a:prstGeom prst="rect">
            <a:avLst/>
          </a:prstGeom>
          <a:solidFill>
            <a:srgbClr val="00F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000" dirty="0">
                <a:latin typeface="+mn-lt"/>
              </a:rPr>
              <a:t>Sous-sous-programme  simple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C25D9D2-6C96-1E40-915D-70F6747FCD87}"/>
              </a:ext>
            </a:extLst>
          </p:cNvPr>
          <p:cNvCxnSpPr>
            <a:cxnSpLocks noChangeShapeType="1"/>
            <a:endCxn id="5" idx="0"/>
          </p:cNvCxnSpPr>
          <p:nvPr/>
        </p:nvCxnSpPr>
        <p:spPr bwMode="auto">
          <a:xfrm flipH="1">
            <a:off x="4729790" y="2738682"/>
            <a:ext cx="2052638" cy="865188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D9FE198E-7F6C-304D-B1A4-A8524F99B371}"/>
              </a:ext>
            </a:extLst>
          </p:cNvPr>
          <p:cNvCxnSpPr>
            <a:cxnSpLocks noChangeShapeType="1"/>
            <a:stCxn id="4" idx="2"/>
            <a:endCxn id="6" idx="0"/>
          </p:cNvCxnSpPr>
          <p:nvPr/>
        </p:nvCxnSpPr>
        <p:spPr bwMode="auto">
          <a:xfrm>
            <a:off x="6926097" y="2780017"/>
            <a:ext cx="2232025" cy="823853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Connecteur droit avec flèche 9">
            <a:extLst>
              <a:ext uri="{FF2B5EF4-FFF2-40B4-BE49-F238E27FC236}">
                <a16:creationId xmlns:a16="http://schemas.microsoft.com/office/drawing/2014/main" id="{037A2C5F-1D2D-2446-9A12-B759CF13EB3D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 flipH="1">
            <a:off x="2742554" y="4311756"/>
            <a:ext cx="1987236" cy="825312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A8C7FDC4-AD04-384D-9C62-B1A423906483}"/>
              </a:ext>
            </a:extLst>
          </p:cNvPr>
          <p:cNvCxnSpPr>
            <a:cxnSpLocks noChangeShapeType="1"/>
            <a:stCxn id="5" idx="2"/>
          </p:cNvCxnSpPr>
          <p:nvPr/>
        </p:nvCxnSpPr>
        <p:spPr bwMode="auto">
          <a:xfrm>
            <a:off x="4729790" y="4311756"/>
            <a:ext cx="1" cy="81611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FCDB2977-D885-C345-80DD-A70639B2FA22}"/>
              </a:ext>
            </a:extLst>
          </p:cNvPr>
          <p:cNvCxnSpPr>
            <a:cxnSpLocks noChangeShapeType="1"/>
            <a:stCxn id="5" idx="2"/>
            <a:endCxn id="14" idx="0"/>
          </p:cNvCxnSpPr>
          <p:nvPr/>
        </p:nvCxnSpPr>
        <p:spPr bwMode="auto">
          <a:xfrm>
            <a:off x="4729790" y="4311756"/>
            <a:ext cx="1987236" cy="816114"/>
          </a:xfrm>
          <a:prstGeom prst="straightConnector1">
            <a:avLst/>
          </a:prstGeom>
          <a:noFill/>
          <a:ln w="25400">
            <a:solidFill>
              <a:srgbClr val="000000"/>
            </a:solidFill>
            <a:round/>
            <a:headEnd/>
            <a:tailEnd type="arrow" w="med" len="med"/>
          </a:ln>
          <a:effectLst>
            <a:outerShdw blurRad="40000" dist="20000" dir="5400000" rotWithShape="0">
              <a:srgbClr val="808080">
                <a:alpha val="37999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3" name="ZoneTexte 9">
            <a:extLst>
              <a:ext uri="{FF2B5EF4-FFF2-40B4-BE49-F238E27FC236}">
                <a16:creationId xmlns:a16="http://schemas.microsoft.com/office/drawing/2014/main" id="{C257776C-6BF8-D34D-AAC7-4CB335075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789" y="5137068"/>
            <a:ext cx="1466001" cy="1015663"/>
          </a:xfrm>
          <a:prstGeom prst="rect">
            <a:avLst/>
          </a:prstGeom>
          <a:solidFill>
            <a:srgbClr val="00F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000" dirty="0">
                <a:latin typeface="+mn-lt"/>
              </a:rPr>
              <a:t>Sous-sous-programme  simple</a:t>
            </a:r>
          </a:p>
        </p:txBody>
      </p:sp>
      <p:sp>
        <p:nvSpPr>
          <p:cNvPr id="14" name="ZoneTexte 9">
            <a:extLst>
              <a:ext uri="{FF2B5EF4-FFF2-40B4-BE49-F238E27FC236}">
                <a16:creationId xmlns:a16="http://schemas.microsoft.com/office/drawing/2014/main" id="{B4C3384B-C5B4-EB4C-A566-4019890A3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4025" y="5127870"/>
            <a:ext cx="1466001" cy="1015663"/>
          </a:xfrm>
          <a:prstGeom prst="rect">
            <a:avLst/>
          </a:prstGeom>
          <a:solidFill>
            <a:srgbClr val="00FB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/>
            <a:r>
              <a:rPr lang="fr-FR" altLang="fr-FR" sz="2000" dirty="0">
                <a:latin typeface="+mn-lt"/>
              </a:rPr>
              <a:t>Sous-sous-programme  simple</a:t>
            </a:r>
          </a:p>
        </p:txBody>
      </p:sp>
    </p:spTree>
    <p:extLst>
      <p:ext uri="{BB962C8B-B14F-4D97-AF65-F5344CB8AC3E}">
        <p14:creationId xmlns:p14="http://schemas.microsoft.com/office/powerpoint/2010/main" val="31432152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97C888-7DB0-A144-8F3D-23189552835D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57909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200" dirty="0"/>
              <a:t>1. Généralités algorithmiques.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C8C869-0EAD-EA43-AF3E-D7D5D6E20C31}"/>
              </a:ext>
            </a:extLst>
          </p:cNvPr>
          <p:cNvSpPr txBox="1"/>
          <p:nvPr/>
        </p:nvSpPr>
        <p:spPr>
          <a:xfrm>
            <a:off x="844826" y="1431230"/>
            <a:ext cx="105255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/>
              <a:t>Paramètres</a:t>
            </a:r>
          </a:p>
          <a:p>
            <a:endParaRPr lang="fr-FR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Un sous-programme sert donc à effectuer un traitement générique.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Ce traitement porte sur des données, dont la valeur pourra ainsi changer d’un appel du sous-programme à un autre.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fr-FR" altLang="fr-FR" sz="2400" dirty="0">
              <a:ea typeface="ＭＳ Ｐゴシック" panose="020B0600070205080204" pitchFamily="34" charset="-128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fr-FR" altLang="fr-FR" sz="2400" dirty="0">
                <a:ea typeface="ＭＳ Ｐゴシック" panose="020B0600070205080204" pitchFamily="34" charset="-128"/>
              </a:rPr>
              <a:t>Ce que l’on appelle </a:t>
            </a:r>
            <a:r>
              <a:rPr lang="fr-FR" altLang="ja-JP" sz="2400" dirty="0">
                <a:ea typeface="ＭＳ Ｐゴシック" panose="020B0600070205080204" pitchFamily="34" charset="-128"/>
              </a:rPr>
              <a:t>paramètres ce sont justement ces données transmises au sous-programme par le programme principal.</a:t>
            </a:r>
          </a:p>
        </p:txBody>
      </p:sp>
      <p:pic>
        <p:nvPicPr>
          <p:cNvPr id="4" name="Graphique 3" descr="Paramètres">
            <a:extLst>
              <a:ext uri="{FF2B5EF4-FFF2-40B4-BE49-F238E27FC236}">
                <a16:creationId xmlns:a16="http://schemas.microsoft.com/office/drawing/2014/main" id="{21EA4E9D-310A-BE4D-8193-AEC298E199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440000" y="5040000"/>
            <a:ext cx="1080000" cy="1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542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969</TotalTime>
  <Words>2208</Words>
  <Application>Microsoft Macintosh PowerPoint</Application>
  <PresentationFormat>Grand écran</PresentationFormat>
  <Paragraphs>392</Paragraphs>
  <Slides>40</Slides>
  <Notes>13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40</vt:i4>
      </vt:variant>
    </vt:vector>
  </HeadingPairs>
  <TitlesOfParts>
    <vt:vector size="46" baseType="lpstr">
      <vt:lpstr>ＭＳ Ｐゴシック</vt:lpstr>
      <vt:lpstr>Arial</vt:lpstr>
      <vt:lpstr>Calibri</vt:lpstr>
      <vt:lpstr>Calibri Light</vt:lpstr>
      <vt:lpstr>Courier New</vt:lpstr>
      <vt:lpstr>Thème Office</vt:lpstr>
      <vt:lpstr>Sous-programmes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Titre</dc:title>
  <dc:creator>Laurent Godefroy</dc:creator>
  <cp:lastModifiedBy>Laurent Godefroy</cp:lastModifiedBy>
  <cp:revision>45</cp:revision>
  <dcterms:created xsi:type="dcterms:W3CDTF">2021-02-04T09:09:06Z</dcterms:created>
  <dcterms:modified xsi:type="dcterms:W3CDTF">2024-07-10T12:36:16Z</dcterms:modified>
</cp:coreProperties>
</file>