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7" r:id="rId4"/>
    <p:sldId id="258" r:id="rId5"/>
    <p:sldId id="369" r:id="rId6"/>
    <p:sldId id="329" r:id="rId7"/>
    <p:sldId id="330" r:id="rId8"/>
    <p:sldId id="331" r:id="rId9"/>
    <p:sldId id="332" r:id="rId10"/>
    <p:sldId id="368" r:id="rId11"/>
    <p:sldId id="333" r:id="rId12"/>
    <p:sldId id="335" r:id="rId13"/>
    <p:sldId id="337" r:id="rId14"/>
    <p:sldId id="338" r:id="rId15"/>
    <p:sldId id="325" r:id="rId16"/>
    <p:sldId id="262" r:id="rId17"/>
    <p:sldId id="268" r:id="rId18"/>
    <p:sldId id="352" r:id="rId19"/>
    <p:sldId id="348" r:id="rId20"/>
    <p:sldId id="351" r:id="rId21"/>
    <p:sldId id="370" r:id="rId22"/>
    <p:sldId id="363" r:id="rId23"/>
    <p:sldId id="364" r:id="rId24"/>
    <p:sldId id="371" r:id="rId25"/>
    <p:sldId id="365" r:id="rId26"/>
    <p:sldId id="372" r:id="rId27"/>
    <p:sldId id="328" r:id="rId28"/>
    <p:sldId id="263" r:id="rId29"/>
    <p:sldId id="354" r:id="rId30"/>
    <p:sldId id="375" r:id="rId31"/>
    <p:sldId id="357" r:id="rId32"/>
    <p:sldId id="327" r:id="rId33"/>
    <p:sldId id="264" r:id="rId34"/>
    <p:sldId id="270" r:id="rId35"/>
    <p:sldId id="359" r:id="rId36"/>
    <p:sldId id="360" r:id="rId37"/>
    <p:sldId id="361" r:id="rId38"/>
    <p:sldId id="326" r:id="rId39"/>
    <p:sldId id="272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87347"/>
  </p:normalViewPr>
  <p:slideViewPr>
    <p:cSldViewPr snapToGrid="0" snapToObjects="1">
      <p:cViewPr varScale="1">
        <p:scale>
          <a:sx n="111" d="100"/>
          <a:sy n="111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verra que dans beaucoup de cas l’itération sur les indices est préférable.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1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le second cas l’</a:t>
            </a: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itération s’arrête à la fin de la séquence la plus petite.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9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 premier point a déjà en partie été abordé. Et le sera encore dans les slides à venir.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2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L’opération « s.remove(x) » renvoie une erreur si x n’appartient pas à s. Par défaut « </a:t>
            </a:r>
            <a:r>
              <a:rPr lang="fr-FR" altLang="fr-FR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s.pop</a:t>
            </a: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() » retourne le dernier élément de la liste. On peut ajouter d’autres arguments à la fonction « sort », voir la documentation officielle pour plus de détails.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9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Cette façon très élégante de définir une liste est calquée sur la définition « en compréhension » d’un ensemble mathématique. </a:t>
            </a:r>
          </a:p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Il peut y avoir plus d’un « for ». La partie « if condition » est facultative.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1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Une liste bidimensionnelle n’est ni plus ni moins qu’une matrice.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4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parcours de listes multidimensionnelles se fait ainsi en imbriquant des boucles “for“.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Cet exemple est à retenir, il est fréquent que l’on ait besoin de réaliser ce type d’affichage.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6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Les deux dernières opérations ne modifient pas la chaîne sur laquelle on les applique.</a:t>
            </a:r>
          </a:p>
          <a:p>
            <a:r>
              <a:rPr lang="fr-FR" dirty="0"/>
              <a:t>Cette notion d’Unicode sera vue plus en détail dans le cours 1LOGI.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8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Pour la séparation, par défaut « sep » est égal à None, c’est-à-dire que la séparation s’effectue selon les espaces.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6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4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 premier point a déjà été abordé.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0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Comme dans tous les langages de programmations ces indices commencent à 0. La particularité du Python est que l’on peut accéder aux éléments avec des indices négatifs, en partant de la fin de la séquence. Ceci-dit cela n’est pas très intuitif.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particulier, une liste passée en paramètre d’un sous-programme pourra être modifiée par celui-ci. Ce qui ne sera pas le cas d’un t-uple.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Il existe d'autres types de séquences en Python : range, bytes et bytearray. On ne les étudiera pas en détail dans ce cours.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4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peut également initialiser une liste vide (myList = []) et lui ajouter des éléments par la suite.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6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Au passage on constate que l’imbrication de séquences est tout à fait possible.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1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Cette technique est appelée “slicing“. Appliquée à une liste, elle permet également de la modifier, voir exemples en travaux pratiques.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 l’on omet le premier argument dans l’une des deux opérations de « slicing », il vaut par défaut 0, et si l’on omet le second il vaut par défaut le nombre d’éléments de la séquence.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0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Pour pouvoir utiliser les opérations « min » et « max » il faut bien sûr que les éléments des séquences soient comparables deux à deux. Si l’élément « x » n’est pas dans la séquence « s », « </a:t>
            </a:r>
            <a:r>
              <a:rPr lang="fr-FR" altLang="fr-FR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s.index</a:t>
            </a: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(x) » retourne une erreur. S’il y est plusieurs fois « </a:t>
            </a:r>
            <a:r>
              <a:rPr lang="fr-FR" altLang="fr-FR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s.index</a:t>
            </a: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(x) » retournera la position de la première occurrence de x.</a:t>
            </a:r>
          </a:p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 reviendra un peu plus tard dans le cours 1ALGO sur la signification de la syntaxe des opérations « count » et « index ».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Structures séquentielles de données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 à la programmation en Python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représentation imagée de la liste [2, -3, ['</a:t>
            </a:r>
            <a:r>
              <a:rPr lang="fr-FR" sz="2400" b="1" dirty="0" err="1"/>
              <a:t>xox</a:t>
            </a:r>
            <a:r>
              <a:rPr lang="fr-FR" sz="2400" b="1" dirty="0"/>
              <a:t>', 69], 11]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185B7C5-9DC2-B443-924E-38ADC734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3815"/>
              </p:ext>
            </p:extLst>
          </p:nvPr>
        </p:nvGraphicFramePr>
        <p:xfrm>
          <a:off x="1055012" y="2531155"/>
          <a:ext cx="719138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D3DB113-F097-F240-AD48-D55C3D48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17172"/>
              </p:ext>
            </p:extLst>
          </p:nvPr>
        </p:nvGraphicFramePr>
        <p:xfrm>
          <a:off x="2220464" y="2548617"/>
          <a:ext cx="719137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2AC549C-2EE4-544F-A76A-CC2135E7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52467"/>
              </p:ext>
            </p:extLst>
          </p:nvPr>
        </p:nvGraphicFramePr>
        <p:xfrm>
          <a:off x="3358475" y="2548616"/>
          <a:ext cx="2027918" cy="720725"/>
        </p:xfrm>
        <a:graphic>
          <a:graphicData uri="http://schemas.openxmlformats.org/drawingml/2006/table">
            <a:tbl>
              <a:tblPr/>
              <a:tblGrid>
                <a:gridCol w="2027918">
                  <a:extLst>
                    <a:ext uri="{9D8B030D-6E8A-4147-A177-3AD203B41FA5}">
                      <a16:colId xmlns:a16="http://schemas.microsoft.com/office/drawing/2014/main" val="2672734473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[‘xox’, 69]</a:t>
                      </a:r>
                    </a:p>
                  </a:txBody>
                  <a:tcPr marL="91562" marR="91562"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8131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52A457E-1340-4346-9877-4110C4BB8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41227"/>
              </p:ext>
            </p:extLst>
          </p:nvPr>
        </p:nvGraphicFramePr>
        <p:xfrm>
          <a:off x="5830212" y="2537759"/>
          <a:ext cx="720725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1579" marR="91579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1">
                <a:extLst>
                  <a:ext uri="{FF2B5EF4-FFF2-40B4-BE49-F238E27FC236}">
                    <a16:creationId xmlns:a16="http://schemas.microsoft.com/office/drawing/2014/main" id="{CD941B43-DC92-CC48-A2F0-934043BF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174" y="2053317"/>
                <a:ext cx="287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8" name="ZoneTexte 1">
                <a:extLst>
                  <a:ext uri="{FF2B5EF4-FFF2-40B4-BE49-F238E27FC236}">
                    <a16:creationId xmlns:a16="http://schemas.microsoft.com/office/drawing/2014/main" id="{CD941B43-DC92-CC48-A2F0-934043BF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174" y="2053317"/>
                <a:ext cx="287338" cy="369332"/>
              </a:xfrm>
              <a:prstGeom prst="rect">
                <a:avLst/>
              </a:prstGeom>
              <a:blipFill>
                <a:blip r:embed="rId3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11">
                <a:extLst>
                  <a:ext uri="{FF2B5EF4-FFF2-40B4-BE49-F238E27FC236}">
                    <a16:creationId xmlns:a16="http://schemas.microsoft.com/office/drawing/2014/main" id="{F83B5AFF-8D32-A44C-9993-761453B04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430" y="3350305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9" name="ZoneTexte 11">
                <a:extLst>
                  <a:ext uri="{FF2B5EF4-FFF2-40B4-BE49-F238E27FC236}">
                    <a16:creationId xmlns:a16="http://schemas.microsoft.com/office/drawing/2014/main" id="{F83B5AFF-8D32-A44C-9993-761453B0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430" y="3350305"/>
                <a:ext cx="5048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12">
                <a:extLst>
                  <a:ext uri="{FF2B5EF4-FFF2-40B4-BE49-F238E27FC236}">
                    <a16:creationId xmlns:a16="http://schemas.microsoft.com/office/drawing/2014/main" id="{3BA5164C-536D-AB42-A2B7-84191D665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249" y="2053317"/>
                <a:ext cx="2873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0" name="ZoneTexte 12">
                <a:extLst>
                  <a:ext uri="{FF2B5EF4-FFF2-40B4-BE49-F238E27FC236}">
                    <a16:creationId xmlns:a16="http://schemas.microsoft.com/office/drawing/2014/main" id="{3BA5164C-536D-AB42-A2B7-84191D66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249" y="2053317"/>
                <a:ext cx="287337" cy="369332"/>
              </a:xfrm>
              <a:prstGeom prst="rect">
                <a:avLst/>
              </a:prstGeom>
              <a:blipFill>
                <a:blip r:embed="rId5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3">
                <a:extLst>
                  <a:ext uri="{FF2B5EF4-FFF2-40B4-BE49-F238E27FC236}">
                    <a16:creationId xmlns:a16="http://schemas.microsoft.com/office/drawing/2014/main" id="{B215015D-9625-E545-BEFB-F0B9822C7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9460" y="3350305"/>
                <a:ext cx="431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1" name="ZoneTexte 13">
                <a:extLst>
                  <a:ext uri="{FF2B5EF4-FFF2-40B4-BE49-F238E27FC236}">
                    <a16:creationId xmlns:a16="http://schemas.microsoft.com/office/drawing/2014/main" id="{B215015D-9625-E545-BEFB-F0B9822C7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9460" y="3350305"/>
                <a:ext cx="431800" cy="369332"/>
              </a:xfrm>
              <a:prstGeom prst="rect">
                <a:avLst/>
              </a:prstGeom>
              <a:blipFill>
                <a:blip r:embed="rId6"/>
                <a:stretch>
                  <a:fillRect r="-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4">
                <a:extLst>
                  <a:ext uri="{FF2B5EF4-FFF2-40B4-BE49-F238E27FC236}">
                    <a16:creationId xmlns:a16="http://schemas.microsoft.com/office/drawing/2014/main" id="{E2888ED9-0B0E-B24D-8E77-0429BB3F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9884" y="2053317"/>
                <a:ext cx="2889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2" name="ZoneTexte 14">
                <a:extLst>
                  <a:ext uri="{FF2B5EF4-FFF2-40B4-BE49-F238E27FC236}">
                    <a16:creationId xmlns:a16="http://schemas.microsoft.com/office/drawing/2014/main" id="{E2888ED9-0B0E-B24D-8E77-0429BB3F6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9884" y="2053317"/>
                <a:ext cx="288925" cy="369332"/>
              </a:xfrm>
              <a:prstGeom prst="rect">
                <a:avLst/>
              </a:prstGeom>
              <a:blipFill>
                <a:blip r:embed="rId7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5">
                <a:extLst>
                  <a:ext uri="{FF2B5EF4-FFF2-40B4-BE49-F238E27FC236}">
                    <a16:creationId xmlns:a16="http://schemas.microsoft.com/office/drawing/2014/main" id="{0A69DA28-1C3B-8542-BD28-9D5FD1693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255" y="3350305"/>
                <a:ext cx="5032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3" name="ZoneTexte 15">
                <a:extLst>
                  <a:ext uri="{FF2B5EF4-FFF2-40B4-BE49-F238E27FC236}">
                    <a16:creationId xmlns:a16="http://schemas.microsoft.com/office/drawing/2014/main" id="{0A69DA28-1C3B-8542-BD28-9D5FD169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9255" y="3350305"/>
                <a:ext cx="5032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6">
                <a:extLst>
                  <a:ext uri="{FF2B5EF4-FFF2-40B4-BE49-F238E27FC236}">
                    <a16:creationId xmlns:a16="http://schemas.microsoft.com/office/drawing/2014/main" id="{708EFE9B-3020-AF47-B5DD-C4DC3EF7F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7084" y="2053317"/>
                <a:ext cx="431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4" name="ZoneTexte 16">
                <a:extLst>
                  <a:ext uri="{FF2B5EF4-FFF2-40B4-BE49-F238E27FC236}">
                    <a16:creationId xmlns:a16="http://schemas.microsoft.com/office/drawing/2014/main" id="{708EFE9B-3020-AF47-B5DD-C4DC3EF7F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084" y="2053317"/>
                <a:ext cx="431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7">
                <a:extLst>
                  <a:ext uri="{FF2B5EF4-FFF2-40B4-BE49-F238E27FC236}">
                    <a16:creationId xmlns:a16="http://schemas.microsoft.com/office/drawing/2014/main" id="{9D115724-C291-8F43-93D8-29E2E0C39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0038" y="3350305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5" name="ZoneTexte 17">
                <a:extLst>
                  <a:ext uri="{FF2B5EF4-FFF2-40B4-BE49-F238E27FC236}">
                    <a16:creationId xmlns:a16="http://schemas.microsoft.com/office/drawing/2014/main" id="{9D115724-C291-8F43-93D8-29E2E0C3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0038" y="3350305"/>
                <a:ext cx="5048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B712737-D06E-AA4C-8F0D-CAC448230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6819"/>
              </p:ext>
            </p:extLst>
          </p:nvPr>
        </p:nvGraphicFramePr>
        <p:xfrm>
          <a:off x="5307242" y="4342266"/>
          <a:ext cx="958850" cy="720725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3437714028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a:t>‘xox’</a:t>
                      </a:r>
                    </a:p>
                  </a:txBody>
                  <a:tcPr marL="91377" marR="91377"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8990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E74D448-74BC-E944-84CA-EB2B9F41D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03917"/>
              </p:ext>
            </p:extLst>
          </p:nvPr>
        </p:nvGraphicFramePr>
        <p:xfrm>
          <a:off x="6723291" y="4359728"/>
          <a:ext cx="719138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</a:t>
                      </a:r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">
                <a:extLst>
                  <a:ext uri="{FF2B5EF4-FFF2-40B4-BE49-F238E27FC236}">
                    <a16:creationId xmlns:a16="http://schemas.microsoft.com/office/drawing/2014/main" id="{30D23B36-FDB4-FD4D-A0A5-7C66B1591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4259" y="3856491"/>
                <a:ext cx="2873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8" name="ZoneTexte 1">
                <a:extLst>
                  <a:ext uri="{FF2B5EF4-FFF2-40B4-BE49-F238E27FC236}">
                    <a16:creationId xmlns:a16="http://schemas.microsoft.com/office/drawing/2014/main" id="{30D23B36-FDB4-FD4D-A0A5-7C66B159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4259" y="3856491"/>
                <a:ext cx="287337" cy="369332"/>
              </a:xfrm>
              <a:prstGeom prst="rect">
                <a:avLst/>
              </a:prstGeom>
              <a:blipFill>
                <a:blip r:embed="rId11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1">
                <a:extLst>
                  <a:ext uri="{FF2B5EF4-FFF2-40B4-BE49-F238E27FC236}">
                    <a16:creationId xmlns:a16="http://schemas.microsoft.com/office/drawing/2014/main" id="{D4566191-CAF7-0040-B226-F4EE6D406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3603" y="5123871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19" name="ZoneTexte 11">
                <a:extLst>
                  <a:ext uri="{FF2B5EF4-FFF2-40B4-BE49-F238E27FC236}">
                    <a16:creationId xmlns:a16="http://schemas.microsoft.com/office/drawing/2014/main" id="{D4566191-CAF7-0040-B226-F4EE6D40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603" y="5123871"/>
                <a:ext cx="50482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2">
                <a:extLst>
                  <a:ext uri="{FF2B5EF4-FFF2-40B4-BE49-F238E27FC236}">
                    <a16:creationId xmlns:a16="http://schemas.microsoft.com/office/drawing/2014/main" id="{26AEB7CB-E8F5-A447-8F37-2EBC67118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9191" y="3856491"/>
                <a:ext cx="287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0" name="ZoneTexte 12">
                <a:extLst>
                  <a:ext uri="{FF2B5EF4-FFF2-40B4-BE49-F238E27FC236}">
                    <a16:creationId xmlns:a16="http://schemas.microsoft.com/office/drawing/2014/main" id="{26AEB7CB-E8F5-A447-8F37-2EBC6711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191" y="3856491"/>
                <a:ext cx="287338" cy="369332"/>
              </a:xfrm>
              <a:prstGeom prst="rect">
                <a:avLst/>
              </a:prstGeom>
              <a:blipFill>
                <a:blip r:embed="rId13"/>
                <a:stretch>
                  <a:fillRect r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13">
                <a:extLst>
                  <a:ext uri="{FF2B5EF4-FFF2-40B4-BE49-F238E27FC236}">
                    <a16:creationId xmlns:a16="http://schemas.microsoft.com/office/drawing/2014/main" id="{2044866D-15FB-D44C-AE1D-E987C71C8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4" y="5123871"/>
                <a:ext cx="6953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1" name="ZoneTexte 13">
                <a:extLst>
                  <a:ext uri="{FF2B5EF4-FFF2-40B4-BE49-F238E27FC236}">
                    <a16:creationId xmlns:a16="http://schemas.microsoft.com/office/drawing/2014/main" id="{2044866D-15FB-D44C-AE1D-E987C71C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104" y="5123871"/>
                <a:ext cx="6953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2E01B871-93E1-8049-A062-6D190721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53470"/>
              </p:ext>
            </p:extLst>
          </p:nvPr>
        </p:nvGraphicFramePr>
        <p:xfrm>
          <a:off x="7965174" y="5634720"/>
          <a:ext cx="719138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E3952EE3-1061-724F-9B32-ED031FDD5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09319"/>
              </p:ext>
            </p:extLst>
          </p:nvPr>
        </p:nvGraphicFramePr>
        <p:xfrm>
          <a:off x="9141512" y="5652183"/>
          <a:ext cx="719137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AFB06EE3-1D1F-5540-935D-B07DF050A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51730"/>
              </p:ext>
            </p:extLst>
          </p:nvPr>
        </p:nvGraphicFramePr>
        <p:xfrm>
          <a:off x="10292449" y="5652183"/>
          <a:ext cx="720725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91579" marR="91579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1">
                <a:extLst>
                  <a:ext uri="{FF2B5EF4-FFF2-40B4-BE49-F238E27FC236}">
                    <a16:creationId xmlns:a16="http://schemas.microsoft.com/office/drawing/2014/main" id="{EFD76253-37D9-D941-AA58-4FDAD7F2F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993" y="5148945"/>
                <a:ext cx="287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5" name="ZoneTexte 1">
                <a:extLst>
                  <a:ext uri="{FF2B5EF4-FFF2-40B4-BE49-F238E27FC236}">
                    <a16:creationId xmlns:a16="http://schemas.microsoft.com/office/drawing/2014/main" id="{EFD76253-37D9-D941-AA58-4FDAD7F2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993" y="5148945"/>
                <a:ext cx="287338" cy="369332"/>
              </a:xfrm>
              <a:prstGeom prst="rect">
                <a:avLst/>
              </a:prstGeom>
              <a:blipFill>
                <a:blip r:embed="rId11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11">
                <a:extLst>
                  <a:ext uri="{FF2B5EF4-FFF2-40B4-BE49-F238E27FC236}">
                    <a16:creationId xmlns:a16="http://schemas.microsoft.com/office/drawing/2014/main" id="{C0D2D3CF-DA1F-3946-A7B9-6FB5E81F7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4507" y="6453870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6" name="ZoneTexte 11">
                <a:extLst>
                  <a:ext uri="{FF2B5EF4-FFF2-40B4-BE49-F238E27FC236}">
                    <a16:creationId xmlns:a16="http://schemas.microsoft.com/office/drawing/2014/main" id="{C0D2D3CF-DA1F-3946-A7B9-6FB5E81F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7" y="6453870"/>
                <a:ext cx="50482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12">
                <a:extLst>
                  <a:ext uri="{FF2B5EF4-FFF2-40B4-BE49-F238E27FC236}">
                    <a16:creationId xmlns:a16="http://schemas.microsoft.com/office/drawing/2014/main" id="{D26D28E1-39D4-EC4A-9090-0E0CE2D59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0113" y="5148945"/>
                <a:ext cx="2873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7" name="ZoneTexte 12">
                <a:extLst>
                  <a:ext uri="{FF2B5EF4-FFF2-40B4-BE49-F238E27FC236}">
                    <a16:creationId xmlns:a16="http://schemas.microsoft.com/office/drawing/2014/main" id="{D26D28E1-39D4-EC4A-9090-0E0CE2D5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0113" y="5148945"/>
                <a:ext cx="287337" cy="369332"/>
              </a:xfrm>
              <a:prstGeom prst="rect">
                <a:avLst/>
              </a:prstGeom>
              <a:blipFill>
                <a:blip r:embed="rId5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13">
                <a:extLst>
                  <a:ext uri="{FF2B5EF4-FFF2-40B4-BE49-F238E27FC236}">
                    <a16:creationId xmlns:a16="http://schemas.microsoft.com/office/drawing/2014/main" id="{0B4BEAAB-086D-8A48-B82E-076A4A5EF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4855" y="6453870"/>
                <a:ext cx="5524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8" name="ZoneTexte 13">
                <a:extLst>
                  <a:ext uri="{FF2B5EF4-FFF2-40B4-BE49-F238E27FC236}">
                    <a16:creationId xmlns:a16="http://schemas.microsoft.com/office/drawing/2014/main" id="{0B4BEAAB-086D-8A48-B82E-076A4A5E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4855" y="6453870"/>
                <a:ext cx="5524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14">
                <a:extLst>
                  <a:ext uri="{FF2B5EF4-FFF2-40B4-BE49-F238E27FC236}">
                    <a16:creationId xmlns:a16="http://schemas.microsoft.com/office/drawing/2014/main" id="{4BB9BD76-86BD-C142-8D2B-5C2FF19F6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8349" y="5148945"/>
                <a:ext cx="2889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29" name="ZoneTexte 14">
                <a:extLst>
                  <a:ext uri="{FF2B5EF4-FFF2-40B4-BE49-F238E27FC236}">
                    <a16:creationId xmlns:a16="http://schemas.microsoft.com/office/drawing/2014/main" id="{4BB9BD76-86BD-C142-8D2B-5C2FF19F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8349" y="5148945"/>
                <a:ext cx="288925" cy="369332"/>
              </a:xfrm>
              <a:prstGeom prst="rect">
                <a:avLst/>
              </a:prstGeom>
              <a:blipFill>
                <a:blip r:embed="rId17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15">
                <a:extLst>
                  <a:ext uri="{FF2B5EF4-FFF2-40B4-BE49-F238E27FC236}">
                    <a16:creationId xmlns:a16="http://schemas.microsoft.com/office/drawing/2014/main" id="{3FB46B65-1CAF-D244-99E4-AB2551FB4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3025" y="6453870"/>
                <a:ext cx="6969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altLang="fr-FR" sz="1800" dirty="0"/>
              </a:p>
            </p:txBody>
          </p:sp>
        </mc:Choice>
        <mc:Fallback xmlns="">
          <p:sp>
            <p:nvSpPr>
              <p:cNvPr id="30" name="ZoneTexte 15">
                <a:extLst>
                  <a:ext uri="{FF2B5EF4-FFF2-40B4-BE49-F238E27FC236}">
                    <a16:creationId xmlns:a16="http://schemas.microsoft.com/office/drawing/2014/main" id="{3FB46B65-1CAF-D244-99E4-AB2551FB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3025" y="6453870"/>
                <a:ext cx="6969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9580CF29-54E9-ED4F-A98D-619CD19FBDB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20102" y="3942025"/>
            <a:ext cx="864000" cy="648000"/>
          </a:xfrm>
          <a:prstGeom prst="bentConnector3">
            <a:avLst>
              <a:gd name="adj1" fmla="val 10007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528CA51-8B10-A74F-9045-2C3213863A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5270" y="5540908"/>
            <a:ext cx="1873250" cy="468000"/>
          </a:xfrm>
          <a:prstGeom prst="bentConnector3">
            <a:avLst>
              <a:gd name="adj1" fmla="val 255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E8BE5DF-A5DF-1D45-8D67-5E795D782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4150" y="290898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21115CC-EC6F-EF49-ADCD-889F3AC9CE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6675" y="290898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4FC942D-D651-0941-B990-A9E42D4C88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6393" y="2917326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075B88C-A673-A64B-92F8-42AF510100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6091" y="4720091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945EE6E-683E-F44C-B718-73E9A5643F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84312" y="6014133"/>
            <a:ext cx="433387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9FAC656-9C6E-FD41-8307-A5323BEA0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36837" y="601413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6857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Accès aux éléments d’une séquence </a:t>
            </a:r>
            <a:r>
              <a:rPr lang="fr-FR" sz="2400" dirty="0"/>
              <a:t> </a:t>
            </a:r>
          </a:p>
        </p:txBody>
      </p:sp>
      <p:pic>
        <p:nvPicPr>
          <p:cNvPr id="4" name="Graphique 3" descr="Instruments de dentiste">
            <a:extLst>
              <a:ext uri="{FF2B5EF4-FFF2-40B4-BE49-F238E27FC236}">
                <a16:creationId xmlns:a16="http://schemas.microsoft.com/office/drawing/2014/main" id="{712F6EB9-76F0-8049-91F4-2D7E3069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0000" y="5220000"/>
            <a:ext cx="900000" cy="900000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310FD07-F9D3-494D-8559-C685C183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6210"/>
              </p:ext>
            </p:extLst>
          </p:nvPr>
        </p:nvGraphicFramePr>
        <p:xfrm>
          <a:off x="2032000" y="2224800"/>
          <a:ext cx="8128000" cy="27125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6229">
                  <a:extLst>
                    <a:ext uri="{9D8B030D-6E8A-4147-A177-3AD203B41FA5}">
                      <a16:colId xmlns:a16="http://schemas.microsoft.com/office/drawing/2014/main" val="2451292674"/>
                    </a:ext>
                  </a:extLst>
                </a:gridCol>
                <a:gridCol w="6371771">
                  <a:extLst>
                    <a:ext uri="{9D8B030D-6E8A-4147-A177-3AD203B41FA5}">
                      <a16:colId xmlns:a16="http://schemas.microsoft.com/office/drawing/2014/main" val="2197662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Opération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Résultat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6013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s[i]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-ème élément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5034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s[i:j]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Sous-séquence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constituée des éléments entre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-ème (inclus) et le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-ème (exclus)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2419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s[i:j:k]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Sous-séquence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constituée des éléments entre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le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-ème (inclus) et le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-ème (exclus)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pris avec un pas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k</a:t>
                      </a:r>
                    </a:p>
                  </a:txBody>
                  <a:tcPr marL="91448" marR="91448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81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Opérations de traitement des séquences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F1304E-92D7-2146-B6A2-4D4A3625A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9411"/>
              </p:ext>
            </p:extLst>
          </p:nvPr>
        </p:nvGraphicFramePr>
        <p:xfrm>
          <a:off x="2032000" y="2225674"/>
          <a:ext cx="8128000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1838">
                  <a:extLst>
                    <a:ext uri="{9D8B030D-6E8A-4147-A177-3AD203B41FA5}">
                      <a16:colId xmlns:a16="http://schemas.microsoft.com/office/drawing/2014/main" val="2451292674"/>
                    </a:ext>
                  </a:extLst>
                </a:gridCol>
                <a:gridCol w="6046162">
                  <a:extLst>
                    <a:ext uri="{9D8B030D-6E8A-4147-A177-3AD203B41FA5}">
                      <a16:colId xmlns:a16="http://schemas.microsoft.com/office/drawing/2014/main" val="2197662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Opération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Résultat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6013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 in 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 si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appartient à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5034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 not in 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Teste si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n’appartient pas à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2419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 + 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Concaténation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et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9501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 * n   ou   n * 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Concaténation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copies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078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len(s)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Nombre d’éléments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848602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min(s)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Plus petit élément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83495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max(s)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Plus grand élément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29458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s.count(x)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Nombre d’occurrences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dans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692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s.index(x)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Indice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dans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.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6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3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Itération sur les éléments vs itération sur les indices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Éléments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Indices :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DA1544B-795D-5240-95D5-96CBE1F827AB}"/>
              </a:ext>
            </a:extLst>
          </p:cNvPr>
          <p:cNvSpPr/>
          <p:nvPr/>
        </p:nvSpPr>
        <p:spPr>
          <a:xfrm>
            <a:off x="2507595" y="2828835"/>
            <a:ext cx="7200000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mySequence: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traitement de l'élément x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D323EC-875F-3D44-A0D3-CE96C375A1E5}"/>
              </a:ext>
            </a:extLst>
          </p:cNvPr>
          <p:cNvSpPr/>
          <p:nvPr/>
        </p:nvSpPr>
        <p:spPr>
          <a:xfrm>
            <a:off x="2507595" y="4859933"/>
            <a:ext cx="7200000" cy="14267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range(len(mySequence)):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traitement de l'élément mySequence[i]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et/ou de l'indice i</a:t>
            </a:r>
          </a:p>
        </p:txBody>
      </p:sp>
    </p:spTree>
    <p:extLst>
      <p:ext uri="{BB962C8B-B14F-4D97-AF65-F5344CB8AC3E}">
        <p14:creationId xmlns:p14="http://schemas.microsoft.com/office/powerpoint/2010/main" val="48431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Itération sur les couples (indice, élément) et itération sur deux séquences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Couples (indice, élément)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séquences :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6BBB58F-CB48-6148-85F5-48D2E168E6B5}"/>
              </a:ext>
            </a:extLst>
          </p:cNvPr>
          <p:cNvSpPr/>
          <p:nvPr/>
        </p:nvSpPr>
        <p:spPr>
          <a:xfrm>
            <a:off x="2496000" y="2851985"/>
            <a:ext cx="7200000" cy="1351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i, x in enumerate(mySequence):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traitement de l'élément x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et/ou de l'indice 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D20954E-9B75-BF4D-A8E9-1C98B3684319}"/>
              </a:ext>
            </a:extLst>
          </p:cNvPr>
          <p:cNvSpPr/>
          <p:nvPr/>
        </p:nvSpPr>
        <p:spPr>
          <a:xfrm>
            <a:off x="2496000" y="5023854"/>
            <a:ext cx="7200000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x, y in zip(mySequence1, mySequence2):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traitement des éléments x et y</a:t>
            </a:r>
          </a:p>
        </p:txBody>
      </p:sp>
    </p:spTree>
    <p:extLst>
      <p:ext uri="{BB962C8B-B14F-4D97-AF65-F5344CB8AC3E}">
        <p14:creationId xmlns:p14="http://schemas.microsoft.com/office/powerpoint/2010/main" val="390270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Généralités sur les séquences.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Les listes.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Deux conséquences de la muabilité des listes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On peut modifier les éléments d’une liste, en supprimer, en ajouter d’autres.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Une liste transmise en paramètre à un sous-programme peut être modifiée par cette dernière.</a:t>
            </a:r>
          </a:p>
        </p:txBody>
      </p:sp>
      <p:pic>
        <p:nvPicPr>
          <p:cNvPr id="5" name="Graphique 4" descr="Machine à écrire avec un remplissage uni">
            <a:extLst>
              <a:ext uri="{FF2B5EF4-FFF2-40B4-BE49-F238E27FC236}">
                <a16:creationId xmlns:a16="http://schemas.microsoft.com/office/drawing/2014/main" id="{764B7278-5A62-9B49-B925-782F500F0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modification d’une liste par un sous-programme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6EE7DD-E657-F44B-BE4C-9F6FF540E88A}"/>
              </a:ext>
            </a:extLst>
          </p:cNvPr>
          <p:cNvSpPr/>
          <p:nvPr/>
        </p:nvSpPr>
        <p:spPr>
          <a:xfrm>
            <a:off x="1596000" y="2238624"/>
            <a:ext cx="9000000" cy="2921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swap(l, i, j):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l[i], l[j] = l[j], l[i]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maListe = [1, 2, 3, 4, 5]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print("avant échange :",maListe)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swap(maListe,0,3)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print("après échange :",maListe)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844F1E-43CE-064A-AD7A-2507C2635BCD}"/>
              </a:ext>
            </a:extLst>
          </p:cNvPr>
          <p:cNvSpPr txBox="1"/>
          <p:nvPr/>
        </p:nvSpPr>
        <p:spPr>
          <a:xfrm>
            <a:off x="5758543" y="5636563"/>
            <a:ext cx="5367645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avant échange : [1, 2, 3, 4, 5]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après échange : [4, 2, 3, 1, 5]</a:t>
            </a:r>
          </a:p>
        </p:txBody>
      </p:sp>
    </p:spTree>
    <p:extLst>
      <p:ext uri="{BB962C8B-B14F-4D97-AF65-F5344CB8AC3E}">
        <p14:creationId xmlns:p14="http://schemas.microsoft.com/office/powerpoint/2010/main" val="263309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Opérations de traitement spécifiques aux listes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C631DA8-D654-AF46-8ED5-E9F2916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49780"/>
              </p:ext>
            </p:extLst>
          </p:nvPr>
        </p:nvGraphicFramePr>
        <p:xfrm>
          <a:off x="2032000" y="2225674"/>
          <a:ext cx="8128000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1838">
                  <a:extLst>
                    <a:ext uri="{9D8B030D-6E8A-4147-A177-3AD203B41FA5}">
                      <a16:colId xmlns:a16="http://schemas.microsoft.com/office/drawing/2014/main" val="2451292674"/>
                    </a:ext>
                  </a:extLst>
                </a:gridCol>
                <a:gridCol w="6046162">
                  <a:extLst>
                    <a:ext uri="{9D8B030D-6E8A-4147-A177-3AD203B41FA5}">
                      <a16:colId xmlns:a16="http://schemas.microsoft.com/office/drawing/2014/main" val="2197662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Opération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Résultat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6013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s.append(x)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Ajoute l’élément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à la fin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2419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s.extend(t)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Étend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avec la séquence </a:t>
                      </a:r>
                      <a:r>
                        <a:rPr kumimoji="0" lang="fr-FR" alt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9501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s.insert(i,x)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Insère l’élément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à la position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078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s.clear()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Supprime tous les éléments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848602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s.remove(x)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Retire l’élément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83495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s.pop(i)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Renvoie l’élément d’indice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et le supprime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29458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s.reverse()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Inverse l’ordre des éléments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s.sort()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Trie les éléments de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par ordre croissant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8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Généralités sur les séquences.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Les listes.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Les chaînes de caractères.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Les t-uples.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Listes définies en compréhension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de définir une liste en effectuant des opérations sur chacun des éléments d’une séquence déjà existante.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E31BD5-35C6-DA44-9DA3-0626370EC628}"/>
              </a:ext>
            </a:extLst>
          </p:cNvPr>
          <p:cNvSpPr/>
          <p:nvPr/>
        </p:nvSpPr>
        <p:spPr>
          <a:xfrm>
            <a:off x="1607595" y="3520271"/>
            <a:ext cx="9000000" cy="868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[expression(x) for x in mySequence if condition]</a:t>
            </a:r>
          </a:p>
        </p:txBody>
      </p:sp>
      <p:pic>
        <p:nvPicPr>
          <p:cNvPr id="7" name="Graphique 6" descr="Cerveau avec un remplissage uni">
            <a:extLst>
              <a:ext uri="{FF2B5EF4-FFF2-40B4-BE49-F238E27FC236}">
                <a16:creationId xmlns:a16="http://schemas.microsoft.com/office/drawing/2014/main" id="{0C935871-744B-9449-9C34-791B979F6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Listes définies en compréhension : exemple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4DF0372-15F3-DD4C-882C-3565CDA03721}"/>
              </a:ext>
            </a:extLst>
          </p:cNvPr>
          <p:cNvSpPr/>
          <p:nvPr/>
        </p:nvSpPr>
        <p:spPr>
          <a:xfrm>
            <a:off x="1596000" y="2478109"/>
            <a:ext cx="9000000" cy="2268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mySequence = tuple(range(0,10))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 = [x**2 for x in mySequence if x%2==0]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print(myList)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975130-6938-484A-8E68-05A8954356D9}"/>
              </a:ext>
            </a:extLst>
          </p:cNvPr>
          <p:cNvSpPr txBox="1"/>
          <p:nvPr/>
        </p:nvSpPr>
        <p:spPr>
          <a:xfrm>
            <a:off x="7924801" y="5849253"/>
            <a:ext cx="2982686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</a:p>
        </p:txBody>
      </p:sp>
    </p:spTree>
    <p:extLst>
      <p:ext uri="{BB962C8B-B14F-4D97-AF65-F5344CB8AC3E}">
        <p14:creationId xmlns:p14="http://schemas.microsoft.com/office/powerpoint/2010/main" val="407413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Listes multidimensionnelles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éléments d’une liste peuvent eux-mêmes être des listes. On peut ainsi créer des listes multidimensionnelles.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L’accès aux éléments se fait alors avec une syntaxe de la forme :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62FDC85-06AA-854D-AB9F-782058368B0B}"/>
              </a:ext>
            </a:extLst>
          </p:cNvPr>
          <p:cNvSpPr/>
          <p:nvPr/>
        </p:nvSpPr>
        <p:spPr>
          <a:xfrm>
            <a:off x="4296000" y="4226566"/>
            <a:ext cx="3600000" cy="7133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tx1"/>
                </a:solidFill>
              </a:rPr>
              <a:t>myList[i][j]</a:t>
            </a:r>
          </a:p>
        </p:txBody>
      </p:sp>
      <p:pic>
        <p:nvPicPr>
          <p:cNvPr id="5" name="Graphique 4" descr="Pièces d’échiquier">
            <a:extLst>
              <a:ext uri="{FF2B5EF4-FFF2-40B4-BE49-F238E27FC236}">
                <a16:creationId xmlns:a16="http://schemas.microsoft.com/office/drawing/2014/main" id="{DDB52FE9-FDBF-CD47-A1AB-75618A1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Listes multidimensionnelles : exemple</a:t>
            </a:r>
            <a:endParaRPr lang="fr-FR" sz="24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2EB165-69A0-494B-9F72-AA44CD50E275}"/>
              </a:ext>
            </a:extLst>
          </p:cNvPr>
          <p:cNvSpPr/>
          <p:nvPr/>
        </p:nvSpPr>
        <p:spPr>
          <a:xfrm>
            <a:off x="931971" y="2702728"/>
            <a:ext cx="7200000" cy="2278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plateau = [[0]*3 for i in range(4)]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plateau[3][2] = 666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range(4):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range(3):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print(plateau[i][j], ' ', end='')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print('\n')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045BD7-3DE1-DB49-9209-B0EF4AEAB797}"/>
              </a:ext>
            </a:extLst>
          </p:cNvPr>
          <p:cNvSpPr txBox="1"/>
          <p:nvPr/>
        </p:nvSpPr>
        <p:spPr>
          <a:xfrm>
            <a:off x="9692486" y="2702728"/>
            <a:ext cx="1567543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0  0  0  </a:t>
            </a: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0  0  0  </a:t>
            </a: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0  0  0  </a:t>
            </a: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0  0  666</a:t>
            </a:r>
          </a:p>
        </p:txBody>
      </p:sp>
    </p:spTree>
    <p:extLst>
      <p:ext uri="{BB962C8B-B14F-4D97-AF65-F5344CB8AC3E}">
        <p14:creationId xmlns:p14="http://schemas.microsoft.com/office/powerpoint/2010/main" val="62335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Copie d’une liste : remarque importante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tentative de copie d’une liste avec la syntaxe naturelle « myList2 = myList1 » ne crée qu’un alias.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deux noms pointeront vers le même emplacement mémoire.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n’y aura donc en réalité qu’une seule liste existante et les modifications apportées à l’une seront répercutées sur l’autre.</a:t>
            </a:r>
          </a:p>
        </p:txBody>
      </p:sp>
      <p:pic>
        <p:nvPicPr>
          <p:cNvPr id="5" name="Graphique 4" descr="Boîte aux lettres avec un remplissage uni">
            <a:extLst>
              <a:ext uri="{FF2B5EF4-FFF2-40B4-BE49-F238E27FC236}">
                <a16:creationId xmlns:a16="http://schemas.microsoft.com/office/drawing/2014/main" id="{EE247DA7-BA68-9444-9F73-2E92AF9F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Copie superficielle d’une liste : plusieurs syntaxes possibles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A596048-BB61-8347-B4A1-D2A2A8022A58}"/>
              </a:ext>
            </a:extLst>
          </p:cNvPr>
          <p:cNvSpPr/>
          <p:nvPr/>
        </p:nvSpPr>
        <p:spPr>
          <a:xfrm>
            <a:off x="3162483" y="2318658"/>
            <a:ext cx="5867034" cy="3777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 = myList1[:]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 = list(myList1)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copy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 = copy.copy(myList1)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 = [ ]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myList2.extend(myList1)</a:t>
            </a:r>
          </a:p>
        </p:txBody>
      </p:sp>
    </p:spTree>
    <p:extLst>
      <p:ext uri="{BB962C8B-B14F-4D97-AF65-F5344CB8AC3E}">
        <p14:creationId xmlns:p14="http://schemas.microsoft.com/office/powerpoint/2010/main" val="734648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listes.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Copie profonde d’une liste : principe et syntaxe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le cas de listes imbriquées une copie superficielle ne suffit pas et il faut alors réaliser une copie profonde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75BE13-C726-7C40-BBD2-5BF0CF01A844}"/>
              </a:ext>
            </a:extLst>
          </p:cNvPr>
          <p:cNvSpPr/>
          <p:nvPr/>
        </p:nvSpPr>
        <p:spPr>
          <a:xfrm>
            <a:off x="2496000" y="3601733"/>
            <a:ext cx="7200000" cy="14193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copy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myList2 = copy.deepcopy(myList1)</a:t>
            </a:r>
          </a:p>
        </p:txBody>
      </p:sp>
      <p:pic>
        <p:nvPicPr>
          <p:cNvPr id="5" name="Graphique 4" descr="Montagnes">
            <a:extLst>
              <a:ext uri="{FF2B5EF4-FFF2-40B4-BE49-F238E27FC236}">
                <a16:creationId xmlns:a16="http://schemas.microsoft.com/office/drawing/2014/main" id="{1AE46779-DB57-EC42-9349-C41420C8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2795" y="523784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9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Les listes.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Les chaînes de caractères.</a:t>
            </a:r>
          </a:p>
        </p:txBody>
      </p:sp>
    </p:spTree>
    <p:extLst>
      <p:ext uri="{BB962C8B-B14F-4D97-AF65-F5344CB8AC3E}">
        <p14:creationId xmlns:p14="http://schemas.microsoft.com/office/powerpoint/2010/main" val="2964092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Les chaînes de caractères.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Quelques opérations spécifiques aux caractères et chaînes de caractères </a:t>
            </a:r>
            <a:r>
              <a:rPr lang="fr-FR" sz="2400" dirty="0"/>
              <a:t>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5542A6C-3A0F-6D4F-A5B1-31DFB482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3661"/>
              </p:ext>
            </p:extLst>
          </p:nvPr>
        </p:nvGraphicFramePr>
        <p:xfrm>
          <a:off x="2032000" y="2225674"/>
          <a:ext cx="8128000" cy="28041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1838">
                  <a:extLst>
                    <a:ext uri="{9D8B030D-6E8A-4147-A177-3AD203B41FA5}">
                      <a16:colId xmlns:a16="http://schemas.microsoft.com/office/drawing/2014/main" val="2451292674"/>
                    </a:ext>
                  </a:extLst>
                </a:gridCol>
                <a:gridCol w="6046162">
                  <a:extLst>
                    <a:ext uri="{9D8B030D-6E8A-4147-A177-3AD203B41FA5}">
                      <a16:colId xmlns:a16="http://schemas.microsoft.com/office/drawing/2014/main" val="2197662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Opération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Résultat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6013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ord(c)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Retourne l’entier représentant le code Unicode du caractère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5034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chr(n)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Retourne le caractère dont le code Unicode est représenté par l’entier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fr-FR" altLang="fr-FR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2419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s.lower()</a:t>
                      </a: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Convertit la chaîne de caractères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en minuscules</a:t>
                      </a: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9501"/>
                  </a:ext>
                </a:extLst>
              </a:tr>
              <a:tr h="37084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s.upper()</a:t>
                      </a: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Convertit la chaîne de caractères </a:t>
                      </a:r>
                      <a:r>
                        <a:rPr kumimoji="0" lang="fr-FR" altLang="fr-F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</a:t>
                      </a:r>
                      <a:r>
                        <a:rPr kumimoji="0" lang="fr-FR" alt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en majuscules</a:t>
                      </a: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078"/>
                  </a:ext>
                </a:extLst>
              </a:tr>
            </a:tbl>
          </a:graphicData>
        </a:graphic>
      </p:graphicFrame>
      <p:pic>
        <p:nvPicPr>
          <p:cNvPr id="5" name="Graphique 4" descr="Document">
            <a:extLst>
              <a:ext uri="{FF2B5EF4-FFF2-40B4-BE49-F238E27FC236}">
                <a16:creationId xmlns:a16="http://schemas.microsoft.com/office/drawing/2014/main" id="{BEE852D4-F92D-7842-89F0-136AC856D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Généralités sur les séquences.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Les chaînes de caractères.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premiers caractères de la table Unicode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F6FDB-3A56-BC44-9326-91444A32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95" y="2104573"/>
            <a:ext cx="6807200" cy="4648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78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Les chaînes de caractères.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Séparation et concaténation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Séparation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Concaténation : </a:t>
            </a:r>
          </a:p>
        </p:txBody>
      </p:sp>
      <p:pic>
        <p:nvPicPr>
          <p:cNvPr id="4" name="Graphique 3" descr="Ciseaux">
            <a:extLst>
              <a:ext uri="{FF2B5EF4-FFF2-40B4-BE49-F238E27FC236}">
                <a16:creationId xmlns:a16="http://schemas.microsoft.com/office/drawing/2014/main" id="{1F8B5FB7-8759-A34C-B938-DABF5A684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D5BAA92-3026-EF42-809D-C5FC19FB6E26}"/>
              </a:ext>
            </a:extLst>
          </p:cNvPr>
          <p:cNvSpPr/>
          <p:nvPr/>
        </p:nvSpPr>
        <p:spPr>
          <a:xfrm>
            <a:off x="3407595" y="2762735"/>
            <a:ext cx="5400000" cy="916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myText.split(sep)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DB1A51-4516-C348-87E9-413DBF03EBFA}"/>
              </a:ext>
            </a:extLst>
          </p:cNvPr>
          <p:cNvSpPr/>
          <p:nvPr/>
        </p:nvSpPr>
        <p:spPr>
          <a:xfrm>
            <a:off x="3407595" y="4585741"/>
            <a:ext cx="5400000" cy="916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sep.join(myListOfString)</a:t>
            </a:r>
          </a:p>
        </p:txBody>
      </p:sp>
    </p:spTree>
    <p:extLst>
      <p:ext uri="{BB962C8B-B14F-4D97-AF65-F5344CB8AC3E}">
        <p14:creationId xmlns:p14="http://schemas.microsoft.com/office/powerpoint/2010/main" val="355454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3. Les chaînes de caractères.</a:t>
            </a:r>
          </a:p>
        </p:txBody>
      </p:sp>
    </p:spTree>
    <p:extLst>
      <p:ext uri="{BB962C8B-B14F-4D97-AF65-F5344CB8AC3E}">
        <p14:creationId xmlns:p14="http://schemas.microsoft.com/office/powerpoint/2010/main" val="269283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4. Les t-uples.</a:t>
            </a:r>
          </a:p>
        </p:txBody>
      </p:sp>
    </p:spTree>
    <p:extLst>
      <p:ext uri="{BB962C8B-B14F-4D97-AF65-F5344CB8AC3E}">
        <p14:creationId xmlns:p14="http://schemas.microsoft.com/office/powerpoint/2010/main" val="169680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4. Les t-uples.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Deux conséquences de l’immuabilité des t-uples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On ne peut pas modifier les éléments d’un t-uple, en supprimer, en ajouter d’autres.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Un t-uple transmis en paramètre à une fonction ne peut pas être modifié par cette dernière.</a:t>
            </a:r>
          </a:p>
        </p:txBody>
      </p:sp>
      <p:pic>
        <p:nvPicPr>
          <p:cNvPr id="5" name="Graphique 4" descr="Verrou avec un remplissage uni">
            <a:extLst>
              <a:ext uri="{FF2B5EF4-FFF2-40B4-BE49-F238E27FC236}">
                <a16:creationId xmlns:a16="http://schemas.microsoft.com/office/drawing/2014/main" id="{D794176C-627A-BA4A-B898-F7B0E645E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0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4. Les t-uples.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non modification d’un t-uple par un sous-programme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47BB957-87A3-E44A-AA1F-EA92DF0FD78D}"/>
              </a:ext>
            </a:extLst>
          </p:cNvPr>
          <p:cNvSpPr/>
          <p:nvPr/>
        </p:nvSpPr>
        <p:spPr>
          <a:xfrm>
            <a:off x="1596000" y="2238624"/>
            <a:ext cx="9000000" cy="2921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swap(l, i, j):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l[i], l[j] = l[j], l[i]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monTuple = (1, 2, 3, 4, 5)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print("avant échange :", monTuple)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swap(monTuple,0,3)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print("après échange :", monTuple)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C98616-C338-F54C-A51C-B1002EB54AAC}"/>
              </a:ext>
            </a:extLst>
          </p:cNvPr>
          <p:cNvSpPr txBox="1"/>
          <p:nvPr/>
        </p:nvSpPr>
        <p:spPr>
          <a:xfrm>
            <a:off x="1986455" y="5636563"/>
            <a:ext cx="9139733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avant échange : (1, 2, 3, 4, 5)</a:t>
            </a:r>
          </a:p>
          <a:p>
            <a:r>
              <a:rPr lang="fr-F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r>
              <a:rPr lang="fr-F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52055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4. Les t-uples.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Quelques utilisations possibles de t-uples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 on veut définir une séquence de données que l’on ne souhaite pas modifier, </a:t>
            </a:r>
            <a:r>
              <a:rPr lang="fr-FR" sz="2400" i="1" dirty="0"/>
              <a:t>i.e.</a:t>
            </a:r>
            <a:r>
              <a:rPr lang="fr-FR" sz="2400" dirty="0"/>
              <a:t> une séquence constante, utiliser un t-uple sécurise ce fait.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Itérer sur les éléments d’un t-uple est plus rapide que sur ceux d’une liste.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fonction qui retourne “plusieurs valeurs”, retourne en fait un t-uple.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t-uples peuvent être utilisés comme des clés de dictionnaire (voir cours 1ALGO) ce qui n’est pas le cas des listes.</a:t>
            </a:r>
          </a:p>
        </p:txBody>
      </p:sp>
    </p:spTree>
    <p:extLst>
      <p:ext uri="{BB962C8B-B14F-4D97-AF65-F5344CB8AC3E}">
        <p14:creationId xmlns:p14="http://schemas.microsoft.com/office/powerpoint/2010/main" val="335789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4. Les t-uples.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utilisation d’un t-uple pour dénombrer un nombre de voyelles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4F5BB8A-976D-0849-B198-E12C0E412AF6}"/>
              </a:ext>
            </a:extLst>
          </p:cNvPr>
          <p:cNvSpPr/>
          <p:nvPr/>
        </p:nvSpPr>
        <p:spPr>
          <a:xfrm>
            <a:off x="1596000" y="2238624"/>
            <a:ext cx="9000000" cy="3188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voyelles(mot):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= ('a’, 'e’, 'i’, 'o’, 'u')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0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mot = mot.lower()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x in t: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 += mot.count(x)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print(voyelles('Alamo'))</a:t>
            </a:r>
          </a:p>
        </p:txBody>
      </p:sp>
      <p:pic>
        <p:nvPicPr>
          <p:cNvPr id="5" name="Graphique 4" descr="Écran avec un remplissage uni">
            <a:extLst>
              <a:ext uri="{FF2B5EF4-FFF2-40B4-BE49-F238E27FC236}">
                <a16:creationId xmlns:a16="http://schemas.microsoft.com/office/drawing/2014/main" id="{89A2E0DF-F8E0-8B42-A90D-48D0192B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0" y="5400000"/>
            <a:ext cx="1080000" cy="108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06DD11-2533-1548-840A-F98A2D30C8E0}"/>
              </a:ext>
            </a:extLst>
          </p:cNvPr>
          <p:cNvSpPr txBox="1"/>
          <p:nvPr/>
        </p:nvSpPr>
        <p:spPr>
          <a:xfrm>
            <a:off x="11150844" y="5687751"/>
            <a:ext cx="35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888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4. Les t-uples.</a:t>
            </a:r>
          </a:p>
        </p:txBody>
      </p:sp>
    </p:spTree>
    <p:extLst>
      <p:ext uri="{BB962C8B-B14F-4D97-AF65-F5344CB8AC3E}">
        <p14:creationId xmlns:p14="http://schemas.microsoft.com/office/powerpoint/2010/main" val="1497991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Motivation première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Réunir au sein d’une même variable plusieurs valeurs différentes.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L’objectif étant d’optimiser certaines opérations comme la recherche d’un élément, le tri de ces valeurs, le calcul de leur maximum,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Graphique 4" descr="Filtrer avec un remplissage uni">
            <a:extLst>
              <a:ext uri="{FF2B5EF4-FFF2-40B4-BE49-F238E27FC236}">
                <a16:creationId xmlns:a16="http://schemas.microsoft.com/office/drawing/2014/main" id="{542407A8-D820-0845-9086-74BE6A9E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Remarque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“réunion“ de valeurs peut se faire de plusieurs façons différentes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Structures séquentielles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Ensembles (</a:t>
            </a:r>
            <a:r>
              <a:rPr lang="fr-FR" sz="2400" i="1" dirty="0"/>
              <a:t>cf.</a:t>
            </a:r>
            <a:r>
              <a:rPr lang="fr-FR" sz="2400" dirty="0"/>
              <a:t> cours 1ALGO)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Dictionnaires (</a:t>
            </a:r>
            <a:r>
              <a:rPr lang="fr-FR" sz="2400" i="1" dirty="0"/>
              <a:t>cf.</a:t>
            </a:r>
            <a:r>
              <a:rPr lang="fr-FR" sz="2400" dirty="0"/>
              <a:t> cours 1ALGO)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Classes  (</a:t>
            </a:r>
            <a:r>
              <a:rPr lang="fr-FR" sz="2400" i="1" dirty="0"/>
              <a:t>cf.</a:t>
            </a:r>
            <a:r>
              <a:rPr lang="fr-FR" sz="2400" dirty="0"/>
              <a:t> cours 1ALGO)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Graphes (</a:t>
            </a:r>
            <a:r>
              <a:rPr lang="fr-FR" sz="2400" i="1" dirty="0"/>
              <a:t>cf.</a:t>
            </a:r>
            <a:r>
              <a:rPr lang="fr-FR" sz="2400" dirty="0"/>
              <a:t> cours 2GRAP de seconde année)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Arbres (</a:t>
            </a:r>
            <a:r>
              <a:rPr lang="fr-FR" sz="2400" i="1" dirty="0"/>
              <a:t>cf.</a:t>
            </a:r>
            <a:r>
              <a:rPr lang="fr-FR" sz="2400" dirty="0"/>
              <a:t> cours 2GRAP et 2ALGO de seconde année)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Etc.</a:t>
            </a:r>
          </a:p>
        </p:txBody>
      </p:sp>
      <p:pic>
        <p:nvPicPr>
          <p:cNvPr id="5" name="Graphique 4" descr="Scène de forêt avec un remplissage uni">
            <a:extLst>
              <a:ext uri="{FF2B5EF4-FFF2-40B4-BE49-F238E27FC236}">
                <a16:creationId xmlns:a16="http://schemas.microsoft.com/office/drawing/2014/main" id="{BBE47E22-A8A8-7E4B-BB39-D2D8FDA37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de séquence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Suite d’éléments accessibles par leur position. On parle également de rang ou d’indice.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Chaque élément, à part le premier, a un prédécesseur et, à part le dernier, a un successeur.</a:t>
            </a:r>
          </a:p>
        </p:txBody>
      </p:sp>
      <p:pic>
        <p:nvPicPr>
          <p:cNvPr id="4" name="Graphique 3" descr="Boussole">
            <a:extLst>
              <a:ext uri="{FF2B5EF4-FFF2-40B4-BE49-F238E27FC236}">
                <a16:creationId xmlns:a16="http://schemas.microsoft.com/office/drawing/2014/main" id="{743ED599-C983-C143-B81A-972C487A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Représentation imagée d’une séquence de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FR" sz="2400" b="1" dirty="0"/>
                  <a:t> éléments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1665"/>
              </a:xfrm>
              <a:prstGeom prst="rect">
                <a:avLst/>
              </a:prstGeom>
              <a:blipFill>
                <a:blip r:embed="rId3"/>
                <a:stretch>
                  <a:fillRect l="-843" t="-7895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25D85CE-C508-C042-864E-A6C04FBE6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19720"/>
              </p:ext>
            </p:extLst>
          </p:nvPr>
        </p:nvGraphicFramePr>
        <p:xfrm>
          <a:off x="2864757" y="3864220"/>
          <a:ext cx="719138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1F27D6B-0CFB-B142-8731-35F924A9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16112"/>
              </p:ext>
            </p:extLst>
          </p:nvPr>
        </p:nvGraphicFramePr>
        <p:xfrm>
          <a:off x="4041095" y="3881682"/>
          <a:ext cx="719137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377" marR="91377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31A60D5-701A-1E44-975C-15D915573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05517"/>
              </p:ext>
            </p:extLst>
          </p:nvPr>
        </p:nvGraphicFramePr>
        <p:xfrm>
          <a:off x="5192032" y="3881682"/>
          <a:ext cx="720725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579" marR="91579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8B8D747-E646-8247-97E0-F11749229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57748"/>
              </p:ext>
            </p:extLst>
          </p:nvPr>
        </p:nvGraphicFramePr>
        <p:xfrm>
          <a:off x="8576582" y="3881682"/>
          <a:ext cx="720725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579" marR="91579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ABCDCE4-A599-8944-A970-7A4D303E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69826"/>
              </p:ext>
            </p:extLst>
          </p:nvPr>
        </p:nvGraphicFramePr>
        <p:xfrm>
          <a:off x="7424057" y="3881682"/>
          <a:ext cx="720725" cy="720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579" marR="91579" marT="45737" marB="4573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1">
                <a:extLst>
                  <a:ext uri="{FF2B5EF4-FFF2-40B4-BE49-F238E27FC236}">
                    <a16:creationId xmlns:a16="http://schemas.microsoft.com/office/drawing/2014/main" id="{FC5DCD63-E8AF-FF41-B89D-20A461323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3032" y="3378445"/>
                <a:ext cx="287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ZoneTexte 1">
                <a:extLst>
                  <a:ext uri="{FF2B5EF4-FFF2-40B4-BE49-F238E27FC236}">
                    <a16:creationId xmlns:a16="http://schemas.microsoft.com/office/drawing/2014/main" id="{FC5DCD63-E8AF-FF41-B89D-20A46132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3032" y="3378445"/>
                <a:ext cx="287338" cy="369332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EF283A0-D4BB-BC47-A740-1FF3513EE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007" y="4683370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EF283A0-D4BB-BC47-A740-1FF3513E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0007" y="4683370"/>
                <a:ext cx="5048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2">
                <a:extLst>
                  <a:ext uri="{FF2B5EF4-FFF2-40B4-BE49-F238E27FC236}">
                    <a16:creationId xmlns:a16="http://schemas.microsoft.com/office/drawing/2014/main" id="{350BFF78-D420-E24B-B058-C8B0B5102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995" y="3378445"/>
                <a:ext cx="2873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ZoneTexte 12">
                <a:extLst>
                  <a:ext uri="{FF2B5EF4-FFF2-40B4-BE49-F238E27FC236}">
                    <a16:creationId xmlns:a16="http://schemas.microsoft.com/office/drawing/2014/main" id="{350BFF78-D420-E24B-B058-C8B0B510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6995" y="3378445"/>
                <a:ext cx="287337" cy="369332"/>
              </a:xfrm>
              <a:prstGeom prst="rect">
                <a:avLst/>
              </a:prstGeom>
              <a:blipFill>
                <a:blip r:embed="rId6"/>
                <a:stretch>
                  <a:fillRect r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3">
                <a:extLst>
                  <a:ext uri="{FF2B5EF4-FFF2-40B4-BE49-F238E27FC236}">
                    <a16:creationId xmlns:a16="http://schemas.microsoft.com/office/drawing/2014/main" id="{6D6D76AB-983A-8B48-B682-AE4A114AB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172" y="4683370"/>
                <a:ext cx="115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ZoneTexte 13">
                <a:extLst>
                  <a:ext uri="{FF2B5EF4-FFF2-40B4-BE49-F238E27FC236}">
                    <a16:creationId xmlns:a16="http://schemas.microsoft.com/office/drawing/2014/main" id="{6D6D76AB-983A-8B48-B682-AE4A114A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2172" y="4683370"/>
                <a:ext cx="11525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AB86453F-0BD4-8642-9EC5-3653FB8A5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7932" y="3378445"/>
                <a:ext cx="2889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AB86453F-0BD4-8642-9EC5-3653FB8A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7932" y="3378445"/>
                <a:ext cx="288925" cy="369332"/>
              </a:xfrm>
              <a:prstGeom prst="rect">
                <a:avLst/>
              </a:prstGeom>
              <a:blipFill>
                <a:blip r:embed="rId8"/>
                <a:stretch>
                  <a:fillRect r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5">
                <a:extLst>
                  <a:ext uri="{FF2B5EF4-FFF2-40B4-BE49-F238E27FC236}">
                    <a16:creationId xmlns:a16="http://schemas.microsoft.com/office/drawing/2014/main" id="{CC20E413-D9C0-D442-9823-DB1ED4E5E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9967" y="4683370"/>
                <a:ext cx="11525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altLang="fr-FR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ZoneTexte 15">
                <a:extLst>
                  <a:ext uri="{FF2B5EF4-FFF2-40B4-BE49-F238E27FC236}">
                    <a16:creationId xmlns:a16="http://schemas.microsoft.com/office/drawing/2014/main" id="{CC20E413-D9C0-D442-9823-DB1ED4E5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9967" y="4683370"/>
                <a:ext cx="11525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6">
                <a:extLst>
                  <a:ext uri="{FF2B5EF4-FFF2-40B4-BE49-F238E27FC236}">
                    <a16:creationId xmlns:a16="http://schemas.microsoft.com/office/drawing/2014/main" id="{0ECF28F0-59E6-D248-AD0C-E426A3472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2620" y="3376320"/>
                <a:ext cx="8651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ZoneTexte 16">
                <a:extLst>
                  <a:ext uri="{FF2B5EF4-FFF2-40B4-BE49-F238E27FC236}">
                    <a16:creationId xmlns:a16="http://schemas.microsoft.com/office/drawing/2014/main" id="{0ECF28F0-59E6-D248-AD0C-E426A347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2620" y="3376320"/>
                <a:ext cx="8651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7">
                <a:extLst>
                  <a:ext uri="{FF2B5EF4-FFF2-40B4-BE49-F238E27FC236}">
                    <a16:creationId xmlns:a16="http://schemas.microsoft.com/office/drawing/2014/main" id="{C47690AE-FBBB-B048-82D2-903352D9A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8520" y="4683370"/>
                <a:ext cx="5048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ZoneTexte 17">
                <a:extLst>
                  <a:ext uri="{FF2B5EF4-FFF2-40B4-BE49-F238E27FC236}">
                    <a16:creationId xmlns:a16="http://schemas.microsoft.com/office/drawing/2014/main" id="{C47690AE-FBBB-B048-82D2-903352D9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520" y="4683370"/>
                <a:ext cx="50482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8">
                <a:extLst>
                  <a:ext uri="{FF2B5EF4-FFF2-40B4-BE49-F238E27FC236}">
                    <a16:creationId xmlns:a16="http://schemas.microsoft.com/office/drawing/2014/main" id="{083AD2BC-57E7-5B40-93A8-BBDE8B481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45" y="3351457"/>
                <a:ext cx="863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ZoneTexte 18">
                <a:extLst>
                  <a:ext uri="{FF2B5EF4-FFF2-40B4-BE49-F238E27FC236}">
                    <a16:creationId xmlns:a16="http://schemas.microsoft.com/office/drawing/2014/main" id="{083AD2BC-57E7-5B40-93A8-BBDE8B48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5145" y="3351457"/>
                <a:ext cx="8636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9">
                <a:extLst>
                  <a:ext uri="{FF2B5EF4-FFF2-40B4-BE49-F238E27FC236}">
                    <a16:creationId xmlns:a16="http://schemas.microsoft.com/office/drawing/2014/main" id="{9E3ED6F9-75A7-0F44-866B-B97E08039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2482" y="4683370"/>
                <a:ext cx="576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altLang="fr-FR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ZoneTexte 19">
                <a:extLst>
                  <a:ext uri="{FF2B5EF4-FFF2-40B4-BE49-F238E27FC236}">
                    <a16:creationId xmlns:a16="http://schemas.microsoft.com/office/drawing/2014/main" id="{9E3ED6F9-75A7-0F44-866B-B97E0803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2482" y="4683370"/>
                <a:ext cx="57626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2">
            <a:extLst>
              <a:ext uri="{FF2B5EF4-FFF2-40B4-BE49-F238E27FC236}">
                <a16:creationId xmlns:a16="http://schemas.microsoft.com/office/drawing/2014/main" id="{181AF1C9-B33B-6448-9AF6-B4935E65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68" y="2379907"/>
            <a:ext cx="27402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800" dirty="0">
                <a:latin typeface="+mn-lt"/>
              </a:rPr>
              <a:t>Indexation des éléments à partir du début</a:t>
            </a:r>
          </a:p>
        </p:txBody>
      </p:sp>
      <p:sp>
        <p:nvSpPr>
          <p:cNvPr id="20" name="ZoneTexte 21">
            <a:extLst>
              <a:ext uri="{FF2B5EF4-FFF2-40B4-BE49-F238E27FC236}">
                <a16:creationId xmlns:a16="http://schemas.microsoft.com/office/drawing/2014/main" id="{8541642C-6EFA-B44F-A213-49439869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603" y="5515795"/>
            <a:ext cx="287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fr-FR" altLang="fr-FR" sz="1800" dirty="0">
                <a:latin typeface="+mn-lt"/>
              </a:rPr>
              <a:t>Indexation des éléments à partir de la fin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3B2A6E3-190A-5A41-B381-73D6778F96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24970" y="3099045"/>
            <a:ext cx="719137" cy="504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F8AD6AA-BA69-5A47-9621-EE71E7BCC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13207" y="4899270"/>
            <a:ext cx="719138" cy="504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D68CCB0-916C-CC40-A6A0-6ED12EBCE2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44557" y="4251570"/>
            <a:ext cx="5048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95ACA12-5EA1-264C-83DE-EAC3F40C97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44782" y="425157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532A8F-AE67-6340-9DA6-3A02EE2E21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7707" y="4251570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F13E598-B8AF-4043-9F5B-A8B969F48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60232" y="425157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5498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trois principaux types de séquences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Les listes dont les éléments sont quelconques et modifiables.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Les t-uples dont les éléments sont quelconques et non modifiables.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Les chaînes de caractères dont les éléments sont des caractères et ne sont pas modifiables.</a:t>
            </a:r>
          </a:p>
        </p:txBody>
      </p:sp>
      <p:pic>
        <p:nvPicPr>
          <p:cNvPr id="4" name="Graphique 3" descr="Liste">
            <a:extLst>
              <a:ext uri="{FF2B5EF4-FFF2-40B4-BE49-F238E27FC236}">
                <a16:creationId xmlns:a16="http://schemas.microsoft.com/office/drawing/2014/main" id="{A215F426-3AEA-2341-8974-6ADB5725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sur les séquences.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Principales syntaxes pour créer une séquence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A298B6-1FC9-5844-A5FA-7B5382630DFA}"/>
              </a:ext>
            </a:extLst>
          </p:cNvPr>
          <p:cNvSpPr/>
          <p:nvPr/>
        </p:nvSpPr>
        <p:spPr>
          <a:xfrm>
            <a:off x="2507595" y="2379907"/>
            <a:ext cx="7200000" cy="367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 = [item1, item2, …, itemN]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 = list(otherStructure)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(item1, item2, …, itemN)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tuple(otherStructure)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 = “text“</a:t>
            </a:r>
          </a:p>
        </p:txBody>
      </p:sp>
    </p:spTree>
    <p:extLst>
      <p:ext uri="{BB962C8B-B14F-4D97-AF65-F5344CB8AC3E}">
        <p14:creationId xmlns:p14="http://schemas.microsoft.com/office/powerpoint/2010/main" val="7794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2372</Words>
  <Application>Microsoft Macintosh PowerPoint</Application>
  <PresentationFormat>Grand écran</PresentationFormat>
  <Paragraphs>389</Paragraphs>
  <Slides>39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Courier New</vt:lpstr>
      <vt:lpstr>Thème Office</vt:lpstr>
      <vt:lpstr>Structures séquentielles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69</cp:revision>
  <dcterms:created xsi:type="dcterms:W3CDTF">2021-02-04T09:09:06Z</dcterms:created>
  <dcterms:modified xsi:type="dcterms:W3CDTF">2024-07-10T12:46:37Z</dcterms:modified>
</cp:coreProperties>
</file>