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0"/>
  </p:notesMasterIdLst>
  <p:handoutMasterIdLst>
    <p:handoutMasterId r:id="rId51"/>
  </p:handoutMasterIdLst>
  <p:sldIdLst>
    <p:sldId id="564" r:id="rId3"/>
    <p:sldId id="676" r:id="rId4"/>
    <p:sldId id="677" r:id="rId5"/>
    <p:sldId id="679" r:id="rId6"/>
    <p:sldId id="661" r:id="rId7"/>
    <p:sldId id="662" r:id="rId8"/>
    <p:sldId id="663" r:id="rId9"/>
    <p:sldId id="664" r:id="rId10"/>
    <p:sldId id="665" r:id="rId11"/>
    <p:sldId id="666" r:id="rId12"/>
    <p:sldId id="680" r:id="rId13"/>
    <p:sldId id="667" r:id="rId14"/>
    <p:sldId id="682" r:id="rId15"/>
    <p:sldId id="668" r:id="rId16"/>
    <p:sldId id="681" r:id="rId17"/>
    <p:sldId id="671" r:id="rId18"/>
    <p:sldId id="669" r:id="rId19"/>
    <p:sldId id="670" r:id="rId20"/>
    <p:sldId id="660" r:id="rId21"/>
    <p:sldId id="672" r:id="rId22"/>
    <p:sldId id="673" r:id="rId23"/>
    <p:sldId id="658" r:id="rId24"/>
    <p:sldId id="674" r:id="rId25"/>
    <p:sldId id="678" r:id="rId26"/>
    <p:sldId id="592" r:id="rId27"/>
    <p:sldId id="609" r:id="rId28"/>
    <p:sldId id="610" r:id="rId29"/>
    <p:sldId id="602" r:id="rId30"/>
    <p:sldId id="606" r:id="rId31"/>
    <p:sldId id="607" r:id="rId32"/>
    <p:sldId id="608" r:id="rId33"/>
    <p:sldId id="639" r:id="rId34"/>
    <p:sldId id="675" r:id="rId35"/>
    <p:sldId id="613" r:id="rId36"/>
    <p:sldId id="612" r:id="rId37"/>
    <p:sldId id="656" r:id="rId38"/>
    <p:sldId id="655" r:id="rId39"/>
    <p:sldId id="646" r:id="rId40"/>
    <p:sldId id="635" r:id="rId41"/>
    <p:sldId id="645" r:id="rId42"/>
    <p:sldId id="615" r:id="rId43"/>
    <p:sldId id="621" r:id="rId44"/>
    <p:sldId id="623" r:id="rId45"/>
    <p:sldId id="614" r:id="rId46"/>
    <p:sldId id="628" r:id="rId47"/>
    <p:sldId id="622" r:id="rId48"/>
    <p:sldId id="659" r:id="rId4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9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08000"/>
    <a:srgbClr val="006600"/>
    <a:srgbClr val="FF0000"/>
    <a:srgbClr val="CCFFCC"/>
    <a:srgbClr val="A50021"/>
    <a:srgbClr val="660033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 showGuides="1">
      <p:cViewPr varScale="1">
        <p:scale>
          <a:sx n="99" d="100"/>
          <a:sy n="99" d="100"/>
        </p:scale>
        <p:origin x="1566" y="90"/>
      </p:cViewPr>
      <p:guideLst>
        <p:guide orient="horz" pos="2161"/>
        <p:guide pos="2956"/>
      </p:guideLst>
    </p:cSldViewPr>
  </p:slideViewPr>
  <p:outlineViewPr>
    <p:cViewPr>
      <p:scale>
        <a:sx n="33" d="100"/>
        <a:sy n="33" d="100"/>
      </p:scale>
      <p:origin x="0" y="-379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114"/>
    </p:cViewPr>
  </p:sorterViewPr>
  <p:notesViewPr>
    <p:cSldViewPr snapToGrid="0">
      <p:cViewPr varScale="1">
        <p:scale>
          <a:sx n="84" d="100"/>
          <a:sy n="84" d="100"/>
        </p:scale>
        <p:origin x="293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6D8321B-B1F8-47E2-9D75-5A7D0DBE1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8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C7C08-D46C-4550-8D8F-27E1E0F58F4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62E68-66C4-4B01-8D1F-712CF75BFD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5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E5D3-627C-4511-B3F4-264A77E3CF6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driving force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planets revolve around the sun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"first impetus"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2E68-66C4-4B01-8D1F-712CF75BFD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1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2E68-66C4-4B01-8D1F-712CF75BFD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2E68-66C4-4B01-8D1F-712CF75BFD4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2E68-66C4-4B01-8D1F-712CF75BFD4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62E68-66C4-4B01-8D1F-712CF75BFD4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EDA7D03F-0D9F-4D6E-A9DA-DA22B08C88FB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5D488692-0FB6-433E-9CFB-08D03A34DD8A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746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19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217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42551609-7012-4524-8F91-CAEC89A8DA26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39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EC38EB37-9F67-488F-AFCB-318363D4DA79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58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325EC937-4EEB-42FF-9745-F8ECC712C67B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48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26E09F27-08E5-47E1-9081-CDEF6FA99715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347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CC251E47-B223-48F4-A299-CE4A766087D6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482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5BB27830-E813-4D5B-BECC-EB4E76333BEB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8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19600"/>
          </a:xfrm>
        </p:spPr>
        <p:txBody>
          <a:bodyPr/>
          <a:lstStyle>
            <a:lvl1pPr marL="457200" indent="-457200">
              <a:buClrTx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8950E5CE-EF1E-495C-8D34-E9307ADFFB20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2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EDA7D03F-0D9F-4D6E-A9DA-DA22B08C88FB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486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5D488692-0FB6-433E-9CFB-08D03A34DD8A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906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42551609-7012-4524-8F91-CAEC89A8DA26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EC38EB37-9F67-488F-AFCB-318363D4DA79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325EC937-4EEB-42FF-9745-F8ECC712C67B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26E09F27-08E5-47E1-9081-CDEF6FA99715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29600" y="6561666"/>
            <a:ext cx="914400" cy="296333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B050"/>
                </a:solidFill>
              </a:defRPr>
            </a:lvl1pPr>
          </a:lstStyle>
          <a:p>
            <a:pPr eaLnBrk="0" hangingPunct="0"/>
            <a:fld id="{CC251E47-B223-48F4-A299-CE4A766087D6}" type="slidenum">
              <a:rPr lang="en-US" smtClean="0">
                <a:latin typeface="Arial" charset="0"/>
                <a:cs typeface="+mn-cs"/>
              </a:rPr>
              <a:pPr eaLnBrk="0" hangingPunct="0"/>
              <a:t>‹#›</a:t>
            </a:fld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5BB27830-E813-4D5B-BECC-EB4E76333BEB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hangingPunct="0"/>
            <a:fld id="{8950E5CE-EF1E-495C-8D34-E9307ADFFB20}" type="slidenum">
              <a:rPr lang="en-US">
                <a:solidFill>
                  <a:srgbClr val="000000"/>
                </a:solidFill>
                <a:latin typeface="Arial" charset="0"/>
                <a:cs typeface="+mn-cs"/>
              </a:rPr>
              <a:pPr eaLnBrk="0" hangingPunct="0"/>
              <a:t>‹#›</a:t>
            </a:fld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Clr>
          <a:srgbClr val="691638"/>
        </a:buClr>
        <a:buNone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8" charset="0"/>
        <a:buChar char="•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Clr>
          <a:srgbClr val="691638"/>
        </a:buClr>
        <a:buNone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8" charset="0"/>
        <a:buChar char="•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2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jpeg"/><Relationship Id="rId5" Type="http://schemas.openxmlformats.org/officeDocument/2006/relationships/image" Target="../media/image17.jpeg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emf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3.jpe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4.jpe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w.com/tag/matlab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png"/><Relationship Id="rId4" Type="http://schemas.openxmlformats.org/officeDocument/2006/relationships/image" Target="../media/image7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49" y="55626"/>
            <a:ext cx="1682262" cy="1600200"/>
          </a:xfrm>
          <a:prstGeom prst="rect">
            <a:avLst/>
          </a:prstGeom>
        </p:spPr>
      </p:pic>
      <p:pic>
        <p:nvPicPr>
          <p:cNvPr id="8194" name="Picture 2" descr="lgplogo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" y="62177"/>
            <a:ext cx="6707205" cy="127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6962"/>
            <a:ext cx="9144000" cy="19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1722874"/>
            <a:ext cx="9144000" cy="339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38655 </a:t>
            </a:r>
            <a:r>
              <a:rPr lang="en-US" sz="2400" dirty="0" smtClean="0">
                <a:solidFill>
                  <a:schemeClr val="tx1"/>
                </a:solidFill>
              </a:rPr>
              <a:t>BMED-2300-02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800" b="1" dirty="0" smtClean="0">
                <a:solidFill>
                  <a:schemeClr val="tx1"/>
                </a:solidFill>
              </a:rPr>
              <a:t>Lecture 4: Convolution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Ge Wang, PhD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Biomedical </a:t>
            </a:r>
            <a:r>
              <a:rPr lang="en-US" sz="2400" dirty="0">
                <a:solidFill>
                  <a:schemeClr val="tx1"/>
                </a:solidFill>
              </a:rPr>
              <a:t>Imaging </a:t>
            </a:r>
            <a:r>
              <a:rPr lang="en-US" sz="2400" dirty="0" smtClean="0">
                <a:solidFill>
                  <a:schemeClr val="tx1"/>
                </a:solidFill>
              </a:rPr>
              <a:t>Center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CBIS/BME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RPI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wangg6@rpi.edu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January 26, 2018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62873"/>
              </p:ext>
            </p:extLst>
          </p:nvPr>
        </p:nvGraphicFramePr>
        <p:xfrm>
          <a:off x="940456" y="3320697"/>
          <a:ext cx="1102657" cy="138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7" imgW="545760" imgH="685800" progId="Equation.DSMT4">
                  <p:embed/>
                </p:oleObj>
              </mc:Choice>
              <mc:Fallback>
                <p:oleObj name="Equation" r:id="rId7" imgW="5457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456" y="3320697"/>
                        <a:ext cx="1102657" cy="1382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55495"/>
              </p:ext>
            </p:extLst>
          </p:nvPr>
        </p:nvGraphicFramePr>
        <p:xfrm>
          <a:off x="7478743" y="3377538"/>
          <a:ext cx="76993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9" imgW="380880" imgH="736560" progId="Equation.DSMT4">
                  <p:embed/>
                </p:oleObj>
              </mc:Choice>
              <mc:Fallback>
                <p:oleObj name="Equation" r:id="rId9" imgW="380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43" y="3377538"/>
                        <a:ext cx="76993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0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Relying on the Limiting Process</a:t>
            </a:r>
            <a:endParaRPr lang="en-US" sz="40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562898" y="1961943"/>
          <a:ext cx="5117869" cy="130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3" imgW="2793960" imgH="711000" progId="Equation.DSMT4">
                  <p:embed/>
                </p:oleObj>
              </mc:Choice>
              <mc:Fallback>
                <p:oleObj name="Equation" r:id="rId3" imgW="2793960" imgH="7110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98" y="1961943"/>
                        <a:ext cx="5117869" cy="1303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 descr="w09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21" y="1961943"/>
            <a:ext cx="25146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w09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08" y="3952566"/>
            <a:ext cx="2474913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562898" y="4756352"/>
          <a:ext cx="5238360" cy="79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7" imgW="1828800" imgH="279360" progId="Equation.3">
                  <p:embed/>
                </p:oleObj>
              </mc:Choice>
              <mc:Fallback>
                <p:oleObj name="Equation" r:id="rId7" imgW="1828800" imgH="27936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98" y="4756352"/>
                        <a:ext cx="5238360" cy="798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8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39" y="5224111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the Effect of an Impulse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88" y="1121183"/>
            <a:ext cx="8462211" cy="5334000"/>
          </a:xfrm>
        </p:spPr>
        <p:txBody>
          <a:bodyPr/>
          <a:lstStyle/>
          <a:p>
            <a:r>
              <a:rPr lang="en-US" dirty="0" smtClean="0"/>
              <a:t>Why Does It Need a Limiting Process?</a:t>
            </a:r>
          </a:p>
          <a:p>
            <a:r>
              <a:rPr lang="en-US" b="0" dirty="0" smtClean="0"/>
              <a:t>Idealized to be thorough, and perfect</a:t>
            </a:r>
          </a:p>
          <a:p>
            <a:endParaRPr lang="en-US" dirty="0"/>
          </a:p>
          <a:p>
            <a:r>
              <a:rPr lang="en-US" dirty="0" smtClean="0"/>
              <a:t>What is the shape of the delta function?</a:t>
            </a:r>
          </a:p>
          <a:p>
            <a:r>
              <a:rPr lang="en-US" b="0" dirty="0" smtClean="0"/>
              <a:t>We don’t know, and who cares? And if you do</a:t>
            </a:r>
          </a:p>
          <a:p>
            <a:endParaRPr lang="en-US" dirty="0"/>
          </a:p>
          <a:p>
            <a:r>
              <a:rPr lang="en-US" dirty="0" smtClean="0"/>
              <a:t>All shapes are possible, and equally possible?</a:t>
            </a:r>
            <a:endParaRPr lang="en-US" dirty="0"/>
          </a:p>
          <a:p>
            <a:r>
              <a:rPr lang="en-US" b="0" dirty="0" smtClean="0"/>
              <a:t>Hence, we have a probabilistic description, and we know for sure only if we measure it!</a:t>
            </a:r>
            <a:endParaRPr lang="en-US" dirty="0"/>
          </a:p>
          <a:p>
            <a:r>
              <a:rPr lang="en-US" b="0" dirty="0" smtClean="0">
                <a:solidFill>
                  <a:srgbClr val="00B050"/>
                </a:solidFill>
              </a:rPr>
              <a:t>Does it sound like quantum mechanics?</a:t>
            </a:r>
            <a:endParaRPr lang="en-US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7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cs typeface="Times New Roman" panose="02020603050405020304" pitchFamily="18" charset="0"/>
              </a:rPr>
              <a:t>Dirac </a:t>
            </a:r>
            <a:r>
              <a:rPr lang="el-GR" altLang="en-US" sz="4000" dirty="0" smtClean="0">
                <a:cs typeface="Times New Roman" panose="02020603050405020304" pitchFamily="18" charset="0"/>
              </a:rPr>
              <a:t>δ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 Function</a:t>
            </a:r>
            <a:endParaRPr 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8039" y="1226677"/>
            <a:ext cx="8229600" cy="283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400" kern="0" dirty="0" smtClean="0"/>
              <a:t>The unit impulse function is an example of a generalized function and is usually called the Dirac delta function</a:t>
            </a:r>
          </a:p>
          <a:p>
            <a:r>
              <a:rPr lang="en-US" altLang="en-US" sz="2400" kern="0" dirty="0" smtClean="0"/>
              <a:t>The effect matters but the shape does not</a:t>
            </a:r>
          </a:p>
          <a:p>
            <a:endParaRPr lang="en-US" altLang="en-US" sz="2400" kern="0" dirty="0"/>
          </a:p>
          <a:p>
            <a:endParaRPr lang="en-US" altLang="en-US" sz="2400" kern="0" dirty="0"/>
          </a:p>
          <a:p>
            <a:r>
              <a:rPr lang="en-US" altLang="en-US" sz="2400" kern="0" dirty="0" smtClean="0"/>
              <a:t>And, we have the discrete version:</a:t>
            </a:r>
            <a:endParaRPr lang="en-US" altLang="en-US" sz="2400" kern="0" dirty="0"/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1289300" y="2924237"/>
          <a:ext cx="51768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3" imgW="2666880" imgH="330120" progId="Equation.3">
                  <p:embed/>
                </p:oleObj>
              </mc:Choice>
              <mc:Fallback>
                <p:oleObj name="Equation" r:id="rId3" imgW="2666880" imgH="330120" progId="Equation.3">
                  <p:embed/>
                  <p:pic>
                    <p:nvPicPr>
                      <p:cNvPr id="1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300" y="2924237"/>
                        <a:ext cx="51768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96" y="4100205"/>
            <a:ext cx="4413528" cy="27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17" y="4794433"/>
            <a:ext cx="2767436" cy="101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5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Value Theorem </a:t>
            </a:r>
          </a:p>
        </p:txBody>
      </p:sp>
      <p:pic>
        <p:nvPicPr>
          <p:cNvPr id="57346" name="Picture 2" descr="Image result for integral intermediate value theor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44" y="1203642"/>
            <a:ext cx="7116311" cy="532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0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4000" dirty="0" smtClean="0"/>
              <a:t>Representing a Continuous Function</a:t>
            </a:r>
            <a:endParaRPr 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02751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400" kern="0" dirty="0" smtClean="0"/>
              <a:t>The product of the delta function and a continuous function </a:t>
            </a:r>
            <a:r>
              <a:rPr lang="en-US" altLang="en-US" sz="2400" i="1" kern="0" dirty="0" smtClean="0"/>
              <a:t>f</a:t>
            </a:r>
            <a:r>
              <a:rPr lang="en-US" altLang="en-US" sz="2400" kern="0" dirty="0" smtClean="0"/>
              <a:t> can be measured to give a unique result</a:t>
            </a:r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endParaRPr lang="en-US" altLang="en-US" sz="2400" kern="0" dirty="0" smtClean="0"/>
          </a:p>
          <a:p>
            <a:pPr marL="0" indent="0">
              <a:buNone/>
            </a:pPr>
            <a:endParaRPr lang="en-US" altLang="en-US" sz="2400" kern="0" dirty="0" smtClean="0"/>
          </a:p>
          <a:p>
            <a:r>
              <a:rPr lang="en-US" altLang="en-US" sz="2400" kern="0" dirty="0" smtClean="0"/>
              <a:t>Therefore, a sample is recorded</a:t>
            </a:r>
            <a:endParaRPr lang="en-US" altLang="en-US" sz="2400" kern="0" dirty="0">
              <a:sym typeface="Symbol" panose="05050102010706020507" pitchFamily="18" charset="2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/>
          </p:nvPr>
        </p:nvGraphicFramePr>
        <p:xfrm>
          <a:off x="1047132" y="1904849"/>
          <a:ext cx="7315537" cy="30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4" imgW="3987720" imgH="1676160" progId="Equation.3">
                  <p:embed/>
                </p:oleObj>
              </mc:Choice>
              <mc:Fallback>
                <p:oleObj name="Equation" r:id="rId4" imgW="3987720" imgH="167616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32" y="1904849"/>
                        <a:ext cx="7315537" cy="307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/>
          </p:nvPr>
        </p:nvGraphicFramePr>
        <p:xfrm>
          <a:off x="1047132" y="5373331"/>
          <a:ext cx="30813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6" imgW="1587240" imgH="330120" progId="Equation.3">
                  <p:embed/>
                </p:oleObj>
              </mc:Choice>
              <mc:Fallback>
                <p:oleObj name="Equation" r:id="rId6" imgW="1587240" imgH="33012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32" y="5373331"/>
                        <a:ext cx="30813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/>
          </p:nvPr>
        </p:nvGraphicFramePr>
        <p:xfrm>
          <a:off x="4847300" y="5329420"/>
          <a:ext cx="30321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8" imgW="1562040" imgH="330120" progId="Equation.DSMT4">
                  <p:embed/>
                </p:oleObj>
              </mc:Choice>
              <mc:Fallback>
                <p:oleObj name="Equation" r:id="rId8" imgW="1562040" imgH="33012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300" y="5329420"/>
                        <a:ext cx="30321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4257368" y="5530979"/>
            <a:ext cx="461034" cy="324465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6436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cs typeface="Times New Roman" panose="02020603050405020304" pitchFamily="18" charset="0"/>
              </a:rPr>
              <a:t>Discrete </a:t>
            </a:r>
            <a:r>
              <a:rPr lang="el-GR" altLang="en-US" sz="4000" dirty="0" smtClean="0">
                <a:cs typeface="Times New Roman" panose="02020603050405020304" pitchFamily="18" charset="0"/>
              </a:rPr>
              <a:t>δ</a:t>
            </a:r>
            <a:r>
              <a:rPr lang="en-US" altLang="en-US" sz="4000" dirty="0" smtClean="0">
                <a:cs typeface="Times New Roman" panose="02020603050405020304" pitchFamily="18" charset="0"/>
              </a:rPr>
              <a:t> Function</a:t>
            </a:r>
            <a:endParaRPr 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09" y="4126013"/>
            <a:ext cx="4413528" cy="27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0" y="4820241"/>
            <a:ext cx="2767436" cy="101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4939"/>
              </p:ext>
            </p:extLst>
          </p:nvPr>
        </p:nvGraphicFramePr>
        <p:xfrm>
          <a:off x="573739" y="1102748"/>
          <a:ext cx="6425744" cy="113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5" imgW="3873240" imgH="685800" progId="Equation.DSMT4">
                  <p:embed/>
                </p:oleObj>
              </mc:Choice>
              <mc:Fallback>
                <p:oleObj name="Equation" r:id="rId5" imgW="3873240" imgH="6858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39" y="1102748"/>
                        <a:ext cx="6425744" cy="1138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 descr="https://upload.wikimedia.org/wikipedia/commons/thumb/1/11/Rectangular_function.svg/300px-Rectangular_function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11" y="2240922"/>
            <a:ext cx="2237210" cy="15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39" y="2335594"/>
            <a:ext cx="3619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As a Sum of </a:t>
            </a:r>
            <a:r>
              <a:rPr lang="en-US" sz="4000" dirty="0" err="1" smtClean="0"/>
              <a:t>Rect</a:t>
            </a:r>
            <a:r>
              <a:rPr lang="en-US" sz="4000" dirty="0" smtClean="0"/>
              <a:t>/Gate Functions</a:t>
            </a:r>
            <a:endParaRPr lang="en-US" sz="4000" dirty="0"/>
          </a:p>
        </p:txBody>
      </p:sp>
      <p:pic>
        <p:nvPicPr>
          <p:cNvPr id="4098" name="Picture 2" descr="http://upload.wikimedia.org/wikipedia/commons/thumb/9/9a/Digital.signal.svg/580px-Digital.sign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9" y="1319979"/>
            <a:ext cx="8229600" cy="49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As a Sum of Deltas</a:t>
            </a:r>
            <a:endParaRPr lang="en-US" sz="4000" dirty="0"/>
          </a:p>
        </p:txBody>
      </p:sp>
      <p:pic>
        <p:nvPicPr>
          <p:cNvPr id="7170" name="Picture 2" descr="http://upload.wikimedia.org/wikipedia/commons/thumb/8/88/Sampled.signal.svg/585px-Sampled.sign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8" y="1520209"/>
            <a:ext cx="8233636" cy="46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8743"/>
            <a:ext cx="7886700" cy="44862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4000" dirty="0" smtClean="0"/>
              <a:t>Representing a Discrete Function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26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4000" dirty="0" smtClean="0"/>
              <a:t>Continuous Versus Discrete</a:t>
            </a:r>
            <a:endParaRPr lang="en-US" sz="4000" dirty="0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4" y="4340771"/>
            <a:ext cx="8210659" cy="237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275035"/>
            <a:ext cx="6305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4089" y="810653"/>
          <a:ext cx="7615822" cy="5029200"/>
        </p:xfrm>
        <a:graphic>
          <a:graphicData uri="http://schemas.openxmlformats.org/drawingml/2006/table">
            <a:tbl>
              <a:tblPr firstRow="1" bandRow="1"/>
              <a:tblGrid>
                <a:gridCol w="87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1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strike="noStrike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ntro</a:t>
                      </a:r>
                      <a:r>
                        <a:rPr lang="en-US" sz="1600" b="1" strike="noStrike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600" b="1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1/19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 (Basics)</a:t>
                      </a:r>
                      <a:endParaRPr lang="en-US" sz="1600" b="1" strike="noStrike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Fourier Series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ouri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-3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7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6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 Processing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 FT &amp; FFT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2/13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1600" b="1" spc="-5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 (Homework)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2/20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&amp; Performance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3/02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X-ray &amp; Radiography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Reconstruction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3/09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Scanner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3/20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III (CT)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Nuclear Physics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 &amp; SPECT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</a:t>
                      </a:r>
                      <a:r>
                        <a:rPr lang="en-US" sz="1600" b="1" spc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Imaging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Machine</a:t>
                      </a:r>
                      <a:r>
                        <a:rPr lang="en-US" sz="1600" b="1" spc="-5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</a:t>
                      </a:r>
                      <a:r>
                        <a:rPr lang="en-US" sz="1600" b="1" spc="-1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" y="3679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BB Schedule for S18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03" y="5928390"/>
            <a:ext cx="8227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Hour: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Tue &amp; Fri 3-4 @ CBIS 3209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wangg6@rpi.edu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Kathleen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 4-5 &amp; Thurs 4-5 @ JEC 7045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chens18@rpi.edu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8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5" descr="https://www.mathworks.com/help/examples/signal/ImpulseResponseOfAnEllipticLowpassFilterExamp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66" y="1066800"/>
            <a:ext cx="7351436" cy="55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Impulse to Shift-Invariant System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678621" y="914400"/>
            <a:ext cx="3026979" cy="5150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 bwMode="auto">
          <a:xfrm rot="16200000">
            <a:off x="419623" y="3516989"/>
            <a:ext cx="2144901" cy="4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kern="0" dirty="0" smtClean="0"/>
              <a:t>Amplitude h(n)</a:t>
            </a:r>
            <a:endParaRPr lang="en-US" sz="2000" kern="0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3888434" y="6303169"/>
            <a:ext cx="2144901" cy="4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kern="0" dirty="0" smtClean="0"/>
              <a:t>Time n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4987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Linear System Output (Discrete)</a:t>
            </a:r>
            <a:endParaRPr lang="en-US" sz="4000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3850341" y="1039503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2551581" y="1039503"/>
            <a:ext cx="765361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/>
              <a:t>x</a:t>
            </a:r>
            <a:r>
              <a:rPr lang="en-US" sz="2400" i="1" kern="0" dirty="0" smtClean="0"/>
              <a:t>(n)</a:t>
            </a:r>
            <a:endParaRPr lang="en-US" sz="2400" i="1" kern="0" dirty="0"/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5285875" y="1039503"/>
            <a:ext cx="830239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y(n)</a:t>
            </a:r>
            <a:endParaRPr lang="en-US" sz="2400" i="1" kern="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307976" y="134686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787155" y="1346866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itle 4"/>
          <p:cNvSpPr txBox="1">
            <a:spLocks/>
          </p:cNvSpPr>
          <p:nvPr/>
        </p:nvSpPr>
        <p:spPr bwMode="auto">
          <a:xfrm>
            <a:off x="3850341" y="1917252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13" name="Title 4"/>
          <p:cNvSpPr txBox="1">
            <a:spLocks/>
          </p:cNvSpPr>
          <p:nvPr/>
        </p:nvSpPr>
        <p:spPr bwMode="auto">
          <a:xfrm>
            <a:off x="2551581" y="1917252"/>
            <a:ext cx="765361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δ(n)</a:t>
            </a:r>
            <a:endParaRPr lang="en-US" sz="2400" i="1" kern="0" dirty="0"/>
          </a:p>
        </p:txBody>
      </p:sp>
      <p:sp>
        <p:nvSpPr>
          <p:cNvPr id="14" name="Title 4"/>
          <p:cNvSpPr txBox="1">
            <a:spLocks/>
          </p:cNvSpPr>
          <p:nvPr/>
        </p:nvSpPr>
        <p:spPr bwMode="auto">
          <a:xfrm>
            <a:off x="5285875" y="1917252"/>
            <a:ext cx="830239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/>
              <a:t>h</a:t>
            </a:r>
            <a:r>
              <a:rPr lang="en-US" sz="2400" i="1" kern="0" dirty="0" smtClean="0"/>
              <a:t>(n)</a:t>
            </a:r>
            <a:endParaRPr lang="en-US" sz="2400" i="1" kern="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275538" y="2224615"/>
            <a:ext cx="5658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787155" y="2224615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itle 4"/>
          <p:cNvSpPr txBox="1">
            <a:spLocks/>
          </p:cNvSpPr>
          <p:nvPr/>
        </p:nvSpPr>
        <p:spPr bwMode="auto">
          <a:xfrm>
            <a:off x="3850341" y="2794210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18" name="Title 4"/>
          <p:cNvSpPr txBox="1">
            <a:spLocks/>
          </p:cNvSpPr>
          <p:nvPr/>
        </p:nvSpPr>
        <p:spPr bwMode="auto">
          <a:xfrm>
            <a:off x="2259107" y="2794210"/>
            <a:ext cx="105783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δ(n-k)</a:t>
            </a:r>
            <a:endParaRPr lang="en-US" sz="2400" i="1" kern="0" dirty="0"/>
          </a:p>
        </p:txBody>
      </p:sp>
      <p:sp>
        <p:nvSpPr>
          <p:cNvPr id="19" name="Title 4"/>
          <p:cNvSpPr txBox="1">
            <a:spLocks/>
          </p:cNvSpPr>
          <p:nvPr/>
        </p:nvSpPr>
        <p:spPr bwMode="auto">
          <a:xfrm>
            <a:off x="5285875" y="2794210"/>
            <a:ext cx="115420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h(n-k)</a:t>
            </a:r>
            <a:endParaRPr lang="en-US" sz="2400" i="1" kern="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307976" y="3101573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787155" y="3101573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itle 4"/>
          <p:cNvSpPr txBox="1">
            <a:spLocks/>
          </p:cNvSpPr>
          <p:nvPr/>
        </p:nvSpPr>
        <p:spPr bwMode="auto">
          <a:xfrm>
            <a:off x="3850341" y="3671653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24" name="Title 4"/>
          <p:cNvSpPr txBox="1">
            <a:spLocks/>
          </p:cNvSpPr>
          <p:nvPr/>
        </p:nvSpPr>
        <p:spPr bwMode="auto">
          <a:xfrm>
            <a:off x="1622612" y="3671653"/>
            <a:ext cx="1694330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/>
              <a:t>x</a:t>
            </a:r>
            <a:r>
              <a:rPr lang="en-US" sz="2400" i="1" kern="0" dirty="0" smtClean="0"/>
              <a:t>(k)δ(n-k)</a:t>
            </a:r>
            <a:endParaRPr lang="en-US" sz="2400" i="1" kern="0" dirty="0"/>
          </a:p>
        </p:txBody>
      </p:sp>
      <p:sp>
        <p:nvSpPr>
          <p:cNvPr id="25" name="Title 4"/>
          <p:cNvSpPr txBox="1">
            <a:spLocks/>
          </p:cNvSpPr>
          <p:nvPr/>
        </p:nvSpPr>
        <p:spPr bwMode="auto">
          <a:xfrm>
            <a:off x="5285875" y="3671653"/>
            <a:ext cx="193637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x(k)h(n-k)</a:t>
            </a:r>
            <a:endParaRPr lang="en-US" sz="2400" i="1" kern="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263154" y="3979016"/>
            <a:ext cx="5782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87155" y="3979016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itle 4"/>
          <p:cNvSpPr txBox="1">
            <a:spLocks/>
          </p:cNvSpPr>
          <p:nvPr/>
        </p:nvSpPr>
        <p:spPr bwMode="auto">
          <a:xfrm>
            <a:off x="3850341" y="4585195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30" name="Title 4"/>
          <p:cNvSpPr txBox="1">
            <a:spLocks/>
          </p:cNvSpPr>
          <p:nvPr/>
        </p:nvSpPr>
        <p:spPr bwMode="auto">
          <a:xfrm>
            <a:off x="1622612" y="4585195"/>
            <a:ext cx="1694330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/>
              <a:t>x</a:t>
            </a:r>
            <a:r>
              <a:rPr lang="en-US" sz="2400" i="1" kern="0" dirty="0" smtClean="0"/>
              <a:t>(k)δ(n-k)</a:t>
            </a:r>
            <a:endParaRPr lang="en-US" sz="2400" i="1" kern="0" dirty="0"/>
          </a:p>
        </p:txBody>
      </p:sp>
      <p:sp>
        <p:nvSpPr>
          <p:cNvPr id="31" name="Title 4"/>
          <p:cNvSpPr txBox="1">
            <a:spLocks/>
          </p:cNvSpPr>
          <p:nvPr/>
        </p:nvSpPr>
        <p:spPr bwMode="auto">
          <a:xfrm>
            <a:off x="5935728" y="4585195"/>
            <a:ext cx="1782884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x(k)h(n-k)</a:t>
            </a:r>
            <a:endParaRPr lang="en-US" sz="2400" i="1" kern="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285565" y="4892558"/>
            <a:ext cx="5558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787155" y="4892558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itle 4"/>
          <p:cNvSpPr txBox="1">
            <a:spLocks/>
          </p:cNvSpPr>
          <p:nvPr/>
        </p:nvSpPr>
        <p:spPr bwMode="auto">
          <a:xfrm>
            <a:off x="3850341" y="5884529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37" name="Title 4"/>
          <p:cNvSpPr txBox="1">
            <a:spLocks/>
          </p:cNvSpPr>
          <p:nvPr/>
        </p:nvSpPr>
        <p:spPr bwMode="auto">
          <a:xfrm>
            <a:off x="2551580" y="5884529"/>
            <a:ext cx="765362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x(n)</a:t>
            </a:r>
            <a:endParaRPr lang="en-US" sz="2400" i="1" kern="0" dirty="0"/>
          </a:p>
        </p:txBody>
      </p:sp>
      <p:sp>
        <p:nvSpPr>
          <p:cNvPr id="38" name="Title 4"/>
          <p:cNvSpPr txBox="1">
            <a:spLocks/>
          </p:cNvSpPr>
          <p:nvPr/>
        </p:nvSpPr>
        <p:spPr bwMode="auto">
          <a:xfrm>
            <a:off x="5935728" y="5884529"/>
            <a:ext cx="1782884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x(k)h(n-k)</a:t>
            </a:r>
            <a:endParaRPr lang="en-US" sz="2400" i="1" kern="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307977" y="6191892"/>
            <a:ext cx="53339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787155" y="6191892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4" name="Object 11"/>
          <p:cNvGraphicFramePr>
            <a:graphicFrameLocks noChangeAspect="1"/>
          </p:cNvGraphicFramePr>
          <p:nvPr>
            <p:extLst/>
          </p:nvPr>
        </p:nvGraphicFramePr>
        <p:xfrm>
          <a:off x="1061226" y="4201088"/>
          <a:ext cx="1102657" cy="138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Equation" r:id="rId3" imgW="545760" imgH="685800" progId="Equation.DSMT4">
                  <p:embed/>
                </p:oleObj>
              </mc:Choice>
              <mc:Fallback>
                <p:oleObj name="Equation" r:id="rId3" imgW="545760" imgH="685800" progId="Equation.DSMT4">
                  <p:embed/>
                  <p:pic>
                    <p:nvPicPr>
                      <p:cNvPr id="4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226" y="4201088"/>
                        <a:ext cx="1102657" cy="1382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1"/>
          <p:cNvGraphicFramePr>
            <a:graphicFrameLocks noChangeAspect="1"/>
          </p:cNvGraphicFramePr>
          <p:nvPr>
            <p:extLst/>
          </p:nvPr>
        </p:nvGraphicFramePr>
        <p:xfrm>
          <a:off x="5316157" y="4201088"/>
          <a:ext cx="1102657" cy="138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5" imgW="545760" imgH="685800" progId="Equation.DSMT4">
                  <p:embed/>
                </p:oleObj>
              </mc:Choice>
              <mc:Fallback>
                <p:oleObj name="Equation" r:id="rId5" imgW="545760" imgH="685800" progId="Equation.DSMT4">
                  <p:embed/>
                  <p:pic>
                    <p:nvPicPr>
                      <p:cNvPr id="4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157" y="4201088"/>
                        <a:ext cx="1102657" cy="1382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1"/>
          <p:cNvGraphicFramePr>
            <a:graphicFrameLocks noChangeAspect="1"/>
          </p:cNvGraphicFramePr>
          <p:nvPr>
            <p:extLst/>
          </p:nvPr>
        </p:nvGraphicFramePr>
        <p:xfrm>
          <a:off x="5316157" y="5500422"/>
          <a:ext cx="1102657" cy="138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6" imgW="545760" imgH="685800" progId="Equation.DSMT4">
                  <p:embed/>
                </p:oleObj>
              </mc:Choice>
              <mc:Fallback>
                <p:oleObj name="Equation" r:id="rId6" imgW="545760" imgH="685800" progId="Equation.DSMT4">
                  <p:embed/>
                  <p:pic>
                    <p:nvPicPr>
                      <p:cNvPr id="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157" y="5500422"/>
                        <a:ext cx="1102657" cy="1382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7" y="914400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 bwMode="auto">
          <a:xfrm>
            <a:off x="2447365" y="914400"/>
            <a:ext cx="3749428" cy="842682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49" name="Rectangle 48"/>
          <p:cNvSpPr/>
          <p:nvPr/>
        </p:nvSpPr>
        <p:spPr bwMode="auto">
          <a:xfrm>
            <a:off x="2447364" y="5527662"/>
            <a:ext cx="5118845" cy="1330338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50" name="Elbow Connector 9"/>
          <p:cNvCxnSpPr>
            <a:endCxn id="49" idx="3"/>
          </p:cNvCxnSpPr>
          <p:nvPr/>
        </p:nvCxnSpPr>
        <p:spPr bwMode="auto">
          <a:xfrm>
            <a:off x="6196793" y="1346866"/>
            <a:ext cx="1369416" cy="4845965"/>
          </a:xfrm>
          <a:prstGeom prst="curvedConnector3">
            <a:avLst>
              <a:gd name="adj1" fmla="val 116693"/>
            </a:avLst>
          </a:prstGeom>
          <a:solidFill>
            <a:schemeClr val="accent1"/>
          </a:soli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390" y="1955919"/>
            <a:ext cx="567950" cy="5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System Output (Continuous)</a:t>
            </a:r>
            <a:endParaRPr lang="en-US" sz="4000" dirty="0"/>
          </a:p>
        </p:txBody>
      </p:sp>
      <p:pic>
        <p:nvPicPr>
          <p:cNvPr id="6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7" y="914400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 bwMode="auto">
          <a:xfrm>
            <a:off x="3850341" y="1039503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2551581" y="1039503"/>
            <a:ext cx="765361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x(t)</a:t>
            </a:r>
            <a:endParaRPr lang="en-US" sz="2400" i="1" kern="0" dirty="0"/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5366554" y="1039503"/>
            <a:ext cx="830239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/>
            <a:r>
              <a:rPr lang="en-US" sz="2400" i="1" kern="0" dirty="0" smtClean="0"/>
              <a:t>y(t)</a:t>
            </a:r>
            <a:endParaRPr lang="en-US" sz="2400" i="1" kern="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307976" y="1346866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787155" y="1346866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itle 4"/>
          <p:cNvSpPr txBox="1">
            <a:spLocks/>
          </p:cNvSpPr>
          <p:nvPr/>
        </p:nvSpPr>
        <p:spPr bwMode="auto">
          <a:xfrm>
            <a:off x="3850341" y="1917252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13" name="Title 4"/>
          <p:cNvSpPr txBox="1">
            <a:spLocks/>
          </p:cNvSpPr>
          <p:nvPr/>
        </p:nvSpPr>
        <p:spPr bwMode="auto">
          <a:xfrm>
            <a:off x="2551581" y="1917252"/>
            <a:ext cx="765361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δ(t)</a:t>
            </a:r>
            <a:endParaRPr lang="en-US" sz="2400" i="1" kern="0" dirty="0"/>
          </a:p>
        </p:txBody>
      </p:sp>
      <p:sp>
        <p:nvSpPr>
          <p:cNvPr id="14" name="Title 4"/>
          <p:cNvSpPr txBox="1">
            <a:spLocks/>
          </p:cNvSpPr>
          <p:nvPr/>
        </p:nvSpPr>
        <p:spPr bwMode="auto">
          <a:xfrm>
            <a:off x="5366554" y="1917252"/>
            <a:ext cx="830239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/>
            <a:r>
              <a:rPr lang="en-US" sz="2400" i="1" kern="0" dirty="0" smtClean="0"/>
              <a:t>h(t)</a:t>
            </a:r>
            <a:endParaRPr lang="en-US" sz="2400" i="1" kern="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275538" y="2224615"/>
            <a:ext cx="5658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787155" y="2224615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itle 4"/>
          <p:cNvSpPr txBox="1">
            <a:spLocks/>
          </p:cNvSpPr>
          <p:nvPr/>
        </p:nvSpPr>
        <p:spPr bwMode="auto">
          <a:xfrm>
            <a:off x="3850341" y="2794210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18" name="Title 4"/>
          <p:cNvSpPr txBox="1">
            <a:spLocks/>
          </p:cNvSpPr>
          <p:nvPr/>
        </p:nvSpPr>
        <p:spPr bwMode="auto">
          <a:xfrm>
            <a:off x="2259107" y="2794210"/>
            <a:ext cx="105783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δ(t-</a:t>
            </a:r>
            <a:r>
              <a:rPr lang="el-GR" sz="2400" i="1" kern="0" dirty="0" smtClean="0"/>
              <a:t>τ</a:t>
            </a:r>
            <a:r>
              <a:rPr lang="en-US" sz="2400" i="1" kern="0" dirty="0" smtClean="0"/>
              <a:t>)</a:t>
            </a:r>
            <a:endParaRPr lang="en-US" sz="2400" i="1" kern="0" dirty="0"/>
          </a:p>
        </p:txBody>
      </p:sp>
      <p:sp>
        <p:nvSpPr>
          <p:cNvPr id="19" name="Title 4"/>
          <p:cNvSpPr txBox="1">
            <a:spLocks/>
          </p:cNvSpPr>
          <p:nvPr/>
        </p:nvSpPr>
        <p:spPr bwMode="auto">
          <a:xfrm>
            <a:off x="5366554" y="2794210"/>
            <a:ext cx="115420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/>
            <a:r>
              <a:rPr lang="en-US" sz="2400" i="1" kern="0" dirty="0" smtClean="0"/>
              <a:t>h(</a:t>
            </a:r>
            <a:r>
              <a:rPr lang="en-US" sz="2400" i="1" kern="0" dirty="0"/>
              <a:t>t-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</a:t>
            </a:r>
            <a:endParaRPr lang="en-US" sz="2400" i="1" kern="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307976" y="3101573"/>
            <a:ext cx="533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787155" y="3101573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itle 4"/>
          <p:cNvSpPr txBox="1">
            <a:spLocks/>
          </p:cNvSpPr>
          <p:nvPr/>
        </p:nvSpPr>
        <p:spPr bwMode="auto">
          <a:xfrm>
            <a:off x="3850341" y="3671653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24" name="Title 4"/>
          <p:cNvSpPr txBox="1">
            <a:spLocks/>
          </p:cNvSpPr>
          <p:nvPr/>
        </p:nvSpPr>
        <p:spPr bwMode="auto">
          <a:xfrm>
            <a:off x="1622612" y="3671653"/>
            <a:ext cx="1694330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x(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)δ(t-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</a:t>
            </a:r>
            <a:endParaRPr lang="en-US" sz="2400" i="1" kern="0" dirty="0"/>
          </a:p>
        </p:txBody>
      </p:sp>
      <p:sp>
        <p:nvSpPr>
          <p:cNvPr id="25" name="Title 4"/>
          <p:cNvSpPr txBox="1">
            <a:spLocks/>
          </p:cNvSpPr>
          <p:nvPr/>
        </p:nvSpPr>
        <p:spPr bwMode="auto">
          <a:xfrm>
            <a:off x="5366554" y="3671653"/>
            <a:ext cx="1936375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/>
            <a:r>
              <a:rPr lang="en-US" sz="2400" i="1" kern="0" dirty="0" smtClean="0"/>
              <a:t>x(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)h(t-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</a:t>
            </a:r>
            <a:endParaRPr lang="en-US" sz="2400" i="1" kern="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263154" y="3979016"/>
            <a:ext cx="5782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87155" y="3979016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itle 4"/>
          <p:cNvSpPr txBox="1">
            <a:spLocks/>
          </p:cNvSpPr>
          <p:nvPr/>
        </p:nvSpPr>
        <p:spPr bwMode="auto">
          <a:xfrm>
            <a:off x="3850341" y="4577081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30" name="Title 4"/>
          <p:cNvSpPr txBox="1">
            <a:spLocks/>
          </p:cNvSpPr>
          <p:nvPr/>
        </p:nvSpPr>
        <p:spPr bwMode="auto">
          <a:xfrm>
            <a:off x="1488141" y="4577081"/>
            <a:ext cx="1828801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x(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)δ(t-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)d</a:t>
            </a:r>
            <a:r>
              <a:rPr lang="el-GR" sz="2400" i="1" kern="0" dirty="0" smtClean="0"/>
              <a:t>τ</a:t>
            </a:r>
            <a:endParaRPr lang="en-US" sz="2400" i="1" kern="0" dirty="0"/>
          </a:p>
        </p:txBody>
      </p:sp>
      <p:sp>
        <p:nvSpPr>
          <p:cNvPr id="31" name="Title 4"/>
          <p:cNvSpPr txBox="1">
            <a:spLocks/>
          </p:cNvSpPr>
          <p:nvPr/>
        </p:nvSpPr>
        <p:spPr bwMode="auto">
          <a:xfrm>
            <a:off x="5648856" y="4577081"/>
            <a:ext cx="1917354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/>
            <a:r>
              <a:rPr lang="en-US" sz="2400" i="1" kern="0" dirty="0" smtClean="0"/>
              <a:t>x(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)h(t-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)d</a:t>
            </a:r>
            <a:r>
              <a:rPr lang="el-GR" sz="2400" i="1" kern="0" dirty="0" smtClean="0"/>
              <a:t>τ</a:t>
            </a:r>
            <a:endParaRPr lang="en-US" sz="2400" i="1" kern="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285565" y="4884444"/>
            <a:ext cx="55581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787155" y="4884444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itle 4"/>
          <p:cNvSpPr txBox="1">
            <a:spLocks/>
          </p:cNvSpPr>
          <p:nvPr/>
        </p:nvSpPr>
        <p:spPr bwMode="auto">
          <a:xfrm>
            <a:off x="3850341" y="5872905"/>
            <a:ext cx="932330" cy="61472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400" i="1" kern="0" dirty="0" smtClean="0"/>
              <a:t>h</a:t>
            </a:r>
            <a:endParaRPr lang="en-US" sz="2400" i="1" kern="0" dirty="0"/>
          </a:p>
        </p:txBody>
      </p:sp>
      <p:sp>
        <p:nvSpPr>
          <p:cNvPr id="37" name="Title 4"/>
          <p:cNvSpPr txBox="1">
            <a:spLocks/>
          </p:cNvSpPr>
          <p:nvPr/>
        </p:nvSpPr>
        <p:spPr bwMode="auto">
          <a:xfrm>
            <a:off x="2551580" y="5872905"/>
            <a:ext cx="765362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r"/>
            <a:r>
              <a:rPr lang="en-US" sz="2400" i="1" kern="0" dirty="0" smtClean="0"/>
              <a:t>x(t)</a:t>
            </a:r>
            <a:endParaRPr lang="en-US" sz="2400" i="1" kern="0" dirty="0"/>
          </a:p>
        </p:txBody>
      </p:sp>
      <p:sp>
        <p:nvSpPr>
          <p:cNvPr id="38" name="Title 4"/>
          <p:cNvSpPr txBox="1">
            <a:spLocks/>
          </p:cNvSpPr>
          <p:nvPr/>
        </p:nvSpPr>
        <p:spPr bwMode="auto">
          <a:xfrm>
            <a:off x="5648856" y="5872905"/>
            <a:ext cx="1782884" cy="6147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/>
            <a:r>
              <a:rPr lang="en-US" sz="2400" i="1" kern="0" dirty="0" smtClean="0"/>
              <a:t>x(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)h(t-</a:t>
            </a:r>
            <a:r>
              <a:rPr lang="el-GR" sz="2400" i="1" kern="0" dirty="0"/>
              <a:t>τ</a:t>
            </a:r>
            <a:r>
              <a:rPr lang="en-US" sz="2400" i="1" kern="0" dirty="0" smtClean="0"/>
              <a:t>)d</a:t>
            </a:r>
            <a:r>
              <a:rPr lang="el-GR" sz="2400" i="1" kern="0" dirty="0" smtClean="0"/>
              <a:t>τ</a:t>
            </a:r>
            <a:endParaRPr lang="en-US" sz="2400" i="1" kern="0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307977" y="6180268"/>
            <a:ext cx="53339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787155" y="6180268"/>
            <a:ext cx="5558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37414"/>
              </p:ext>
            </p:extLst>
          </p:nvPr>
        </p:nvGraphicFramePr>
        <p:xfrm>
          <a:off x="1299183" y="4141494"/>
          <a:ext cx="76993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8" name="Equation" r:id="rId4" imgW="380880" imgH="736560" progId="Equation.DSMT4">
                  <p:embed/>
                </p:oleObj>
              </mc:Choice>
              <mc:Fallback>
                <p:oleObj name="Equation" r:id="rId4" imgW="380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183" y="4141494"/>
                        <a:ext cx="76993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360937"/>
              </p:ext>
            </p:extLst>
          </p:nvPr>
        </p:nvGraphicFramePr>
        <p:xfrm>
          <a:off x="5317675" y="4141494"/>
          <a:ext cx="76993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Equation" r:id="rId6" imgW="380880" imgH="736560" progId="Equation.DSMT4">
                  <p:embed/>
                </p:oleObj>
              </mc:Choice>
              <mc:Fallback>
                <p:oleObj name="Equation" r:id="rId6" imgW="380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675" y="4141494"/>
                        <a:ext cx="76993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83572"/>
              </p:ext>
            </p:extLst>
          </p:nvPr>
        </p:nvGraphicFramePr>
        <p:xfrm>
          <a:off x="5317675" y="5437318"/>
          <a:ext cx="76993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Equation" r:id="rId8" imgW="380880" imgH="736560" progId="Equation.DSMT4">
                  <p:embed/>
                </p:oleObj>
              </mc:Choice>
              <mc:Fallback>
                <p:oleObj name="Equation" r:id="rId8" imgW="3808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675" y="5437318"/>
                        <a:ext cx="76993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447365" y="914400"/>
            <a:ext cx="3749428" cy="842682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45" name="Rectangle 44"/>
          <p:cNvSpPr/>
          <p:nvPr/>
        </p:nvSpPr>
        <p:spPr bwMode="auto">
          <a:xfrm>
            <a:off x="2447364" y="5527662"/>
            <a:ext cx="5118845" cy="1330338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10" name="Elbow Connector 9"/>
          <p:cNvCxnSpPr>
            <a:stCxn id="9" idx="3"/>
            <a:endCxn id="45" idx="3"/>
          </p:cNvCxnSpPr>
          <p:nvPr/>
        </p:nvCxnSpPr>
        <p:spPr bwMode="auto">
          <a:xfrm>
            <a:off x="6196793" y="1346866"/>
            <a:ext cx="1369416" cy="4845965"/>
          </a:xfrm>
          <a:prstGeom prst="curvedConnector3">
            <a:avLst>
              <a:gd name="adj1" fmla="val 116693"/>
            </a:avLst>
          </a:prstGeom>
          <a:solidFill>
            <a:schemeClr val="accent1"/>
          </a:solidFill>
          <a:ln w="635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52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Output as Convolution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708" y="1260649"/>
            <a:ext cx="7851059" cy="1674806"/>
          </a:xfrm>
        </p:spPr>
        <p:txBody>
          <a:bodyPr/>
          <a:lstStyle/>
          <a:p>
            <a:r>
              <a:rPr lang="en-US" dirty="0" smtClean="0"/>
              <a:t>Express Input as Many Impulses</a:t>
            </a:r>
            <a:endParaRPr lang="en-US" dirty="0"/>
          </a:p>
          <a:p>
            <a:r>
              <a:rPr lang="en-US" dirty="0"/>
              <a:t>Have the Response to E</a:t>
            </a:r>
            <a:r>
              <a:rPr lang="en-US" dirty="0" smtClean="0"/>
              <a:t>ach Impulse</a:t>
            </a:r>
            <a:endParaRPr lang="en-US" dirty="0"/>
          </a:p>
          <a:p>
            <a:r>
              <a:rPr lang="en-US" dirty="0" smtClean="0"/>
              <a:t>Sum All the Responses to Form the Output</a:t>
            </a:r>
            <a:endParaRPr lang="en-US" dirty="0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/>
          </p:nvPr>
        </p:nvGraphicFramePr>
        <p:xfrm>
          <a:off x="2536816" y="3078448"/>
          <a:ext cx="5666151" cy="120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3" imgW="3225600" imgH="685800" progId="Equation.DSMT4">
                  <p:embed/>
                </p:oleObj>
              </mc:Choice>
              <mc:Fallback>
                <p:oleObj name="Equation" r:id="rId3" imgW="3225600" imgH="685800" progId="Equation.DSMT4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16" y="3078448"/>
                        <a:ext cx="5666151" cy="1203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/>
          </p:nvPr>
        </p:nvGraphicFramePr>
        <p:xfrm>
          <a:off x="2536816" y="4923585"/>
          <a:ext cx="5220312" cy="86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5" imgW="2971800" imgH="495000" progId="Equation.DSMT4">
                  <p:embed/>
                </p:oleObj>
              </mc:Choice>
              <mc:Fallback>
                <p:oleObj name="Equation" r:id="rId5" imgW="2971800" imgH="49500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16" y="4923585"/>
                        <a:ext cx="5220312" cy="86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1740" y="3364435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4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67600"/>
            <a:ext cx="5419725" cy="554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80" y="1945104"/>
            <a:ext cx="2183130" cy="3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Result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4670" y="2718598"/>
            <a:ext cx="27006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&gt;&gt; </a:t>
            </a:r>
            <a:endParaRPr lang="en-US" sz="1800" b="1" dirty="0" smtClean="0">
              <a:latin typeface="+mn-lt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1800" b="1" dirty="0">
                <a:solidFill>
                  <a:srgbClr val="0000FF"/>
                </a:solidFill>
                <a:latin typeface="+mn-lt"/>
              </a:rPr>
              <a:t>=[5 4 3 2 1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];</a:t>
            </a:r>
          </a:p>
          <a:p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h</a:t>
            </a:r>
            <a:r>
              <a:rPr lang="en-US" sz="1800" b="1" dirty="0">
                <a:solidFill>
                  <a:srgbClr val="0000FF"/>
                </a:solidFill>
                <a:latin typeface="+mn-lt"/>
              </a:rPr>
              <a:t>=[1 2 3 4 5];</a:t>
            </a:r>
          </a:p>
          <a:p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y=</a:t>
            </a:r>
            <a:r>
              <a:rPr lang="en-US" sz="1800" b="1" dirty="0" err="1" smtClean="0">
                <a:solidFill>
                  <a:srgbClr val="0000FF"/>
                </a:solidFill>
                <a:latin typeface="+mn-lt"/>
              </a:rPr>
              <a:t>conv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  <a:latin typeface="+mn-lt"/>
              </a:rPr>
              <a:t>x,h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);</a:t>
            </a:r>
            <a:endParaRPr lang="en-US" sz="1800" b="1" dirty="0">
              <a:solidFill>
                <a:srgbClr val="0000FF"/>
              </a:solidFill>
              <a:latin typeface="+mn-lt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plot(y); </a:t>
            </a:r>
            <a:r>
              <a:rPr lang="en-US" sz="1800" b="1" dirty="0" err="1" smtClean="0">
                <a:solidFill>
                  <a:srgbClr val="0000FF"/>
                </a:solidFill>
                <a:latin typeface="+mn-lt"/>
              </a:rPr>
              <a:t>ylim</a:t>
            </a:r>
            <a:r>
              <a:rPr lang="en-US" sz="1800" b="1" dirty="0" smtClean="0">
                <a:solidFill>
                  <a:srgbClr val="0000FF"/>
                </a:solidFill>
                <a:latin typeface="+mn-lt"/>
              </a:rPr>
              <a:t>([0 100]);</a:t>
            </a:r>
          </a:p>
          <a:p>
            <a:r>
              <a:rPr lang="en-US" sz="1800" b="1" dirty="0" smtClean="0">
                <a:latin typeface="+mn-lt"/>
              </a:rPr>
              <a:t>&gt;&gt;</a:t>
            </a:r>
            <a:endParaRPr lang="en-US" sz="1800" b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10" y="1473926"/>
            <a:ext cx="5338580" cy="42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51" y="557979"/>
            <a:ext cx="8381522" cy="5862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0"/>
            <a:ext cx="1495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95" y="1211195"/>
            <a:ext cx="5760321" cy="5595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0"/>
            <a:ext cx="1495425" cy="1400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6" y="225220"/>
            <a:ext cx="1512324" cy="1971951"/>
          </a:xfrm>
          <a:prstGeom prst="rect">
            <a:avLst/>
          </a:prstGeom>
        </p:spPr>
      </p:pic>
      <p:cxnSp>
        <p:nvCxnSpPr>
          <p:cNvPr id="6" name="Curved Connector 5"/>
          <p:cNvCxnSpPr>
            <a:stCxn id="2" idx="2"/>
            <a:endCxn id="3" idx="1"/>
          </p:cNvCxnSpPr>
          <p:nvPr/>
        </p:nvCxnSpPr>
        <p:spPr bwMode="auto">
          <a:xfrm rot="16200000" flipH="1">
            <a:off x="1208993" y="2237795"/>
            <a:ext cx="1811726" cy="1730477"/>
          </a:xfrm>
          <a:prstGeom prst="curvedConnector2">
            <a:avLst/>
          </a:prstGeom>
          <a:solidFill>
            <a:schemeClr val="accent1"/>
          </a:solidFill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555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Minds-on Example</a:t>
            </a:r>
            <a:endParaRPr lang="en-US" sz="4000" dirty="0"/>
          </a:p>
        </p:txBody>
      </p:sp>
      <p:sp>
        <p:nvSpPr>
          <p:cNvPr id="4" name="Rectangle 56"/>
          <p:cNvSpPr txBox="1">
            <a:spLocks noChangeArrowheads="1"/>
          </p:cNvSpPr>
          <p:nvPr/>
        </p:nvSpPr>
        <p:spPr>
          <a:xfrm>
            <a:off x="114300" y="1066800"/>
            <a:ext cx="8839200" cy="441960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smtClean="0"/>
              <a:t>Convolve the following two functions:</a:t>
            </a:r>
          </a:p>
          <a:p>
            <a:pPr>
              <a:lnSpc>
                <a:spcPct val="90000"/>
              </a:lnSpc>
            </a:pPr>
            <a:endParaRPr lang="en-US" altLang="en-US" kern="0" smtClean="0"/>
          </a:p>
          <a:p>
            <a:pPr>
              <a:lnSpc>
                <a:spcPct val="90000"/>
              </a:lnSpc>
            </a:pPr>
            <a:endParaRPr lang="en-US" altLang="en-US" kern="0" smtClean="0"/>
          </a:p>
          <a:p>
            <a:pPr>
              <a:lnSpc>
                <a:spcPct val="90000"/>
              </a:lnSpc>
            </a:pPr>
            <a:endParaRPr lang="en-US" altLang="en-US" kern="0" smtClean="0"/>
          </a:p>
          <a:p>
            <a:pPr>
              <a:lnSpc>
                <a:spcPct val="90000"/>
              </a:lnSpc>
            </a:pPr>
            <a:endParaRPr lang="en-US" altLang="en-US" kern="0" smtClean="0"/>
          </a:p>
          <a:p>
            <a:pPr>
              <a:lnSpc>
                <a:spcPct val="90000"/>
              </a:lnSpc>
            </a:pPr>
            <a:r>
              <a:rPr lang="en-US" altLang="en-US" kern="0" smtClean="0"/>
              <a:t>Replace </a:t>
            </a:r>
            <a:r>
              <a:rPr lang="en-US" altLang="en-US" i="1" kern="0" smtClean="0">
                <a:solidFill>
                  <a:schemeClr val="tx1"/>
                </a:solidFill>
              </a:rPr>
              <a:t>t</a:t>
            </a:r>
            <a:r>
              <a:rPr lang="en-US" altLang="en-US" kern="0" smtClean="0"/>
              <a:t> with </a:t>
            </a:r>
            <a:r>
              <a:rPr lang="en-US" altLang="en-US" i="1" kern="0" smtClean="0">
                <a:solidFill>
                  <a:schemeClr val="tx1"/>
                </a:solidFill>
                <a:latin typeface="Symbol" panose="05050102010706020507" pitchFamily="18" charset="2"/>
              </a:rPr>
              <a:t>t  </a:t>
            </a:r>
            <a:r>
              <a:rPr lang="en-US" altLang="en-US" kern="0" smtClean="0"/>
              <a:t>in </a:t>
            </a:r>
            <a:r>
              <a:rPr lang="en-US" altLang="en-US" i="1" kern="0" smtClean="0">
                <a:solidFill>
                  <a:schemeClr val="tx1"/>
                </a:solidFill>
              </a:rPr>
              <a:t>f</a:t>
            </a:r>
            <a:r>
              <a:rPr lang="en-US" altLang="en-US" kern="0" smtClean="0">
                <a:solidFill>
                  <a:schemeClr val="tx1"/>
                </a:solidFill>
              </a:rPr>
              <a:t>(</a:t>
            </a:r>
            <a:r>
              <a:rPr lang="en-US" altLang="en-US" i="1" kern="0" smtClean="0">
                <a:solidFill>
                  <a:schemeClr val="tx1"/>
                </a:solidFill>
              </a:rPr>
              <a:t>t</a:t>
            </a:r>
            <a:r>
              <a:rPr lang="en-US" altLang="en-US" kern="0" smtClean="0">
                <a:solidFill>
                  <a:schemeClr val="tx1"/>
                </a:solidFill>
              </a:rPr>
              <a:t>)</a:t>
            </a:r>
            <a:r>
              <a:rPr lang="en-US" altLang="en-US" kern="0" smtClean="0"/>
              <a:t> and </a:t>
            </a:r>
            <a:r>
              <a:rPr lang="en-US" altLang="en-US" i="1" kern="0" smtClean="0">
                <a:solidFill>
                  <a:schemeClr val="tx1"/>
                </a:solidFill>
              </a:rPr>
              <a:t>g</a:t>
            </a:r>
            <a:r>
              <a:rPr lang="en-US" altLang="en-US" kern="0" smtClean="0">
                <a:solidFill>
                  <a:schemeClr val="tx1"/>
                </a:solidFill>
              </a:rPr>
              <a:t>(</a:t>
            </a:r>
            <a:r>
              <a:rPr lang="en-US" altLang="en-US" i="1" kern="0" smtClean="0">
                <a:solidFill>
                  <a:schemeClr val="tx1"/>
                </a:solidFill>
              </a:rPr>
              <a:t>t</a:t>
            </a:r>
            <a:r>
              <a:rPr lang="en-US" altLang="en-US" kern="0" smtClean="0">
                <a:solidFill>
                  <a:schemeClr val="tx1"/>
                </a:solidFill>
              </a:rPr>
              <a:t>)</a:t>
            </a:r>
            <a:r>
              <a:rPr lang="en-US" altLang="en-US" kern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kern="0" smtClean="0"/>
              <a:t>Choose to flip and slide </a:t>
            </a:r>
            <a:r>
              <a:rPr lang="en-US" altLang="en-US" i="1" kern="0" smtClean="0">
                <a:solidFill>
                  <a:schemeClr val="tx1"/>
                </a:solidFill>
              </a:rPr>
              <a:t>g</a:t>
            </a:r>
            <a:r>
              <a:rPr lang="en-US" altLang="en-US" kern="0" smtClean="0">
                <a:solidFill>
                  <a:schemeClr val="tx1"/>
                </a:solidFill>
              </a:rPr>
              <a:t>(</a:t>
            </a:r>
            <a:r>
              <a:rPr lang="en-US" altLang="en-US" i="1" kern="0" smtClean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altLang="en-US" kern="0" smtClean="0">
                <a:solidFill>
                  <a:schemeClr val="tx1"/>
                </a:solidFill>
              </a:rPr>
              <a:t>)</a:t>
            </a:r>
            <a:r>
              <a:rPr lang="en-US" altLang="en-US" kern="0" smtClean="0"/>
              <a:t> since it is simpler and symmetric</a:t>
            </a:r>
          </a:p>
          <a:p>
            <a:pPr>
              <a:lnSpc>
                <a:spcPct val="90000"/>
              </a:lnSpc>
            </a:pPr>
            <a:r>
              <a:rPr lang="en-US" altLang="en-US" kern="0" smtClean="0"/>
              <a:t>Functions may overlap:</a:t>
            </a:r>
            <a:endParaRPr lang="en-US" altLang="en-US" kern="0" dirty="0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486400" y="5029200"/>
            <a:ext cx="2438400" cy="1676400"/>
            <a:chOff x="3456" y="3168"/>
            <a:chExt cx="1536" cy="1056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56" y="39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128" y="31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28" y="321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3</a:t>
              </a:r>
              <a:endParaRPr lang="en-US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52" y="3840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endParaRPr lang="en-US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368" y="393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128" y="3600"/>
              <a:ext cx="288" cy="336"/>
            </a:xfrm>
            <a:prstGeom prst="line">
              <a:avLst/>
            </a:prstGeom>
            <a:noFill/>
            <a:ln w="28575">
              <a:solidFill>
                <a:srgbClr val="FF01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4320" y="369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704" y="3600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f</a:t>
              </a:r>
              <a:r>
                <a:rPr lang="en-US" altLang="en-US" sz="1400"/>
                <a:t>(</a:t>
              </a: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r>
                <a:rPr lang="en-US" altLang="en-US" sz="1400"/>
                <a:t>)</a:t>
              </a:r>
              <a:endParaRPr lang="en-US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16" y="38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080" y="36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936" y="350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456" y="403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-2 + t</a:t>
              </a:r>
              <a:endParaRPr lang="en-US" alt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032" y="403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2 + t</a:t>
              </a:r>
              <a:endParaRPr lang="en-US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3648" y="38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4224" y="38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4224" y="336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560" y="32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g</a:t>
              </a:r>
              <a:r>
                <a:rPr lang="en-US" altLang="en-US" sz="1400"/>
                <a:t>(</a:t>
              </a:r>
              <a:r>
                <a:rPr lang="en-US" altLang="en-US" sz="1400" i="1"/>
                <a:t>t-</a:t>
              </a: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r>
                <a:rPr lang="en-US" altLang="en-US" sz="1400"/>
                <a:t>)</a:t>
              </a:r>
              <a:endParaRPr lang="en-US" altLang="en-US"/>
            </a:p>
          </p:txBody>
        </p: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3648" y="3408"/>
              <a:ext cx="576" cy="528"/>
              <a:chOff x="3888" y="1920"/>
              <a:chExt cx="576" cy="528"/>
            </a:xfrm>
          </p:grpSpPr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3888" y="1920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60"/>
          <p:cNvGrpSpPr>
            <a:grpSpLocks/>
          </p:cNvGrpSpPr>
          <p:nvPr/>
        </p:nvGrpSpPr>
        <p:grpSpPr bwMode="auto">
          <a:xfrm>
            <a:off x="1143000" y="1676400"/>
            <a:ext cx="6553200" cy="1752600"/>
            <a:chOff x="912" y="1440"/>
            <a:chExt cx="4128" cy="1104"/>
          </a:xfrm>
        </p:grpSpPr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2808" y="1776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/>
                <a:t>*</a:t>
              </a:r>
              <a:endParaRPr lang="en-US" altLang="en-US"/>
            </a:p>
          </p:txBody>
        </p:sp>
        <p:grpSp>
          <p:nvGrpSpPr>
            <p:cNvPr id="29" name="Group 58"/>
            <p:cNvGrpSpPr>
              <a:grpSpLocks/>
            </p:cNvGrpSpPr>
            <p:nvPr/>
          </p:nvGrpSpPr>
          <p:grpSpPr bwMode="auto">
            <a:xfrm>
              <a:off x="912" y="1440"/>
              <a:ext cx="1488" cy="1104"/>
              <a:chOff x="912" y="1440"/>
              <a:chExt cx="1488" cy="1104"/>
            </a:xfrm>
          </p:grpSpPr>
          <p:sp>
            <p:nvSpPr>
              <p:cNvPr id="44" name="Line 32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>
                <a:off x="1008" y="2304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1152" y="1728"/>
                <a:ext cx="576" cy="576"/>
              </a:xfrm>
              <a:prstGeom prst="line">
                <a:avLst/>
              </a:prstGeom>
              <a:noFill/>
              <a:ln w="28575">
                <a:solidFill>
                  <a:srgbClr val="FF010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1104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>
                <a:off x="17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37"/>
              <p:cNvSpPr txBox="1">
                <a:spLocks noChangeArrowheads="1"/>
              </p:cNvSpPr>
              <p:nvPr/>
            </p:nvSpPr>
            <p:spPr bwMode="auto">
              <a:xfrm>
                <a:off x="1632" y="2352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/>
                  <a:t>2</a:t>
                </a:r>
                <a:endParaRPr lang="en-US" altLang="en-US"/>
              </a:p>
            </p:txBody>
          </p:sp>
          <p:sp>
            <p:nvSpPr>
              <p:cNvPr id="50" name="Text Box 38"/>
              <p:cNvSpPr txBox="1">
                <a:spLocks noChangeArrowheads="1"/>
              </p:cNvSpPr>
              <p:nvPr/>
            </p:nvSpPr>
            <p:spPr bwMode="auto">
              <a:xfrm>
                <a:off x="912" y="1632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/>
                  <a:t>2</a:t>
                </a:r>
                <a:endParaRPr lang="en-US" altLang="en-US"/>
              </a:p>
            </p:txBody>
          </p:sp>
          <p:sp>
            <p:nvSpPr>
              <p:cNvPr id="51" name="Text Box 39"/>
              <p:cNvSpPr txBox="1">
                <a:spLocks noChangeArrowheads="1"/>
              </p:cNvSpPr>
              <p:nvPr/>
            </p:nvSpPr>
            <p:spPr bwMode="auto">
              <a:xfrm>
                <a:off x="2208" y="220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 i="1"/>
                  <a:t>t</a:t>
                </a:r>
                <a:endParaRPr lang="en-US" altLang="en-US"/>
              </a:p>
            </p:txBody>
          </p:sp>
          <p:sp>
            <p:nvSpPr>
              <p:cNvPr id="52" name="Text Box 40"/>
              <p:cNvSpPr txBox="1">
                <a:spLocks noChangeArrowheads="1"/>
              </p:cNvSpPr>
              <p:nvPr/>
            </p:nvSpPr>
            <p:spPr bwMode="auto">
              <a:xfrm>
                <a:off x="1200" y="144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 i="1"/>
                  <a:t>f</a:t>
                </a:r>
                <a:r>
                  <a:rPr lang="en-US" altLang="en-US" sz="1400"/>
                  <a:t>(</a:t>
                </a:r>
                <a:r>
                  <a:rPr lang="en-US" altLang="en-US" sz="1400" i="1"/>
                  <a:t>t</a:t>
                </a:r>
                <a:r>
                  <a:rPr lang="en-US" altLang="en-US" sz="1400"/>
                  <a:t>)</a:t>
                </a:r>
                <a:endParaRPr lang="en-US" altLang="en-US"/>
              </a:p>
            </p:txBody>
          </p:sp>
        </p:grpSp>
        <p:grpSp>
          <p:nvGrpSpPr>
            <p:cNvPr id="30" name="Group 59"/>
            <p:cNvGrpSpPr>
              <a:grpSpLocks/>
            </p:cNvGrpSpPr>
            <p:nvPr/>
          </p:nvGrpSpPr>
          <p:grpSpPr bwMode="auto">
            <a:xfrm>
              <a:off x="3648" y="1440"/>
              <a:ext cx="1392" cy="1104"/>
              <a:chOff x="3648" y="1440"/>
              <a:chExt cx="1392" cy="1104"/>
            </a:xfrm>
          </p:grpSpPr>
          <p:sp>
            <p:nvSpPr>
              <p:cNvPr id="31" name="Text Box 42"/>
              <p:cNvSpPr txBox="1">
                <a:spLocks noChangeArrowheads="1"/>
              </p:cNvSpPr>
              <p:nvPr/>
            </p:nvSpPr>
            <p:spPr bwMode="auto">
              <a:xfrm>
                <a:off x="3840" y="235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/>
                  <a:t>-2</a:t>
                </a:r>
                <a:endParaRPr lang="en-US" altLang="en-US"/>
              </a:p>
            </p:txBody>
          </p:sp>
          <p:sp>
            <p:nvSpPr>
              <p:cNvPr id="32" name="Text Box 43"/>
              <p:cNvSpPr txBox="1">
                <a:spLocks noChangeArrowheads="1"/>
              </p:cNvSpPr>
              <p:nvPr/>
            </p:nvSpPr>
            <p:spPr bwMode="auto">
              <a:xfrm>
                <a:off x="4416" y="2352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/>
                  <a:t>2</a:t>
                </a:r>
                <a:endParaRPr lang="en-US" altLang="en-US"/>
              </a:p>
            </p:txBody>
          </p:sp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>
                <a:off x="3648" y="2304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45"/>
              <p:cNvSpPr>
                <a:spLocks noChangeShapeType="1"/>
              </p:cNvSpPr>
              <p:nvPr/>
            </p:nvSpPr>
            <p:spPr bwMode="auto">
              <a:xfrm>
                <a:off x="4224" y="153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 flipV="1">
                <a:off x="39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47"/>
              <p:cNvSpPr>
                <a:spLocks noChangeShapeType="1"/>
              </p:cNvSpPr>
              <p:nvPr/>
            </p:nvSpPr>
            <p:spPr bwMode="auto">
              <a:xfrm flipV="1">
                <a:off x="451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48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/>
                  <a:t>3</a:t>
                </a:r>
                <a:endParaRPr lang="en-US" altLang="en-US"/>
              </a:p>
            </p:txBody>
          </p:sp>
          <p:sp>
            <p:nvSpPr>
              <p:cNvPr id="38" name="Text Box 49"/>
              <p:cNvSpPr txBox="1">
                <a:spLocks noChangeArrowheads="1"/>
              </p:cNvSpPr>
              <p:nvPr/>
            </p:nvSpPr>
            <p:spPr bwMode="auto">
              <a:xfrm>
                <a:off x="4848" y="220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 i="1"/>
                  <a:t>t</a:t>
                </a:r>
                <a:endParaRPr lang="en-US" altLang="en-US"/>
              </a:p>
            </p:txBody>
          </p:sp>
          <p:sp>
            <p:nvSpPr>
              <p:cNvPr id="39" name="Text Box 50"/>
              <p:cNvSpPr txBox="1">
                <a:spLocks noChangeArrowheads="1"/>
              </p:cNvSpPr>
              <p:nvPr/>
            </p:nvSpPr>
            <p:spPr bwMode="auto">
              <a:xfrm>
                <a:off x="4272" y="144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400" i="1"/>
                  <a:t>g</a:t>
                </a:r>
                <a:r>
                  <a:rPr lang="en-US" altLang="en-US" sz="1400"/>
                  <a:t>(</a:t>
                </a:r>
                <a:r>
                  <a:rPr lang="en-US" altLang="en-US" sz="1400" i="1"/>
                  <a:t>t</a:t>
                </a:r>
                <a:r>
                  <a:rPr lang="en-US" altLang="en-US" sz="1400"/>
                  <a:t>)</a:t>
                </a:r>
                <a:endParaRPr lang="en-US" altLang="en-US"/>
              </a:p>
            </p:txBody>
          </p:sp>
          <p:grpSp>
            <p:nvGrpSpPr>
              <p:cNvPr id="40" name="Group 51"/>
              <p:cNvGrpSpPr>
                <a:grpSpLocks/>
              </p:cNvGrpSpPr>
              <p:nvPr/>
            </p:nvGrpSpPr>
            <p:grpSpPr bwMode="auto">
              <a:xfrm>
                <a:off x="3936" y="1776"/>
                <a:ext cx="576" cy="528"/>
                <a:chOff x="3888" y="1920"/>
                <a:chExt cx="576" cy="528"/>
              </a:xfrm>
            </p:grpSpPr>
            <p:sp>
              <p:nvSpPr>
                <p:cNvPr id="41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888" y="192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53"/>
                <p:cNvSpPr>
                  <a:spLocks noChangeShapeType="1"/>
                </p:cNvSpPr>
                <p:nvPr/>
              </p:nvSpPr>
              <p:spPr bwMode="auto">
                <a:xfrm>
                  <a:off x="3888" y="1920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54"/>
                <p:cNvSpPr>
                  <a:spLocks noChangeShapeType="1"/>
                </p:cNvSpPr>
                <p:nvPr/>
              </p:nvSpPr>
              <p:spPr bwMode="auto">
                <a:xfrm>
                  <a:off x="4464" y="192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rgbClr val="66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3" name="Straight Connector 52"/>
          <p:cNvCxnSpPr/>
          <p:nvPr/>
        </p:nvCxnSpPr>
        <p:spPr bwMode="auto">
          <a:xfrm>
            <a:off x="6257365" y="5068036"/>
            <a:ext cx="0" cy="1219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225906" y="5977970"/>
            <a:ext cx="13264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t=</a:t>
            </a:r>
            <a:r>
              <a:rPr lang="en-US" altLang="en-US" sz="1400" b="1" dirty="0">
                <a:solidFill>
                  <a:srgbClr val="FF0000"/>
                </a:solidFill>
              </a:rPr>
              <a:t> t</a:t>
            </a:r>
            <a:endParaRPr lang="en-US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6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&amp; 2</a:t>
            </a:r>
            <a:r>
              <a:rPr lang="en-US" sz="4000" baseline="30000" dirty="0" smtClean="0"/>
              <a:t>nd</a:t>
            </a:r>
            <a:r>
              <a:rPr lang="en-US" sz="4000" dirty="0" smtClean="0"/>
              <a:t> of 5 Steps</a:t>
            </a:r>
            <a:endParaRPr lang="en-US" sz="40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49309" y="4999085"/>
          <a:ext cx="71866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4" imgW="3987720" imgH="533160" progId="Equation.3">
                  <p:embed/>
                </p:oleObj>
              </mc:Choice>
              <mc:Fallback>
                <p:oleObj name="Equation" r:id="rId4" imgW="3987720" imgH="53316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09" y="4999085"/>
                        <a:ext cx="71866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156251" y="251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451651" y="1295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451651" y="1371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  <a:endParaRPr lang="en-US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442251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i="1" dirty="0">
                <a:latin typeface="Symbol" panose="05050102010706020507" pitchFamily="18" charset="2"/>
              </a:rPr>
              <a:t>t</a:t>
            </a:r>
            <a:endParaRPr lang="en-US" altLang="en-US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832651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451651" y="1981200"/>
            <a:ext cx="457200" cy="533400"/>
          </a:xfrm>
          <a:prstGeom prst="line">
            <a:avLst/>
          </a:prstGeom>
          <a:noFill/>
          <a:ln w="28575">
            <a:solidFill>
              <a:srgbClr val="FF01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7756451" y="21336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366051" y="1981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i="1"/>
              <a:t>f</a:t>
            </a:r>
            <a:r>
              <a:rPr lang="en-US" altLang="en-US" sz="1400"/>
              <a:t>(</a:t>
            </a:r>
            <a:r>
              <a:rPr lang="en-US" altLang="en-US" sz="1400" i="1">
                <a:latin typeface="Symbol" panose="05050102010706020507" pitchFamily="18" charset="2"/>
              </a:rPr>
              <a:t>t</a:t>
            </a:r>
            <a:r>
              <a:rPr lang="en-US" altLang="en-US" sz="1400"/>
              <a:t>)</a:t>
            </a:r>
            <a:endParaRPr lang="en-US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908851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7375451" y="198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527851" y="1828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080051" y="2667000"/>
            <a:ext cx="609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-2 </a:t>
            </a:r>
            <a:r>
              <a:rPr lang="en-US" altLang="en-US" sz="1400" dirty="0" smtClean="0"/>
              <a:t>+t</a:t>
            </a:r>
            <a:endParaRPr lang="en-US" altLang="en-US" dirty="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994451" y="2667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2 + t</a:t>
            </a:r>
            <a:endParaRPr lang="en-US" altLang="en-US" dirty="0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6384851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99251" y="2438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7299251" y="1600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832651" y="1447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i="1" dirty="0"/>
              <a:t>g</a:t>
            </a:r>
            <a:r>
              <a:rPr lang="en-US" altLang="en-US" sz="1400" dirty="0"/>
              <a:t>(</a:t>
            </a:r>
            <a:r>
              <a:rPr lang="en-US" altLang="en-US" sz="1400" i="1" dirty="0"/>
              <a:t>t-</a:t>
            </a:r>
            <a:r>
              <a:rPr lang="en-US" altLang="en-US" sz="1400" i="1" dirty="0">
                <a:latin typeface="Symbol" panose="05050102010706020507" pitchFamily="18" charset="2"/>
              </a:rPr>
              <a:t>t</a:t>
            </a:r>
            <a:r>
              <a:rPr lang="en-US" altLang="en-US" sz="1400" dirty="0"/>
              <a:t>)</a:t>
            </a:r>
            <a:endParaRPr lang="en-US" altLang="en-US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6384851" y="1676400"/>
            <a:ext cx="914400" cy="838200"/>
            <a:chOff x="3888" y="1920"/>
            <a:chExt cx="576" cy="528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888" y="1920"/>
              <a:ext cx="0" cy="528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888" y="1920"/>
              <a:ext cx="576" cy="0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4464" y="1920"/>
              <a:ext cx="0" cy="528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55"/>
          <p:cNvGrpSpPr>
            <a:grpSpLocks/>
          </p:cNvGrpSpPr>
          <p:nvPr/>
        </p:nvGrpSpPr>
        <p:grpSpPr bwMode="auto">
          <a:xfrm>
            <a:off x="6118151" y="3135312"/>
            <a:ext cx="2667000" cy="1676400"/>
            <a:chOff x="3840" y="2448"/>
            <a:chExt cx="1680" cy="1056"/>
          </a:xfrm>
        </p:grpSpPr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40" y="32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4656" y="244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656" y="249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3</a:t>
              </a:r>
              <a:endParaRPr lang="en-US" altLang="en-US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5280" y="3120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endParaRPr lang="en-US" altLang="en-US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4896" y="321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4656" y="2880"/>
              <a:ext cx="288" cy="336"/>
            </a:xfrm>
            <a:prstGeom prst="line">
              <a:avLst/>
            </a:prstGeom>
            <a:noFill/>
            <a:ln w="28575">
              <a:solidFill>
                <a:srgbClr val="FF01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4848" y="297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5232" y="2880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f</a:t>
              </a:r>
              <a:r>
                <a:rPr lang="en-US" altLang="en-US" sz="1400"/>
                <a:t>(</a:t>
              </a: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r>
                <a:rPr lang="en-US" altLang="en-US" sz="1400"/>
                <a:t>)</a:t>
              </a:r>
              <a:endParaRPr lang="en-US" alt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4944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4608" y="288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464" y="278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3984" y="331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-2 + t</a:t>
              </a:r>
              <a:endParaRPr lang="en-US" altLang="en-US"/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dirty="0"/>
                <a:t>2 + t</a:t>
              </a:r>
              <a:endParaRPr lang="en-US" altLang="en-US" dirty="0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 flipV="1">
              <a:off x="4176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4752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flipH="1">
              <a:off x="4752" y="26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5088" y="254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g</a:t>
              </a:r>
              <a:r>
                <a:rPr lang="en-US" altLang="en-US" sz="1400"/>
                <a:t>(</a:t>
              </a:r>
              <a:r>
                <a:rPr lang="en-US" altLang="en-US" sz="1400" i="1"/>
                <a:t>t-</a:t>
              </a: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r>
                <a:rPr lang="en-US" altLang="en-US" sz="1400"/>
                <a:t>)</a:t>
              </a:r>
              <a:endParaRPr lang="en-US" altLang="en-US"/>
            </a:p>
          </p:txBody>
        </p:sp>
        <p:grpSp>
          <p:nvGrpSpPr>
            <p:cNvPr id="45" name="Group 49"/>
            <p:cNvGrpSpPr>
              <a:grpSpLocks/>
            </p:cNvGrpSpPr>
            <p:nvPr/>
          </p:nvGrpSpPr>
          <p:grpSpPr bwMode="auto">
            <a:xfrm>
              <a:off x="4176" y="2688"/>
              <a:ext cx="576" cy="528"/>
              <a:chOff x="3888" y="1920"/>
              <a:chExt cx="576" cy="528"/>
            </a:xfrm>
          </p:grpSpPr>
          <p:sp>
            <p:nvSpPr>
              <p:cNvPr id="46" name="Line 50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51"/>
              <p:cNvSpPr>
                <a:spLocks noChangeShapeType="1"/>
              </p:cNvSpPr>
              <p:nvPr/>
            </p:nvSpPr>
            <p:spPr bwMode="auto">
              <a:xfrm>
                <a:off x="3888" y="1920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2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" name="Rectangle 54"/>
          <p:cNvSpPr txBox="1">
            <a:spLocks noChangeArrowheads="1"/>
          </p:cNvSpPr>
          <p:nvPr/>
        </p:nvSpPr>
        <p:spPr>
          <a:xfrm>
            <a:off x="152400" y="1066800"/>
            <a:ext cx="8839200" cy="441960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14400" lvl="2" indent="0">
              <a:spcBef>
                <a:spcPts val="0"/>
              </a:spcBef>
              <a:buNone/>
            </a:pPr>
            <a:endParaRPr lang="en-US" altLang="en-US" sz="2400" kern="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400" b="1" kern="0" dirty="0" smtClean="0">
                <a:solidFill>
                  <a:srgbClr val="0000FF"/>
                </a:solidFill>
              </a:rPr>
              <a:t>Case </a:t>
            </a:r>
            <a:r>
              <a:rPr lang="en-US" altLang="en-US" sz="2400" b="1" kern="0" dirty="0">
                <a:solidFill>
                  <a:srgbClr val="0000FF"/>
                </a:solidFill>
              </a:rPr>
              <a:t>I: t &lt; -2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400" kern="0" dirty="0" smtClean="0"/>
              <a:t>No overlap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400" kern="0" dirty="0" smtClean="0"/>
              <a:t>Area under the product being zero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altLang="en-US" sz="2400" kern="0" dirty="0" smtClean="0"/>
          </a:p>
          <a:p>
            <a:pPr marL="914400" lvl="2" indent="0">
              <a:spcBef>
                <a:spcPts val="0"/>
              </a:spcBef>
              <a:buNone/>
            </a:pPr>
            <a:endParaRPr lang="en-US" altLang="en-US" sz="2400" kern="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400" b="1" kern="0" dirty="0" smtClean="0">
                <a:solidFill>
                  <a:srgbClr val="0000FF"/>
                </a:solidFill>
              </a:rPr>
              <a:t>Case II: -2 </a:t>
            </a:r>
            <a:r>
              <a:rPr lang="en-US" altLang="en-US" sz="2400" b="1" kern="0" dirty="0" smtClean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b="1" kern="0" dirty="0" smtClean="0">
                <a:solidFill>
                  <a:srgbClr val="0000FF"/>
                </a:solidFill>
              </a:rPr>
              <a:t> t &lt; 0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tx1"/>
                </a:solidFill>
              </a:rPr>
              <a:t>g(t)</a:t>
            </a:r>
            <a:r>
              <a:rPr lang="en-US" altLang="en-US" sz="2400" kern="0" dirty="0" smtClean="0"/>
              <a:t> partially overlaps </a:t>
            </a:r>
            <a:r>
              <a:rPr lang="en-US" altLang="en-US" sz="2400" kern="0" dirty="0" smtClean="0">
                <a:solidFill>
                  <a:schemeClr val="tx1"/>
                </a:solidFill>
              </a:rPr>
              <a:t>f(t)</a:t>
            </a:r>
            <a:endParaRPr lang="en-US" altLang="en-US" sz="2400" kern="0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en-US" sz="2400" kern="0" dirty="0" smtClean="0"/>
              <a:t>Area under the product is</a:t>
            </a:r>
            <a:endParaRPr lang="en-US" altLang="en-US" sz="2400" kern="0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6858004" y="1295400"/>
            <a:ext cx="0" cy="1219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826545" y="2205334"/>
            <a:ext cx="13264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b="1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t=</a:t>
            </a:r>
            <a:r>
              <a:rPr lang="en-US" altLang="en-US" sz="1400" b="1" dirty="0">
                <a:solidFill>
                  <a:srgbClr val="FF0000"/>
                </a:solidFill>
              </a:rPr>
              <a:t> t</a:t>
            </a:r>
            <a:endParaRPr lang="en-US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17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0" y="2480793"/>
            <a:ext cx="8680559" cy="18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6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Rest 3 of 5 Steps</a:t>
            </a:r>
            <a:endParaRPr 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74" y="1066006"/>
            <a:ext cx="6189919" cy="5664403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spcBef>
                <a:spcPts val="600"/>
              </a:spcBef>
              <a:buNone/>
            </a:pPr>
            <a:r>
              <a:rPr lang="en-US" altLang="en-US" b="1" kern="0" dirty="0" smtClean="0">
                <a:solidFill>
                  <a:srgbClr val="0000FF"/>
                </a:solidFill>
              </a:rPr>
              <a:t>Case III: </a:t>
            </a:r>
            <a:r>
              <a:rPr lang="en-US" altLang="en-US" b="1" kern="0" dirty="0">
                <a:solidFill>
                  <a:srgbClr val="0000FF"/>
                </a:solidFill>
              </a:rPr>
              <a:t>0 </a:t>
            </a:r>
            <a:r>
              <a:rPr lang="en-US" altLang="en-US" b="1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en-US" b="1" kern="0" dirty="0">
                <a:solidFill>
                  <a:srgbClr val="0000FF"/>
                </a:solidFill>
              </a:rPr>
              <a:t> t &lt; 2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kern="0" dirty="0" smtClean="0">
                <a:solidFill>
                  <a:schemeClr val="tx1"/>
                </a:solidFill>
              </a:rPr>
              <a:t>g(t)</a:t>
            </a:r>
            <a:r>
              <a:rPr lang="en-US" altLang="en-US" kern="0" dirty="0" smtClean="0"/>
              <a:t> contains </a:t>
            </a:r>
            <a:r>
              <a:rPr lang="en-US" altLang="en-US" kern="0" dirty="0" smtClean="0">
                <a:solidFill>
                  <a:schemeClr val="tx1"/>
                </a:solidFill>
              </a:rPr>
              <a:t>f(t)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altLang="en-US" kern="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altLang="en-US" kern="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altLang="en-US" kern="0" dirty="0" smtClean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b="1" kern="0" dirty="0" smtClean="0">
                <a:solidFill>
                  <a:srgbClr val="0000FF"/>
                </a:solidFill>
              </a:rPr>
              <a:t>Case IV: 2 </a:t>
            </a:r>
            <a:r>
              <a:rPr lang="en-US" altLang="en-US" b="1" kern="0" dirty="0" smtClean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en-US" b="1" kern="0" dirty="0" smtClean="0">
                <a:solidFill>
                  <a:srgbClr val="0000FF"/>
                </a:solidFill>
              </a:rPr>
              <a:t> t &lt; 4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kern="0" dirty="0" smtClean="0"/>
              <a:t>Partial overlap again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altLang="en-US" kern="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altLang="en-US" kern="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altLang="en-US" kern="0" dirty="0" smtClean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b="1" kern="0" dirty="0" smtClean="0">
                <a:solidFill>
                  <a:srgbClr val="0000FF"/>
                </a:solidFill>
              </a:rPr>
              <a:t>Case V: t </a:t>
            </a:r>
            <a:r>
              <a:rPr lang="en-US" altLang="en-US" b="1" kern="0" dirty="0" smtClean="0">
                <a:solidFill>
                  <a:srgbClr val="0000FF"/>
                </a:solidFill>
                <a:sym typeface="Symbol" panose="05050102010706020507" pitchFamily="18" charset="2"/>
              </a:rPr>
              <a:t></a:t>
            </a:r>
            <a:r>
              <a:rPr lang="en-US" altLang="en-US" b="1" kern="0" dirty="0" smtClean="0">
                <a:solidFill>
                  <a:srgbClr val="0000FF"/>
                </a:solidFill>
              </a:rPr>
              <a:t> 4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en-US" sz="2400" kern="0" dirty="0" smtClean="0"/>
              <a:t>Area under their product is zero</a:t>
            </a:r>
            <a:endParaRPr lang="en-US" altLang="en-US" sz="2400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6287" y="2093913"/>
          <a:ext cx="39544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2" name="Equation" r:id="rId3" imgW="2197080" imgH="533160" progId="Equation.3">
                  <p:embed/>
                </p:oleObj>
              </mc:Choice>
              <mc:Fallback>
                <p:oleObj name="Equation" r:id="rId3" imgW="2197080" imgH="53316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87" y="2093913"/>
                        <a:ext cx="395446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6115493" y="1745720"/>
            <a:ext cx="2514600" cy="1676400"/>
            <a:chOff x="3840" y="1200"/>
            <a:chExt cx="1584" cy="1056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840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320" y="12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320" y="124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3</a:t>
              </a:r>
              <a:endParaRPr lang="en-US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944" y="187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endParaRPr lang="en-US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560" y="196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20" y="1632"/>
              <a:ext cx="288" cy="336"/>
            </a:xfrm>
            <a:prstGeom prst="line">
              <a:avLst/>
            </a:prstGeom>
            <a:noFill/>
            <a:ln w="28575">
              <a:solidFill>
                <a:srgbClr val="FF01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4512" y="1728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896" y="1632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f</a:t>
              </a:r>
              <a:r>
                <a:rPr lang="en-US" altLang="en-US" sz="1400"/>
                <a:t>(</a:t>
              </a: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r>
                <a:rPr lang="en-US" altLang="en-US" sz="1400"/>
                <a:t>)</a:t>
              </a:r>
              <a:endParaRPr lang="en-US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608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272" y="16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128" y="153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36" y="20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-2 + t</a:t>
              </a:r>
              <a:endParaRPr lang="en-US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512" y="20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2 + t</a:t>
              </a:r>
              <a:endParaRPr lang="en-US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4128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4704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4704" y="139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040" y="129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g</a:t>
              </a:r>
              <a:r>
                <a:rPr lang="en-US" altLang="en-US" sz="1400"/>
                <a:t>(</a:t>
              </a:r>
              <a:r>
                <a:rPr lang="en-US" altLang="en-US" sz="1400" i="1"/>
                <a:t>t-</a:t>
              </a: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r>
                <a:rPr lang="en-US" altLang="en-US" sz="1400"/>
                <a:t>)</a:t>
              </a:r>
              <a:endParaRPr lang="en-US" altLang="en-US"/>
            </a:p>
          </p:txBody>
        </p: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4128" y="1440"/>
              <a:ext cx="576" cy="528"/>
              <a:chOff x="3888" y="1920"/>
              <a:chExt cx="576" cy="528"/>
            </a:xfrm>
          </p:grpSpPr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888" y="1920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54"/>
          <p:cNvGrpSpPr>
            <a:grpSpLocks/>
          </p:cNvGrpSpPr>
          <p:nvPr/>
        </p:nvGrpSpPr>
        <p:grpSpPr bwMode="auto">
          <a:xfrm>
            <a:off x="6153593" y="3544093"/>
            <a:ext cx="2971800" cy="1676400"/>
            <a:chOff x="3840" y="2448"/>
            <a:chExt cx="1872" cy="1056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840" y="32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4320" y="244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4320" y="249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3</a:t>
              </a:r>
              <a:endParaRPr lang="en-US" altLang="en-US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5328" y="3120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endParaRPr lang="en-US" altLang="en-US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560" y="321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320" y="2880"/>
              <a:ext cx="288" cy="336"/>
            </a:xfrm>
            <a:prstGeom prst="line">
              <a:avLst/>
            </a:prstGeom>
            <a:noFill/>
            <a:ln w="28575">
              <a:solidFill>
                <a:srgbClr val="FF01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4512" y="2976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088" y="2880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f</a:t>
              </a:r>
              <a:r>
                <a:rPr lang="en-US" altLang="en-US" sz="1400"/>
                <a:t>(</a:t>
              </a: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r>
                <a:rPr lang="en-US" altLang="en-US" sz="1400"/>
                <a:t>)</a:t>
              </a:r>
              <a:endParaRPr lang="en-US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4608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4272" y="288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128" y="278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1400"/>
                <a:t>2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224" y="331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-2 + t</a:t>
              </a:r>
              <a:endParaRPr lang="en-US" altLang="en-US"/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4800" y="331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2 + t</a:t>
              </a:r>
              <a:endParaRPr lang="en-US" altLang="en-US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 flipV="1">
              <a:off x="4416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4992" y="31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flipH="1">
              <a:off x="4992" y="26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5328" y="254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g</a:t>
              </a:r>
              <a:r>
                <a:rPr lang="en-US" altLang="en-US" sz="1400"/>
                <a:t>(</a:t>
              </a:r>
              <a:r>
                <a:rPr lang="en-US" altLang="en-US" sz="1400" i="1"/>
                <a:t>t-</a:t>
              </a:r>
              <a:r>
                <a:rPr lang="en-US" altLang="en-US" sz="1400" i="1">
                  <a:latin typeface="Symbol" panose="05050102010706020507" pitchFamily="18" charset="2"/>
                </a:rPr>
                <a:t>t</a:t>
              </a:r>
              <a:r>
                <a:rPr lang="en-US" altLang="en-US" sz="1400"/>
                <a:t>)</a:t>
              </a:r>
              <a:endParaRPr lang="en-US" altLang="en-US"/>
            </a:p>
          </p:txBody>
        </p:sp>
        <p:grpSp>
          <p:nvGrpSpPr>
            <p:cNvPr id="46" name="Group 49"/>
            <p:cNvGrpSpPr>
              <a:grpSpLocks/>
            </p:cNvGrpSpPr>
            <p:nvPr/>
          </p:nvGrpSpPr>
          <p:grpSpPr bwMode="auto">
            <a:xfrm>
              <a:off x="4416" y="2688"/>
              <a:ext cx="576" cy="528"/>
              <a:chOff x="3888" y="1920"/>
              <a:chExt cx="576" cy="528"/>
            </a:xfrm>
          </p:grpSpPr>
          <p:sp>
            <p:nvSpPr>
              <p:cNvPr id="47" name="Line 50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>
                <a:off x="3888" y="1920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50" name="Object 1028"/>
          <p:cNvGraphicFramePr>
            <a:graphicFrameLocks noChangeAspect="1"/>
          </p:cNvGraphicFramePr>
          <p:nvPr/>
        </p:nvGraphicFramePr>
        <p:xfrm>
          <a:off x="382588" y="4248150"/>
          <a:ext cx="57324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3" name="Equation" r:id="rId5" imgW="3187440" imgH="533160" progId="Equation.3">
                  <p:embed/>
                </p:oleObj>
              </mc:Choice>
              <mc:Fallback>
                <p:oleObj name="Equation" r:id="rId5" imgW="3187440" imgH="533160" progId="Equation.3">
                  <p:embed/>
                  <p:pic>
                    <p:nvPicPr>
                      <p:cNvPr id="49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4248150"/>
                        <a:ext cx="5732462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2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Whole Solution</a:t>
            </a:r>
            <a:endParaRPr lang="en-US" sz="4000" dirty="0"/>
          </a:p>
        </p:txBody>
      </p:sp>
      <p:graphicFrame>
        <p:nvGraphicFramePr>
          <p:cNvPr id="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08753"/>
              </p:ext>
            </p:extLst>
          </p:nvPr>
        </p:nvGraphicFramePr>
        <p:xfrm>
          <a:off x="1443001" y="1779214"/>
          <a:ext cx="561975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tion" r:id="rId3" imgW="3124080" imgH="1244520" progId="Equation.3">
                  <p:embed/>
                </p:oleObj>
              </mc:Choice>
              <mc:Fallback>
                <p:oleObj name="Equation" r:id="rId3" imgW="3124080" imgH="1244520" progId="Equation.3">
                  <p:embed/>
                  <p:pic>
                    <p:nvPicPr>
                      <p:cNvPr id="3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01" y="1779214"/>
                        <a:ext cx="561975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085"/>
          <p:cNvSpPr>
            <a:spLocks noChangeShapeType="1"/>
          </p:cNvSpPr>
          <p:nvPr/>
        </p:nvSpPr>
        <p:spPr bwMode="auto">
          <a:xfrm>
            <a:off x="2468526" y="5451101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 flipV="1">
            <a:off x="4525926" y="4460501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3459126" y="53749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88"/>
          <p:cNvSpPr>
            <a:spLocks noChangeShapeType="1"/>
          </p:cNvSpPr>
          <p:nvPr/>
        </p:nvSpPr>
        <p:spPr bwMode="auto">
          <a:xfrm>
            <a:off x="4525926" y="53749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91"/>
          <p:cNvSpPr>
            <a:spLocks noChangeShapeType="1"/>
          </p:cNvSpPr>
          <p:nvPr/>
        </p:nvSpPr>
        <p:spPr bwMode="auto">
          <a:xfrm>
            <a:off x="5592726" y="53749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92"/>
          <p:cNvSpPr>
            <a:spLocks noChangeShapeType="1"/>
          </p:cNvSpPr>
          <p:nvPr/>
        </p:nvSpPr>
        <p:spPr bwMode="auto">
          <a:xfrm>
            <a:off x="6659526" y="537490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93"/>
          <p:cNvSpPr txBox="1">
            <a:spLocks noChangeArrowheads="1"/>
          </p:cNvSpPr>
          <p:nvPr/>
        </p:nvSpPr>
        <p:spPr bwMode="auto">
          <a:xfrm>
            <a:off x="7726326" y="5266951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/>
              <a:t>t</a:t>
            </a:r>
          </a:p>
        </p:txBody>
      </p:sp>
      <p:sp>
        <p:nvSpPr>
          <p:cNvPr id="12" name="Line 1094"/>
          <p:cNvSpPr>
            <a:spLocks noChangeShapeType="1"/>
          </p:cNvSpPr>
          <p:nvPr/>
        </p:nvSpPr>
        <p:spPr bwMode="auto">
          <a:xfrm>
            <a:off x="2773326" y="5451101"/>
            <a:ext cx="685800" cy="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95"/>
          <p:cNvSpPr>
            <a:spLocks noChangeShapeType="1"/>
          </p:cNvSpPr>
          <p:nvPr/>
        </p:nvSpPr>
        <p:spPr bwMode="auto">
          <a:xfrm>
            <a:off x="4525926" y="4841501"/>
            <a:ext cx="1066800" cy="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96"/>
          <p:cNvSpPr>
            <a:spLocks noChangeShapeType="1"/>
          </p:cNvSpPr>
          <p:nvPr/>
        </p:nvSpPr>
        <p:spPr bwMode="auto">
          <a:xfrm>
            <a:off x="6659526" y="5451101"/>
            <a:ext cx="685800" cy="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rc 1100"/>
          <p:cNvSpPr>
            <a:spLocks/>
          </p:cNvSpPr>
          <p:nvPr/>
        </p:nvSpPr>
        <p:spPr bwMode="auto">
          <a:xfrm flipH="1">
            <a:off x="3459126" y="4841501"/>
            <a:ext cx="1066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6600FF"/>
              </a:solidFill>
            </a:endParaRPr>
          </a:p>
        </p:txBody>
      </p:sp>
      <p:sp>
        <p:nvSpPr>
          <p:cNvPr id="16" name="Arc 1101"/>
          <p:cNvSpPr>
            <a:spLocks/>
          </p:cNvSpPr>
          <p:nvPr/>
        </p:nvSpPr>
        <p:spPr bwMode="auto">
          <a:xfrm flipH="1" flipV="1">
            <a:off x="5592726" y="4841501"/>
            <a:ext cx="10668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 altLang="en-US">
              <a:solidFill>
                <a:srgbClr val="6600FF"/>
              </a:solidFill>
            </a:endParaRPr>
          </a:p>
        </p:txBody>
      </p:sp>
      <p:sp>
        <p:nvSpPr>
          <p:cNvPr id="17" name="Text Box 1102"/>
          <p:cNvSpPr txBox="1">
            <a:spLocks noChangeArrowheads="1"/>
          </p:cNvSpPr>
          <p:nvPr/>
        </p:nvSpPr>
        <p:spPr bwMode="auto">
          <a:xfrm>
            <a:off x="4534790" y="4155701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y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</a:t>
            </a:r>
          </a:p>
        </p:txBody>
      </p:sp>
      <p:sp>
        <p:nvSpPr>
          <p:cNvPr id="18" name="Text Box 1103"/>
          <p:cNvSpPr txBox="1">
            <a:spLocks noChangeArrowheads="1"/>
          </p:cNvSpPr>
          <p:nvPr/>
        </p:nvSpPr>
        <p:spPr bwMode="auto">
          <a:xfrm>
            <a:off x="4144926" y="5603501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0</a:t>
            </a:r>
          </a:p>
        </p:txBody>
      </p:sp>
      <p:sp>
        <p:nvSpPr>
          <p:cNvPr id="19" name="Text Box 1104"/>
          <p:cNvSpPr txBox="1">
            <a:spLocks noChangeArrowheads="1"/>
          </p:cNvSpPr>
          <p:nvPr/>
        </p:nvSpPr>
        <p:spPr bwMode="auto">
          <a:xfrm>
            <a:off x="5211726" y="5603501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2</a:t>
            </a:r>
          </a:p>
        </p:txBody>
      </p:sp>
      <p:sp>
        <p:nvSpPr>
          <p:cNvPr id="20" name="Text Box 1105"/>
          <p:cNvSpPr txBox="1">
            <a:spLocks noChangeArrowheads="1"/>
          </p:cNvSpPr>
          <p:nvPr/>
        </p:nvSpPr>
        <p:spPr bwMode="auto">
          <a:xfrm>
            <a:off x="6278526" y="5603501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4</a:t>
            </a:r>
          </a:p>
        </p:txBody>
      </p:sp>
      <p:sp>
        <p:nvSpPr>
          <p:cNvPr id="21" name="Text Box 1106"/>
          <p:cNvSpPr txBox="1">
            <a:spLocks noChangeArrowheads="1"/>
          </p:cNvSpPr>
          <p:nvPr/>
        </p:nvSpPr>
        <p:spPr bwMode="auto">
          <a:xfrm>
            <a:off x="3078126" y="5603501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-2</a:t>
            </a:r>
          </a:p>
        </p:txBody>
      </p:sp>
      <p:sp>
        <p:nvSpPr>
          <p:cNvPr id="22" name="Text Box 1107"/>
          <p:cNvSpPr txBox="1">
            <a:spLocks noChangeArrowheads="1"/>
          </p:cNvSpPr>
          <p:nvPr/>
        </p:nvSpPr>
        <p:spPr bwMode="auto">
          <a:xfrm>
            <a:off x="3992526" y="4568451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3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Example: RC Circuit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797"/>
            <a:ext cx="4005483" cy="2973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61" y="1902819"/>
            <a:ext cx="5342639" cy="36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Discrete Convolution in 2D</a:t>
            </a:r>
            <a:endParaRPr lang="en-US" sz="4000" dirty="0"/>
          </a:p>
        </p:txBody>
      </p:sp>
      <p:pic>
        <p:nvPicPr>
          <p:cNvPr id="38914" name="Picture 2" descr="Image result for 2d discrete con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433745"/>
            <a:ext cx="8143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https://graphics.stanford.edu/courses/cs178/applets/convolution-equation3-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942948"/>
            <a:ext cx="8078993" cy="83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11"/>
          <p:cNvGraphicFramePr>
            <a:graphicFrameLocks noChangeAspect="1"/>
          </p:cNvGraphicFramePr>
          <p:nvPr>
            <p:extLst/>
          </p:nvPr>
        </p:nvGraphicFramePr>
        <p:xfrm>
          <a:off x="2625965" y="4396682"/>
          <a:ext cx="1102657" cy="138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5" imgW="545760" imgH="685800" progId="Equation.DSMT4">
                  <p:embed/>
                </p:oleObj>
              </mc:Choice>
              <mc:Fallback>
                <p:oleObj name="Equation" r:id="rId5" imgW="545760" imgH="68580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965" y="4396682"/>
                        <a:ext cx="1102657" cy="1382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/>
          </p:nvPr>
        </p:nvGraphicFramePr>
        <p:xfrm>
          <a:off x="5854129" y="4345202"/>
          <a:ext cx="76993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7" imgW="380880" imgH="736560" progId="Equation.DSMT4">
                  <p:embed/>
                </p:oleObj>
              </mc:Choice>
              <mc:Fallback>
                <p:oleObj name="Equation" r:id="rId7" imgW="380880" imgH="736560" progId="Equation.DSMT4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129" y="4345202"/>
                        <a:ext cx="76993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-Right Arrow 3"/>
          <p:cNvSpPr/>
          <p:nvPr/>
        </p:nvSpPr>
        <p:spPr bwMode="auto">
          <a:xfrm>
            <a:off x="3728622" y="4746362"/>
            <a:ext cx="1819922" cy="683581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8" name="Picture 7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4961" y="3849902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Example: Image Blurring</a:t>
            </a:r>
            <a:endParaRPr lang="en-US" sz="4000" dirty="0"/>
          </a:p>
        </p:txBody>
      </p:sp>
      <p:pic>
        <p:nvPicPr>
          <p:cNvPr id="4403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90600"/>
            <a:ext cx="78232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64139" y="29096"/>
            <a:ext cx="4521894" cy="7457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Example: PSF for Imaging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172621" y="1317200"/>
            <a:ext cx="455846" cy="43748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7778588" y="6018621"/>
            <a:ext cx="1276204" cy="28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sz="2000" kern="0" dirty="0" smtClean="0"/>
              <a:t>Ideal</a:t>
            </a:r>
          </a:p>
          <a:p>
            <a:r>
              <a:rPr lang="en-US" sz="2000" kern="0" dirty="0" smtClean="0"/>
              <a:t>Detector</a:t>
            </a:r>
            <a:endParaRPr lang="en-US" sz="2000" kern="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52255" y="5692022"/>
            <a:ext cx="7326333" cy="715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algn="l"/>
            <a:r>
              <a:rPr lang="en-US" sz="2000" kern="0" dirty="0" smtClean="0"/>
              <a:t>Physical Reason: </a:t>
            </a:r>
            <a:r>
              <a:rPr lang="en-US" sz="2000" b="0" kern="0" dirty="0" smtClean="0"/>
              <a:t>Each small bright spot can only be focused into an Airy disk.</a:t>
            </a:r>
            <a:endParaRPr lang="en-US" sz="2000" b="0" kern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37785" y="4226312"/>
            <a:ext cx="635620" cy="10593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678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Example: Inverse Filtering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883024"/>
            <a:ext cx="7824470" cy="55778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72068" y="2898508"/>
            <a:ext cx="1879600" cy="5715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kern="0" dirty="0" smtClean="0"/>
              <a:t>Image</a:t>
            </a:r>
            <a:endParaRPr lang="en-US" sz="20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69795" y="2898508"/>
            <a:ext cx="1217613" cy="5715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kern="0" dirty="0" smtClean="0"/>
              <a:t>PSF</a:t>
            </a:r>
            <a:endParaRPr lang="en-US" sz="20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392333" y="2898508"/>
            <a:ext cx="1888067" cy="5715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kern="0" dirty="0" smtClean="0"/>
              <a:t>Blurred</a:t>
            </a:r>
            <a:endParaRPr lang="en-US" sz="20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5799" y="3588542"/>
            <a:ext cx="1211793" cy="571500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kern="0" dirty="0" smtClean="0"/>
              <a:t>FFT</a:t>
            </a:r>
            <a:r>
              <a:rPr lang="en-US" sz="2000" kern="0" baseline="30000" dirty="0" smtClean="0"/>
              <a:t>-1</a:t>
            </a:r>
            <a:endParaRPr lang="en-US" sz="2000" kern="0" baseline="30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40887" y="3588542"/>
            <a:ext cx="1211793" cy="571500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kern="0" dirty="0" smtClean="0"/>
              <a:t>FFT</a:t>
            </a:r>
            <a:endParaRPr lang="en-US" sz="2000" kern="0" baseline="30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458388" y="3696118"/>
            <a:ext cx="1211793" cy="571500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kern="0" dirty="0" smtClean="0"/>
              <a:t>FFT</a:t>
            </a:r>
            <a:endParaRPr lang="en-US" sz="2000" kern="0" baseline="30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42762" y="3378467"/>
            <a:ext cx="8227419" cy="8891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4572001" y="3470008"/>
            <a:ext cx="2764365" cy="79761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472517" y="3470008"/>
            <a:ext cx="2840896" cy="8902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810824" y="3398745"/>
            <a:ext cx="1045" cy="9614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872068" y="6288169"/>
            <a:ext cx="7408331" cy="38277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kern="0" dirty="0" smtClean="0">
                <a:solidFill>
                  <a:srgbClr val="FF0000"/>
                </a:solidFill>
              </a:rPr>
              <a:t>In the Fourier Domain</a:t>
            </a:r>
            <a:endParaRPr lang="en-US" sz="2400" kern="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2387" y="4032984"/>
            <a:ext cx="8217794" cy="265398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02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mtClean="0"/>
              <a:t>Image Deconvolution</a:t>
            </a:r>
            <a:endParaRPr lang="en-US" sz="4000" dirty="0"/>
          </a:p>
        </p:txBody>
      </p:sp>
      <p:pic>
        <p:nvPicPr>
          <p:cNvPr id="10242" name="Picture 2" descr="https://lh4.ggpht.com/3Jjq8Z4K_zL3krmc7tBCPQfrqT04NwFjS4Rb2QVbsPqHwN5jSOpNOKyBKxjXyCCyAXY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42" y="2709337"/>
            <a:ext cx="1898650" cy="18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45" y="4444077"/>
            <a:ext cx="1667814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741" y="4437869"/>
            <a:ext cx="1656151" cy="1828800"/>
          </a:xfrm>
          <a:prstGeom prst="rect">
            <a:avLst/>
          </a:prstGeom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45" y="1024393"/>
            <a:ext cx="1828800" cy="160755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13500000">
            <a:off x="2818892" y="2191811"/>
            <a:ext cx="829010" cy="410631"/>
          </a:xfrm>
          <a:prstGeom prst="rightArrow">
            <a:avLst/>
          </a:prstGeom>
          <a:noFill/>
          <a:ln w="635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11" name="Right Arrow 10"/>
          <p:cNvSpPr/>
          <p:nvPr/>
        </p:nvSpPr>
        <p:spPr bwMode="auto">
          <a:xfrm rot="18900000">
            <a:off x="5496099" y="2191811"/>
            <a:ext cx="829010" cy="410631"/>
          </a:xfrm>
          <a:prstGeom prst="rightArrow">
            <a:avLst/>
          </a:prstGeom>
          <a:noFill/>
          <a:ln w="635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12" name="Right Arrow 11"/>
          <p:cNvSpPr/>
          <p:nvPr/>
        </p:nvSpPr>
        <p:spPr bwMode="auto">
          <a:xfrm rot="8100000">
            <a:off x="2818892" y="4714882"/>
            <a:ext cx="829010" cy="410631"/>
          </a:xfrm>
          <a:prstGeom prst="rightArrow">
            <a:avLst/>
          </a:prstGeom>
          <a:noFill/>
          <a:ln w="635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/>
          </a:p>
        </p:txBody>
      </p:sp>
      <p:sp>
        <p:nvSpPr>
          <p:cNvPr id="13" name="Right Arrow 12"/>
          <p:cNvSpPr/>
          <p:nvPr/>
        </p:nvSpPr>
        <p:spPr bwMode="auto">
          <a:xfrm rot="2700000">
            <a:off x="5496099" y="4714882"/>
            <a:ext cx="829010" cy="410631"/>
          </a:xfrm>
          <a:prstGeom prst="rightArrow">
            <a:avLst/>
          </a:prstGeom>
          <a:noFill/>
          <a:ln w="635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/>
          </a:p>
        </p:txBody>
      </p:sp>
      <p:pic>
        <p:nvPicPr>
          <p:cNvPr id="4098" name="Picture 2" descr="https://upload.wikimedia.org/wikipedia/commons/thumb/0/0f/Tangent_to_a_curve.svg/2000px-Tangent_to_a_cur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75" y="1144837"/>
            <a:ext cx="1966981" cy="137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26" y="152400"/>
            <a:ext cx="7374673" cy="838200"/>
          </a:xfrm>
        </p:spPr>
        <p:txBody>
          <a:bodyPr/>
          <a:lstStyle/>
          <a:p>
            <a:r>
              <a:rPr lang="en-US" dirty="0"/>
              <a:t>Convolution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2107581"/>
            <a:ext cx="8839200" cy="4538545"/>
          </a:xfrm>
        </p:spPr>
        <p:txBody>
          <a:bodyPr/>
          <a:lstStyle/>
          <a:p>
            <a:r>
              <a:rPr lang="en-US" dirty="0" smtClean="0"/>
              <a:t>Commutative: </a:t>
            </a:r>
            <a:r>
              <a:rPr lang="en-US" b="0" i="1" dirty="0" smtClean="0"/>
              <a:t>h(n)*f(n)=f(n)*h(n)</a:t>
            </a:r>
          </a:p>
          <a:p>
            <a:r>
              <a:rPr lang="en-US" dirty="0" smtClean="0"/>
              <a:t>Associative: </a:t>
            </a:r>
            <a:r>
              <a:rPr lang="en-US" b="0" i="1" dirty="0" smtClean="0"/>
              <a:t>h(n)*[f(n)*g(n)]=[h(n)*f(n)]*g(n)</a:t>
            </a:r>
          </a:p>
          <a:p>
            <a:r>
              <a:rPr lang="en-US" dirty="0" smtClean="0"/>
              <a:t>Distributive: </a:t>
            </a:r>
            <a:r>
              <a:rPr lang="en-US" b="0" i="1" dirty="0" smtClean="0"/>
              <a:t>h(n)*[f(n)+g(n)]=h(n)*f(n)+h(n)*g(n)</a:t>
            </a:r>
          </a:p>
          <a:p>
            <a:pPr marL="0" indent="0" algn="just">
              <a:buNone/>
            </a:pPr>
            <a:r>
              <a:rPr lang="en-US" b="0" dirty="0" smtClean="0">
                <a:solidFill>
                  <a:srgbClr val="00B050"/>
                </a:solidFill>
              </a:rPr>
              <a:t>The same as the multiplication, and is indeed the multiplication in disguise, as you will see in Fourier Analysis!</a:t>
            </a:r>
            <a:endParaRPr lang="en-US" b="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b="0" dirty="0" smtClean="0">
                <a:solidFill>
                  <a:srgbClr val="0000FF"/>
                </a:solidFill>
              </a:rPr>
              <a:t>Quiz: If y(n)=h(n)*x(n), prove y(n-k)=h(n)*x(n-k).</a:t>
            </a:r>
          </a:p>
          <a:p>
            <a:pPr marL="0" indent="0" algn="just">
              <a:buNone/>
            </a:pPr>
            <a:r>
              <a:rPr lang="en-US" b="0" dirty="0" smtClean="0">
                <a:solidFill>
                  <a:srgbClr val="00B050"/>
                </a:solidFill>
              </a:rPr>
              <a:t>This can be immediately justified based on the meaning of convolution!</a:t>
            </a:r>
            <a:endParaRPr lang="en-US" b="0" dirty="0">
              <a:solidFill>
                <a:srgbClr val="00B050"/>
              </a:solidFill>
            </a:endParaRPr>
          </a:p>
        </p:txBody>
      </p:sp>
      <p:pic>
        <p:nvPicPr>
          <p:cNvPr id="5" name="Picture 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400" y="-171452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Proof of Commutative </a:t>
            </a:r>
            <a:r>
              <a:rPr lang="en-US" sz="4000" dirty="0" smtClean="0"/>
              <a:t>Property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" y="1102112"/>
            <a:ext cx="8851642" cy="51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://thumbs.dreamstime.com/x/water-intersecting-ripples-66949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4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Convolution vs Cross-correlation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24" y="2598928"/>
            <a:ext cx="5734050" cy="3600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638583" y="2520173"/>
            <a:ext cx="947854" cy="14719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2453268" y="2943017"/>
            <a:ext cx="561372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*</a:t>
            </a:r>
            <a:endParaRPr lang="en-US" sz="6000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999247" y="4828475"/>
            <a:ext cx="226742" cy="44233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8" name="Up-Down Arrow 7"/>
          <p:cNvSpPr/>
          <p:nvPr/>
        </p:nvSpPr>
        <p:spPr bwMode="auto">
          <a:xfrm>
            <a:off x="2590849" y="3736585"/>
            <a:ext cx="367990" cy="1059366"/>
          </a:xfrm>
          <a:prstGeom prst="up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9" name="Up-Down Arrow 8"/>
          <p:cNvSpPr/>
          <p:nvPr/>
        </p:nvSpPr>
        <p:spPr bwMode="auto">
          <a:xfrm>
            <a:off x="5270810" y="3736585"/>
            <a:ext cx="367990" cy="1059366"/>
          </a:xfrm>
          <a:prstGeom prst="up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10" name="Picture 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400" y="734614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Convolution vs Cross-correlation</a:t>
            </a:r>
            <a:endParaRPr lang="en-US" sz="4000" dirty="0"/>
          </a:p>
        </p:txBody>
      </p:sp>
      <p:pic>
        <p:nvPicPr>
          <p:cNvPr id="46082" name="Picture 2" descr="https://i.stack.imgur.com/nGZ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72321"/>
            <a:ext cx="8764860" cy="438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Cauchy–Schwarz I</a:t>
            </a:r>
            <a:r>
              <a:rPr lang="en-US" sz="4000" dirty="0" smtClean="0"/>
              <a:t>nequality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1" y="990600"/>
            <a:ext cx="8909459" cy="5666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989831"/>
            <a:ext cx="4295775" cy="476250"/>
          </a:xfrm>
          <a:prstGeom prst="rect">
            <a:avLst/>
          </a:prstGeom>
        </p:spPr>
      </p:pic>
      <p:pic>
        <p:nvPicPr>
          <p:cNvPr id="5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12778" y="690841"/>
            <a:ext cx="1343587" cy="13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966736" y="941294"/>
            <a:ext cx="2646040" cy="842682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4873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Signal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285570"/>
            <a:ext cx="8839200" cy="472068"/>
          </a:xfrm>
        </p:spPr>
        <p:txBody>
          <a:bodyPr/>
          <a:lstStyle/>
          <a:p>
            <a:pPr marL="0" indent="0" algn="r">
              <a:buNone/>
            </a:pPr>
            <a:r>
              <a:rPr lang="en-US" b="0" dirty="0"/>
              <a:t>http://www.michw.com/tag/matlab/</a:t>
            </a: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38" y="990600"/>
            <a:ext cx="4896323" cy="52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4000" dirty="0" smtClean="0"/>
              <a:t>Feature</a:t>
            </a:r>
            <a:r>
              <a:rPr lang="en-US" dirty="0" smtClean="0"/>
              <a:t> Extraction</a:t>
            </a:r>
            <a:endParaRPr lang="en-US" dirty="0"/>
          </a:p>
        </p:txBody>
      </p:sp>
      <p:pic>
        <p:nvPicPr>
          <p:cNvPr id="4505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6" y="1046355"/>
            <a:ext cx="8322528" cy="570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Example: Edge Detection</a:t>
            </a:r>
            <a:endParaRPr lang="en-US" sz="4000" dirty="0"/>
          </a:p>
        </p:txBody>
      </p:sp>
      <p:pic>
        <p:nvPicPr>
          <p:cNvPr id="43010" name="Picture 2" descr="http://solrive.com/wp-content/uploads/2015/05/edge-solriv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1917"/>
            <a:ext cx="8863163" cy="47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5854390"/>
            <a:ext cx="8863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lt"/>
              </a:rPr>
              <a:t>The Canny edge detector </a:t>
            </a:r>
            <a:r>
              <a:rPr lang="en-US" b="1" dirty="0" smtClean="0">
                <a:latin typeface="+mn-lt"/>
              </a:rPr>
              <a:t>uses </a:t>
            </a:r>
            <a:r>
              <a:rPr lang="en-US" b="1" dirty="0">
                <a:latin typeface="+mn-lt"/>
              </a:rPr>
              <a:t>a multi-stage algorithm to detect a wide range of edges in images</a:t>
            </a:r>
            <a:r>
              <a:rPr lang="en-US" b="1" dirty="0" smtClean="0">
                <a:latin typeface="+mn-lt"/>
              </a:rPr>
              <a:t>.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3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86130"/>
            <a:ext cx="8839200" cy="113965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2336" y="4179893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018168"/>
            <a:ext cx="4343400" cy="106101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292" y="4392407"/>
            <a:ext cx="1457277" cy="2263985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0"/>
              </a:spcBef>
              <a:buNone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Linear System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→ Shift-invariant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cs typeface="Arial" panose="020B0604020202020204" pitchFamily="34" charset="0"/>
              </a:rPr>
              <a:t>→ Convolution</a:t>
            </a:r>
            <a:r>
              <a:rPr kumimoji="0" lang="en-US" altLang="en-US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</a:t>
            </a:r>
            <a:endParaRPr kumimoji="0" lang="en-US" altLang="en-US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57346" name="Picture 2" descr="Image result for medical imaging scann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56" y="3195588"/>
            <a:ext cx="4239398" cy="32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BB-04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839200" cy="54505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Suppose RC=1s, please use MatLab to plot the first row.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>
                <a:solidFill>
                  <a:srgbClr val="FF0000"/>
                </a:solidFill>
              </a:rPr>
              <a:t>Due date: One week from now (by midnight next Friday).  Please upload your report to MLS, including both the script and the figures in a word file.</a:t>
            </a:r>
            <a:endParaRPr lang="en-US" sz="2400" b="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786"/>
            <a:ext cx="4005483" cy="2973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61" y="1651808"/>
            <a:ext cx="5342639" cy="36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4000" dirty="0" smtClean="0"/>
              <a:t>First Push </a:t>
            </a:r>
            <a:r>
              <a:rPr lang="en-US" dirty="0" smtClean="0"/>
              <a:t>Must Be an Impulse</a:t>
            </a:r>
            <a:endParaRPr lang="en-US" sz="4000" dirty="0"/>
          </a:p>
        </p:txBody>
      </p:sp>
      <p:pic>
        <p:nvPicPr>
          <p:cNvPr id="28674" name="Picture 2" descr="Image result for solar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7481"/>
            <a:ext cx="9144000" cy="329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Image result for ange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083009" cy="271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298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09" y="990600"/>
            <a:ext cx="2366559" cy="334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Impulse to Momentum Change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70" y="1417097"/>
            <a:ext cx="7186860" cy="47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Impulse to Momentum Change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207"/>
            <a:ext cx="9087258" cy="49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Impulse as an Overall Effect</a:t>
            </a:r>
            <a:endParaRPr lang="en-US" sz="4000" dirty="0"/>
          </a:p>
        </p:txBody>
      </p:sp>
      <p:pic>
        <p:nvPicPr>
          <p:cNvPr id="4" name="Picture 10" descr="w0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63" y="1158497"/>
            <a:ext cx="6410274" cy="544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Regardless of Functional Shapes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29" y="1219200"/>
            <a:ext cx="8839200" cy="5193792"/>
          </a:xfrm>
        </p:spPr>
        <p:txBody>
          <a:bodyPr/>
          <a:lstStyle/>
          <a:p>
            <a:r>
              <a:rPr lang="en-US" altLang="en-US" dirty="0" smtClean="0"/>
              <a:t>A forcing/driving </a:t>
            </a:r>
            <a:r>
              <a:rPr lang="en-US" altLang="en-US" dirty="0"/>
              <a:t>function </a:t>
            </a:r>
            <a:r>
              <a:rPr lang="en-US" altLang="en-US" i="1" dirty="0"/>
              <a:t>d</a:t>
            </a:r>
            <a:r>
              <a:rPr lang="en-US" altLang="en-US" i="1" baseline="-25000" dirty="0">
                <a:sym typeface="Symbol" panose="05050102010706020507" pitchFamily="18" charset="2"/>
              </a:rPr>
              <a:t>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</a:t>
            </a:r>
            <a:r>
              <a:rPr lang="en-US" altLang="en-US" dirty="0" smtClean="0"/>
              <a:t>as an impulse</a:t>
            </a:r>
          </a:p>
          <a:p>
            <a:endParaRPr lang="en-US" altLang="en-US" sz="900" dirty="0"/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endParaRPr lang="en-US" altLang="en-US" sz="900" dirty="0" smtClean="0"/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endParaRPr lang="en-US" altLang="en-US" sz="900" dirty="0" smtClean="0"/>
          </a:p>
          <a:p>
            <a:endParaRPr lang="en-US" altLang="en-US" sz="900" dirty="0"/>
          </a:p>
          <a:p>
            <a:endParaRPr lang="en-US" altLang="en-US" sz="900" dirty="0"/>
          </a:p>
          <a:p>
            <a:pPr marL="0" indent="0">
              <a:buNone/>
            </a:pPr>
            <a:endParaRPr lang="en-US" altLang="en-US" i="1" dirty="0" smtClean="0">
              <a:sym typeface="Symbol" panose="05050102010706020507" pitchFamily="18" charset="2"/>
            </a:endParaRPr>
          </a:p>
          <a:p>
            <a:r>
              <a:rPr lang="en-US" altLang="en-US" i="1" dirty="0" smtClean="0">
                <a:sym typeface="Symbol" panose="05050102010706020507" pitchFamily="18" charset="2"/>
              </a:rPr>
              <a:t>d</a:t>
            </a:r>
            <a:r>
              <a:rPr lang="en-US" altLang="en-US" i="1" baseline="-25000" dirty="0">
                <a:sym typeface="Symbol" panose="05050102010706020507" pitchFamily="18" charset="2"/>
              </a:rPr>
              <a:t>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) gets taller and narrower </a:t>
            </a:r>
            <a:r>
              <a:rPr lang="en-US" altLang="en-US" dirty="0" smtClean="0">
                <a:sym typeface="Symbol" panose="05050102010706020507" pitchFamily="18" charset="2"/>
              </a:rPr>
              <a:t>as </a:t>
            </a:r>
            <a:r>
              <a:rPr lang="en-US" altLang="en-US" i="1" dirty="0">
                <a:sym typeface="Symbol" panose="05050102010706020507" pitchFamily="18" charset="2"/>
              </a:rPr>
              <a:t>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0 but the area under the curve remains the same</a:t>
            </a:r>
            <a:endParaRPr lang="en-US" dirty="0"/>
          </a:p>
        </p:txBody>
      </p:sp>
      <p:pic>
        <p:nvPicPr>
          <p:cNvPr id="1026" name="Picture 2" descr="http://lpsa.swarthmore.edu/BackGround/ImpulseFunc/img7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38" y="1844779"/>
            <a:ext cx="5715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err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err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Designs\Azure.pot</Template>
  <TotalTime>4796</TotalTime>
  <Words>1008</Words>
  <Application>Microsoft Office PowerPoint</Application>
  <PresentationFormat>On-screen Show (4:3)</PresentationFormat>
  <Paragraphs>333</Paragraphs>
  <Slides>47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ＭＳ Ｐゴシック</vt:lpstr>
      <vt:lpstr>Arial</vt:lpstr>
      <vt:lpstr>Calibri</vt:lpstr>
      <vt:lpstr>Garamond</vt:lpstr>
      <vt:lpstr>Symbol</vt:lpstr>
      <vt:lpstr>Times</vt:lpstr>
      <vt:lpstr>Times New Roman</vt:lpstr>
      <vt:lpstr>Blank Presentation</vt:lpstr>
      <vt:lpstr>1_Blank Presentation</vt:lpstr>
      <vt:lpstr>Equation</vt:lpstr>
      <vt:lpstr>PowerPoint Presentation</vt:lpstr>
      <vt:lpstr>PowerPoint Presentation</vt:lpstr>
      <vt:lpstr>Outline</vt:lpstr>
      <vt:lpstr>PowerPoint Presentation</vt:lpstr>
      <vt:lpstr>First Push Must Be an Impulse</vt:lpstr>
      <vt:lpstr>Impulse to Momentum Change</vt:lpstr>
      <vt:lpstr>Impulse to Momentum Change</vt:lpstr>
      <vt:lpstr>Impulse as an Overall Effect</vt:lpstr>
      <vt:lpstr>Regardless of Functional Shapes</vt:lpstr>
      <vt:lpstr>Relying on the Limiting Process</vt:lpstr>
      <vt:lpstr>Given the Effect of an Impulse</vt:lpstr>
      <vt:lpstr>Dirac δ Function</vt:lpstr>
      <vt:lpstr>Mean Value Theorem </vt:lpstr>
      <vt:lpstr>Representing a Continuous Function</vt:lpstr>
      <vt:lpstr>Discrete δ Function</vt:lpstr>
      <vt:lpstr>As a Sum of Rect/Gate Functions</vt:lpstr>
      <vt:lpstr>As a Sum of Deltas</vt:lpstr>
      <vt:lpstr>Representing a Discrete Function</vt:lpstr>
      <vt:lpstr>Continuous Versus Discrete</vt:lpstr>
      <vt:lpstr>Impulse to Shift-Invariant System</vt:lpstr>
      <vt:lpstr>Linear System Output (Discrete)</vt:lpstr>
      <vt:lpstr>System Output (Continuous)</vt:lpstr>
      <vt:lpstr>Output as Convolution</vt:lpstr>
      <vt:lpstr>Hands-on Example</vt:lpstr>
      <vt:lpstr>Hands-on Result</vt:lpstr>
      <vt:lpstr>PowerPoint Presentation</vt:lpstr>
      <vt:lpstr>PowerPoint Presentation</vt:lpstr>
      <vt:lpstr>Minds-on Example</vt:lpstr>
      <vt:lpstr>1st &amp; 2nd of 5 Steps</vt:lpstr>
      <vt:lpstr>Rest 3 of 5 Steps</vt:lpstr>
      <vt:lpstr>Whole Solution</vt:lpstr>
      <vt:lpstr>Example: RC Circuit Analysis</vt:lpstr>
      <vt:lpstr>Discrete Convolution in 2D</vt:lpstr>
      <vt:lpstr>Example: Image Blurring</vt:lpstr>
      <vt:lpstr>Example: PSF for Imaging</vt:lpstr>
      <vt:lpstr>Example: Inverse Filtering</vt:lpstr>
      <vt:lpstr>Image Deconvolution</vt:lpstr>
      <vt:lpstr>Convolution Properties</vt:lpstr>
      <vt:lpstr>Proof of Commutative Property</vt:lpstr>
      <vt:lpstr>Convolution vs Cross-correlation</vt:lpstr>
      <vt:lpstr>Convolution vs Cross-correlation</vt:lpstr>
      <vt:lpstr>Cauchy–Schwarz Inequality</vt:lpstr>
      <vt:lpstr>Example: Signal Detection</vt:lpstr>
      <vt:lpstr>Example: Feature Extraction</vt:lpstr>
      <vt:lpstr>Example: Edge Detection</vt:lpstr>
      <vt:lpstr>Summary</vt:lpstr>
      <vt:lpstr>Homework for BB-04</vt:lpstr>
    </vt:vector>
  </TitlesOfParts>
  <Company>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xintes</dc:creator>
  <cp:lastModifiedBy>Wang, Ge</cp:lastModifiedBy>
  <cp:revision>327</cp:revision>
  <cp:lastPrinted>2012-08-27T14:05:30Z</cp:lastPrinted>
  <dcterms:created xsi:type="dcterms:W3CDTF">2006-11-16T21:02:09Z</dcterms:created>
  <dcterms:modified xsi:type="dcterms:W3CDTF">2018-01-26T19:32:26Z</dcterms:modified>
</cp:coreProperties>
</file>