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603" r:id="rId2"/>
    <p:sldId id="1054" r:id="rId3"/>
    <p:sldId id="1056" r:id="rId4"/>
    <p:sldId id="980" r:id="rId5"/>
    <p:sldId id="1077" r:id="rId6"/>
    <p:sldId id="1072" r:id="rId7"/>
    <p:sldId id="1063" r:id="rId8"/>
    <p:sldId id="1055" r:id="rId9"/>
    <p:sldId id="1064" r:id="rId10"/>
    <p:sldId id="981" r:id="rId11"/>
    <p:sldId id="979" r:id="rId12"/>
    <p:sldId id="1071" r:id="rId13"/>
    <p:sldId id="1074" r:id="rId14"/>
    <p:sldId id="1000" r:id="rId15"/>
    <p:sldId id="985" r:id="rId16"/>
    <p:sldId id="1018" r:id="rId17"/>
    <p:sldId id="1001" r:id="rId18"/>
    <p:sldId id="1053" r:id="rId19"/>
    <p:sldId id="1037" r:id="rId20"/>
    <p:sldId id="987" r:id="rId21"/>
    <p:sldId id="938" r:id="rId22"/>
    <p:sldId id="1023" r:id="rId23"/>
    <p:sldId id="988" r:id="rId24"/>
    <p:sldId id="1038" r:id="rId25"/>
    <p:sldId id="1039" r:id="rId26"/>
    <p:sldId id="1073" r:id="rId27"/>
    <p:sldId id="1066" r:id="rId28"/>
    <p:sldId id="1067" r:id="rId29"/>
    <p:sldId id="1040" r:id="rId30"/>
    <p:sldId id="1020" r:id="rId31"/>
    <p:sldId id="1069" r:id="rId32"/>
    <p:sldId id="1068" r:id="rId33"/>
    <p:sldId id="1032" r:id="rId34"/>
    <p:sldId id="1057" r:id="rId35"/>
    <p:sldId id="1059" r:id="rId36"/>
    <p:sldId id="1075" r:id="rId37"/>
    <p:sldId id="1078" r:id="rId38"/>
    <p:sldId id="1060" r:id="rId39"/>
    <p:sldId id="1070" r:id="rId40"/>
    <p:sldId id="1030" r:id="rId41"/>
    <p:sldId id="1035" r:id="rId42"/>
    <p:sldId id="1076" r:id="rId43"/>
    <p:sldId id="1003" r:id="rId44"/>
    <p:sldId id="1004" r:id="rId45"/>
    <p:sldId id="1005" r:id="rId46"/>
    <p:sldId id="1006" r:id="rId47"/>
    <p:sldId id="1007" r:id="rId48"/>
    <p:sldId id="1045" r:id="rId49"/>
    <p:sldId id="1049" r:id="rId50"/>
    <p:sldId id="104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33CC33"/>
    <a:srgbClr val="993366"/>
    <a:srgbClr val="003399"/>
    <a:srgbClr val="CCCC00"/>
    <a:srgbClr val="9900FF"/>
    <a:srgbClr val="FF00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18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6"/>
    </p:cViewPr>
  </p:sorterViewPr>
  <p:notesViewPr>
    <p:cSldViewPr snapToGrid="0">
      <p:cViewPr varScale="1">
        <p:scale>
          <a:sx n="39" d="100"/>
          <a:sy n="39" d="100"/>
        </p:scale>
        <p:origin x="2240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0534E-9FB8-46AE-8E3B-5675B268A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E5D3-627C-4511-B3F4-264A77E3CF6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A7D03F-0D9F-4D6E-A9DA-DA22B08C88F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488692-0FB6-433E-9CFB-08D03A34DD8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551609-7012-4524-8F91-CAEC89A8DA2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38EB37-9F67-488F-AFCB-318363D4DA79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5EC937-4EEB-42FF-9745-F8ECC712C67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E09F27-08E5-47E1-9081-CDEF6FA997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251E47-B223-48F4-A299-CE4A766087D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B27830-E813-4D5B-BECC-EB4E76333BE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50E5CE-EF1E-495C-8D34-E9307ADFFB2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m/url?sa=i&amp;rct=j&amp;q=&amp;esrc=s&amp;frm=1&amp;source=images&amp;cd=&amp;cad=rja&amp;docid=2BIZt-NWIhUB5M&amp;tbnid=WC1hfJ0ArOEJsM:&amp;ved=0CAUQjRw&amp;url=http://biblumliteraria.blogspot.com/2012_03_11_archive.html&amp;ei=H9ksUq25JMLD4AO3i4GwCw&amp;bvm=bv.51773540,d.dmg&amp;psig=AFQjCNEttqry9jOx7ObwzhKBRHylUFVwow&amp;ust=13787572090435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cp14.ac.uk/ccp/web-mirrors/klaus_eichele_software/klaus/nmr/conventions/euler/eul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0.wmf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5jUkVtIwV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9" y="55626"/>
            <a:ext cx="1682262" cy="1600200"/>
          </a:xfrm>
          <a:prstGeom prst="rect">
            <a:avLst/>
          </a:prstGeom>
        </p:spPr>
      </p:pic>
      <p:pic>
        <p:nvPicPr>
          <p:cNvPr id="8194" name="Picture 2" descr="lgplog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" y="62177"/>
            <a:ext cx="6707205" cy="12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962"/>
            <a:ext cx="9144000" cy="19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1722874"/>
            <a:ext cx="9144000" cy="339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38655 </a:t>
            </a:r>
            <a:r>
              <a:rPr lang="en-US" sz="2400" dirty="0" smtClean="0">
                <a:solidFill>
                  <a:schemeClr val="tx1"/>
                </a:solidFill>
              </a:rPr>
              <a:t>BMED-2300-02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tx1"/>
                </a:solidFill>
              </a:rPr>
              <a:t>Lecture 5: Fourier Series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Ge Wang, PhD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Biomedical </a:t>
            </a:r>
            <a:r>
              <a:rPr lang="en-US" sz="2400" dirty="0">
                <a:solidFill>
                  <a:schemeClr val="tx1"/>
                </a:solidFill>
              </a:rPr>
              <a:t>Imaging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CBIS/BME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RPI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wangg6@rpi.edu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January 30, 2018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9862" y="988743"/>
            <a:ext cx="8411737" cy="5679688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Points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Distance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Projection </a:t>
            </a:r>
            <a:r>
              <a:rPr lang="en-US" b="0" dirty="0" smtClean="0"/>
              <a:t>(Min Distance from V to the OW line)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Angle/Orthogonality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Basis</a:t>
            </a:r>
            <a:r>
              <a:rPr lang="en-US" dirty="0"/>
              <a:t>/</a:t>
            </a:r>
            <a:r>
              <a:rPr lang="en-US" dirty="0" smtClean="0"/>
              <a:t>Dimensionality</a:t>
            </a:r>
            <a:r>
              <a:rPr lang="en-US" dirty="0"/>
              <a:t> 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88798"/>
              </p:ext>
            </p:extLst>
          </p:nvPr>
        </p:nvGraphicFramePr>
        <p:xfrm>
          <a:off x="2454275" y="1025024"/>
          <a:ext cx="3016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" name="Equation" r:id="rId4" imgW="2133360" imgH="355320" progId="Equation.DSMT4">
                  <p:embed/>
                </p:oleObj>
              </mc:Choice>
              <mc:Fallback>
                <p:oleObj name="Equation" r:id="rId4" imgW="2133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025024"/>
                        <a:ext cx="3016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8197"/>
              </p:ext>
            </p:extLst>
          </p:nvPr>
        </p:nvGraphicFramePr>
        <p:xfrm>
          <a:off x="2830513" y="1544638"/>
          <a:ext cx="34813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" name="Equation" r:id="rId6" imgW="2463480" imgH="431640" progId="Equation.DSMT4">
                  <p:embed/>
                </p:oleObj>
              </mc:Choice>
              <mc:Fallback>
                <p:oleObj name="Equation" r:id="rId6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544638"/>
                        <a:ext cx="34813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09787"/>
              </p:ext>
            </p:extLst>
          </p:nvPr>
        </p:nvGraphicFramePr>
        <p:xfrm>
          <a:off x="1127125" y="2544763"/>
          <a:ext cx="69786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" name="Equation" r:id="rId8" imgW="4940280" imgH="711000" progId="Equation.DSMT4">
                  <p:embed/>
                </p:oleObj>
              </mc:Choice>
              <mc:Fallback>
                <p:oleObj name="Equation" r:id="rId8" imgW="4940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544763"/>
                        <a:ext cx="69786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07598"/>
              </p:ext>
            </p:extLst>
          </p:nvPr>
        </p:nvGraphicFramePr>
        <p:xfrm>
          <a:off x="1100138" y="3873500"/>
          <a:ext cx="2708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" name="Equation" r:id="rId10" imgW="1917360" imgH="355320" progId="Equation.DSMT4">
                  <p:embed/>
                </p:oleObj>
              </mc:Choice>
              <mc:Fallback>
                <p:oleObj name="Equation" r:id="rId10" imgW="1917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873500"/>
                        <a:ext cx="2708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3914076" y="6021658"/>
            <a:ext cx="48953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>
            <a:off x="3711955" y="5084640"/>
            <a:ext cx="30396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20700000">
            <a:off x="4211582" y="5747308"/>
            <a:ext cx="40457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8000000">
            <a:off x="4587024" y="4960883"/>
            <a:ext cx="251210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224043" y="4960883"/>
            <a:ext cx="594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kern="0" dirty="0"/>
              <a:t>W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494654" y="3590671"/>
            <a:ext cx="594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kern="0" dirty="0" smtClean="0"/>
              <a:t>V</a:t>
            </a:r>
            <a:endParaRPr lang="en-US" kern="0" dirty="0"/>
          </a:p>
        </p:txBody>
      </p:sp>
      <p:sp>
        <p:nvSpPr>
          <p:cNvPr id="15" name="Arc 14"/>
          <p:cNvSpPr/>
          <p:nvPr/>
        </p:nvSpPr>
        <p:spPr bwMode="auto">
          <a:xfrm>
            <a:off x="5097815" y="4897740"/>
            <a:ext cx="1505415" cy="1270337"/>
          </a:xfrm>
          <a:prstGeom prst="arc">
            <a:avLst>
              <a:gd name="adj1" fmla="val 16200000"/>
              <a:gd name="adj2" fmla="val 5458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993607" y="5068046"/>
            <a:ext cx="594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l-GR" b="0" kern="0" dirty="0" smtClean="0"/>
              <a:t>θ</a:t>
            </a:r>
            <a:endParaRPr lang="en-US" b="0" kern="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763275" y="5492162"/>
            <a:ext cx="594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kern="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199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3D Orthogonal Representation </a:t>
            </a:r>
            <a:endParaRPr lang="en-US" dirty="0"/>
          </a:p>
        </p:txBody>
      </p:sp>
      <p:pic>
        <p:nvPicPr>
          <p:cNvPr id="63496" name="Picture 8" descr="https://encrypted-tbn3.gstatic.com/images?q=tbn:ANd9GcTAyARabeU-7kbvK4OJzdiq5_XuTXuKSuPoyYg3SlFIsJJ1mej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64" y="1347720"/>
            <a:ext cx="6413157" cy="4809868"/>
          </a:xfrm>
          <a:prstGeom prst="rect">
            <a:avLst/>
          </a:prstGeom>
          <a:noFill/>
        </p:spPr>
      </p:pic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91" y="1266371"/>
            <a:ext cx="3156304" cy="31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9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 </a:t>
            </a:r>
            <a:r>
              <a:rPr lang="en-US" dirty="0"/>
              <a:t>Orthogonal Representation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1" y="1142875"/>
            <a:ext cx="6255237" cy="54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Basis Not Unique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869" y="6199303"/>
            <a:ext cx="8431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www.ccp14.ac.uk/ccp/web-mirrors/klaus_eichele_software/klaus/nmr/conventions/euler/euler.html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96" y="1282718"/>
            <a:ext cx="7311104" cy="3914926"/>
          </a:xfrm>
          <a:prstGeom prst="rect">
            <a:avLst/>
          </a:prstGeom>
        </p:spPr>
      </p:pic>
      <p:pic>
        <p:nvPicPr>
          <p:cNvPr id="30724" name="Picture 4" descr="https://d2t1xqejof9utc.cloudfront.net/screenshots/pics/11b6ee5217b340934f7cdb4bdee6cd9d/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3842291"/>
            <a:ext cx="2886007" cy="21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974221"/>
            <a:ext cx="7941052" cy="1022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" y="2064019"/>
            <a:ext cx="3761551" cy="453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779905"/>
            <a:ext cx="7976622" cy="2036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090995"/>
            <a:ext cx="8839200" cy="951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77" y="6417060"/>
            <a:ext cx="3130179" cy="311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324" y="6343415"/>
            <a:ext cx="1316098" cy="355702"/>
          </a:xfrm>
          <a:prstGeom prst="rect">
            <a:avLst/>
          </a:prstGeom>
        </p:spPr>
      </p:pic>
      <p:pic>
        <p:nvPicPr>
          <p:cNvPr id="10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24142" y="3118585"/>
            <a:ext cx="2124217" cy="21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668710" y="5109546"/>
            <a:ext cx="2122616" cy="36723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313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= Vector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6" y="990600"/>
            <a:ext cx="8753526" cy="48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= Function</a:t>
            </a:r>
            <a:endParaRPr lang="en-US" dirty="0"/>
          </a:p>
        </p:txBody>
      </p:sp>
      <p:pic>
        <p:nvPicPr>
          <p:cNvPr id="4" name="Picture 2" descr="http://tutorial.math.lamar.edu/Classes/CalcII/ApproximatingDefIntegrals_files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7" y="1155080"/>
            <a:ext cx="7898780" cy="559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Space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46784" y="3220897"/>
            <a:ext cx="710332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3200" b="0" kern="0" dirty="0" smtClean="0">
                <a:solidFill>
                  <a:srgbClr val="FF0000"/>
                </a:solidFill>
              </a:rPr>
              <a:t>Can we find a basis? </a:t>
            </a:r>
            <a:r>
              <a:rPr lang="el-GR" sz="3200" b="0" kern="0" dirty="0" smtClean="0">
                <a:solidFill>
                  <a:srgbClr val="0000FF"/>
                </a:solidFill>
              </a:rPr>
              <a:t>δ</a:t>
            </a:r>
            <a:r>
              <a:rPr lang="en-US" sz="3200" b="0" kern="0" dirty="0" smtClean="0">
                <a:solidFill>
                  <a:srgbClr val="0000FF"/>
                </a:solidFill>
              </a:rPr>
              <a:t>(x-a), a in R </a:t>
            </a:r>
            <a:endParaRPr lang="en-US" sz="3200" b="0" kern="0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024135"/>
              </p:ext>
            </p:extLst>
          </p:nvPr>
        </p:nvGraphicFramePr>
        <p:xfrm>
          <a:off x="334440" y="1442165"/>
          <a:ext cx="2434144" cy="113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" imgW="1473120" imgH="685800" progId="Equation.DSMT4">
                  <p:embed/>
                </p:oleObj>
              </mc:Choice>
              <mc:Fallback>
                <p:oleObj name="Equation" r:id="rId3" imgW="1473120" imgH="68580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40" y="1442165"/>
                        <a:ext cx="2434144" cy="113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9160"/>
              </p:ext>
            </p:extLst>
          </p:nvPr>
        </p:nvGraphicFramePr>
        <p:xfrm>
          <a:off x="4011613" y="1357313"/>
          <a:ext cx="4833937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5" imgW="2920680" imgH="736560" progId="Equation.DSMT4">
                  <p:embed/>
                </p:oleObj>
              </mc:Choice>
              <mc:Fallback>
                <p:oleObj name="Equation" r:id="rId5" imgW="2920680" imgH="736560" progId="Equation.DSMT4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357313"/>
                        <a:ext cx="4833937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606864"/>
              </p:ext>
            </p:extLst>
          </p:nvPr>
        </p:nvGraphicFramePr>
        <p:xfrm>
          <a:off x="1256410" y="4059097"/>
          <a:ext cx="6445317" cy="135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7" imgW="1562040" imgH="330120" progId="Equation.DSMT4">
                  <p:embed/>
                </p:oleObj>
              </mc:Choice>
              <mc:Fallback>
                <p:oleObj name="Equation" r:id="rId7" imgW="1562040" imgH="33012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410" y="4059097"/>
                        <a:ext cx="6445317" cy="135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-Right Arrow 8"/>
          <p:cNvSpPr/>
          <p:nvPr/>
        </p:nvSpPr>
        <p:spPr bwMode="auto">
          <a:xfrm>
            <a:off x="2897205" y="1708031"/>
            <a:ext cx="1174282" cy="516302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3964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 As a Sum of Impulses</a:t>
            </a:r>
            <a:endParaRPr lang="en-US" sz="4000" dirty="0"/>
          </a:p>
        </p:txBody>
      </p:sp>
      <p:pic>
        <p:nvPicPr>
          <p:cNvPr id="7170" name="Picture 2" descr="http://upload.wikimedia.org/wikipedia/commons/thumb/8/88/Sampled.signal.svg/585px-Sampled.sign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8" y="1520209"/>
            <a:ext cx="8233636" cy="46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Pixel: Picture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37606"/>
            <a:ext cx="4129241" cy="5505654"/>
          </a:xfrm>
          <a:prstGeom prst="rect">
            <a:avLst/>
          </a:prstGeom>
        </p:spPr>
      </p:pic>
      <p:pic>
        <p:nvPicPr>
          <p:cNvPr id="7172" name="Picture 4" descr="Image result for lincoln pixel re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70" y="1137606"/>
            <a:ext cx="4640018" cy="55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4089" y="810653"/>
          <a:ext cx="7615822" cy="5029200"/>
        </p:xfrm>
        <a:graphic>
          <a:graphicData uri="http://schemas.openxmlformats.org/drawingml/2006/table">
            <a:tbl>
              <a:tblPr firstRow="1" bandRow="1"/>
              <a:tblGrid>
                <a:gridCol w="8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1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strike="noStrike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ntro</a:t>
                      </a:r>
                      <a:r>
                        <a:rPr lang="en-US" sz="1600" b="1" strike="noStrike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1/19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 (Basics)</a:t>
                      </a:r>
                      <a:endParaRPr lang="en-US" sz="1600" b="1" strike="noStrike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Fourier Series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-3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7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 Processing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 FT &amp; FFT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2/13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1600" b="1" spc="-5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 (Homework)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2/20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&amp; Performance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3/02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&amp; Radiography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Reconstruction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3/09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Scanner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3/20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III (CT)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Physics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 &amp; SPECT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</a:t>
                      </a:r>
                      <a:r>
                        <a:rPr lang="en-US" sz="1600" b="1" spc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Imaging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</a:t>
                      </a:r>
                      <a:r>
                        <a:rPr lang="en-US" sz="1600" b="1" spc="-5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lang="en-US" sz="1600" b="1" spc="-1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3679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BB Schedule for S18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03" y="5928390"/>
            <a:ext cx="8227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Hour: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Tue &amp; Fri 3-4 @ CBIS 3209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wangg6@rpi.edu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Kathleen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4-5 &amp; Thurs 4-5 @ JEC 7045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chens18@rpi.edu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Sine Wave Comes Naturally</a:t>
            </a:r>
            <a:endParaRPr lang="en-US" dirty="0"/>
          </a:p>
        </p:txBody>
      </p:sp>
      <p:pic>
        <p:nvPicPr>
          <p:cNvPr id="6146" name="Picture 2" descr="http://t3.gstatic.com/images?q=tbn:ANd9GcQCIdVu59h0GvrRxUTocMHEgnMiRPKOBI34Xzf4wrWjsHY20Jw5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1" y="990600"/>
            <a:ext cx="7740458" cy="5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Basis: Even &amp; Odd</a:t>
            </a:r>
            <a:endParaRPr lang="en-US" dirty="0"/>
          </a:p>
        </p:txBody>
      </p:sp>
      <p:pic>
        <p:nvPicPr>
          <p:cNvPr id="30722" name="Picture 2" descr="http://upload.wikimedia.org/wikipedia/commons/thumb/3/38/Sine_cosine_plot.svg/500px-Sine_cosine_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7" y="1138647"/>
            <a:ext cx="7827313" cy="52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Sum of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://www.askamathematician.com/wp-content/uploads/2012/09/IndykKatabiPriceHassanie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9" y="990600"/>
            <a:ext cx="8735122" cy="58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urier_transform_time_and_frequency_domains_(small)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3671" y="1299458"/>
            <a:ext cx="6948177" cy="55585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Spectral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Analysis</a:t>
            </a:r>
            <a:endParaRPr lang="en-US" dirty="0"/>
          </a:p>
        </p:txBody>
      </p:sp>
      <p:pic>
        <p:nvPicPr>
          <p:cNvPr id="8194" name="Picture 2" descr="Image result for 2d fourier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116963"/>
            <a:ext cx="5118773" cy="26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98273" y="1113364"/>
            <a:ext cx="2620813" cy="2628012"/>
          </a:xfrm>
          <a:prstGeom prst="rect">
            <a:avLst/>
          </a:prstGeom>
        </p:spPr>
      </p:pic>
      <p:pic>
        <p:nvPicPr>
          <p:cNvPr id="7170" name="Picture 2" descr="Image result for 3d  visualization of fourier spectrum ma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3801014"/>
            <a:ext cx="2555876" cy="25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2.bp.blogspot.com/_qvZ1h1bgBRo/SX1DGi68ZVI/AAAAAAAAAZo/gAkAVbSQEaE/s400/Picture+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2" y="3801014"/>
            <a:ext cx="5264968" cy="25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Image result for Double Sl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064794" y="1143000"/>
            <a:ext cx="1825345" cy="7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842" kern="0" dirty="0">
                <a:solidFill>
                  <a:srgbClr val="FF0000"/>
                </a:solidFill>
              </a:rPr>
              <a:t>Particle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18655" y="2472785"/>
            <a:ext cx="1825345" cy="7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81224" tIns="40611" rIns="81224" bIns="40611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842" kern="0" dirty="0">
                <a:solidFill>
                  <a:srgbClr val="0000FF"/>
                </a:solidFill>
              </a:rPr>
              <a:t>Wave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70000"/>
          </a:xfrm>
        </p:spPr>
        <p:txBody>
          <a:bodyPr/>
          <a:lstStyle/>
          <a:p>
            <a:r>
              <a:rPr lang="en-US" dirty="0" smtClean="0"/>
              <a:t>Duality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Function</a:t>
            </a:r>
            <a:endParaRPr lang="en-US" dirty="0"/>
          </a:p>
        </p:txBody>
      </p:sp>
      <p:pic>
        <p:nvPicPr>
          <p:cNvPr id="16386" name="Picture 2" descr="https://upload.wikimedia.org/wikipedia/commons/thumb/1/12/Periodic_function_illustration.svg/300px-Periodic_function_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6" y="1158294"/>
            <a:ext cx="8002367" cy="2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www.nanowerk.com/nanotechnology-news/id402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6" y="4260192"/>
            <a:ext cx="8002367" cy="24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0" y="1042675"/>
            <a:ext cx="7644699" cy="3524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" y="4567097"/>
            <a:ext cx="7517921" cy="21932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</a:t>
            </a:r>
            <a:r>
              <a:rPr lang="en-US" sz="4000" b="0" kern="0" dirty="0" smtClean="0"/>
              <a:t> (Unit Period)</a:t>
            </a:r>
            <a:endParaRPr lang="en-US" sz="4000" b="0" kern="0" dirty="0"/>
          </a:p>
        </p:txBody>
      </p:sp>
    </p:spTree>
    <p:extLst>
      <p:ext uri="{BB962C8B-B14F-4D97-AF65-F5344CB8AC3E}">
        <p14:creationId xmlns:p14="http://schemas.microsoft.com/office/powerpoint/2010/main" val="3863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10" y="1325054"/>
            <a:ext cx="7586381" cy="53690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smtClean="0"/>
              <a:t>Orthogonal Representation 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64143" y="3676851"/>
            <a:ext cx="404261" cy="500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6704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Harmonics</a:t>
            </a:r>
            <a:endParaRPr lang="en-US" sz="4000" b="0" kern="0" dirty="0"/>
          </a:p>
        </p:txBody>
      </p:sp>
      <p:pic>
        <p:nvPicPr>
          <p:cNvPr id="26626" name="Picture 2" descr="https://12tonemusic.files.wordpress.com/2014/10/harmon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5" y="1089102"/>
            <a:ext cx="7530830" cy="52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4482353"/>
            <a:ext cx="1775012" cy="22322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708212" y="3200400"/>
            <a:ext cx="376517" cy="7440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7" name="Curved Connector 6"/>
          <p:cNvCxnSpPr>
            <a:stCxn id="5" idx="2"/>
            <a:endCxn id="4" idx="0"/>
          </p:cNvCxnSpPr>
          <p:nvPr/>
        </p:nvCxnSpPr>
        <p:spPr bwMode="auto">
          <a:xfrm rot="16200000" flipH="1">
            <a:off x="726141" y="4114800"/>
            <a:ext cx="537882" cy="19722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58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2459159"/>
            <a:ext cx="8759188" cy="19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</a:t>
            </a:r>
            <a:r>
              <a:rPr lang="en-US" sz="4000" b="0" kern="0" dirty="0" smtClean="0"/>
              <a:t> (Unit Period)</a:t>
            </a:r>
            <a:endParaRPr lang="en-US" sz="4000" b="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51735" y="2392441"/>
            <a:ext cx="4521386" cy="598449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2400" b="0" kern="0" dirty="0" smtClean="0">
                <a:solidFill>
                  <a:srgbClr val="009900"/>
                </a:solidFill>
              </a:rPr>
              <a:t>Even Parts            Odd Parts</a:t>
            </a:r>
            <a:endParaRPr lang="en-US" sz="2400" b="0" kern="0" dirty="0">
              <a:solidFill>
                <a:srgbClr val="00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0376" y="2210234"/>
            <a:ext cx="1862254" cy="81148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400" b="0" kern="0" dirty="0" smtClean="0">
                <a:solidFill>
                  <a:srgbClr val="009900"/>
                </a:solidFill>
              </a:rPr>
              <a:t>Direct Component</a:t>
            </a:r>
            <a:endParaRPr lang="en-US" sz="2400" b="0" kern="0" dirty="0">
              <a:solidFill>
                <a:srgbClr val="009900"/>
              </a:solidFill>
            </a:endParaRPr>
          </a:p>
        </p:txBody>
      </p:sp>
      <p:pic>
        <p:nvPicPr>
          <p:cNvPr id="17410" name="Picture 2" descr="https://i.stack.imgur.com/Y5E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51" y="3424217"/>
            <a:ext cx="5985187" cy="27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383" y="3311404"/>
            <a:ext cx="3156304" cy="31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1" y="1058528"/>
            <a:ext cx="7238998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0" y="1355338"/>
            <a:ext cx="8467493" cy="361888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Even &amp; Odd Functions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3121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Coefficients</a:t>
            </a:r>
            <a:r>
              <a:rPr lang="en-US" sz="4000" b="0" kern="0" dirty="0" smtClean="0"/>
              <a:t> (Unit Period)</a:t>
            </a:r>
            <a:endParaRPr lang="en-US" sz="4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1" y="1428067"/>
            <a:ext cx="8677517" cy="40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</a:t>
            </a:r>
            <a:r>
              <a:rPr lang="en-US" sz="4000" b="0" kern="0" dirty="0" smtClean="0"/>
              <a:t> (Real Form)</a:t>
            </a:r>
            <a:endParaRPr lang="en-US" sz="4000" b="0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55654"/>
              </p:ext>
            </p:extLst>
          </p:nvPr>
        </p:nvGraphicFramePr>
        <p:xfrm>
          <a:off x="566568" y="1119092"/>
          <a:ext cx="8010863" cy="121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Equation" r:id="rId3" imgW="4533840" imgH="685800" progId="Equation.DSMT4">
                  <p:embed/>
                </p:oleObj>
              </mc:Choice>
              <mc:Fallback>
                <p:oleObj name="Equation" r:id="rId3" imgW="4533840" imgH="685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8" y="1119092"/>
                        <a:ext cx="8010863" cy="1213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69249"/>
              </p:ext>
            </p:extLst>
          </p:nvPr>
        </p:nvGraphicFramePr>
        <p:xfrm>
          <a:off x="693738" y="3828003"/>
          <a:ext cx="380365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5" name="Equation" r:id="rId5" imgW="2654280" imgH="1091880" progId="Equation.DSMT4">
                  <p:embed/>
                </p:oleObj>
              </mc:Choice>
              <mc:Fallback>
                <p:oleObj name="Equation" r:id="rId5" imgW="2654280" imgH="10918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28003"/>
                        <a:ext cx="3803650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92257"/>
              </p:ext>
            </p:extLst>
          </p:nvPr>
        </p:nvGraphicFramePr>
        <p:xfrm>
          <a:off x="693738" y="2751536"/>
          <a:ext cx="2173931" cy="89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6" name="Equation" r:id="rId7" imgW="1485720" imgH="609480" progId="Equation.DSMT4">
                  <p:embed/>
                </p:oleObj>
              </mc:Choice>
              <mc:Fallback>
                <p:oleObj name="Equation" r:id="rId7" imgW="1485720" imgH="609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751536"/>
                        <a:ext cx="2173931" cy="89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17" y="2612758"/>
            <a:ext cx="3156304" cy="31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7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1" y="1686147"/>
            <a:ext cx="5538842" cy="1318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270" y="1165954"/>
            <a:ext cx="1921067" cy="490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35" y="1079281"/>
            <a:ext cx="1318104" cy="616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252" y="1111473"/>
            <a:ext cx="1935091" cy="588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15" y="3133122"/>
            <a:ext cx="3042857" cy="897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2529" y="3084011"/>
            <a:ext cx="2986770" cy="967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671" y="4245786"/>
            <a:ext cx="5216330" cy="12339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671" y="5621259"/>
            <a:ext cx="6001583" cy="117788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Complex Representation </a:t>
            </a:r>
            <a:endParaRPr lang="en-US" sz="4000" kern="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46633" y="1729823"/>
            <a:ext cx="2149419" cy="7096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2800" b="0" kern="0" dirty="0" smtClean="0">
                <a:solidFill>
                  <a:srgbClr val="FF0000"/>
                </a:solidFill>
              </a:rPr>
              <a:t>Conjugate</a:t>
            </a:r>
            <a:endParaRPr lang="en-US" sz="2800" b="0" kern="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>
            <a:endCxn id="16" idx="0"/>
          </p:cNvCxnSpPr>
          <p:nvPr/>
        </p:nvCxnSpPr>
        <p:spPr bwMode="auto">
          <a:xfrm>
            <a:off x="5018049" y="1729823"/>
            <a:ext cx="180329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8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449785"/>
            <a:ext cx="8653346" cy="717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42997"/>
            <a:ext cx="7562705" cy="5883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479" y="2096283"/>
            <a:ext cx="3515869" cy="6457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293" y="2884434"/>
            <a:ext cx="2224324" cy="87537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Two Popular Systems </a:t>
            </a:r>
            <a:endParaRPr lang="en-US" sz="4000" kern="0" dirty="0"/>
          </a:p>
        </p:txBody>
      </p:sp>
      <p:pic>
        <p:nvPicPr>
          <p:cNvPr id="15362" name="Picture 2" descr="http://intmstat.com/complex-numbers/Image268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0" y="1474127"/>
            <a:ext cx="3808839" cy="279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Inner Product</a:t>
            </a:r>
            <a:endParaRPr lang="en-US" dirty="0"/>
          </a:p>
        </p:txBody>
      </p:sp>
      <p:pic>
        <p:nvPicPr>
          <p:cNvPr id="7" name="Picture 6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46" y="5236847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26" y="926597"/>
            <a:ext cx="5801349" cy="58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Inner Product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" y="990600"/>
            <a:ext cx="6657608" cy="5737201"/>
          </a:xfrm>
          <a:prstGeom prst="rect">
            <a:avLst/>
          </a:prstGeom>
        </p:spPr>
      </p:pic>
      <p:pic>
        <p:nvPicPr>
          <p:cNvPr id="7" name="Picture 6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46" y="5236847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4" y="3998772"/>
            <a:ext cx="4977587" cy="1028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0" y="5287659"/>
            <a:ext cx="3023975" cy="102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201" y="5381807"/>
            <a:ext cx="2890760" cy="87921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Euler’s Formula</a:t>
            </a:r>
            <a:endParaRPr lang="en-US" sz="40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94" y="1151661"/>
            <a:ext cx="6334125" cy="2686050"/>
          </a:xfrm>
          <a:prstGeom prst="rect">
            <a:avLst/>
          </a:prstGeom>
        </p:spPr>
      </p:pic>
      <p:pic>
        <p:nvPicPr>
          <p:cNvPr id="9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8188" y="2922053"/>
            <a:ext cx="2459754" cy="2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Form to Complex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9" y="1162846"/>
            <a:ext cx="8646243" cy="45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Inner Product: </a:t>
            </a:r>
            <a:r>
              <a:rPr lang="en-US" sz="2800" b="0" dirty="0" smtClean="0"/>
              <a:t>Sum of Products of Paired Data</a:t>
            </a:r>
            <a:endParaRPr lang="en-US" sz="2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8" y="1066800"/>
            <a:ext cx="8637483" cy="5791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905802" y="4398745"/>
            <a:ext cx="1549667" cy="231007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905801" y="2054993"/>
            <a:ext cx="3234090" cy="457201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0717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Orthonormal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" y="2241191"/>
            <a:ext cx="9078066" cy="4148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" y="1181179"/>
            <a:ext cx="3581236" cy="869433"/>
          </a:xfrm>
          <a:prstGeom prst="rect">
            <a:avLst/>
          </a:prstGeom>
        </p:spPr>
      </p:pic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60" y="727186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78" y="742853"/>
            <a:ext cx="6820644" cy="60980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 </a:t>
            </a:r>
            <a:r>
              <a:rPr lang="en-US" sz="4000" b="0" kern="0" dirty="0" smtClean="0"/>
              <a:t>(Complex Form)</a:t>
            </a:r>
            <a:endParaRPr lang="en-US" sz="4000" b="0" kern="0" dirty="0"/>
          </a:p>
        </p:txBody>
      </p:sp>
      <p:pic>
        <p:nvPicPr>
          <p:cNvPr id="12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01" y="1668480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 </a:t>
            </a:r>
            <a:r>
              <a:rPr lang="en-US" sz="4000" kern="0" dirty="0" smtClean="0">
                <a:solidFill>
                  <a:srgbClr val="FF0000"/>
                </a:solidFill>
              </a:rPr>
              <a:t>Visualized</a:t>
            </a:r>
            <a:endParaRPr lang="en-US" sz="4000" kern="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76144"/>
              </p:ext>
            </p:extLst>
          </p:nvPr>
        </p:nvGraphicFramePr>
        <p:xfrm>
          <a:off x="1512099" y="4753070"/>
          <a:ext cx="11985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1143000" imgH="304560" progId="Equation.DSMT4">
                  <p:embed/>
                </p:oleObj>
              </mc:Choice>
              <mc:Fallback>
                <p:oleObj name="Equation" r:id="rId3" imgW="1143000" imgH="3045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099" y="4753070"/>
                        <a:ext cx="11985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62502"/>
              </p:ext>
            </p:extLst>
          </p:nvPr>
        </p:nvGraphicFramePr>
        <p:xfrm>
          <a:off x="3525308" y="4132792"/>
          <a:ext cx="11049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054080" imgH="304560" progId="Equation.DSMT4">
                  <p:embed/>
                </p:oleObj>
              </mc:Choice>
              <mc:Fallback>
                <p:oleObj name="Equation" r:id="rId5" imgW="1054080" imgH="304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308" y="4132792"/>
                        <a:ext cx="1104900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be 6"/>
          <p:cNvSpPr/>
          <p:nvPr/>
        </p:nvSpPr>
        <p:spPr bwMode="auto">
          <a:xfrm>
            <a:off x="1657488" y="2561533"/>
            <a:ext cx="1850116" cy="1877118"/>
          </a:xfrm>
          <a:prstGeom prst="cub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138175" y="2038115"/>
            <a:ext cx="0" cy="19396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138174" y="3971044"/>
            <a:ext cx="17702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192397" y="3971044"/>
            <a:ext cx="945776" cy="9324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138173" y="2791826"/>
            <a:ext cx="885119" cy="1179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rc 11"/>
          <p:cNvSpPr/>
          <p:nvPr/>
        </p:nvSpPr>
        <p:spPr bwMode="auto">
          <a:xfrm>
            <a:off x="2485990" y="2887885"/>
            <a:ext cx="1194098" cy="819902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5708215" y="2595377"/>
            <a:ext cx="1850116" cy="1877118"/>
          </a:xfrm>
          <a:prstGeom prst="cub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188902" y="2071959"/>
            <a:ext cx="0" cy="19396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188901" y="4004888"/>
            <a:ext cx="17702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5243124" y="4004888"/>
            <a:ext cx="945776" cy="9324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188900" y="2825670"/>
            <a:ext cx="885119" cy="1179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Arc 17"/>
          <p:cNvSpPr/>
          <p:nvPr/>
        </p:nvSpPr>
        <p:spPr bwMode="auto">
          <a:xfrm>
            <a:off x="6536717" y="2921729"/>
            <a:ext cx="1194098" cy="819902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11405"/>
              </p:ext>
            </p:extLst>
          </p:nvPr>
        </p:nvGraphicFramePr>
        <p:xfrm>
          <a:off x="2270748" y="1927755"/>
          <a:ext cx="1206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5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48" y="1927755"/>
                        <a:ext cx="12065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70390"/>
              </p:ext>
            </p:extLst>
          </p:nvPr>
        </p:nvGraphicFramePr>
        <p:xfrm>
          <a:off x="5434716" y="4766205"/>
          <a:ext cx="5857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558720" imgH="291960" progId="Equation.DSMT4">
                  <p:embed/>
                </p:oleObj>
              </mc:Choice>
              <mc:Fallback>
                <p:oleObj name="Equation" r:id="rId9" imgW="558720" imgH="291960" progId="Equation.DSMT4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716" y="4766205"/>
                        <a:ext cx="5857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06174"/>
              </p:ext>
            </p:extLst>
          </p:nvPr>
        </p:nvGraphicFramePr>
        <p:xfrm>
          <a:off x="7678208" y="4151842"/>
          <a:ext cx="5588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533160" imgH="291960" progId="Equation.DSMT4">
                  <p:embed/>
                </p:oleObj>
              </mc:Choice>
              <mc:Fallback>
                <p:oleObj name="Equation" r:id="rId11" imgW="533160" imgH="291960" progId="Equation.DSMT4">
                  <p:embed/>
                  <p:pic>
                    <p:nvPicPr>
                      <p:cNvPr id="6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208" y="4151842"/>
                        <a:ext cx="558800" cy="306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90026"/>
              </p:ext>
            </p:extLst>
          </p:nvPr>
        </p:nvGraphicFramePr>
        <p:xfrm>
          <a:off x="6338928" y="1927755"/>
          <a:ext cx="1206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114120" imgH="228600" progId="Equation.DSMT4">
                  <p:embed/>
                </p:oleObj>
              </mc:Choice>
              <mc:Fallback>
                <p:oleObj name="Equation" r:id="rId13" imgW="114120" imgH="228600" progId="Equation.DSMT4">
                  <p:embed/>
                  <p:pic>
                    <p:nvPicPr>
                      <p:cNvPr id="6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928" y="1927755"/>
                        <a:ext cx="12065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15383"/>
              </p:ext>
            </p:extLst>
          </p:nvPr>
        </p:nvGraphicFramePr>
        <p:xfrm>
          <a:off x="2780743" y="3238900"/>
          <a:ext cx="5572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533160" imgH="304560" progId="Equation.DSMT4">
                  <p:embed/>
                </p:oleObj>
              </mc:Choice>
              <mc:Fallback>
                <p:oleObj name="Equation" r:id="rId15" imgW="533160" imgH="304560" progId="Equation.DSMT4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743" y="3238900"/>
                        <a:ext cx="557212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flipV="1">
            <a:off x="2138174" y="3297836"/>
            <a:ext cx="1714934" cy="6489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84882"/>
              </p:ext>
            </p:extLst>
          </p:nvPr>
        </p:nvGraphicFramePr>
        <p:xfrm>
          <a:off x="6859937" y="3263736"/>
          <a:ext cx="5302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7" imgW="507960" imgH="304560" progId="Equation.DSMT4">
                  <p:embed/>
                </p:oleObj>
              </mc:Choice>
              <mc:Fallback>
                <p:oleObj name="Equation" r:id="rId17" imgW="507960" imgH="304560" progId="Equation.DSMT4">
                  <p:embed/>
                  <p:pic>
                    <p:nvPicPr>
                      <p:cNvPr id="6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937" y="3263736"/>
                        <a:ext cx="530225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 bwMode="auto">
          <a:xfrm flipV="1">
            <a:off x="6188900" y="3348273"/>
            <a:ext cx="1714934" cy="6489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6188900" y="3041764"/>
            <a:ext cx="900754" cy="9554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2138173" y="3015190"/>
            <a:ext cx="898089" cy="9558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41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Example: Square</a:t>
            </a:r>
            <a:endParaRPr lang="en-US" sz="4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89" y="1471961"/>
            <a:ext cx="7295582" cy="38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0" y="1359498"/>
            <a:ext cx="8867958" cy="4561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Example: Square</a:t>
            </a:r>
            <a:endParaRPr lang="en-US" sz="4000" b="0" kern="0" dirty="0"/>
          </a:p>
        </p:txBody>
      </p:sp>
    </p:spTree>
    <p:extLst>
      <p:ext uri="{BB962C8B-B14F-4D97-AF65-F5344CB8AC3E}">
        <p14:creationId xmlns:p14="http://schemas.microsoft.com/office/powerpoint/2010/main" val="2635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1" y="1448889"/>
            <a:ext cx="8665559" cy="442560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Only Odd Terms</a:t>
            </a:r>
            <a:endParaRPr lang="en-US" sz="4000" b="0" kern="0" dirty="0"/>
          </a:p>
        </p:txBody>
      </p:sp>
    </p:spTree>
    <p:extLst>
      <p:ext uri="{BB962C8B-B14F-4D97-AF65-F5344CB8AC3E}">
        <p14:creationId xmlns:p14="http://schemas.microsoft.com/office/powerpoint/2010/main" val="37187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Error Due to Finite Terms</a:t>
            </a:r>
            <a:endParaRPr lang="en-US" sz="4000" b="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77" y="990599"/>
            <a:ext cx="6746486" cy="5268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90" y="3206704"/>
            <a:ext cx="5226942" cy="787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292867" y="1572533"/>
            <a:ext cx="1318661" cy="76640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1421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Errors Due to Gibbs Effect</a:t>
            </a:r>
            <a:endParaRPr lang="en-US" sz="4000" b="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34" y="1103972"/>
            <a:ext cx="6677226" cy="514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58114" y="1673327"/>
            <a:ext cx="356134" cy="80036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892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When Period Isn’t Unit</a:t>
            </a:r>
            <a:endParaRPr lang="en-US" sz="4000" b="0" kern="0" dirty="0"/>
          </a:p>
        </p:txBody>
      </p:sp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2074" y="151914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9" y="2495805"/>
            <a:ext cx="8424886" cy="27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oftware.intel.com/sites/default/files/m/d/4/1/d/8/code_imag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" y="1630943"/>
            <a:ext cx="8174225" cy="39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2D Fourier Series</a:t>
            </a:r>
            <a:endParaRPr lang="en-US" sz="4000" b="0" kern="0" dirty="0"/>
          </a:p>
        </p:txBody>
      </p:sp>
    </p:spTree>
    <p:extLst>
      <p:ext uri="{BB962C8B-B14F-4D97-AF65-F5344CB8AC3E}">
        <p14:creationId xmlns:p14="http://schemas.microsoft.com/office/powerpoint/2010/main" val="8726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 DNA for Data Science</a:t>
            </a:r>
            <a:endParaRPr lang="en-US" dirty="0"/>
          </a:p>
        </p:txBody>
      </p:sp>
      <p:pic>
        <p:nvPicPr>
          <p:cNvPr id="31746" name="Picture 2" descr="Image result for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48" y="891908"/>
            <a:ext cx="5802463" cy="580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/>
              <a:t>Homework for </a:t>
            </a:r>
            <a:r>
              <a:rPr lang="en-US" sz="4000" kern="0" dirty="0" smtClean="0"/>
              <a:t>BB05</a:t>
            </a:r>
            <a:endParaRPr lang="en-US" sz="4000" b="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66800"/>
            <a:ext cx="8839200" cy="4177554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b="0" kern="0" dirty="0" smtClean="0"/>
              <a:t>Derive the formulas for the coefficients of the Fourier series in real notations (become familiar with the ideas I explained to you today).</a:t>
            </a:r>
          </a:p>
          <a:p>
            <a:pPr eaLnBrk="1" hangingPunct="1"/>
            <a:endParaRPr lang="en-US" b="0" kern="0" dirty="0" smtClean="0"/>
          </a:p>
          <a:p>
            <a:pPr eaLnBrk="1" hangingPunct="1"/>
            <a:r>
              <a:rPr lang="en-US" b="0" kern="0" dirty="0"/>
              <a:t>Watch </a:t>
            </a:r>
            <a:r>
              <a:rPr lang="en-US" b="0" kern="0" dirty="0">
                <a:hlinkClick r:id="rId2"/>
              </a:rPr>
              <a:t>https://</a:t>
            </a:r>
            <a:r>
              <a:rPr lang="en-US" b="0" kern="0" dirty="0" smtClean="0">
                <a:hlinkClick r:id="rId2"/>
              </a:rPr>
              <a:t>www.youtube.com/watch?v=05jUkVtIwVs</a:t>
            </a:r>
            <a:r>
              <a:rPr lang="en-US" b="0" kern="0" dirty="0" smtClean="0"/>
              <a:t>, and implement the square wave example.</a:t>
            </a:r>
          </a:p>
          <a:p>
            <a:pPr eaLnBrk="1" hangingPunct="1"/>
            <a:endParaRPr lang="en-US" b="0" kern="0" dirty="0" smtClean="0"/>
          </a:p>
          <a:p>
            <a:pPr eaLnBrk="1" hangingPunct="1"/>
            <a:r>
              <a:rPr lang="en-US" b="0" kern="0" dirty="0" smtClean="0">
                <a:solidFill>
                  <a:srgbClr val="FF0000"/>
                </a:solidFill>
              </a:rPr>
              <a:t>Due date: One week from now (by midnight next Tuesday).  Please upload your report to MLS, including both the script and the figures in a word file.</a:t>
            </a:r>
            <a:endParaRPr lang="en-US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 from Linear System</a:t>
            </a:r>
            <a:endParaRPr lang="en-US" sz="4000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3850341" y="1039503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2551581" y="1039503"/>
            <a:ext cx="76536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/>
              <a:t>x</a:t>
            </a:r>
            <a:r>
              <a:rPr lang="en-US" sz="2400" i="1" kern="0" dirty="0" smtClean="0"/>
              <a:t>(n)</a:t>
            </a:r>
            <a:endParaRPr lang="en-US" sz="2400" i="1" kern="0" dirty="0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5285875" y="1039503"/>
            <a:ext cx="830239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y(n)</a:t>
            </a:r>
            <a:endParaRPr lang="en-US" sz="2400" i="1" kern="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07976" y="134686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787155" y="1346866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itle 4"/>
          <p:cNvSpPr txBox="1">
            <a:spLocks/>
          </p:cNvSpPr>
          <p:nvPr/>
        </p:nvSpPr>
        <p:spPr bwMode="auto">
          <a:xfrm>
            <a:off x="3850341" y="1917252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13" name="Title 4"/>
          <p:cNvSpPr txBox="1">
            <a:spLocks/>
          </p:cNvSpPr>
          <p:nvPr/>
        </p:nvSpPr>
        <p:spPr bwMode="auto">
          <a:xfrm>
            <a:off x="2551581" y="1917252"/>
            <a:ext cx="76536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δ(n)</a:t>
            </a:r>
            <a:endParaRPr lang="en-US" sz="2400" i="1" kern="0" dirty="0"/>
          </a:p>
        </p:txBody>
      </p:sp>
      <p:sp>
        <p:nvSpPr>
          <p:cNvPr id="14" name="Title 4"/>
          <p:cNvSpPr txBox="1">
            <a:spLocks/>
          </p:cNvSpPr>
          <p:nvPr/>
        </p:nvSpPr>
        <p:spPr bwMode="auto">
          <a:xfrm>
            <a:off x="5285875" y="1917252"/>
            <a:ext cx="830239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/>
              <a:t>h</a:t>
            </a:r>
            <a:r>
              <a:rPr lang="en-US" sz="2400" i="1" kern="0" dirty="0" smtClean="0"/>
              <a:t>(n)</a:t>
            </a:r>
            <a:endParaRPr lang="en-US" sz="24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275538" y="2224615"/>
            <a:ext cx="5658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787155" y="2224615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itle 4"/>
          <p:cNvSpPr txBox="1">
            <a:spLocks/>
          </p:cNvSpPr>
          <p:nvPr/>
        </p:nvSpPr>
        <p:spPr bwMode="auto">
          <a:xfrm>
            <a:off x="3850341" y="2794210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18" name="Title 4"/>
          <p:cNvSpPr txBox="1">
            <a:spLocks/>
          </p:cNvSpPr>
          <p:nvPr/>
        </p:nvSpPr>
        <p:spPr bwMode="auto">
          <a:xfrm>
            <a:off x="2259107" y="2794210"/>
            <a:ext cx="105783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δ(n-k)</a:t>
            </a:r>
            <a:endParaRPr lang="en-US" sz="2400" i="1" kern="0" dirty="0"/>
          </a:p>
        </p:txBody>
      </p:sp>
      <p:sp>
        <p:nvSpPr>
          <p:cNvPr id="19" name="Title 4"/>
          <p:cNvSpPr txBox="1">
            <a:spLocks/>
          </p:cNvSpPr>
          <p:nvPr/>
        </p:nvSpPr>
        <p:spPr bwMode="auto">
          <a:xfrm>
            <a:off x="5285875" y="2794210"/>
            <a:ext cx="115420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h(n-k)</a:t>
            </a:r>
            <a:endParaRPr lang="en-US" sz="2400" i="1" kern="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07976" y="3101573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787155" y="3101573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itle 4"/>
          <p:cNvSpPr txBox="1">
            <a:spLocks/>
          </p:cNvSpPr>
          <p:nvPr/>
        </p:nvSpPr>
        <p:spPr bwMode="auto">
          <a:xfrm>
            <a:off x="3850341" y="3671653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24" name="Title 4"/>
          <p:cNvSpPr txBox="1">
            <a:spLocks/>
          </p:cNvSpPr>
          <p:nvPr/>
        </p:nvSpPr>
        <p:spPr bwMode="auto">
          <a:xfrm>
            <a:off x="1622612" y="3671653"/>
            <a:ext cx="1694330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/>
              <a:t>x</a:t>
            </a:r>
            <a:r>
              <a:rPr lang="en-US" sz="2400" i="1" kern="0" dirty="0" smtClean="0"/>
              <a:t>(k)δ(n-k)</a:t>
            </a:r>
            <a:endParaRPr lang="en-US" sz="2400" i="1" kern="0" dirty="0"/>
          </a:p>
        </p:txBody>
      </p:sp>
      <p:sp>
        <p:nvSpPr>
          <p:cNvPr id="25" name="Title 4"/>
          <p:cNvSpPr txBox="1">
            <a:spLocks/>
          </p:cNvSpPr>
          <p:nvPr/>
        </p:nvSpPr>
        <p:spPr bwMode="auto">
          <a:xfrm>
            <a:off x="5285875" y="3671653"/>
            <a:ext cx="193637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x(k)h(n-k)</a:t>
            </a:r>
            <a:endParaRPr lang="en-US" sz="2400" i="1" kern="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63154" y="3979016"/>
            <a:ext cx="5782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87155" y="3979016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itle 4"/>
          <p:cNvSpPr txBox="1">
            <a:spLocks/>
          </p:cNvSpPr>
          <p:nvPr/>
        </p:nvSpPr>
        <p:spPr bwMode="auto">
          <a:xfrm>
            <a:off x="3850341" y="4585195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30" name="Title 4"/>
          <p:cNvSpPr txBox="1">
            <a:spLocks/>
          </p:cNvSpPr>
          <p:nvPr/>
        </p:nvSpPr>
        <p:spPr bwMode="auto">
          <a:xfrm>
            <a:off x="1622612" y="4585195"/>
            <a:ext cx="1694330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/>
              <a:t>x</a:t>
            </a:r>
            <a:r>
              <a:rPr lang="en-US" sz="2400" i="1" kern="0" dirty="0" smtClean="0"/>
              <a:t>(k)δ(n-k)</a:t>
            </a:r>
            <a:endParaRPr lang="en-US" sz="2400" i="1" kern="0" dirty="0"/>
          </a:p>
        </p:txBody>
      </p:sp>
      <p:sp>
        <p:nvSpPr>
          <p:cNvPr id="31" name="Title 4"/>
          <p:cNvSpPr txBox="1">
            <a:spLocks/>
          </p:cNvSpPr>
          <p:nvPr/>
        </p:nvSpPr>
        <p:spPr bwMode="auto">
          <a:xfrm>
            <a:off x="5935728" y="4585195"/>
            <a:ext cx="1782884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x(k)h(n-k)</a:t>
            </a:r>
            <a:endParaRPr lang="en-US" sz="2400" i="1" kern="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85565" y="4892558"/>
            <a:ext cx="5558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787155" y="4892558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itle 4"/>
          <p:cNvSpPr txBox="1">
            <a:spLocks/>
          </p:cNvSpPr>
          <p:nvPr/>
        </p:nvSpPr>
        <p:spPr bwMode="auto">
          <a:xfrm>
            <a:off x="3850341" y="5884529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37" name="Title 4"/>
          <p:cNvSpPr txBox="1">
            <a:spLocks/>
          </p:cNvSpPr>
          <p:nvPr/>
        </p:nvSpPr>
        <p:spPr bwMode="auto">
          <a:xfrm>
            <a:off x="2551580" y="5884529"/>
            <a:ext cx="765362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x(n)</a:t>
            </a:r>
            <a:endParaRPr lang="en-US" sz="2400" i="1" kern="0" dirty="0"/>
          </a:p>
        </p:txBody>
      </p:sp>
      <p:sp>
        <p:nvSpPr>
          <p:cNvPr id="38" name="Title 4"/>
          <p:cNvSpPr txBox="1">
            <a:spLocks/>
          </p:cNvSpPr>
          <p:nvPr/>
        </p:nvSpPr>
        <p:spPr bwMode="auto">
          <a:xfrm>
            <a:off x="5935728" y="5884529"/>
            <a:ext cx="1782884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x(k)h(n-k)</a:t>
            </a:r>
            <a:endParaRPr lang="en-US" sz="2400" i="1" kern="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07977" y="6191892"/>
            <a:ext cx="53339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787155" y="6191892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4" name="Object 11"/>
          <p:cNvGraphicFramePr>
            <a:graphicFrameLocks noChangeAspect="1"/>
          </p:cNvGraphicFramePr>
          <p:nvPr>
            <p:extLst/>
          </p:nvPr>
        </p:nvGraphicFramePr>
        <p:xfrm>
          <a:off x="1061226" y="4201088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3" imgW="545760" imgH="685800" progId="Equation.DSMT4">
                  <p:embed/>
                </p:oleObj>
              </mc:Choice>
              <mc:Fallback>
                <p:oleObj name="Equation" r:id="rId3" imgW="545760" imgH="685800" progId="Equation.DSMT4">
                  <p:embed/>
                  <p:pic>
                    <p:nvPicPr>
                      <p:cNvPr id="4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26" y="4201088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1"/>
          <p:cNvGraphicFramePr>
            <a:graphicFrameLocks noChangeAspect="1"/>
          </p:cNvGraphicFramePr>
          <p:nvPr>
            <p:extLst/>
          </p:nvPr>
        </p:nvGraphicFramePr>
        <p:xfrm>
          <a:off x="5316157" y="4201088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5" imgW="545760" imgH="685800" progId="Equation.DSMT4">
                  <p:embed/>
                </p:oleObj>
              </mc:Choice>
              <mc:Fallback>
                <p:oleObj name="Equation" r:id="rId5" imgW="545760" imgH="685800" progId="Equation.DSMT4">
                  <p:embed/>
                  <p:pic>
                    <p:nvPicPr>
                      <p:cNvPr id="4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157" y="4201088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1"/>
          <p:cNvGraphicFramePr>
            <a:graphicFrameLocks noChangeAspect="1"/>
          </p:cNvGraphicFramePr>
          <p:nvPr>
            <p:extLst/>
          </p:nvPr>
        </p:nvGraphicFramePr>
        <p:xfrm>
          <a:off x="5316157" y="5500422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6" imgW="545760" imgH="685800" progId="Equation.DSMT4">
                  <p:embed/>
                </p:oleObj>
              </mc:Choice>
              <mc:Fallback>
                <p:oleObj name="Equation" r:id="rId6" imgW="545760" imgH="685800" progId="Equation.DSMT4">
                  <p:embed/>
                  <p:pic>
                    <p:nvPicPr>
                      <p:cNvPr id="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157" y="5500422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" y="914400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 bwMode="auto">
          <a:xfrm>
            <a:off x="2447365" y="914400"/>
            <a:ext cx="3749428" cy="842682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49" name="Rectangle 48"/>
          <p:cNvSpPr/>
          <p:nvPr/>
        </p:nvSpPr>
        <p:spPr bwMode="auto">
          <a:xfrm>
            <a:off x="2447364" y="5527662"/>
            <a:ext cx="5118845" cy="1330338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50" name="Elbow Connector 9"/>
          <p:cNvCxnSpPr>
            <a:endCxn id="49" idx="3"/>
          </p:cNvCxnSpPr>
          <p:nvPr/>
        </p:nvCxnSpPr>
        <p:spPr bwMode="auto">
          <a:xfrm>
            <a:off x="6196793" y="1346866"/>
            <a:ext cx="1369416" cy="4845965"/>
          </a:xfrm>
          <a:prstGeom prst="curvedConnector3">
            <a:avLst>
              <a:gd name="adj1" fmla="val 116693"/>
            </a:avLst>
          </a:prstGeom>
          <a:solidFill>
            <a:schemeClr val="accent1"/>
          </a:soli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390" y="1955919"/>
            <a:ext cx="567950" cy="5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 from Geometry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74" y="1078395"/>
            <a:ext cx="7728775" cy="320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74" y="4285707"/>
            <a:ext cx="7722269" cy="2270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43" y="5668478"/>
            <a:ext cx="3545530" cy="679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60274" y="4285707"/>
            <a:ext cx="3571094" cy="68092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1839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Inner Product in C–S </a:t>
            </a:r>
            <a:r>
              <a:rPr lang="en-US" sz="4000" dirty="0"/>
              <a:t>I</a:t>
            </a:r>
            <a:r>
              <a:rPr lang="en-US" sz="4000" dirty="0" smtClean="0"/>
              <a:t>nequality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1" y="990600"/>
            <a:ext cx="8909459" cy="5666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89831"/>
            <a:ext cx="4295775" cy="476250"/>
          </a:xfrm>
          <a:prstGeom prst="rect">
            <a:avLst/>
          </a:prstGeom>
        </p:spPr>
      </p:pic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12778" y="690841"/>
            <a:ext cx="1343587" cy="13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966736" y="941294"/>
            <a:ext cx="2646040" cy="842682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9363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Proof (Easy)</a:t>
            </a:r>
            <a:endParaRPr lang="en-US" dirty="0"/>
          </a:p>
        </p:txBody>
      </p:sp>
      <p:pic>
        <p:nvPicPr>
          <p:cNvPr id="28674" name="Picture 2" descr="Image result for inner product 3D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05" y="2492940"/>
            <a:ext cx="5456324" cy="43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9" y="1112538"/>
            <a:ext cx="4105354" cy="1380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468" y="5502843"/>
            <a:ext cx="2076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</TotalTime>
  <Words>476</Words>
  <Application>Microsoft Office PowerPoint</Application>
  <PresentationFormat>On-screen Show (4:3)</PresentationFormat>
  <Paragraphs>165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Times</vt:lpstr>
      <vt:lpstr>Blank Presentation</vt:lpstr>
      <vt:lpstr>Equation</vt:lpstr>
      <vt:lpstr>MathType 6.0 Equation</vt:lpstr>
      <vt:lpstr>PowerPoint Presentation</vt:lpstr>
      <vt:lpstr>PowerPoint Presentation</vt:lpstr>
      <vt:lpstr>Outline</vt:lpstr>
      <vt:lpstr>Inner Product: Sum of Products of Paired Data</vt:lpstr>
      <vt:lpstr>As DNA for Data Science</vt:lpstr>
      <vt:lpstr>Inner Product from Linear System</vt:lpstr>
      <vt:lpstr>Inner Product from Geometry</vt:lpstr>
      <vt:lpstr>Inner Product in C–S Inequality</vt:lpstr>
      <vt:lpstr>Geometric Proof (Easy)</vt:lpstr>
      <vt:lpstr>RN Space</vt:lpstr>
      <vt:lpstr>3D Orthogonal Representation </vt:lpstr>
      <vt:lpstr>ND Orthogonal Representation </vt:lpstr>
      <vt:lpstr>Basis Not Unique</vt:lpstr>
      <vt:lpstr>Vector Space</vt:lpstr>
      <vt:lpstr>Point = Vector</vt:lpstr>
      <vt:lpstr>Vector = Function</vt:lpstr>
      <vt:lpstr>Functional Space</vt:lpstr>
      <vt:lpstr>Function As a Sum of Impulses</vt:lpstr>
      <vt:lpstr>Pixel: Picture Element</vt:lpstr>
      <vt:lpstr>Sine Wave Comes Naturally</vt:lpstr>
      <vt:lpstr>Sinusoidal Basis: Even &amp; Odd</vt:lpstr>
      <vt:lpstr>Function As Sum of Waves</vt:lpstr>
      <vt:lpstr>Demo: Spectral Synthesis</vt:lpstr>
      <vt:lpstr>Fourier Analysis</vt:lpstr>
      <vt:lpstr>Duality of Information</vt:lpstr>
      <vt:lpstr>Periodic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Inner Product</vt:lpstr>
      <vt:lpstr>Complex Inner Product</vt:lpstr>
      <vt:lpstr>PowerPoint Presentation</vt:lpstr>
      <vt:lpstr>Real Form to Complex Form</vt:lpstr>
      <vt:lpstr>Orthonormal 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Wang, Ge</cp:lastModifiedBy>
  <cp:revision>2201</cp:revision>
  <cp:lastPrinted>2012-03-08T21:40:16Z</cp:lastPrinted>
  <dcterms:created xsi:type="dcterms:W3CDTF">2006-10-23T16:36:06Z</dcterms:created>
  <dcterms:modified xsi:type="dcterms:W3CDTF">2018-01-30T21:27:59Z</dcterms:modified>
</cp:coreProperties>
</file>