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603" r:id="rId2"/>
    <p:sldId id="1116" r:id="rId3"/>
    <p:sldId id="1019" r:id="rId4"/>
    <p:sldId id="1023" r:id="rId5"/>
    <p:sldId id="1051" r:id="rId6"/>
    <p:sldId id="1035" r:id="rId7"/>
    <p:sldId id="1117" r:id="rId8"/>
    <p:sldId id="1115" r:id="rId9"/>
    <p:sldId id="1118" r:id="rId10"/>
    <p:sldId id="1119" r:id="rId11"/>
    <p:sldId id="1120" r:id="rId12"/>
    <p:sldId id="1132" r:id="rId13"/>
    <p:sldId id="1121" r:id="rId14"/>
    <p:sldId id="1133" r:id="rId15"/>
    <p:sldId id="1128" r:id="rId16"/>
    <p:sldId id="1129" r:id="rId17"/>
    <p:sldId id="1122" r:id="rId18"/>
    <p:sldId id="1123" r:id="rId19"/>
    <p:sldId id="1125" r:id="rId20"/>
    <p:sldId id="1126" r:id="rId21"/>
    <p:sldId id="1127" r:id="rId22"/>
    <p:sldId id="1124" r:id="rId23"/>
    <p:sldId id="1087" r:id="rId24"/>
    <p:sldId id="1067" r:id="rId25"/>
    <p:sldId id="1068" r:id="rId26"/>
    <p:sldId id="1070" r:id="rId27"/>
    <p:sldId id="1072" r:id="rId28"/>
    <p:sldId id="1104" r:id="rId29"/>
    <p:sldId id="1105" r:id="rId30"/>
    <p:sldId id="1082" r:id="rId31"/>
    <p:sldId id="1083" r:id="rId32"/>
    <p:sldId id="1134" r:id="rId33"/>
    <p:sldId id="1084" r:id="rId34"/>
    <p:sldId id="1135" r:id="rId35"/>
    <p:sldId id="1074" r:id="rId36"/>
    <p:sldId id="1075" r:id="rId37"/>
    <p:sldId id="1088" r:id="rId38"/>
    <p:sldId id="1089" r:id="rId39"/>
    <p:sldId id="1131" r:id="rId40"/>
    <p:sldId id="1130" r:id="rId41"/>
    <p:sldId id="1044" r:id="rId42"/>
    <p:sldId id="104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3399FF"/>
    <a:srgbClr val="0066FF"/>
    <a:srgbClr val="FF99FF"/>
    <a:srgbClr val="33CC33"/>
    <a:srgbClr val="993366"/>
    <a:srgbClr val="003399"/>
    <a:srgbClr val="CC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92" autoAdjust="0"/>
    <p:restoredTop sz="86375" autoAdjust="0"/>
  </p:normalViewPr>
  <p:slideViewPr>
    <p:cSldViewPr snapToGrid="0">
      <p:cViewPr varScale="1">
        <p:scale>
          <a:sx n="99" d="100"/>
          <a:sy n="99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12"/>
    </p:cViewPr>
  </p:sorterViewPr>
  <p:notesViewPr>
    <p:cSldViewPr snapToGrid="0">
      <p:cViewPr varScale="1">
        <p:scale>
          <a:sx n="94" d="100"/>
          <a:sy n="94" d="100"/>
        </p:scale>
        <p:origin x="3606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A7D03F-0D9F-4D6E-A9DA-DA22B08C88F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488692-0FB6-433E-9CFB-08D03A34DD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51609-7012-4524-8F91-CAEC89A8DA2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8EB37-9F67-488F-AFCB-318363D4DA7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EC937-4EEB-42FF-9745-F8ECC712C67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E09F27-08E5-47E1-9081-CDEF6FA997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251E47-B223-48F4-A299-CE4A766087D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27830-E813-4D5B-BECC-EB4E76333BE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50E5CE-EF1E-495C-8D34-E9307ADFFB2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Lecture 6: Fourier Transform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February 2,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When Period Isn’t Unit</a:t>
            </a:r>
            <a:endParaRPr lang="en-US" sz="4000" b="0" kern="0" dirty="0"/>
          </a:p>
        </p:txBody>
      </p:sp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2074" y="151914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3724"/>
              </p:ext>
            </p:extLst>
          </p:nvPr>
        </p:nvGraphicFramePr>
        <p:xfrm>
          <a:off x="854928" y="1995476"/>
          <a:ext cx="6839572" cy="143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2184400" imgH="469900" progId="Equation.DSMT4">
                  <p:embed/>
                </p:oleObj>
              </mc:Choice>
              <mc:Fallback>
                <p:oleObj name="Equation" r:id="rId4" imgW="2184400" imgH="4699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28" y="1995476"/>
                        <a:ext cx="6839572" cy="143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53778"/>
              </p:ext>
            </p:extLst>
          </p:nvPr>
        </p:nvGraphicFramePr>
        <p:xfrm>
          <a:off x="2875914" y="3779544"/>
          <a:ext cx="4994058" cy="161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6" imgW="1562100" imgH="495300" progId="Equation.DSMT4">
                  <p:embed/>
                </p:oleObj>
              </mc:Choice>
              <mc:Fallback>
                <p:oleObj name="Equation" r:id="rId6" imgW="1562100" imgH="4953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914" y="3779544"/>
                        <a:ext cx="4994058" cy="1616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Inserting Coefficients</a:t>
            </a:r>
            <a:endParaRPr lang="en-US" sz="4000" b="0" kern="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10453"/>
              </p:ext>
            </p:extLst>
          </p:nvPr>
        </p:nvGraphicFramePr>
        <p:xfrm>
          <a:off x="1186418" y="1204524"/>
          <a:ext cx="7304054" cy="313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2476440" imgH="1091880" progId="Equation.DSMT4">
                  <p:embed/>
                </p:oleObj>
              </mc:Choice>
              <mc:Fallback>
                <p:oleObj name="Equation" r:id="rId3" imgW="2476440" imgH="10918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418" y="1204524"/>
                        <a:ext cx="7304054" cy="3133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33761" y="4457121"/>
            <a:ext cx="82247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ight Hand Side: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Inner 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products at infinitely many discrete frequency points </a:t>
            </a:r>
            <a:r>
              <a:rPr lang="en-US" i="1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n/T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, and for a sufficiently large </a:t>
            </a:r>
            <a:r>
              <a:rPr lang="en-US" i="1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integer </a:t>
            </a:r>
            <a:r>
              <a:rPr lang="en-US" i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the interval for </a:t>
            </a:r>
            <a:r>
              <a:rPr lang="en-US" i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is dense on the whole number axis, and the distance between adjacent frequencies is infinitesimal </a:t>
            </a:r>
            <a:r>
              <a:rPr lang="en-US" i="1" dirty="0" err="1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Δu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1/T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31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 bwMode="auto">
          <a:xfrm>
            <a:off x="1424539" y="1249683"/>
            <a:ext cx="6120066" cy="2810507"/>
          </a:xfrm>
          <a:custGeom>
            <a:avLst/>
            <a:gdLst>
              <a:gd name="connsiteX0" fmla="*/ 0 w 6660682"/>
              <a:gd name="connsiteY0" fmla="*/ 1886601 h 1934727"/>
              <a:gd name="connsiteX1" fmla="*/ 2849078 w 6660682"/>
              <a:gd name="connsiteY1" fmla="*/ 50 h 1934727"/>
              <a:gd name="connsiteX2" fmla="*/ 6660682 w 6660682"/>
              <a:gd name="connsiteY2" fmla="*/ 1934727 h 1934727"/>
              <a:gd name="connsiteX0" fmla="*/ 0 w 6708808"/>
              <a:gd name="connsiteY0" fmla="*/ 1926308 h 1934679"/>
              <a:gd name="connsiteX1" fmla="*/ 2897204 w 6708808"/>
              <a:gd name="connsiteY1" fmla="*/ 2 h 1934679"/>
              <a:gd name="connsiteX2" fmla="*/ 6708808 w 6708808"/>
              <a:gd name="connsiteY2" fmla="*/ 1934679 h 193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8808" h="1934679">
                <a:moveTo>
                  <a:pt x="0" y="1926308"/>
                </a:moveTo>
                <a:cubicBezTo>
                  <a:pt x="869482" y="979022"/>
                  <a:pt x="1779069" y="-1393"/>
                  <a:pt x="2897204" y="2"/>
                </a:cubicBezTo>
                <a:cubicBezTo>
                  <a:pt x="4015339" y="1397"/>
                  <a:pt x="5358063" y="971351"/>
                  <a:pt x="6708808" y="193467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5607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7131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8655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0179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1703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3227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4751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099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9147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0671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2195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3719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5243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6767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8291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9815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1339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72863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4387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5911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1323475" y="470036"/>
            <a:ext cx="2780096" cy="3561347"/>
            <a:chOff x="1323475" y="296781"/>
            <a:chExt cx="2780096" cy="356134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3493971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646371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798771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951171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103571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3234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4758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282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7806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9330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20854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2378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23902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25426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6950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28474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998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1522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04675" y="296781"/>
              <a:ext cx="0" cy="3561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Rectangle 51"/>
          <p:cNvSpPr/>
          <p:nvPr/>
        </p:nvSpPr>
        <p:spPr>
          <a:xfrm>
            <a:off x="478899" y="4666582"/>
            <a:ext cx="8224701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Inner 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products at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many 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discrete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points </a:t>
            </a:r>
            <a:r>
              <a:rPr lang="en-US" i="1" dirty="0" smtClean="0">
                <a:solidFill>
                  <a:srgbClr val="009900"/>
                </a:solidFill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 smtClean="0">
                <a:solidFill>
                  <a:srgbClr val="009900"/>
                </a:solidFill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solidFill>
                  <a:srgbClr val="009900"/>
                </a:solidFill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n/T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, and for a sufficiently large </a:t>
            </a:r>
            <a:r>
              <a:rPr lang="en-US" i="1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integer </a:t>
            </a:r>
            <a:r>
              <a:rPr lang="en-US" i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the interval for </a:t>
            </a:r>
            <a:r>
              <a:rPr lang="en-US" i="1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 is dense on the </a:t>
            </a:r>
            <a:r>
              <a:rPr lang="en-US" dirty="0">
                <a:solidFill>
                  <a:srgbClr val="FF0000"/>
                </a:solidFill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whole 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axis</a:t>
            </a:r>
            <a:r>
              <a:rPr lang="en-US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, and the distance between adjacent frequencies is infinitesimal </a:t>
            </a:r>
            <a:r>
              <a:rPr lang="en-US" i="1" dirty="0" err="1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Δu</a:t>
            </a:r>
            <a:r>
              <a:rPr lang="en-US" dirty="0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1/T</a:t>
            </a:r>
            <a:r>
              <a:rPr lang="en-US" dirty="0" smtClean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endParaRPr lang="en-US" dirty="0">
              <a:latin typeface="+mn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9577" y="4135869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solidFill>
                  <a:srgbClr val="FF00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T/2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25483" y="413586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T/2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4264" y="4026188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n/T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372325" y="350792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40631" y="4032989"/>
            <a:ext cx="870123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762328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559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408371" y="470036"/>
            <a:ext cx="0" cy="3561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6166050" y="967411"/>
            <a:ext cx="118654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Δu</a:t>
            </a:r>
            <a:r>
              <a:rPr lang="en-US" dirty="0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>
                <a:solidFill>
                  <a:srgbClr val="7030A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1/T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5762328" y="1472666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6524328" y="1472666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239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Forward &amp; Inverse Transforms</a:t>
            </a:r>
            <a:endParaRPr lang="en-US" sz="4000" b="0" kern="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64742"/>
              </p:ext>
            </p:extLst>
          </p:nvPr>
        </p:nvGraphicFramePr>
        <p:xfrm>
          <a:off x="412986" y="990600"/>
          <a:ext cx="7511829" cy="49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3" imgW="3098520" imgH="2108160" progId="Equation.DSMT4">
                  <p:embed/>
                </p:oleObj>
              </mc:Choice>
              <mc:Fallback>
                <p:oleObj name="Equation" r:id="rId3" imgW="3098520" imgH="210816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86" y="990600"/>
                        <a:ext cx="7511829" cy="4967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501701" y="3804807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(since u</a:t>
            </a:r>
            <a:r>
              <a:rPr lang="en-US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n/T)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1701" y="6111323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(since du</a:t>
            </a:r>
            <a:r>
              <a:rPr lang="en-US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solidFill>
                  <a:srgbClr val="009900"/>
                </a:solidFill>
                <a:ea typeface="Malgun Gothic" panose="020B0503020000020004" pitchFamily="34" charset="-127"/>
                <a:cs typeface="Times New Roman" panose="02020603050405020304" pitchFamily="18" charset="0"/>
              </a:rPr>
              <a:t>1/T)</a:t>
            </a:r>
            <a:endParaRPr 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Rectangular/Gate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84" y="1375150"/>
            <a:ext cx="9202968" cy="41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8" y="1568369"/>
            <a:ext cx="9152874" cy="37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Period Gets Larger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4295915" cy="2645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79" y="990600"/>
            <a:ext cx="4102356" cy="255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61" y="3859668"/>
            <a:ext cx="4382477" cy="2744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159406" y="1683833"/>
            <a:ext cx="1070517" cy="59101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8" name="Right Arrow 7"/>
          <p:cNvSpPr/>
          <p:nvPr/>
        </p:nvSpPr>
        <p:spPr bwMode="auto">
          <a:xfrm rot="8100000">
            <a:off x="5312302" y="3927827"/>
            <a:ext cx="1070517" cy="59101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40281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Transform Pair</a:t>
            </a:r>
            <a:endParaRPr lang="en-US" sz="4000" b="0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91083"/>
              </p:ext>
            </p:extLst>
          </p:nvPr>
        </p:nvGraphicFramePr>
        <p:xfrm>
          <a:off x="914613" y="1135566"/>
          <a:ext cx="7314769" cy="325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3" imgW="2222500" imgH="990600" progId="Equation.DSMT4">
                  <p:embed/>
                </p:oleObj>
              </mc:Choice>
              <mc:Fallback>
                <p:oleObj name="Equation" r:id="rId3" imgW="22225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13" y="1135566"/>
                        <a:ext cx="7314769" cy="3258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92176"/>
              </p:ext>
            </p:extLst>
          </p:nvPr>
        </p:nvGraphicFramePr>
        <p:xfrm>
          <a:off x="2146608" y="4722497"/>
          <a:ext cx="4850781" cy="144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5" imgW="838200" imgH="241300" progId="Equation.DSMT4">
                  <p:embed/>
                </p:oleObj>
              </mc:Choice>
              <mc:Fallback>
                <p:oleObj name="Equation" r:id="rId5" imgW="838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608" y="4722497"/>
                        <a:ext cx="4850781" cy="1444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0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Example 1: Gate Function</a:t>
            </a:r>
            <a:endParaRPr lang="en-US" sz="4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8" y="925679"/>
            <a:ext cx="7171502" cy="57203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579220" y="5787483"/>
            <a:ext cx="2040673" cy="8586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942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" y="990600"/>
            <a:ext cx="85344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Triangle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1291065"/>
            <a:ext cx="8459534" cy="42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3" y="990600"/>
            <a:ext cx="785379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More Examples</a:t>
            </a:r>
            <a:endParaRPr lang="en-US" sz="4000" b="0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579220" y="5787483"/>
            <a:ext cx="2040673" cy="8586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67" y="1700196"/>
            <a:ext cx="6039867" cy="34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8" y="879930"/>
            <a:ext cx="7616003" cy="5978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705350"/>
            <a:ext cx="2057400" cy="2152650"/>
          </a:xfrm>
          <a:prstGeom prst="rect">
            <a:avLst/>
          </a:prstGeom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42" y="1260450"/>
            <a:ext cx="2608515" cy="26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50"/>
            <a:ext cx="9144000" cy="1238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" y="3356135"/>
            <a:ext cx="9109936" cy="16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3" y="1126468"/>
            <a:ext cx="9170765" cy="46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90600"/>
            <a:ext cx="8840639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11" y="1215401"/>
            <a:ext cx="5169077" cy="214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99" y="3286368"/>
            <a:ext cx="5705502" cy="3571632"/>
          </a:xfrm>
          <a:prstGeom prst="rect">
            <a:avLst/>
          </a:prstGeom>
        </p:spPr>
      </p:pic>
      <p:cxnSp>
        <p:nvCxnSpPr>
          <p:cNvPr id="7" name="Curved Connector 6"/>
          <p:cNvCxnSpPr>
            <a:stCxn id="4" idx="3"/>
            <a:endCxn id="5" idx="3"/>
          </p:cNvCxnSpPr>
          <p:nvPr/>
        </p:nvCxnSpPr>
        <p:spPr bwMode="auto">
          <a:xfrm>
            <a:off x="7251788" y="2285885"/>
            <a:ext cx="268213" cy="2786299"/>
          </a:xfrm>
          <a:prstGeom prst="curvedConnector3">
            <a:avLst>
              <a:gd name="adj1" fmla="val 185231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32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" y="1162050"/>
            <a:ext cx="9137443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Combs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72440"/>
            <a:ext cx="8839200" cy="20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As a Sum of Impulses</a:t>
            </a:r>
            <a:endParaRPr lang="en-US" sz="4000" dirty="0"/>
          </a:p>
        </p:txBody>
      </p:sp>
      <p:pic>
        <p:nvPicPr>
          <p:cNvPr id="7170" name="Picture 2" descr="http://upload.wikimedia.org/wikipedia/commons/thumb/8/88/Sampled.signal.svg/585px-Sampled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8" y="1520209"/>
            <a:ext cx="8233636" cy="46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" y="1390027"/>
            <a:ext cx="8916716" cy="2783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5" y="4697069"/>
            <a:ext cx="8372840" cy="1610161"/>
          </a:xfrm>
          <a:prstGeom prst="rect">
            <a:avLst/>
          </a:prstGeom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0503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584257"/>
          </a:xfrm>
        </p:spPr>
        <p:txBody>
          <a:bodyPr/>
          <a:lstStyle/>
          <a:p>
            <a:r>
              <a:rPr lang="en-US" sz="2400" dirty="0" smtClean="0"/>
              <a:t>For a shift-invariant linear system, a sinusoidal input will only generate a sinusoidal output at the same frequency. Therefore, a convolution in the t-domain must be a multiplication in the Fourier domain.</a:t>
            </a:r>
          </a:p>
          <a:p>
            <a:endParaRPr lang="en-US" sz="2400" dirty="0"/>
          </a:p>
          <a:p>
            <a:r>
              <a:rPr lang="en-US" sz="2400" dirty="0" smtClean="0"/>
              <a:t>The above invariability only holds for sinusoidal functions. Therefore, the convolution theorem exists only with the Fourier transform.</a:t>
            </a:r>
          </a:p>
          <a:p>
            <a:endParaRPr lang="en-US" sz="2400" dirty="0"/>
          </a:p>
          <a:p>
            <a:r>
              <a:rPr lang="en-US" sz="2400" dirty="0" smtClean="0"/>
              <a:t>If you are interested, you could write a paper out of these comments.</a:t>
            </a:r>
          </a:p>
        </p:txBody>
      </p:sp>
      <p:pic>
        <p:nvPicPr>
          <p:cNvPr id="4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30" y="5236301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4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Parseval's </a:t>
            </a:r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90600"/>
            <a:ext cx="6790198" cy="1568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" y="2638661"/>
            <a:ext cx="8966095" cy="4219339"/>
          </a:xfrm>
          <a:prstGeom prst="rect">
            <a:avLst/>
          </a:prstGeom>
        </p:spPr>
      </p:pic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03" y="2960972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3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96" y="1282718"/>
            <a:ext cx="7311104" cy="3914926"/>
          </a:xfrm>
          <a:prstGeom prst="rect">
            <a:avLst/>
          </a:prstGeom>
        </p:spPr>
      </p:pic>
      <p:pic>
        <p:nvPicPr>
          <p:cNvPr id="8" name="Picture 4" descr="https://d2t1xqejof9utc.cloudfront.net/screenshots/pics/11b6ee5217b340934f7cdb4bdee6cd9d/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3842291"/>
            <a:ext cx="2886007" cy="21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3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Fourier Transform</a:t>
            </a:r>
            <a:endParaRPr lang="en-US" dirty="0"/>
          </a:p>
        </p:txBody>
      </p:sp>
      <p:pic>
        <p:nvPicPr>
          <p:cNvPr id="29698" name="Picture 2" descr="http://cnyack.homestead.com/files/artran/ft2din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41" y="886425"/>
            <a:ext cx="5665369" cy="16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70427" y="2518858"/>
            <a:ext cx="5344805" cy="2014491"/>
            <a:chOff x="1185862" y="2660033"/>
            <a:chExt cx="7113935" cy="26812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862" y="2660033"/>
              <a:ext cx="7113935" cy="2681287"/>
            </a:xfrm>
            <a:prstGeom prst="rect">
              <a:avLst/>
            </a:prstGeom>
          </p:spPr>
        </p:pic>
        <p:sp>
          <p:nvSpPr>
            <p:cNvPr id="6" name="Left-Right Arrow 5"/>
            <p:cNvSpPr/>
            <p:nvPr/>
          </p:nvSpPr>
          <p:spPr bwMode="auto">
            <a:xfrm>
              <a:off x="3895725" y="3888758"/>
              <a:ext cx="1076325" cy="504825"/>
            </a:xfrm>
            <a:prstGeom prst="left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5" y="4665577"/>
            <a:ext cx="8444403" cy="2198928"/>
          </a:xfrm>
          <a:prstGeom prst="rect">
            <a:avLst/>
          </a:prstGeom>
        </p:spPr>
      </p:pic>
      <p:pic>
        <p:nvPicPr>
          <p:cNvPr id="8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0503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Suppression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74" y="3628327"/>
            <a:ext cx="4882204" cy="2428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52" y="1247078"/>
            <a:ext cx="2428875" cy="2475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687" y="1247078"/>
            <a:ext cx="2523191" cy="2475584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6" idx="1"/>
            <a:endCxn id="4" idx="1"/>
          </p:cNvCxnSpPr>
          <p:nvPr/>
        </p:nvCxnSpPr>
        <p:spPr bwMode="auto">
          <a:xfrm rot="10800000" flipV="1">
            <a:off x="2136674" y="2484869"/>
            <a:ext cx="178" cy="2357895"/>
          </a:xfrm>
          <a:prstGeom prst="curvedConnector3">
            <a:avLst>
              <a:gd name="adj1" fmla="val 128526966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894335" y="3209227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FF0000"/>
                </a:solidFill>
              </a:rPr>
              <a:t>FT</a:t>
            </a:r>
            <a:endParaRPr lang="en-US" kern="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4" idx="3"/>
            <a:endCxn id="7" idx="3"/>
          </p:cNvCxnSpPr>
          <p:nvPr/>
        </p:nvCxnSpPr>
        <p:spPr bwMode="auto">
          <a:xfrm flipV="1">
            <a:off x="7018878" y="2484870"/>
            <a:ext cx="12700" cy="235789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itle 1"/>
          <p:cNvSpPr txBox="1">
            <a:spLocks/>
          </p:cNvSpPr>
          <p:nvPr/>
        </p:nvSpPr>
        <p:spPr bwMode="auto">
          <a:xfrm>
            <a:off x="7344061" y="3209227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00FF"/>
                </a:solidFill>
              </a:rPr>
              <a:t>IFT</a:t>
            </a:r>
            <a:endParaRPr lang="en-US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Low-/High-pass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" y="1149145"/>
            <a:ext cx="8347364" cy="52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2D Rectangle </a:t>
            </a:r>
            <a:r>
              <a:rPr lang="en-US" dirty="0"/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2" y="1079808"/>
            <a:ext cx="8674835" cy="55182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16311" y="1247079"/>
            <a:ext cx="4378713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2400" b="0" kern="0" dirty="0" smtClean="0"/>
              <a:t>Rectangle of Sides X and Y, Centered at Origin</a:t>
            </a:r>
            <a:endParaRPr lang="en-US" sz="2400" b="0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371278" y="3601844"/>
            <a:ext cx="1594624" cy="3345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9539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Property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8" y="849152"/>
            <a:ext cx="7171502" cy="60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Sum of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://www.askamathematician.com/wp-content/uploads/2012/09/IndykKatabiPriceHassanie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9" y="990600"/>
            <a:ext cx="8735122" cy="58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131" y="1371600"/>
            <a:ext cx="8977738" cy="50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0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38014"/>
              </p:ext>
            </p:extLst>
          </p:nvPr>
        </p:nvGraphicFramePr>
        <p:xfrm>
          <a:off x="1998934" y="1365987"/>
          <a:ext cx="5684257" cy="385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3" imgW="431640" imgH="291960" progId="Equation.DSMT4">
                  <p:embed/>
                </p:oleObj>
              </mc:Choice>
              <mc:Fallback>
                <p:oleObj name="Equation" r:id="rId3" imgW="431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934" y="1365987"/>
                        <a:ext cx="5684257" cy="385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3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/>
              <a:t>Homework for </a:t>
            </a:r>
            <a:r>
              <a:rPr lang="en-US" sz="4000" kern="0" dirty="0" smtClean="0"/>
              <a:t>BB06</a:t>
            </a:r>
            <a:endParaRPr lang="en-US" sz="4000" b="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66799"/>
            <a:ext cx="8839200" cy="5450541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b="0" kern="0" dirty="0" smtClean="0"/>
              <a:t>Read about the uncertainty property of Fourier transform, and write no more than three sentences to explain what it is.</a:t>
            </a:r>
          </a:p>
          <a:p>
            <a:pPr eaLnBrk="1" hangingPunct="1"/>
            <a:endParaRPr lang="en-US" b="0" kern="0" dirty="0" smtClean="0"/>
          </a:p>
          <a:p>
            <a:pPr eaLnBrk="1" hangingPunct="1"/>
            <a:r>
              <a:rPr lang="en-US" b="0" kern="0" dirty="0"/>
              <a:t>A</a:t>
            </a:r>
            <a:r>
              <a:rPr lang="en-US" b="0" kern="0" dirty="0" smtClean="0"/>
              <a:t>nalytically compute the Fourier transform of exp(</a:t>
            </a:r>
            <a:r>
              <a:rPr lang="en-US" b="0" kern="0" dirty="0" err="1" smtClean="0"/>
              <a:t>bt</a:t>
            </a:r>
            <a:r>
              <a:rPr lang="en-US" b="0" kern="0" dirty="0" smtClean="0"/>
              <a:t>)u(-t), where b is positive, u(t) is the step function (u(t)=1 for positive t and 0 otherwise).</a:t>
            </a:r>
          </a:p>
          <a:p>
            <a:pPr eaLnBrk="1" hangingPunct="1"/>
            <a:endParaRPr lang="en-US" b="0" kern="0" dirty="0" smtClean="0"/>
          </a:p>
          <a:p>
            <a:pPr eaLnBrk="1" hangingPunct="1"/>
            <a:r>
              <a:rPr lang="en-US" b="0" kern="0" dirty="0" smtClean="0">
                <a:solidFill>
                  <a:srgbClr val="FF0000"/>
                </a:solidFill>
              </a:rPr>
              <a:t>Due date: One week from now (by midnight next Friday).  Please upload your report to MLS.</a:t>
            </a:r>
          </a:p>
          <a:p>
            <a:pPr eaLnBrk="1" hangingPunct="1"/>
            <a:endParaRPr lang="en-US" b="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b="0" kern="0" dirty="0" smtClean="0">
                <a:solidFill>
                  <a:schemeClr val="bg1"/>
                </a:solidFill>
              </a:rPr>
              <a:t>https</a:t>
            </a:r>
            <a:r>
              <a:rPr lang="en-US" b="0" kern="0" dirty="0">
                <a:solidFill>
                  <a:schemeClr val="bg1"/>
                </a:solidFill>
              </a:rPr>
              <a:t>://</a:t>
            </a:r>
            <a:r>
              <a:rPr lang="en-US" b="0" kern="0" dirty="0" smtClean="0">
                <a:solidFill>
                  <a:schemeClr val="bg1"/>
                </a:solidFill>
              </a:rPr>
              <a:t>www.youtube.com/watch?v=1hX_MUh8wfk</a:t>
            </a:r>
            <a:endParaRPr lang="en-US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</a:t>
            </a:r>
            <a:r>
              <a:rPr lang="en-US" sz="4000" b="0" kern="0" dirty="0" smtClean="0"/>
              <a:t> (Real Form)</a:t>
            </a:r>
            <a:endParaRPr lang="en-US" sz="4000" b="0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66568" y="1119092"/>
          <a:ext cx="8010863" cy="121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" name="Equation" r:id="rId3" imgW="4533840" imgH="685800" progId="Equation.DSMT4">
                  <p:embed/>
                </p:oleObj>
              </mc:Choice>
              <mc:Fallback>
                <p:oleObj name="Equation" r:id="rId3" imgW="4533840" imgH="685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8" y="1119092"/>
                        <a:ext cx="8010863" cy="1213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93738" y="3828003"/>
          <a:ext cx="380365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" name="Equation" r:id="rId5" imgW="2654280" imgH="1091880" progId="Equation.DSMT4">
                  <p:embed/>
                </p:oleObj>
              </mc:Choice>
              <mc:Fallback>
                <p:oleObj name="Equation" r:id="rId5" imgW="2654280" imgH="1091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28003"/>
                        <a:ext cx="3803650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93738" y="2751536"/>
          <a:ext cx="2173931" cy="89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" name="Equation" r:id="rId7" imgW="1485720" imgH="609480" progId="Equation.DSMT4">
                  <p:embed/>
                </p:oleObj>
              </mc:Choice>
              <mc:Fallback>
                <p:oleObj name="Equation" r:id="rId7" imgW="1485720" imgH="609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51536"/>
                        <a:ext cx="2173931" cy="89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17" y="2612758"/>
            <a:ext cx="3156304" cy="31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/>
              <a:t>Fourier Series</a:t>
            </a:r>
            <a:r>
              <a:rPr lang="en-US" sz="4000" b="0" kern="0" dirty="0"/>
              <a:t> </a:t>
            </a:r>
            <a:r>
              <a:rPr lang="en-US" sz="4000" b="0" kern="0" dirty="0" smtClean="0"/>
              <a:t>(Complex </a:t>
            </a:r>
            <a:r>
              <a:rPr lang="en-US" sz="4000" b="0" kern="0" dirty="0"/>
              <a:t>Form)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9" y="4585072"/>
            <a:ext cx="6304366" cy="1693064"/>
          </a:xfrm>
          <a:prstGeom prst="rect">
            <a:avLst/>
          </a:prstGeom>
          <a:solidFill>
            <a:srgbClr val="00B050">
              <a:alpha val="50000"/>
            </a:srgbClr>
          </a:solidFill>
        </p:spPr>
      </p:pic>
      <p:pic>
        <p:nvPicPr>
          <p:cNvPr id="1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2" y="1668480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89" y="1097870"/>
            <a:ext cx="4830855" cy="2048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89" y="3030515"/>
            <a:ext cx="5381207" cy="16510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8289" y="5774459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Period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When Period Isn’t Unit</a:t>
            </a:r>
            <a:endParaRPr lang="en-US" sz="4000" b="0" kern="0" dirty="0"/>
          </a:p>
        </p:txBody>
      </p:sp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2074" y="151914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41617"/>
              </p:ext>
            </p:extLst>
          </p:nvPr>
        </p:nvGraphicFramePr>
        <p:xfrm>
          <a:off x="1122557" y="2307711"/>
          <a:ext cx="6839572" cy="143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4" imgW="2184400" imgH="469900" progId="Equation.DSMT4">
                  <p:embed/>
                </p:oleObj>
              </mc:Choice>
              <mc:Fallback>
                <p:oleObj name="Equation" r:id="rId4" imgW="21844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57" y="2307711"/>
                        <a:ext cx="6839572" cy="143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73946"/>
              </p:ext>
            </p:extLst>
          </p:nvPr>
        </p:nvGraphicFramePr>
        <p:xfrm>
          <a:off x="1122557" y="4247896"/>
          <a:ext cx="4994058" cy="161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6" imgW="1562100" imgH="495300" progId="Equation.DSMT4">
                  <p:embed/>
                </p:oleObj>
              </mc:Choice>
              <mc:Fallback>
                <p:oleObj name="Equation" r:id="rId6" imgW="15621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57" y="4247896"/>
                        <a:ext cx="4994058" cy="1616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http://previews.123rf.com/images/johan2011/johan20111109/johan2011110900039/10653039-Road-block-with-Cones-and-Barricade-Stock-Photo-road-safety-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20" y="1618186"/>
            <a:ext cx="5437770" cy="36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Common Sense</a:t>
            </a:r>
            <a:endParaRPr lang="en-US" sz="4000" b="0" kern="0" dirty="0"/>
          </a:p>
        </p:txBody>
      </p:sp>
      <p:pic>
        <p:nvPicPr>
          <p:cNvPr id="32772" name="Picture 4" descr="https://img.clipartfest.com/70d70e696ccec9e45d8c6afd28fc05b0_cute-cartoon-dog-vector-set-cute-dog-cartoon-clipart_500-552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309" y="554500"/>
            <a:ext cx="2019765" cy="22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http://www.how-to-draw-funny-cartoons.com/image-files/cartoon-steak-0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37" y="5263554"/>
            <a:ext cx="2506989" cy="15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stCxn id="32772" idx="2"/>
            <a:endCxn id="32774" idx="1"/>
          </p:cNvCxnSpPr>
          <p:nvPr/>
        </p:nvCxnSpPr>
        <p:spPr bwMode="auto">
          <a:xfrm rot="16200000" flipH="1">
            <a:off x="1927337" y="2167176"/>
            <a:ext cx="3276455" cy="4510746"/>
          </a:xfrm>
          <a:prstGeom prst="curvedConnector2">
            <a:avLst/>
          </a:prstGeom>
          <a:solidFill>
            <a:schemeClr val="accent1"/>
          </a:soli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237" y="3274485"/>
            <a:ext cx="2079763" cy="210775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57258" y="1239346"/>
            <a:ext cx="5969405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400" kern="0" dirty="0" smtClean="0"/>
              <a:t>Simple versus Complex Methods</a:t>
            </a:r>
            <a:endParaRPr lang="en-US" sz="2400" kern="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400" kern="0" dirty="0" smtClean="0"/>
              <a:t>Divide and Conquer Strategies</a:t>
            </a:r>
          </a:p>
        </p:txBody>
      </p:sp>
    </p:spTree>
    <p:extLst>
      <p:ext uri="{BB962C8B-B14F-4D97-AF65-F5344CB8AC3E}">
        <p14:creationId xmlns:p14="http://schemas.microsoft.com/office/powerpoint/2010/main" val="170140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2" y="2459159"/>
            <a:ext cx="8861277" cy="19396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smtClean="0"/>
              <a:t>Outline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78739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7392</TotalTime>
  <Words>527</Words>
  <Application>Microsoft Office PowerPoint</Application>
  <PresentationFormat>On-screen Show (4:3)</PresentationFormat>
  <Paragraphs>141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Malgun Gothic</vt:lpstr>
      <vt:lpstr>ＭＳ Ｐゴシック</vt:lpstr>
      <vt:lpstr>Arial</vt:lpstr>
      <vt:lpstr>Times</vt:lpstr>
      <vt:lpstr>Times New Roman</vt:lpstr>
      <vt:lpstr>Blank Presentation</vt:lpstr>
      <vt:lpstr>Equation</vt:lpstr>
      <vt:lpstr>MathType 6.0 Equation</vt:lpstr>
      <vt:lpstr>PowerPoint Presentation</vt:lpstr>
      <vt:lpstr>PowerPoint Presentation</vt:lpstr>
      <vt:lpstr>As a Sum of Impulses</vt:lpstr>
      <vt:lpstr>As Sum of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Rectangular/Gate Function</vt:lpstr>
      <vt:lpstr>Periodization</vt:lpstr>
      <vt:lpstr>As Period Gets Larger</vt:lpstr>
      <vt:lpstr>PowerPoint Presentation</vt:lpstr>
      <vt:lpstr>PowerPoint Presentation</vt:lpstr>
      <vt:lpstr>Sinc Function</vt:lpstr>
      <vt:lpstr>Example 2: Triangle Function</vt:lpstr>
      <vt:lpstr>Sinc2</vt:lpstr>
      <vt:lpstr>PowerPoint Presentation</vt:lpstr>
      <vt:lpstr>Basic Properties</vt:lpstr>
      <vt:lpstr>Linearity</vt:lpstr>
      <vt:lpstr>Shift</vt:lpstr>
      <vt:lpstr>Scaling</vt:lpstr>
      <vt:lpstr>Example</vt:lpstr>
      <vt:lpstr>Derivation</vt:lpstr>
      <vt:lpstr>Paired Combs</vt:lpstr>
      <vt:lpstr>Convolution Theorem</vt:lpstr>
      <vt:lpstr>Why?</vt:lpstr>
      <vt:lpstr>Why?</vt:lpstr>
      <vt:lpstr>Parseval's Identity</vt:lpstr>
      <vt:lpstr>Why?</vt:lpstr>
      <vt:lpstr>2D Fourier Transform</vt:lpstr>
      <vt:lpstr>Noise Suppression</vt:lpstr>
      <vt:lpstr>Low-/High-pass Filtering</vt:lpstr>
      <vt:lpstr>Example: 2D Rectangle Function</vt:lpstr>
      <vt:lpstr>Rotation Property</vt:lpstr>
      <vt:lpstr>Why?</vt:lpstr>
      <vt:lpstr>PowerPoint Presentation</vt:lpstr>
      <vt:lpstr>PowerPoint Presentation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2277</cp:revision>
  <cp:lastPrinted>2012-03-08T21:40:16Z</cp:lastPrinted>
  <dcterms:created xsi:type="dcterms:W3CDTF">2006-10-23T16:36:06Z</dcterms:created>
  <dcterms:modified xsi:type="dcterms:W3CDTF">2018-02-02T15:44:22Z</dcterms:modified>
</cp:coreProperties>
</file>