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603" r:id="rId2"/>
    <p:sldId id="1235" r:id="rId3"/>
    <p:sldId id="1191" r:id="rId4"/>
    <p:sldId id="1045" r:id="rId5"/>
    <p:sldId id="1262" r:id="rId6"/>
    <p:sldId id="1261" r:id="rId7"/>
    <p:sldId id="1263" r:id="rId8"/>
    <p:sldId id="1258" r:id="rId9"/>
    <p:sldId id="1259" r:id="rId10"/>
    <p:sldId id="1264" r:id="rId11"/>
    <p:sldId id="1194" r:id="rId12"/>
    <p:sldId id="1120" r:id="rId13"/>
    <p:sldId id="1196" r:id="rId14"/>
    <p:sldId id="1119" r:id="rId15"/>
    <p:sldId id="1195" r:id="rId16"/>
    <p:sldId id="1246" r:id="rId17"/>
    <p:sldId id="1247" r:id="rId18"/>
    <p:sldId id="1248" r:id="rId19"/>
    <p:sldId id="1249" r:id="rId20"/>
    <p:sldId id="1250" r:id="rId21"/>
    <p:sldId id="1251" r:id="rId22"/>
    <p:sldId id="1252" r:id="rId23"/>
    <p:sldId id="1253" r:id="rId24"/>
    <p:sldId id="1254" r:id="rId25"/>
    <p:sldId id="1255" r:id="rId26"/>
    <p:sldId id="1256" r:id="rId27"/>
    <p:sldId id="1257" r:id="rId28"/>
    <p:sldId id="1225" r:id="rId29"/>
    <p:sldId id="1230" r:id="rId30"/>
    <p:sldId id="1231" r:id="rId31"/>
    <p:sldId id="1236" r:id="rId32"/>
    <p:sldId id="1233" r:id="rId33"/>
    <p:sldId id="1183" r:id="rId34"/>
    <p:sldId id="1207" r:id="rId35"/>
    <p:sldId id="1199" r:id="rId36"/>
    <p:sldId id="1184" r:id="rId37"/>
    <p:sldId id="1234" r:id="rId38"/>
    <p:sldId id="1238" r:id="rId39"/>
    <p:sldId id="1240" r:id="rId40"/>
    <p:sldId id="1239" r:id="rId41"/>
    <p:sldId id="1241" r:id="rId42"/>
    <p:sldId id="1265" r:id="rId43"/>
    <p:sldId id="1266" r:id="rId44"/>
    <p:sldId id="1243" r:id="rId45"/>
    <p:sldId id="1245" r:id="rId46"/>
    <p:sldId id="1244" r:id="rId47"/>
    <p:sldId id="1208" r:id="rId48"/>
    <p:sldId id="1209" r:id="rId49"/>
    <p:sldId id="1237" r:id="rId50"/>
    <p:sldId id="122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3399FF"/>
    <a:srgbClr val="0066FF"/>
    <a:srgbClr val="FF99FF"/>
    <a:srgbClr val="33CC33"/>
    <a:srgbClr val="993366"/>
    <a:srgbClr val="003399"/>
    <a:srgbClr val="CC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6375" autoAdjust="0"/>
  </p:normalViewPr>
  <p:slideViewPr>
    <p:cSldViewPr snapToGrid="0">
      <p:cViewPr varScale="1">
        <p:scale>
          <a:sx n="80" d="100"/>
          <a:sy n="80" d="100"/>
        </p:scale>
        <p:origin x="16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32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0534E-9FB8-46AE-8E3B-5675B268A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E5D3-627C-4511-B3F4-264A77E3CF6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2E68-66C4-4B01-8D1F-712CF75BFD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A7D03F-0D9F-4D6E-A9DA-DA22B08C88F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488692-0FB6-433E-9CFB-08D03A34DD8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0" hangingPunct="0"/>
            <a:fld id="{7CB0FFF0-54BA-3647-A41C-5B9BFB72D9A1}" type="datetimeFigureOut">
              <a:rPr lang="en-US" smtClean="0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2/8/2018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0" hangingPunct="0"/>
            <a:fld id="{6C89A89B-94DB-104C-B520-29F91C44CDB5}" type="slidenum">
              <a:rPr lang="en-US" smtClean="0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551609-7012-4524-8F91-CAEC89A8DA2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38EB37-9F67-488F-AFCB-318363D4DA79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5EC937-4EEB-42FF-9745-F8ECC712C67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E09F27-08E5-47E1-9081-CDEF6FA997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251E47-B223-48F4-A299-CE4A766087D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B27830-E813-4D5B-BECC-EB4E76333BE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50E5CE-EF1E-495C-8D34-E9307ADFFB2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3.wmf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png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hyperlink" Target="http://www.google.com/url?sa=i&amp;rct=j&amp;q=sinusoidal+wave&amp;source=images&amp;cd=&amp;cad=rja&amp;docid=aUsZh2lnYft5UM&amp;tbnid=7QhmhKNFCB0h1M:&amp;ved=0CAUQjRw&amp;url=https://www.boundless.com/physics/waves-and-vibrations/wave-behavior-and-interaction/harmonic-wave-functions/&amp;ei=hgMeUpr9EMPc4AO0vYCABg&amp;bvm=bv.51156542,d.cWc&amp;psig=AFQjCNEbUtlbuc_9EF8GweDdFxk_9_tSPA&amp;ust=1377785026013464" TargetMode="Externa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4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5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gif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9" y="55626"/>
            <a:ext cx="1682262" cy="1600200"/>
          </a:xfrm>
          <a:prstGeom prst="rect">
            <a:avLst/>
          </a:prstGeom>
        </p:spPr>
      </p:pic>
      <p:pic>
        <p:nvPicPr>
          <p:cNvPr id="8194" name="Picture 2" descr="lgplog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" y="62177"/>
            <a:ext cx="6707205" cy="12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962"/>
            <a:ext cx="9144000" cy="19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1722874"/>
            <a:ext cx="9144000" cy="339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38655 </a:t>
            </a:r>
            <a:r>
              <a:rPr lang="en-US" sz="2400" dirty="0" smtClean="0">
                <a:solidFill>
                  <a:schemeClr val="tx1"/>
                </a:solidFill>
              </a:rPr>
              <a:t>BMED-2300-02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tx1"/>
                </a:solidFill>
              </a:rPr>
              <a:t>Lecture 7: Signal Processing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Ge Wang, PhD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Biomedical </a:t>
            </a:r>
            <a:r>
              <a:rPr lang="en-US" sz="2400" dirty="0">
                <a:solidFill>
                  <a:schemeClr val="tx1"/>
                </a:solidFill>
              </a:rPr>
              <a:t>Imaging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CBIS/BME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RPI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wangg6@rpi.edu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February 6, 2018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4000" dirty="0" smtClean="0"/>
              <a:t>Representing a Continuous Function</a:t>
            </a:r>
            <a:endParaRPr 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02751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kern="0" dirty="0" smtClean="0"/>
              <a:t>The product of the delta function and a continuous function </a:t>
            </a:r>
            <a:r>
              <a:rPr lang="en-US" altLang="en-US" sz="2400" i="1" kern="0" dirty="0" smtClean="0"/>
              <a:t>f</a:t>
            </a:r>
            <a:r>
              <a:rPr lang="en-US" altLang="en-US" sz="2400" kern="0" dirty="0" smtClean="0"/>
              <a:t> can be measured to give a unique result</a:t>
            </a:r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pPr marL="0" indent="0">
              <a:buNone/>
            </a:pPr>
            <a:endParaRPr lang="en-US" altLang="en-US" sz="2400" kern="0" dirty="0" smtClean="0"/>
          </a:p>
          <a:p>
            <a:r>
              <a:rPr lang="en-US" altLang="en-US" sz="2400" kern="0" dirty="0" smtClean="0"/>
              <a:t>Therefore, a sample is recorded</a:t>
            </a:r>
            <a:endParaRPr lang="en-US" altLang="en-US" sz="2400" kern="0" dirty="0">
              <a:sym typeface="Symbol" panose="05050102010706020507" pitchFamily="18" charset="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1047132" y="1904849"/>
          <a:ext cx="7315537" cy="30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4" imgW="3987720" imgH="1676160" progId="Equation.3">
                  <p:embed/>
                </p:oleObj>
              </mc:Choice>
              <mc:Fallback>
                <p:oleObj name="Equation" r:id="rId4" imgW="3987720" imgH="167616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32" y="1904849"/>
                        <a:ext cx="7315537" cy="30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/>
          </p:nvPr>
        </p:nvGraphicFramePr>
        <p:xfrm>
          <a:off x="1047132" y="5373331"/>
          <a:ext cx="30813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6" imgW="1587240" imgH="330120" progId="Equation.3">
                  <p:embed/>
                </p:oleObj>
              </mc:Choice>
              <mc:Fallback>
                <p:oleObj name="Equation" r:id="rId6" imgW="1587240" imgH="33012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32" y="5373331"/>
                        <a:ext cx="30813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/>
          </p:nvPr>
        </p:nvGraphicFramePr>
        <p:xfrm>
          <a:off x="4847300" y="5329420"/>
          <a:ext cx="30321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8" imgW="1562040" imgH="330120" progId="Equation.DSMT4">
                  <p:embed/>
                </p:oleObj>
              </mc:Choice>
              <mc:Fallback>
                <p:oleObj name="Equation" r:id="rId8" imgW="1562040" imgH="33012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300" y="5329420"/>
                        <a:ext cx="30321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257368" y="5530979"/>
            <a:ext cx="461034" cy="32446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8871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Theorem</a:t>
            </a:r>
            <a:endParaRPr lang="en-US" dirty="0"/>
          </a:p>
        </p:txBody>
      </p:sp>
      <p:pic>
        <p:nvPicPr>
          <p:cNvPr id="4" name="Picture 2" descr="http://www4.uwsp.edu/physastr/kmenning/images/Hecht4.11.F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9" y="1397919"/>
            <a:ext cx="7232921" cy="51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8" y="1307462"/>
            <a:ext cx="8238881" cy="384234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ctr"/>
            <a:r>
              <a:rPr lang="en-US" altLang="en-US" sz="4000" b="1" kern="0" dirty="0" smtClean="0"/>
              <a:t>Why Digital?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5466673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ctr"/>
            <a:r>
              <a:rPr lang="en-US" altLang="en-US" sz="2800" b="1" kern="0" dirty="0" smtClean="0">
                <a:solidFill>
                  <a:srgbClr val="FF0000"/>
                </a:solidFill>
              </a:rPr>
              <a:t>Let’s Study How to Process Digital Signal Next!</a:t>
            </a:r>
          </a:p>
        </p:txBody>
      </p:sp>
    </p:spTree>
    <p:extLst>
      <p:ext uri="{BB962C8B-B14F-4D97-AF65-F5344CB8AC3E}">
        <p14:creationId xmlns:p14="http://schemas.microsoft.com/office/powerpoint/2010/main" val="12002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Computer</a:t>
            </a:r>
            <a:endParaRPr lang="en-US" dirty="0"/>
          </a:p>
        </p:txBody>
      </p:sp>
      <p:pic>
        <p:nvPicPr>
          <p:cNvPr id="43010" name="Picture 2" descr="http://wiki.genexus.com/commwiki/servlet/apgetwikiimage?16913,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7806"/>
            <a:ext cx="88106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0" name="Picture 2" descr="http://www.infoplease.com/images/ESCI140SAMPLI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2" y="305354"/>
            <a:ext cx="7089255" cy="63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16516" y="990600"/>
          <a:ext cx="4310968" cy="575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Visio" r:id="rId3" imgW="3305755" imgH="4409793" progId="Visio.Drawing.11">
                  <p:embed/>
                </p:oleObj>
              </mc:Choice>
              <mc:Fallback>
                <p:oleObj name="Visio" r:id="rId3" imgW="3305755" imgH="4409793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516" y="990600"/>
                        <a:ext cx="4310968" cy="575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4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C:\Jolinda\fft stuff\sine_2_nodo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7" y="1217901"/>
            <a:ext cx="6883708" cy="512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7500731" y="5547115"/>
            <a:ext cx="1295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+mn-lt"/>
              </a:rPr>
              <a:t>Second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152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dirty="0" smtClean="0"/>
              <a:t>Continuous Wave</a:t>
            </a:r>
            <a:endParaRPr lang="en-US" kern="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93705" y="1828503"/>
            <a:ext cx="1739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5*sin(2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4t)</a:t>
            </a:r>
            <a:endParaRPr lang="en-US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1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0" descr="C:\Jolinda\fft stuff\sine_2_do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6" y="1182751"/>
            <a:ext cx="6864626" cy="51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1881404" y="6061211"/>
            <a:ext cx="6034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Frequency = 4 Hz, Rate = 256 </a:t>
            </a:r>
            <a:r>
              <a:rPr lang="en-US" altLang="en-US" sz="2400" b="1" dirty="0" smtClean="0">
                <a:latin typeface="+mn-lt"/>
              </a:rPr>
              <a:t>Samples/s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7175" name="Text Box 17"/>
          <p:cNvSpPr txBox="1">
            <a:spLocks noChangeArrowheads="1"/>
          </p:cNvSpPr>
          <p:nvPr/>
        </p:nvSpPr>
        <p:spPr bwMode="auto">
          <a:xfrm>
            <a:off x="7491752" y="5506029"/>
            <a:ext cx="1295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+mn-lt"/>
              </a:rPr>
              <a:t>Second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52400" y="152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dirty="0" smtClean="0"/>
              <a:t>Well Sampled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028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Jolinda\fft stuff\undersampled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1167642"/>
            <a:ext cx="6891130" cy="516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335491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Under-sampled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signal can confuse you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when reconstructed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52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kern="0" dirty="0" smtClean="0"/>
              <a:t>Under-sampled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951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Continuous vs Discrete</a:t>
            </a:r>
            <a:endParaRPr lang="en-US" altLang="en-US" dirty="0"/>
          </a:p>
        </p:txBody>
      </p: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5360505" y="2279374"/>
            <a:ext cx="2438400" cy="2286000"/>
            <a:chOff x="3408" y="1920"/>
            <a:chExt cx="1536" cy="1440"/>
          </a:xfrm>
        </p:grpSpPr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3600" y="2496"/>
              <a:ext cx="0" cy="8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V="1">
              <a:off x="3792" y="2352"/>
              <a:ext cx="0" cy="10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3984" y="2304"/>
              <a:ext cx="0" cy="105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4176" y="2448"/>
              <a:ext cx="0" cy="91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62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V="1">
              <a:off x="4560" y="2784"/>
              <a:ext cx="0" cy="5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4752" y="2784"/>
              <a:ext cx="0" cy="5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3408" y="1920"/>
              <a:ext cx="1536" cy="1440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1398105" y="2279374"/>
            <a:ext cx="2438400" cy="2286000"/>
            <a:chOff x="912" y="1920"/>
            <a:chExt cx="1536" cy="1440"/>
          </a:xfrm>
        </p:grpSpPr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912" y="2272"/>
              <a:ext cx="1536" cy="560"/>
            </a:xfrm>
            <a:custGeom>
              <a:avLst/>
              <a:gdLst>
                <a:gd name="T0" fmla="*/ 0 w 1536"/>
                <a:gd name="T1" fmla="*/ 400 h 560"/>
                <a:gd name="T2" fmla="*/ 576 w 1536"/>
                <a:gd name="T3" fmla="*/ 16 h 560"/>
                <a:gd name="T4" fmla="*/ 1056 w 1536"/>
                <a:gd name="T5" fmla="*/ 496 h 560"/>
                <a:gd name="T6" fmla="*/ 1536 w 1536"/>
                <a:gd name="T7" fmla="*/ 40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560">
                  <a:moveTo>
                    <a:pt x="0" y="400"/>
                  </a:moveTo>
                  <a:cubicBezTo>
                    <a:pt x="200" y="200"/>
                    <a:pt x="400" y="0"/>
                    <a:pt x="576" y="16"/>
                  </a:cubicBezTo>
                  <a:cubicBezTo>
                    <a:pt x="752" y="32"/>
                    <a:pt x="896" y="432"/>
                    <a:pt x="1056" y="496"/>
                  </a:cubicBezTo>
                  <a:cubicBezTo>
                    <a:pt x="1216" y="560"/>
                    <a:pt x="1376" y="480"/>
                    <a:pt x="1536" y="40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912" y="1920"/>
              <a:ext cx="1536" cy="1440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4173055" y="3162024"/>
            <a:ext cx="850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000" b="1" dirty="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</a:t>
            </a:r>
            <a:endParaRPr lang="en-US" altLang="en-US" sz="6000" b="1" dirty="0" smtClean="0">
              <a:latin typeface="ZapfHumnst B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4089" y="810653"/>
          <a:ext cx="7615822" cy="5029200"/>
        </p:xfrm>
        <a:graphic>
          <a:graphicData uri="http://schemas.openxmlformats.org/drawingml/2006/table">
            <a:tbl>
              <a:tblPr firstRow="1" bandRow="1"/>
              <a:tblGrid>
                <a:gridCol w="8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1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strike="noStrike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ntro</a:t>
                      </a:r>
                      <a:r>
                        <a:rPr lang="en-US" sz="1600" b="1" strike="noStrike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1/19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 (Basics)</a:t>
                      </a:r>
                      <a:endParaRPr lang="en-US" sz="1600" b="1" strike="noStrike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Fourier Series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-3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7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 Processing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 FT &amp; FFT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2/13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1600" b="1" spc="-5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 (Homework)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2/20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&amp; Performance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3/02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&amp; Radiography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Reconstruction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3/09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Scanner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3/20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III (CT)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Physics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 &amp; SPECT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</a:t>
                      </a:r>
                      <a:r>
                        <a:rPr lang="en-US" sz="1600" b="1" spc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Imaging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</a:t>
                      </a:r>
                      <a:r>
                        <a:rPr lang="en-US" sz="1600" b="1" spc="-5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lang="en-US" sz="1600" b="1" spc="-1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3679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BB Schedule for S18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03" y="5928390"/>
            <a:ext cx="8227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Hour: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Tue &amp; Fri 3-4 @ CBIS 3209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wangg6@rpi.edu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Kathleen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4-5 &amp; Thurs 4-5 @ JEC 7045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chens18@rpi.edu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457200" y="3339548"/>
            <a:ext cx="0" cy="1371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762000" y="3110948"/>
            <a:ext cx="0" cy="1600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1066800" y="3034748"/>
            <a:ext cx="0" cy="1676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V="1">
            <a:off x="1371600" y="3263348"/>
            <a:ext cx="0" cy="1447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1676400" y="3720548"/>
            <a:ext cx="0" cy="990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1981200" y="3796748"/>
            <a:ext cx="0" cy="914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V="1">
            <a:off x="2286000" y="3796748"/>
            <a:ext cx="0" cy="914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Aliasing Problem</a:t>
            </a:r>
            <a:endParaRPr lang="en-US" altLang="en-US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3429000" y="2425148"/>
            <a:ext cx="2438400" cy="2286000"/>
            <a:chOff x="3408" y="1920"/>
            <a:chExt cx="1536" cy="1440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 flipV="1">
              <a:off x="3600" y="2496"/>
              <a:ext cx="0" cy="8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V="1">
              <a:off x="3792" y="2352"/>
              <a:ext cx="0" cy="10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984" y="2304"/>
              <a:ext cx="0" cy="105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4176" y="2448"/>
              <a:ext cx="0" cy="91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4368" y="2736"/>
              <a:ext cx="0" cy="62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4560" y="2784"/>
              <a:ext cx="0" cy="5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4752" y="2784"/>
              <a:ext cx="0" cy="5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3408" y="1920"/>
              <a:ext cx="1536" cy="1440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12302" name="Freeform 14"/>
          <p:cNvSpPr>
            <a:spLocks/>
          </p:cNvSpPr>
          <p:nvPr/>
        </p:nvSpPr>
        <p:spPr bwMode="auto">
          <a:xfrm>
            <a:off x="152400" y="2750586"/>
            <a:ext cx="2438400" cy="1271587"/>
          </a:xfrm>
          <a:custGeom>
            <a:avLst/>
            <a:gdLst>
              <a:gd name="T0" fmla="*/ 0 w 1536"/>
              <a:gd name="T1" fmla="*/ 547 h 801"/>
              <a:gd name="T2" fmla="*/ 104 w 1536"/>
              <a:gd name="T3" fmla="*/ 278 h 801"/>
              <a:gd name="T4" fmla="*/ 302 w 1536"/>
              <a:gd name="T5" fmla="*/ 434 h 801"/>
              <a:gd name="T6" fmla="*/ 392 w 1536"/>
              <a:gd name="T7" fmla="*/ 163 h 801"/>
              <a:gd name="T8" fmla="*/ 483 w 1536"/>
              <a:gd name="T9" fmla="*/ 14 h 801"/>
              <a:gd name="T10" fmla="*/ 606 w 1536"/>
              <a:gd name="T11" fmla="*/ 245 h 801"/>
              <a:gd name="T12" fmla="*/ 664 w 1536"/>
              <a:gd name="T13" fmla="*/ 442 h 801"/>
              <a:gd name="T14" fmla="*/ 754 w 1536"/>
              <a:gd name="T15" fmla="*/ 327 h 801"/>
              <a:gd name="T16" fmla="*/ 878 w 1536"/>
              <a:gd name="T17" fmla="*/ 574 h 801"/>
              <a:gd name="T18" fmla="*/ 1108 w 1536"/>
              <a:gd name="T19" fmla="*/ 607 h 801"/>
              <a:gd name="T20" fmla="*/ 1232 w 1536"/>
              <a:gd name="T21" fmla="*/ 796 h 801"/>
              <a:gd name="T22" fmla="*/ 1355 w 1536"/>
              <a:gd name="T23" fmla="*/ 640 h 801"/>
              <a:gd name="T24" fmla="*/ 1536 w 1536"/>
              <a:gd name="T25" fmla="*/ 547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36" h="801">
                <a:moveTo>
                  <a:pt x="0" y="547"/>
                </a:moveTo>
                <a:cubicBezTo>
                  <a:pt x="17" y="502"/>
                  <a:pt x="54" y="297"/>
                  <a:pt x="104" y="278"/>
                </a:cubicBezTo>
                <a:cubicBezTo>
                  <a:pt x="154" y="259"/>
                  <a:pt x="254" y="453"/>
                  <a:pt x="302" y="434"/>
                </a:cubicBezTo>
                <a:cubicBezTo>
                  <a:pt x="350" y="415"/>
                  <a:pt x="362" y="233"/>
                  <a:pt x="392" y="163"/>
                </a:cubicBezTo>
                <a:cubicBezTo>
                  <a:pt x="422" y="93"/>
                  <a:pt x="447" y="0"/>
                  <a:pt x="483" y="14"/>
                </a:cubicBezTo>
                <a:cubicBezTo>
                  <a:pt x="519" y="28"/>
                  <a:pt x="576" y="174"/>
                  <a:pt x="606" y="245"/>
                </a:cubicBezTo>
                <a:cubicBezTo>
                  <a:pt x="636" y="316"/>
                  <a:pt x="639" y="428"/>
                  <a:pt x="664" y="442"/>
                </a:cubicBezTo>
                <a:cubicBezTo>
                  <a:pt x="689" y="456"/>
                  <a:pt x="718" y="305"/>
                  <a:pt x="754" y="327"/>
                </a:cubicBezTo>
                <a:cubicBezTo>
                  <a:pt x="790" y="349"/>
                  <a:pt x="819" y="527"/>
                  <a:pt x="878" y="574"/>
                </a:cubicBezTo>
                <a:cubicBezTo>
                  <a:pt x="937" y="621"/>
                  <a:pt x="1049" y="570"/>
                  <a:pt x="1108" y="607"/>
                </a:cubicBezTo>
                <a:cubicBezTo>
                  <a:pt x="1167" y="644"/>
                  <a:pt x="1191" y="791"/>
                  <a:pt x="1232" y="796"/>
                </a:cubicBezTo>
                <a:cubicBezTo>
                  <a:pt x="1273" y="801"/>
                  <a:pt x="1304" y="682"/>
                  <a:pt x="1355" y="640"/>
                </a:cubicBezTo>
                <a:cubicBezTo>
                  <a:pt x="1406" y="598"/>
                  <a:pt x="1498" y="567"/>
                  <a:pt x="1536" y="547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2303" name="Freeform 15"/>
          <p:cNvSpPr>
            <a:spLocks/>
          </p:cNvSpPr>
          <p:nvPr/>
        </p:nvSpPr>
        <p:spPr bwMode="auto">
          <a:xfrm>
            <a:off x="152400" y="2425148"/>
            <a:ext cx="2438400" cy="2286000"/>
          </a:xfrm>
          <a:custGeom>
            <a:avLst/>
            <a:gdLst>
              <a:gd name="T0" fmla="*/ 0 w 1536"/>
              <a:gd name="T1" fmla="*/ 0 h 1440"/>
              <a:gd name="T2" fmla="*/ 0 w 1536"/>
              <a:gd name="T3" fmla="*/ 1440 h 1440"/>
              <a:gd name="T4" fmla="*/ 1536 w 1536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1440">
                <a:moveTo>
                  <a:pt x="0" y="0"/>
                </a:moveTo>
                <a:lnTo>
                  <a:pt x="0" y="1440"/>
                </a:lnTo>
                <a:lnTo>
                  <a:pt x="1536" y="14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6400800" y="2425148"/>
            <a:ext cx="2438400" cy="2286000"/>
            <a:chOff x="912" y="1920"/>
            <a:chExt cx="1536" cy="1440"/>
          </a:xfrm>
        </p:grpSpPr>
        <p:sp>
          <p:nvSpPr>
            <p:cNvPr id="12305" name="Freeform 17"/>
            <p:cNvSpPr>
              <a:spLocks/>
            </p:cNvSpPr>
            <p:nvPr/>
          </p:nvSpPr>
          <p:spPr bwMode="auto">
            <a:xfrm>
              <a:off x="912" y="2272"/>
              <a:ext cx="1536" cy="560"/>
            </a:xfrm>
            <a:custGeom>
              <a:avLst/>
              <a:gdLst>
                <a:gd name="T0" fmla="*/ 0 w 1536"/>
                <a:gd name="T1" fmla="*/ 400 h 560"/>
                <a:gd name="T2" fmla="*/ 576 w 1536"/>
                <a:gd name="T3" fmla="*/ 16 h 560"/>
                <a:gd name="T4" fmla="*/ 1056 w 1536"/>
                <a:gd name="T5" fmla="*/ 496 h 560"/>
                <a:gd name="T6" fmla="*/ 1536 w 1536"/>
                <a:gd name="T7" fmla="*/ 40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560">
                  <a:moveTo>
                    <a:pt x="0" y="400"/>
                  </a:moveTo>
                  <a:cubicBezTo>
                    <a:pt x="200" y="200"/>
                    <a:pt x="400" y="0"/>
                    <a:pt x="576" y="16"/>
                  </a:cubicBezTo>
                  <a:cubicBezTo>
                    <a:pt x="752" y="32"/>
                    <a:pt x="896" y="432"/>
                    <a:pt x="1056" y="496"/>
                  </a:cubicBezTo>
                  <a:cubicBezTo>
                    <a:pt x="1216" y="560"/>
                    <a:pt x="1376" y="480"/>
                    <a:pt x="1536" y="40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912" y="1920"/>
              <a:ext cx="1536" cy="1440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578100" y="2870475"/>
            <a:ext cx="850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000" dirty="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</a:t>
            </a:r>
            <a:endParaRPr lang="en-US" altLang="en-US" sz="6000" dirty="0" smtClean="0">
              <a:latin typeface="ZapfHumnst BT" pitchFamily="34" charset="0"/>
              <a:cs typeface="+mn-cs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562600" y="2870475"/>
            <a:ext cx="8509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00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</a:t>
            </a:r>
            <a:endParaRPr lang="en-US" altLang="en-US" sz="6000" smtClean="0">
              <a:latin typeface="ZapfHumnst B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Spatial Doman</a:t>
            </a:r>
            <a:endParaRPr lang="en-US" altLang="en-US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858000" y="2941983"/>
            <a:ext cx="0" cy="1371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7162800" y="2713383"/>
            <a:ext cx="0" cy="1600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7467600" y="2637183"/>
            <a:ext cx="0" cy="1676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7772400" y="2865783"/>
            <a:ext cx="0" cy="1447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8077200" y="3322983"/>
            <a:ext cx="0" cy="990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8382000" y="3399183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8686800" y="3399183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6553200" y="2027583"/>
            <a:ext cx="2438400" cy="2286000"/>
          </a:xfrm>
          <a:custGeom>
            <a:avLst/>
            <a:gdLst>
              <a:gd name="T0" fmla="*/ 0 w 1536"/>
              <a:gd name="T1" fmla="*/ 0 h 1440"/>
              <a:gd name="T2" fmla="*/ 0 w 1536"/>
              <a:gd name="T3" fmla="*/ 1440 h 1440"/>
              <a:gd name="T4" fmla="*/ 1536 w 1536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1440">
                <a:moveTo>
                  <a:pt x="0" y="0"/>
                </a:moveTo>
                <a:lnTo>
                  <a:pt x="0" y="1440"/>
                </a:lnTo>
                <a:lnTo>
                  <a:pt x="1536" y="14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368300" y="2027583"/>
            <a:ext cx="2438400" cy="2286000"/>
            <a:chOff x="912" y="1920"/>
            <a:chExt cx="1536" cy="1440"/>
          </a:xfrm>
        </p:grpSpPr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912" y="2272"/>
              <a:ext cx="1536" cy="560"/>
            </a:xfrm>
            <a:custGeom>
              <a:avLst/>
              <a:gdLst>
                <a:gd name="T0" fmla="*/ 0 w 1536"/>
                <a:gd name="T1" fmla="*/ 400 h 560"/>
                <a:gd name="T2" fmla="*/ 576 w 1536"/>
                <a:gd name="T3" fmla="*/ 16 h 560"/>
                <a:gd name="T4" fmla="*/ 1056 w 1536"/>
                <a:gd name="T5" fmla="*/ 496 h 560"/>
                <a:gd name="T6" fmla="*/ 1536 w 1536"/>
                <a:gd name="T7" fmla="*/ 40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560">
                  <a:moveTo>
                    <a:pt x="0" y="400"/>
                  </a:moveTo>
                  <a:cubicBezTo>
                    <a:pt x="200" y="200"/>
                    <a:pt x="400" y="0"/>
                    <a:pt x="576" y="16"/>
                  </a:cubicBezTo>
                  <a:cubicBezTo>
                    <a:pt x="752" y="32"/>
                    <a:pt x="896" y="432"/>
                    <a:pt x="1056" y="496"/>
                  </a:cubicBezTo>
                  <a:cubicBezTo>
                    <a:pt x="1216" y="560"/>
                    <a:pt x="1376" y="480"/>
                    <a:pt x="1536" y="40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912" y="1920"/>
              <a:ext cx="1536" cy="1440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06700" y="2910233"/>
            <a:ext cx="850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 dirty="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</a:t>
            </a:r>
            <a:endParaRPr lang="en-US" altLang="en-US" sz="4000" b="1" dirty="0" smtClean="0">
              <a:latin typeface="ZapfHumnst BT" pitchFamily="34" charset="0"/>
              <a:cs typeface="+mn-cs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715000" y="2941983"/>
            <a:ext cx="850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=</a:t>
            </a:r>
            <a:endParaRPr lang="en-US" altLang="en-US" sz="4000" b="1" smtClean="0">
              <a:latin typeface="ZapfHumnst BT" pitchFamily="34" charset="0"/>
              <a:cs typeface="+mn-cs"/>
            </a:endParaRP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38862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41910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44958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48006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1054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54102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V="1">
            <a:off x="5715000" y="2408583"/>
            <a:ext cx="0" cy="1905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>
            <a:off x="3581400" y="2027583"/>
            <a:ext cx="2438400" cy="2286000"/>
          </a:xfrm>
          <a:custGeom>
            <a:avLst/>
            <a:gdLst>
              <a:gd name="T0" fmla="*/ 0 w 1536"/>
              <a:gd name="T1" fmla="*/ 0 h 1440"/>
              <a:gd name="T2" fmla="*/ 0 w 1536"/>
              <a:gd name="T3" fmla="*/ 1440 h 1440"/>
              <a:gd name="T4" fmla="*/ 1536 w 1536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1440">
                <a:moveTo>
                  <a:pt x="0" y="0"/>
                </a:moveTo>
                <a:lnTo>
                  <a:pt x="0" y="1440"/>
                </a:lnTo>
                <a:lnTo>
                  <a:pt x="1536" y="14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Frequency Domain</a:t>
            </a:r>
            <a:endParaRPr lang="en-US" altLang="en-US" dirty="0"/>
          </a:p>
        </p:txBody>
      </p:sp>
      <p:grpSp>
        <p:nvGrpSpPr>
          <p:cNvPr id="35869" name="Group 29"/>
          <p:cNvGrpSpPr>
            <a:grpSpLocks/>
          </p:cNvGrpSpPr>
          <p:nvPr/>
        </p:nvGrpSpPr>
        <p:grpSpPr bwMode="auto">
          <a:xfrm>
            <a:off x="3405188" y="2133600"/>
            <a:ext cx="2438400" cy="2209800"/>
            <a:chOff x="2256" y="1344"/>
            <a:chExt cx="1536" cy="1392"/>
          </a:xfrm>
        </p:grpSpPr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2256" y="1344"/>
              <a:ext cx="1536" cy="1392"/>
              <a:chOff x="384" y="2064"/>
              <a:chExt cx="1536" cy="1392"/>
            </a:xfrm>
          </p:grpSpPr>
          <p:sp>
            <p:nvSpPr>
              <p:cNvPr id="35852" name="Line 12"/>
              <p:cNvSpPr>
                <a:spLocks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35853" name="Line 13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2400" y="1536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2976" y="1536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flipV="1">
              <a:off x="3552" y="1536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667000" y="3070225"/>
            <a:ext cx="850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dirty="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5702300" y="3092450"/>
            <a:ext cx="85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dirty="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=</a:t>
            </a:r>
            <a:endParaRPr lang="en-US" altLang="en-US" sz="3600" dirty="0" smtClean="0">
              <a:latin typeface="ZapfHumnst BT" pitchFamily="34" charset="0"/>
              <a:cs typeface="+mn-cs"/>
            </a:endParaRPr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304800" y="2133600"/>
            <a:ext cx="2438400" cy="2209800"/>
            <a:chOff x="192" y="1344"/>
            <a:chExt cx="1536" cy="13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" y="1344"/>
              <a:ext cx="1536" cy="1392"/>
              <a:chOff x="384" y="2064"/>
              <a:chExt cx="1536" cy="1392"/>
            </a:xfrm>
          </p:grpSpPr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384" y="1464"/>
              <a:ext cx="1104" cy="1272"/>
            </a:xfrm>
            <a:custGeom>
              <a:avLst/>
              <a:gdLst>
                <a:gd name="T0" fmla="*/ 0 w 1104"/>
                <a:gd name="T1" fmla="*/ 1272 h 1272"/>
                <a:gd name="T2" fmla="*/ 240 w 1104"/>
                <a:gd name="T3" fmla="*/ 168 h 1272"/>
                <a:gd name="T4" fmla="*/ 576 w 1104"/>
                <a:gd name="T5" fmla="*/ 264 h 1272"/>
                <a:gd name="T6" fmla="*/ 816 w 1104"/>
                <a:gd name="T7" fmla="*/ 216 h 1272"/>
                <a:gd name="T8" fmla="*/ 1104 w 1104"/>
                <a:gd name="T9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272">
                  <a:moveTo>
                    <a:pt x="0" y="1272"/>
                  </a:moveTo>
                  <a:cubicBezTo>
                    <a:pt x="72" y="804"/>
                    <a:pt x="144" y="336"/>
                    <a:pt x="240" y="168"/>
                  </a:cubicBezTo>
                  <a:cubicBezTo>
                    <a:pt x="336" y="0"/>
                    <a:pt x="480" y="256"/>
                    <a:pt x="576" y="264"/>
                  </a:cubicBezTo>
                  <a:cubicBezTo>
                    <a:pt x="672" y="272"/>
                    <a:pt x="728" y="48"/>
                    <a:pt x="816" y="216"/>
                  </a:cubicBezTo>
                  <a:cubicBezTo>
                    <a:pt x="904" y="384"/>
                    <a:pt x="1056" y="1096"/>
                    <a:pt x="1104" y="1272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6553200" y="2133600"/>
            <a:ext cx="2438400" cy="2209800"/>
            <a:chOff x="384" y="2064"/>
            <a:chExt cx="1536" cy="1392"/>
          </a:xfrm>
        </p:grpSpPr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V="1">
              <a:off x="1104" y="206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384" y="345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35864" name="Freeform 24"/>
          <p:cNvSpPr>
            <a:spLocks/>
          </p:cNvSpPr>
          <p:nvPr/>
        </p:nvSpPr>
        <p:spPr bwMode="auto">
          <a:xfrm>
            <a:off x="6858000" y="2286000"/>
            <a:ext cx="1752600" cy="2019300"/>
          </a:xfrm>
          <a:custGeom>
            <a:avLst/>
            <a:gdLst>
              <a:gd name="T0" fmla="*/ 0 w 1104"/>
              <a:gd name="T1" fmla="*/ 1272 h 1272"/>
              <a:gd name="T2" fmla="*/ 240 w 1104"/>
              <a:gd name="T3" fmla="*/ 168 h 1272"/>
              <a:gd name="T4" fmla="*/ 576 w 1104"/>
              <a:gd name="T5" fmla="*/ 264 h 1272"/>
              <a:gd name="T6" fmla="*/ 816 w 1104"/>
              <a:gd name="T7" fmla="*/ 216 h 1272"/>
              <a:gd name="T8" fmla="*/ 1104 w 1104"/>
              <a:gd name="T9" fmla="*/ 1272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1272">
                <a:moveTo>
                  <a:pt x="0" y="1272"/>
                </a:moveTo>
                <a:cubicBezTo>
                  <a:pt x="72" y="804"/>
                  <a:pt x="144" y="336"/>
                  <a:pt x="240" y="168"/>
                </a:cubicBezTo>
                <a:cubicBezTo>
                  <a:pt x="336" y="0"/>
                  <a:pt x="480" y="256"/>
                  <a:pt x="576" y="264"/>
                </a:cubicBezTo>
                <a:cubicBezTo>
                  <a:pt x="672" y="272"/>
                  <a:pt x="728" y="48"/>
                  <a:pt x="816" y="216"/>
                </a:cubicBezTo>
                <a:cubicBezTo>
                  <a:pt x="904" y="384"/>
                  <a:pt x="1056" y="1096"/>
                  <a:pt x="1104" y="1272"/>
                </a:cubicBez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35865" name="Freeform 25"/>
          <p:cNvSpPr>
            <a:spLocks/>
          </p:cNvSpPr>
          <p:nvPr/>
        </p:nvSpPr>
        <p:spPr bwMode="auto">
          <a:xfrm>
            <a:off x="6507163" y="2362200"/>
            <a:ext cx="1036637" cy="1943100"/>
          </a:xfrm>
          <a:custGeom>
            <a:avLst/>
            <a:gdLst>
              <a:gd name="T0" fmla="*/ 0 w 653"/>
              <a:gd name="T1" fmla="*/ 207 h 1224"/>
              <a:gd name="T2" fmla="*/ 125 w 653"/>
              <a:gd name="T3" fmla="*/ 216 h 1224"/>
              <a:gd name="T4" fmla="*/ 365 w 653"/>
              <a:gd name="T5" fmla="*/ 168 h 1224"/>
              <a:gd name="T6" fmla="*/ 653 w 653"/>
              <a:gd name="T7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3" h="1224">
                <a:moveTo>
                  <a:pt x="0" y="207"/>
                </a:moveTo>
                <a:cubicBezTo>
                  <a:pt x="19" y="208"/>
                  <a:pt x="64" y="222"/>
                  <a:pt x="125" y="216"/>
                </a:cubicBezTo>
                <a:cubicBezTo>
                  <a:pt x="186" y="210"/>
                  <a:pt x="277" y="0"/>
                  <a:pt x="365" y="168"/>
                </a:cubicBezTo>
                <a:cubicBezTo>
                  <a:pt x="453" y="336"/>
                  <a:pt x="605" y="1048"/>
                  <a:pt x="653" y="1224"/>
                </a:cubicBez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7924800" y="2286000"/>
            <a:ext cx="914400" cy="2019300"/>
          </a:xfrm>
          <a:custGeom>
            <a:avLst/>
            <a:gdLst>
              <a:gd name="T0" fmla="*/ 0 w 576"/>
              <a:gd name="T1" fmla="*/ 1272 h 1272"/>
              <a:gd name="T2" fmla="*/ 240 w 576"/>
              <a:gd name="T3" fmla="*/ 168 h 1272"/>
              <a:gd name="T4" fmla="*/ 576 w 576"/>
              <a:gd name="T5" fmla="*/ 2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272">
                <a:moveTo>
                  <a:pt x="0" y="1272"/>
                </a:moveTo>
                <a:cubicBezTo>
                  <a:pt x="72" y="804"/>
                  <a:pt x="144" y="336"/>
                  <a:pt x="240" y="168"/>
                </a:cubicBezTo>
                <a:cubicBezTo>
                  <a:pt x="336" y="0"/>
                  <a:pt x="520" y="248"/>
                  <a:pt x="576" y="264"/>
                </a:cubicBez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35867" name="Freeform 27"/>
          <p:cNvSpPr>
            <a:spLocks/>
          </p:cNvSpPr>
          <p:nvPr/>
        </p:nvSpPr>
        <p:spPr bwMode="auto">
          <a:xfrm>
            <a:off x="6586538" y="2216150"/>
            <a:ext cx="2265362" cy="500063"/>
          </a:xfrm>
          <a:custGeom>
            <a:avLst/>
            <a:gdLst>
              <a:gd name="T0" fmla="*/ 0 w 1427"/>
              <a:gd name="T1" fmla="*/ 315 h 315"/>
              <a:gd name="T2" fmla="*/ 392 w 1427"/>
              <a:gd name="T3" fmla="*/ 90 h 315"/>
              <a:gd name="T4" fmla="*/ 760 w 1427"/>
              <a:gd name="T5" fmla="*/ 274 h 315"/>
              <a:gd name="T6" fmla="*/ 1110 w 1427"/>
              <a:gd name="T7" fmla="*/ 6 h 315"/>
              <a:gd name="T8" fmla="*/ 1427 w 1427"/>
              <a:gd name="T9" fmla="*/ 30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7" h="315">
                <a:moveTo>
                  <a:pt x="0" y="315"/>
                </a:moveTo>
                <a:cubicBezTo>
                  <a:pt x="65" y="278"/>
                  <a:pt x="265" y="97"/>
                  <a:pt x="392" y="90"/>
                </a:cubicBezTo>
                <a:cubicBezTo>
                  <a:pt x="519" y="83"/>
                  <a:pt x="640" y="288"/>
                  <a:pt x="760" y="274"/>
                </a:cubicBezTo>
                <a:cubicBezTo>
                  <a:pt x="880" y="260"/>
                  <a:pt x="999" y="0"/>
                  <a:pt x="1110" y="6"/>
                </a:cubicBezTo>
                <a:cubicBezTo>
                  <a:pt x="1221" y="12"/>
                  <a:pt x="1361" y="244"/>
                  <a:pt x="1427" y="307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5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8" name="Group 28"/>
          <p:cNvGrpSpPr>
            <a:grpSpLocks/>
          </p:cNvGrpSpPr>
          <p:nvPr/>
        </p:nvGrpSpPr>
        <p:grpSpPr bwMode="auto">
          <a:xfrm>
            <a:off x="3429000" y="2012200"/>
            <a:ext cx="2438400" cy="2209800"/>
            <a:chOff x="384" y="2064"/>
            <a:chExt cx="1536" cy="1392"/>
          </a:xfrm>
        </p:grpSpPr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V="1">
              <a:off x="1104" y="206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384" y="345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Conditioning in Spatial Domain</a:t>
            </a:r>
            <a:endParaRPr lang="en-US" altLang="en-US" dirty="0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715000" y="2774200"/>
            <a:ext cx="85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=</a:t>
            </a:r>
            <a:endParaRPr lang="en-US" altLang="en-US" sz="3600" smtClean="0">
              <a:latin typeface="ZapfHumnst BT" pitchFamily="34" charset="0"/>
              <a:cs typeface="+mn-cs"/>
            </a:endParaRPr>
          </a:p>
        </p:txBody>
      </p:sp>
      <p:grpSp>
        <p:nvGrpSpPr>
          <p:cNvPr id="20503" name="Group 23"/>
          <p:cNvGrpSpPr>
            <a:grpSpLocks/>
          </p:cNvGrpSpPr>
          <p:nvPr/>
        </p:nvGrpSpPr>
        <p:grpSpPr bwMode="auto">
          <a:xfrm>
            <a:off x="381000" y="2012200"/>
            <a:ext cx="2438400" cy="2209800"/>
            <a:chOff x="384" y="2064"/>
            <a:chExt cx="1536" cy="1392"/>
          </a:xfrm>
        </p:grpSpPr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V="1">
              <a:off x="1104" y="206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384" y="345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20504" name="Freeform 24"/>
          <p:cNvSpPr>
            <a:spLocks/>
          </p:cNvSpPr>
          <p:nvPr/>
        </p:nvSpPr>
        <p:spPr bwMode="auto">
          <a:xfrm>
            <a:off x="381000" y="2453525"/>
            <a:ext cx="2438400" cy="966788"/>
          </a:xfrm>
          <a:custGeom>
            <a:avLst/>
            <a:gdLst>
              <a:gd name="T0" fmla="*/ 0 w 1536"/>
              <a:gd name="T1" fmla="*/ 442 h 609"/>
              <a:gd name="T2" fmla="*/ 159 w 1536"/>
              <a:gd name="T3" fmla="*/ 198 h 609"/>
              <a:gd name="T4" fmla="*/ 365 w 1536"/>
              <a:gd name="T5" fmla="*/ 445 h 609"/>
              <a:gd name="T6" fmla="*/ 529 w 1536"/>
              <a:gd name="T7" fmla="*/ 33 h 609"/>
              <a:gd name="T8" fmla="*/ 686 w 1536"/>
              <a:gd name="T9" fmla="*/ 247 h 609"/>
              <a:gd name="T10" fmla="*/ 834 w 1536"/>
              <a:gd name="T11" fmla="*/ 140 h 609"/>
              <a:gd name="T12" fmla="*/ 891 w 1536"/>
              <a:gd name="T13" fmla="*/ 288 h 609"/>
              <a:gd name="T14" fmla="*/ 1048 w 1536"/>
              <a:gd name="T15" fmla="*/ 445 h 609"/>
              <a:gd name="T16" fmla="*/ 1245 w 1536"/>
              <a:gd name="T17" fmla="*/ 280 h 609"/>
              <a:gd name="T18" fmla="*/ 1344 w 1536"/>
              <a:gd name="T19" fmla="*/ 586 h 609"/>
              <a:gd name="T20" fmla="*/ 1426 w 1536"/>
              <a:gd name="T21" fmla="*/ 420 h 609"/>
              <a:gd name="T22" fmla="*/ 1536 w 1536"/>
              <a:gd name="T23" fmla="*/ 53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6" h="609">
                <a:moveTo>
                  <a:pt x="0" y="442"/>
                </a:moveTo>
                <a:cubicBezTo>
                  <a:pt x="26" y="401"/>
                  <a:pt x="98" y="198"/>
                  <a:pt x="159" y="198"/>
                </a:cubicBezTo>
                <a:cubicBezTo>
                  <a:pt x="220" y="198"/>
                  <a:pt x="303" y="472"/>
                  <a:pt x="365" y="445"/>
                </a:cubicBezTo>
                <a:cubicBezTo>
                  <a:pt x="427" y="418"/>
                  <a:pt x="476" y="66"/>
                  <a:pt x="529" y="33"/>
                </a:cubicBezTo>
                <a:cubicBezTo>
                  <a:pt x="582" y="0"/>
                  <a:pt x="635" y="229"/>
                  <a:pt x="686" y="247"/>
                </a:cubicBezTo>
                <a:cubicBezTo>
                  <a:pt x="737" y="265"/>
                  <a:pt x="800" y="133"/>
                  <a:pt x="834" y="140"/>
                </a:cubicBezTo>
                <a:cubicBezTo>
                  <a:pt x="868" y="147"/>
                  <a:pt x="855" y="237"/>
                  <a:pt x="891" y="288"/>
                </a:cubicBezTo>
                <a:cubicBezTo>
                  <a:pt x="927" y="339"/>
                  <a:pt x="989" y="446"/>
                  <a:pt x="1048" y="445"/>
                </a:cubicBezTo>
                <a:cubicBezTo>
                  <a:pt x="1107" y="444"/>
                  <a:pt x="1196" y="257"/>
                  <a:pt x="1245" y="280"/>
                </a:cubicBezTo>
                <a:cubicBezTo>
                  <a:pt x="1294" y="303"/>
                  <a:pt x="1314" y="563"/>
                  <a:pt x="1344" y="586"/>
                </a:cubicBezTo>
                <a:cubicBezTo>
                  <a:pt x="1374" y="609"/>
                  <a:pt x="1394" y="428"/>
                  <a:pt x="1426" y="420"/>
                </a:cubicBezTo>
                <a:cubicBezTo>
                  <a:pt x="1458" y="412"/>
                  <a:pt x="1513" y="514"/>
                  <a:pt x="1536" y="538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latin typeface="ZapfHumnst BT" pitchFamily="34" charset="0"/>
              <a:cs typeface="+mn-cs"/>
            </a:endParaRPr>
          </a:p>
        </p:txBody>
      </p:sp>
      <p:sp>
        <p:nvSpPr>
          <p:cNvPr id="20497" name="Freeform 17"/>
          <p:cNvSpPr>
            <a:spLocks/>
          </p:cNvSpPr>
          <p:nvPr/>
        </p:nvSpPr>
        <p:spPr bwMode="auto">
          <a:xfrm>
            <a:off x="3429000" y="2585288"/>
            <a:ext cx="2209800" cy="1636712"/>
          </a:xfrm>
          <a:custGeom>
            <a:avLst/>
            <a:gdLst>
              <a:gd name="T0" fmla="*/ 0 w 384"/>
              <a:gd name="T1" fmla="*/ 1021 h 1031"/>
              <a:gd name="T2" fmla="*/ 108 w 384"/>
              <a:gd name="T3" fmla="*/ 861 h 1031"/>
              <a:gd name="T4" fmla="*/ 200 w 384"/>
              <a:gd name="T5" fmla="*/ 1 h 1031"/>
              <a:gd name="T6" fmla="*/ 296 w 384"/>
              <a:gd name="T7" fmla="*/ 857 h 1031"/>
              <a:gd name="T8" fmla="*/ 384 w 384"/>
              <a:gd name="T9" fmla="*/ 102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031">
                <a:moveTo>
                  <a:pt x="0" y="1021"/>
                </a:moveTo>
                <a:cubicBezTo>
                  <a:pt x="18" y="994"/>
                  <a:pt x="75" y="1031"/>
                  <a:pt x="108" y="861"/>
                </a:cubicBezTo>
                <a:cubicBezTo>
                  <a:pt x="141" y="691"/>
                  <a:pt x="169" y="2"/>
                  <a:pt x="200" y="1"/>
                </a:cubicBezTo>
                <a:cubicBezTo>
                  <a:pt x="231" y="0"/>
                  <a:pt x="265" y="687"/>
                  <a:pt x="296" y="857"/>
                </a:cubicBezTo>
                <a:cubicBezTo>
                  <a:pt x="327" y="1027"/>
                  <a:pt x="366" y="987"/>
                  <a:pt x="384" y="1021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6477000" y="2012200"/>
            <a:ext cx="2438400" cy="2232025"/>
            <a:chOff x="3984" y="1968"/>
            <a:chExt cx="1536" cy="1406"/>
          </a:xfrm>
        </p:grpSpPr>
        <p:grpSp>
          <p:nvGrpSpPr>
            <p:cNvPr id="20511" name="Group 31"/>
            <p:cNvGrpSpPr>
              <a:grpSpLocks/>
            </p:cNvGrpSpPr>
            <p:nvPr/>
          </p:nvGrpSpPr>
          <p:grpSpPr bwMode="auto">
            <a:xfrm>
              <a:off x="3984" y="1968"/>
              <a:ext cx="1536" cy="1392"/>
              <a:chOff x="384" y="2064"/>
              <a:chExt cx="1536" cy="1392"/>
            </a:xfrm>
          </p:grpSpPr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4020" y="2232"/>
              <a:ext cx="1489" cy="1142"/>
            </a:xfrm>
            <a:custGeom>
              <a:avLst/>
              <a:gdLst>
                <a:gd name="T0" fmla="*/ 0 w 1489"/>
                <a:gd name="T1" fmla="*/ 1109 h 1142"/>
                <a:gd name="T2" fmla="*/ 148 w 1489"/>
                <a:gd name="T3" fmla="*/ 1018 h 1142"/>
                <a:gd name="T4" fmla="*/ 370 w 1489"/>
                <a:gd name="T5" fmla="*/ 615 h 1142"/>
                <a:gd name="T6" fmla="*/ 493 w 1489"/>
                <a:gd name="T7" fmla="*/ 57 h 1142"/>
                <a:gd name="T8" fmla="*/ 650 w 1489"/>
                <a:gd name="T9" fmla="*/ 271 h 1142"/>
                <a:gd name="T10" fmla="*/ 798 w 1489"/>
                <a:gd name="T11" fmla="*/ 164 h 1142"/>
                <a:gd name="T12" fmla="*/ 855 w 1489"/>
                <a:gd name="T13" fmla="*/ 312 h 1142"/>
                <a:gd name="T14" fmla="*/ 1012 w 1489"/>
                <a:gd name="T15" fmla="*/ 541 h 1142"/>
                <a:gd name="T16" fmla="*/ 1160 w 1489"/>
                <a:gd name="T17" fmla="*/ 656 h 1142"/>
                <a:gd name="T18" fmla="*/ 1267 w 1489"/>
                <a:gd name="T19" fmla="*/ 1027 h 1142"/>
                <a:gd name="T20" fmla="*/ 1390 w 1489"/>
                <a:gd name="T21" fmla="*/ 1043 h 1142"/>
                <a:gd name="T22" fmla="*/ 1489 w 1489"/>
                <a:gd name="T23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9" h="1142">
                  <a:moveTo>
                    <a:pt x="0" y="1109"/>
                  </a:moveTo>
                  <a:cubicBezTo>
                    <a:pt x="25" y="1094"/>
                    <a:pt x="86" y="1100"/>
                    <a:pt x="148" y="1018"/>
                  </a:cubicBezTo>
                  <a:cubicBezTo>
                    <a:pt x="210" y="936"/>
                    <a:pt x="312" y="775"/>
                    <a:pt x="370" y="615"/>
                  </a:cubicBezTo>
                  <a:cubicBezTo>
                    <a:pt x="428" y="455"/>
                    <a:pt x="446" y="114"/>
                    <a:pt x="493" y="57"/>
                  </a:cubicBezTo>
                  <a:cubicBezTo>
                    <a:pt x="540" y="0"/>
                    <a:pt x="599" y="253"/>
                    <a:pt x="650" y="271"/>
                  </a:cubicBezTo>
                  <a:cubicBezTo>
                    <a:pt x="701" y="289"/>
                    <a:pt x="764" y="157"/>
                    <a:pt x="798" y="164"/>
                  </a:cubicBezTo>
                  <a:cubicBezTo>
                    <a:pt x="832" y="171"/>
                    <a:pt x="819" y="249"/>
                    <a:pt x="855" y="312"/>
                  </a:cubicBezTo>
                  <a:cubicBezTo>
                    <a:pt x="891" y="375"/>
                    <a:pt x="961" y="484"/>
                    <a:pt x="1012" y="541"/>
                  </a:cubicBezTo>
                  <a:cubicBezTo>
                    <a:pt x="1063" y="598"/>
                    <a:pt x="1118" y="575"/>
                    <a:pt x="1160" y="656"/>
                  </a:cubicBezTo>
                  <a:cubicBezTo>
                    <a:pt x="1202" y="737"/>
                    <a:pt x="1229" y="962"/>
                    <a:pt x="1267" y="1027"/>
                  </a:cubicBezTo>
                  <a:cubicBezTo>
                    <a:pt x="1305" y="1092"/>
                    <a:pt x="1353" y="1024"/>
                    <a:pt x="1390" y="1043"/>
                  </a:cubicBezTo>
                  <a:cubicBezTo>
                    <a:pt x="1427" y="1062"/>
                    <a:pt x="1469" y="1122"/>
                    <a:pt x="1489" y="1142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2882900" y="2774200"/>
            <a:ext cx="85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</a:t>
            </a:r>
            <a:endParaRPr lang="en-US" altLang="en-US" sz="3600" smtClean="0">
              <a:latin typeface="ZapfHumnst B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Better Off in Frequency Domain</a:t>
            </a:r>
            <a:endParaRPr lang="en-US" altLang="en-US" dirty="0"/>
          </a:p>
        </p:txBody>
      </p:sp>
      <p:grpSp>
        <p:nvGrpSpPr>
          <p:cNvPr id="19460" name="Group 4"/>
          <p:cNvGrpSpPr>
            <a:grpSpLocks noChangeAspect="1"/>
          </p:cNvGrpSpPr>
          <p:nvPr/>
        </p:nvGrpSpPr>
        <p:grpSpPr bwMode="auto">
          <a:xfrm>
            <a:off x="3525838" y="2369368"/>
            <a:ext cx="2052637" cy="1860550"/>
            <a:chOff x="2256" y="1344"/>
            <a:chExt cx="1536" cy="1392"/>
          </a:xfrm>
        </p:grpSpPr>
        <p:grpSp>
          <p:nvGrpSpPr>
            <p:cNvPr id="19461" name="Group 5"/>
            <p:cNvGrpSpPr>
              <a:grpSpLocks noChangeAspect="1"/>
            </p:cNvGrpSpPr>
            <p:nvPr/>
          </p:nvGrpSpPr>
          <p:grpSpPr bwMode="auto">
            <a:xfrm>
              <a:off x="2256" y="1344"/>
              <a:ext cx="1536" cy="1392"/>
              <a:chOff x="384" y="2064"/>
              <a:chExt cx="1536" cy="1392"/>
            </a:xfrm>
          </p:grpSpPr>
          <p:sp>
            <p:nvSpPr>
              <p:cNvPr id="19462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19463" name="Line 7"/>
              <p:cNvSpPr>
                <a:spLocks noChangeAspect="1"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19464" name="Line 8"/>
            <p:cNvSpPr>
              <a:spLocks noChangeAspect="1" noChangeShapeType="1"/>
            </p:cNvSpPr>
            <p:nvPr/>
          </p:nvSpPr>
          <p:spPr bwMode="auto">
            <a:xfrm flipV="1">
              <a:off x="2400" y="1536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9465" name="Line 9"/>
            <p:cNvSpPr>
              <a:spLocks noChangeAspect="1" noChangeShapeType="1"/>
            </p:cNvSpPr>
            <p:nvPr/>
          </p:nvSpPr>
          <p:spPr bwMode="auto">
            <a:xfrm flipV="1">
              <a:off x="2976" y="1536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9466" name="Line 10"/>
            <p:cNvSpPr>
              <a:spLocks noChangeAspect="1" noChangeShapeType="1"/>
            </p:cNvSpPr>
            <p:nvPr/>
          </p:nvSpPr>
          <p:spPr bwMode="auto">
            <a:xfrm flipV="1">
              <a:off x="3552" y="1536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19467" name="Text Box 11"/>
          <p:cNvSpPr txBox="1">
            <a:spLocks noChangeAspect="1" noChangeArrowheads="1"/>
          </p:cNvSpPr>
          <p:nvPr/>
        </p:nvSpPr>
        <p:spPr bwMode="auto">
          <a:xfrm>
            <a:off x="2743200" y="3029768"/>
            <a:ext cx="715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</a:t>
            </a:r>
            <a:endParaRPr lang="en-US" altLang="en-US" sz="3600" smtClean="0">
              <a:latin typeface="ZapfHumnst BT" pitchFamily="34" charset="0"/>
              <a:cs typeface="+mn-cs"/>
            </a:endParaRPr>
          </a:p>
        </p:txBody>
      </p:sp>
      <p:sp>
        <p:nvSpPr>
          <p:cNvPr id="19468" name="Text Box 12"/>
          <p:cNvSpPr txBox="1">
            <a:spLocks noChangeAspect="1" noChangeArrowheads="1"/>
          </p:cNvSpPr>
          <p:nvPr/>
        </p:nvSpPr>
        <p:spPr bwMode="auto">
          <a:xfrm>
            <a:off x="5607050" y="2983731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smtClean="0">
                <a:latin typeface="ZapfHumnst BT" pitchFamily="34" charset="0"/>
                <a:cs typeface="+mn-cs"/>
                <a:sym typeface="Symbol" panose="05050102010706020507" pitchFamily="18" charset="2"/>
              </a:rPr>
              <a:t>=</a:t>
            </a:r>
            <a:endParaRPr lang="en-US" altLang="en-US" sz="3600" smtClean="0">
              <a:latin typeface="ZapfHumnst BT" pitchFamily="34" charset="0"/>
              <a:cs typeface="+mn-cs"/>
            </a:endParaRPr>
          </a:p>
        </p:txBody>
      </p:sp>
      <p:grpSp>
        <p:nvGrpSpPr>
          <p:cNvPr id="19470" name="Group 14"/>
          <p:cNvGrpSpPr>
            <a:grpSpLocks noChangeAspect="1"/>
          </p:cNvGrpSpPr>
          <p:nvPr/>
        </p:nvGrpSpPr>
        <p:grpSpPr bwMode="auto">
          <a:xfrm>
            <a:off x="609600" y="2369368"/>
            <a:ext cx="2052638" cy="1860550"/>
            <a:chOff x="384" y="2064"/>
            <a:chExt cx="1536" cy="1392"/>
          </a:xfrm>
        </p:grpSpPr>
        <p:sp>
          <p:nvSpPr>
            <p:cNvPr id="19471" name="Line 15"/>
            <p:cNvSpPr>
              <a:spLocks noChangeAspect="1" noChangeShapeType="1"/>
            </p:cNvSpPr>
            <p:nvPr/>
          </p:nvSpPr>
          <p:spPr bwMode="auto">
            <a:xfrm flipV="1">
              <a:off x="1104" y="206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9472" name="Line 16"/>
            <p:cNvSpPr>
              <a:spLocks noChangeAspect="1" noChangeShapeType="1"/>
            </p:cNvSpPr>
            <p:nvPr/>
          </p:nvSpPr>
          <p:spPr bwMode="auto">
            <a:xfrm>
              <a:off x="384" y="345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grpSp>
        <p:nvGrpSpPr>
          <p:cNvPr id="19475" name="Group 19"/>
          <p:cNvGrpSpPr>
            <a:grpSpLocks noChangeAspect="1"/>
          </p:cNvGrpSpPr>
          <p:nvPr/>
        </p:nvGrpSpPr>
        <p:grpSpPr bwMode="auto">
          <a:xfrm>
            <a:off x="6480175" y="2369368"/>
            <a:ext cx="2054225" cy="1860550"/>
            <a:chOff x="384" y="2064"/>
            <a:chExt cx="1536" cy="1392"/>
          </a:xfrm>
        </p:grpSpPr>
        <p:sp>
          <p:nvSpPr>
            <p:cNvPr id="19476" name="Line 20"/>
            <p:cNvSpPr>
              <a:spLocks noChangeAspect="1" noChangeShapeType="1"/>
            </p:cNvSpPr>
            <p:nvPr/>
          </p:nvSpPr>
          <p:spPr bwMode="auto">
            <a:xfrm flipV="1">
              <a:off x="1104" y="206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19477" name="Line 21"/>
            <p:cNvSpPr>
              <a:spLocks noChangeAspect="1" noChangeShapeType="1"/>
            </p:cNvSpPr>
            <p:nvPr/>
          </p:nvSpPr>
          <p:spPr bwMode="auto">
            <a:xfrm>
              <a:off x="384" y="3456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19484" name="Freeform 28"/>
          <p:cNvSpPr>
            <a:spLocks/>
          </p:cNvSpPr>
          <p:nvPr/>
        </p:nvSpPr>
        <p:spPr bwMode="auto">
          <a:xfrm>
            <a:off x="1257300" y="2597968"/>
            <a:ext cx="609600" cy="1636713"/>
          </a:xfrm>
          <a:custGeom>
            <a:avLst/>
            <a:gdLst>
              <a:gd name="T0" fmla="*/ 0 w 384"/>
              <a:gd name="T1" fmla="*/ 1021 h 1031"/>
              <a:gd name="T2" fmla="*/ 108 w 384"/>
              <a:gd name="T3" fmla="*/ 861 h 1031"/>
              <a:gd name="T4" fmla="*/ 200 w 384"/>
              <a:gd name="T5" fmla="*/ 1 h 1031"/>
              <a:gd name="T6" fmla="*/ 296 w 384"/>
              <a:gd name="T7" fmla="*/ 857 h 1031"/>
              <a:gd name="T8" fmla="*/ 384 w 384"/>
              <a:gd name="T9" fmla="*/ 102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031">
                <a:moveTo>
                  <a:pt x="0" y="1021"/>
                </a:moveTo>
                <a:cubicBezTo>
                  <a:pt x="18" y="994"/>
                  <a:pt x="75" y="1031"/>
                  <a:pt x="108" y="861"/>
                </a:cubicBezTo>
                <a:cubicBezTo>
                  <a:pt x="141" y="691"/>
                  <a:pt x="169" y="2"/>
                  <a:pt x="200" y="1"/>
                </a:cubicBezTo>
                <a:cubicBezTo>
                  <a:pt x="231" y="0"/>
                  <a:pt x="265" y="687"/>
                  <a:pt x="296" y="857"/>
                </a:cubicBezTo>
                <a:cubicBezTo>
                  <a:pt x="327" y="1027"/>
                  <a:pt x="366" y="987"/>
                  <a:pt x="384" y="102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7137400" y="2597968"/>
            <a:ext cx="609600" cy="1636713"/>
          </a:xfrm>
          <a:custGeom>
            <a:avLst/>
            <a:gdLst>
              <a:gd name="T0" fmla="*/ 0 w 384"/>
              <a:gd name="T1" fmla="*/ 1021 h 1031"/>
              <a:gd name="T2" fmla="*/ 108 w 384"/>
              <a:gd name="T3" fmla="*/ 861 h 1031"/>
              <a:gd name="T4" fmla="*/ 200 w 384"/>
              <a:gd name="T5" fmla="*/ 1 h 1031"/>
              <a:gd name="T6" fmla="*/ 296 w 384"/>
              <a:gd name="T7" fmla="*/ 857 h 1031"/>
              <a:gd name="T8" fmla="*/ 384 w 384"/>
              <a:gd name="T9" fmla="*/ 102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031">
                <a:moveTo>
                  <a:pt x="0" y="1021"/>
                </a:moveTo>
                <a:cubicBezTo>
                  <a:pt x="18" y="994"/>
                  <a:pt x="75" y="1031"/>
                  <a:pt x="108" y="861"/>
                </a:cubicBezTo>
                <a:cubicBezTo>
                  <a:pt x="141" y="691"/>
                  <a:pt x="169" y="2"/>
                  <a:pt x="200" y="1"/>
                </a:cubicBezTo>
                <a:cubicBezTo>
                  <a:pt x="231" y="0"/>
                  <a:pt x="265" y="687"/>
                  <a:pt x="296" y="857"/>
                </a:cubicBezTo>
                <a:cubicBezTo>
                  <a:pt x="327" y="1027"/>
                  <a:pt x="366" y="987"/>
                  <a:pt x="384" y="1021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8153400" y="2599556"/>
            <a:ext cx="317500" cy="1635125"/>
          </a:xfrm>
          <a:custGeom>
            <a:avLst/>
            <a:gdLst>
              <a:gd name="T0" fmla="*/ 0 w 200"/>
              <a:gd name="T1" fmla="*/ 1020 h 1030"/>
              <a:gd name="T2" fmla="*/ 108 w 200"/>
              <a:gd name="T3" fmla="*/ 860 h 1030"/>
              <a:gd name="T4" fmla="*/ 200 w 200"/>
              <a:gd name="T5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1030">
                <a:moveTo>
                  <a:pt x="0" y="1020"/>
                </a:moveTo>
                <a:cubicBezTo>
                  <a:pt x="18" y="993"/>
                  <a:pt x="75" y="1030"/>
                  <a:pt x="108" y="860"/>
                </a:cubicBezTo>
                <a:cubicBezTo>
                  <a:pt x="141" y="690"/>
                  <a:pt x="185" y="143"/>
                  <a:pt x="20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6413500" y="2599556"/>
            <a:ext cx="292100" cy="1628775"/>
          </a:xfrm>
          <a:custGeom>
            <a:avLst/>
            <a:gdLst>
              <a:gd name="T0" fmla="*/ 0 w 184"/>
              <a:gd name="T1" fmla="*/ 0 h 1026"/>
              <a:gd name="T2" fmla="*/ 96 w 184"/>
              <a:gd name="T3" fmla="*/ 856 h 1026"/>
              <a:gd name="T4" fmla="*/ 184 w 184"/>
              <a:gd name="T5" fmla="*/ 1020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" h="1026">
                <a:moveTo>
                  <a:pt x="0" y="0"/>
                </a:moveTo>
                <a:cubicBezTo>
                  <a:pt x="16" y="143"/>
                  <a:pt x="65" y="686"/>
                  <a:pt x="96" y="856"/>
                </a:cubicBezTo>
                <a:cubicBezTo>
                  <a:pt x="127" y="1026"/>
                  <a:pt x="166" y="986"/>
                  <a:pt x="184" y="102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apfHumnst B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Ideal Sampling </a:t>
            </a:r>
            <a:r>
              <a:rPr lang="en-US" altLang="en-US" dirty="0" smtClean="0"/>
              <a:t>Filter</a:t>
            </a:r>
            <a:endParaRPr lang="en-US" altLang="en-US" baseline="-25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663" y="4619696"/>
            <a:ext cx="7878417" cy="1016000"/>
          </a:xfrm>
        </p:spPr>
        <p:txBody>
          <a:bodyPr/>
          <a:lstStyle/>
          <a:p>
            <a:r>
              <a:rPr lang="en-US" altLang="en-US" dirty="0" smtClean="0"/>
              <a:t>It is a sinc function in the spatial domain,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with infinite ringing</a:t>
            </a:r>
            <a:endParaRPr lang="en-US" altLang="en-US" dirty="0"/>
          </a:p>
        </p:txBody>
      </p: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5809424" y="2271748"/>
            <a:ext cx="1981200" cy="1752600"/>
            <a:chOff x="3975" y="1104"/>
            <a:chExt cx="1248" cy="1104"/>
          </a:xfrm>
        </p:grpSpPr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3975" y="1104"/>
              <a:ext cx="1248" cy="1104"/>
              <a:chOff x="384" y="2064"/>
              <a:chExt cx="1536" cy="1392"/>
            </a:xfrm>
          </p:grpSpPr>
          <p:sp>
            <p:nvSpPr>
              <p:cNvPr id="22533" name="Line 5"/>
              <p:cNvSpPr>
                <a:spLocks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22534" name="Line 6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3984" y="1328"/>
              <a:ext cx="1152" cy="864"/>
            </a:xfrm>
            <a:custGeom>
              <a:avLst/>
              <a:gdLst>
                <a:gd name="T0" fmla="*/ 0 w 1152"/>
                <a:gd name="T1" fmla="*/ 864 h 864"/>
                <a:gd name="T2" fmla="*/ 384 w 1152"/>
                <a:gd name="T3" fmla="*/ 864 h 864"/>
                <a:gd name="T4" fmla="*/ 384 w 1152"/>
                <a:gd name="T5" fmla="*/ 0 h 864"/>
                <a:gd name="T6" fmla="*/ 768 w 1152"/>
                <a:gd name="T7" fmla="*/ 0 h 864"/>
                <a:gd name="T8" fmla="*/ 768 w 1152"/>
                <a:gd name="T9" fmla="*/ 864 h 864"/>
                <a:gd name="T10" fmla="*/ 1152 w 1152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2" h="864">
                  <a:moveTo>
                    <a:pt x="0" y="864"/>
                  </a:moveTo>
                  <a:lnTo>
                    <a:pt x="384" y="864"/>
                  </a:lnTo>
                  <a:lnTo>
                    <a:pt x="384" y="0"/>
                  </a:lnTo>
                  <a:lnTo>
                    <a:pt x="768" y="0"/>
                  </a:lnTo>
                  <a:lnTo>
                    <a:pt x="768" y="864"/>
                  </a:lnTo>
                  <a:lnTo>
                    <a:pt x="1152" y="864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1517375" y="2271748"/>
            <a:ext cx="2057400" cy="1752600"/>
            <a:chOff x="3936" y="2784"/>
            <a:chExt cx="1296" cy="1104"/>
          </a:xfrm>
        </p:grpSpPr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3936" y="2784"/>
              <a:ext cx="1296" cy="1104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3936" y="3504"/>
              <a:ext cx="129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22557" name="Freeform 29"/>
            <p:cNvSpPr>
              <a:spLocks/>
            </p:cNvSpPr>
            <p:nvPr/>
          </p:nvSpPr>
          <p:spPr bwMode="auto">
            <a:xfrm>
              <a:off x="3936" y="2927"/>
              <a:ext cx="1296" cy="678"/>
            </a:xfrm>
            <a:custGeom>
              <a:avLst/>
              <a:gdLst>
                <a:gd name="T0" fmla="*/ 0 w 1296"/>
                <a:gd name="T1" fmla="*/ 610 h 678"/>
                <a:gd name="T2" fmla="*/ 96 w 1296"/>
                <a:gd name="T3" fmla="*/ 577 h 678"/>
                <a:gd name="T4" fmla="*/ 189 w 1296"/>
                <a:gd name="T5" fmla="*/ 538 h 678"/>
                <a:gd name="T6" fmla="*/ 288 w 1296"/>
                <a:gd name="T7" fmla="*/ 583 h 678"/>
                <a:gd name="T8" fmla="*/ 405 w 1296"/>
                <a:gd name="T9" fmla="*/ 676 h 678"/>
                <a:gd name="T10" fmla="*/ 480 w 1296"/>
                <a:gd name="T11" fmla="*/ 583 h 678"/>
                <a:gd name="T12" fmla="*/ 543 w 1296"/>
                <a:gd name="T13" fmla="*/ 379 h 678"/>
                <a:gd name="T14" fmla="*/ 672 w 1296"/>
                <a:gd name="T15" fmla="*/ 1 h 678"/>
                <a:gd name="T16" fmla="*/ 804 w 1296"/>
                <a:gd name="T17" fmla="*/ 373 h 678"/>
                <a:gd name="T18" fmla="*/ 870 w 1296"/>
                <a:gd name="T19" fmla="*/ 592 h 678"/>
                <a:gd name="T20" fmla="*/ 954 w 1296"/>
                <a:gd name="T21" fmla="*/ 676 h 678"/>
                <a:gd name="T22" fmla="*/ 1059 w 1296"/>
                <a:gd name="T23" fmla="*/ 577 h 678"/>
                <a:gd name="T24" fmla="*/ 1149 w 1296"/>
                <a:gd name="T25" fmla="*/ 529 h 678"/>
                <a:gd name="T26" fmla="*/ 1248 w 1296"/>
                <a:gd name="T27" fmla="*/ 586 h 678"/>
                <a:gd name="T28" fmla="*/ 1296 w 1296"/>
                <a:gd name="T29" fmla="*/ 62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6" h="678">
                  <a:moveTo>
                    <a:pt x="0" y="610"/>
                  </a:moveTo>
                  <a:cubicBezTo>
                    <a:pt x="16" y="604"/>
                    <a:pt x="64" y="589"/>
                    <a:pt x="96" y="577"/>
                  </a:cubicBezTo>
                  <a:cubicBezTo>
                    <a:pt x="128" y="565"/>
                    <a:pt x="157" y="537"/>
                    <a:pt x="189" y="538"/>
                  </a:cubicBezTo>
                  <a:cubicBezTo>
                    <a:pt x="221" y="539"/>
                    <a:pt x="252" y="560"/>
                    <a:pt x="288" y="583"/>
                  </a:cubicBezTo>
                  <a:cubicBezTo>
                    <a:pt x="324" y="606"/>
                    <a:pt x="373" y="676"/>
                    <a:pt x="405" y="676"/>
                  </a:cubicBezTo>
                  <a:cubicBezTo>
                    <a:pt x="437" y="676"/>
                    <a:pt x="457" y="632"/>
                    <a:pt x="480" y="583"/>
                  </a:cubicBezTo>
                  <a:cubicBezTo>
                    <a:pt x="503" y="534"/>
                    <a:pt x="511" y="476"/>
                    <a:pt x="543" y="379"/>
                  </a:cubicBezTo>
                  <a:cubicBezTo>
                    <a:pt x="575" y="282"/>
                    <a:pt x="629" y="2"/>
                    <a:pt x="672" y="1"/>
                  </a:cubicBezTo>
                  <a:cubicBezTo>
                    <a:pt x="715" y="0"/>
                    <a:pt x="771" y="275"/>
                    <a:pt x="804" y="373"/>
                  </a:cubicBezTo>
                  <a:cubicBezTo>
                    <a:pt x="837" y="471"/>
                    <a:pt x="845" y="542"/>
                    <a:pt x="870" y="592"/>
                  </a:cubicBezTo>
                  <a:cubicBezTo>
                    <a:pt x="895" y="642"/>
                    <a:pt x="923" y="678"/>
                    <a:pt x="954" y="676"/>
                  </a:cubicBezTo>
                  <a:cubicBezTo>
                    <a:pt x="985" y="674"/>
                    <a:pt x="1027" y="601"/>
                    <a:pt x="1059" y="577"/>
                  </a:cubicBezTo>
                  <a:cubicBezTo>
                    <a:pt x="1091" y="553"/>
                    <a:pt x="1118" y="528"/>
                    <a:pt x="1149" y="529"/>
                  </a:cubicBezTo>
                  <a:cubicBezTo>
                    <a:pt x="1180" y="530"/>
                    <a:pt x="1224" y="571"/>
                    <a:pt x="1248" y="586"/>
                  </a:cubicBezTo>
                  <a:cubicBezTo>
                    <a:pt x="1272" y="601"/>
                    <a:pt x="1286" y="615"/>
                    <a:pt x="1296" y="62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3" name="Left-Right Arrow 2"/>
          <p:cNvSpPr/>
          <p:nvPr/>
        </p:nvSpPr>
        <p:spPr bwMode="auto">
          <a:xfrm>
            <a:off x="4109521" y="2878966"/>
            <a:ext cx="1338469" cy="538163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5831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1517375" y="2271748"/>
            <a:ext cx="1981200" cy="1752600"/>
            <a:chOff x="3975" y="1104"/>
            <a:chExt cx="1248" cy="1104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3975" y="1104"/>
              <a:ext cx="1248" cy="1104"/>
              <a:chOff x="384" y="2064"/>
              <a:chExt cx="1536" cy="1392"/>
            </a:xfrm>
          </p:grpSpPr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984" y="1328"/>
              <a:ext cx="1152" cy="864"/>
            </a:xfrm>
            <a:custGeom>
              <a:avLst/>
              <a:gdLst>
                <a:gd name="T0" fmla="*/ 0 w 1152"/>
                <a:gd name="T1" fmla="*/ 864 h 864"/>
                <a:gd name="T2" fmla="*/ 384 w 1152"/>
                <a:gd name="T3" fmla="*/ 864 h 864"/>
                <a:gd name="T4" fmla="*/ 384 w 1152"/>
                <a:gd name="T5" fmla="*/ 0 h 864"/>
                <a:gd name="T6" fmla="*/ 768 w 1152"/>
                <a:gd name="T7" fmla="*/ 0 h 864"/>
                <a:gd name="T8" fmla="*/ 768 w 1152"/>
                <a:gd name="T9" fmla="*/ 864 h 864"/>
                <a:gd name="T10" fmla="*/ 1152 w 1152"/>
                <a:gd name="T11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2" h="864">
                  <a:moveTo>
                    <a:pt x="0" y="864"/>
                  </a:moveTo>
                  <a:lnTo>
                    <a:pt x="384" y="864"/>
                  </a:lnTo>
                  <a:lnTo>
                    <a:pt x="384" y="0"/>
                  </a:lnTo>
                  <a:lnTo>
                    <a:pt x="768" y="0"/>
                  </a:lnTo>
                  <a:lnTo>
                    <a:pt x="768" y="864"/>
                  </a:lnTo>
                  <a:lnTo>
                    <a:pt x="1152" y="864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Cheap Sampling Filter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80663" y="4619696"/>
            <a:ext cx="787841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kern="0" dirty="0" smtClean="0"/>
              <a:t>It is a sinc function in the frequency domain,</a:t>
            </a:r>
          </a:p>
          <a:p>
            <a:pPr eaLnBrk="1" hangingPunct="1"/>
            <a:r>
              <a:rPr lang="en-US" altLang="en-US" kern="0" dirty="0" smtClean="0"/>
              <a:t>	with infinite ringing</a:t>
            </a:r>
            <a:endParaRPr lang="en-US" altLang="en-US" kern="0" dirty="0"/>
          </a:p>
        </p:txBody>
      </p: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6062870" y="2271748"/>
            <a:ext cx="2057400" cy="1752600"/>
            <a:chOff x="3936" y="2784"/>
            <a:chExt cx="1296" cy="1104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936" y="2784"/>
              <a:ext cx="1296" cy="1104"/>
            </a:xfrm>
            <a:custGeom>
              <a:avLst/>
              <a:gdLst>
                <a:gd name="T0" fmla="*/ 0 w 1536"/>
                <a:gd name="T1" fmla="*/ 0 h 1440"/>
                <a:gd name="T2" fmla="*/ 0 w 1536"/>
                <a:gd name="T3" fmla="*/ 1440 h 1440"/>
                <a:gd name="T4" fmla="*/ 1536 w 1536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440">
                  <a:moveTo>
                    <a:pt x="0" y="0"/>
                  </a:moveTo>
                  <a:lnTo>
                    <a:pt x="0" y="1440"/>
                  </a:lnTo>
                  <a:lnTo>
                    <a:pt x="1536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936" y="3504"/>
              <a:ext cx="129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3936" y="2927"/>
              <a:ext cx="1296" cy="678"/>
            </a:xfrm>
            <a:custGeom>
              <a:avLst/>
              <a:gdLst>
                <a:gd name="T0" fmla="*/ 0 w 1296"/>
                <a:gd name="T1" fmla="*/ 610 h 678"/>
                <a:gd name="T2" fmla="*/ 96 w 1296"/>
                <a:gd name="T3" fmla="*/ 577 h 678"/>
                <a:gd name="T4" fmla="*/ 189 w 1296"/>
                <a:gd name="T5" fmla="*/ 538 h 678"/>
                <a:gd name="T6" fmla="*/ 288 w 1296"/>
                <a:gd name="T7" fmla="*/ 583 h 678"/>
                <a:gd name="T8" fmla="*/ 405 w 1296"/>
                <a:gd name="T9" fmla="*/ 676 h 678"/>
                <a:gd name="T10" fmla="*/ 480 w 1296"/>
                <a:gd name="T11" fmla="*/ 583 h 678"/>
                <a:gd name="T12" fmla="*/ 543 w 1296"/>
                <a:gd name="T13" fmla="*/ 379 h 678"/>
                <a:gd name="T14" fmla="*/ 672 w 1296"/>
                <a:gd name="T15" fmla="*/ 1 h 678"/>
                <a:gd name="T16" fmla="*/ 804 w 1296"/>
                <a:gd name="T17" fmla="*/ 373 h 678"/>
                <a:gd name="T18" fmla="*/ 870 w 1296"/>
                <a:gd name="T19" fmla="*/ 592 h 678"/>
                <a:gd name="T20" fmla="*/ 954 w 1296"/>
                <a:gd name="T21" fmla="*/ 676 h 678"/>
                <a:gd name="T22" fmla="*/ 1059 w 1296"/>
                <a:gd name="T23" fmla="*/ 577 h 678"/>
                <a:gd name="T24" fmla="*/ 1149 w 1296"/>
                <a:gd name="T25" fmla="*/ 529 h 678"/>
                <a:gd name="T26" fmla="*/ 1248 w 1296"/>
                <a:gd name="T27" fmla="*/ 586 h 678"/>
                <a:gd name="T28" fmla="*/ 1296 w 1296"/>
                <a:gd name="T29" fmla="*/ 62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6" h="678">
                  <a:moveTo>
                    <a:pt x="0" y="610"/>
                  </a:moveTo>
                  <a:cubicBezTo>
                    <a:pt x="16" y="604"/>
                    <a:pt x="64" y="589"/>
                    <a:pt x="96" y="577"/>
                  </a:cubicBezTo>
                  <a:cubicBezTo>
                    <a:pt x="128" y="565"/>
                    <a:pt x="157" y="537"/>
                    <a:pt x="189" y="538"/>
                  </a:cubicBezTo>
                  <a:cubicBezTo>
                    <a:pt x="221" y="539"/>
                    <a:pt x="252" y="560"/>
                    <a:pt x="288" y="583"/>
                  </a:cubicBezTo>
                  <a:cubicBezTo>
                    <a:pt x="324" y="606"/>
                    <a:pt x="373" y="676"/>
                    <a:pt x="405" y="676"/>
                  </a:cubicBezTo>
                  <a:cubicBezTo>
                    <a:pt x="437" y="676"/>
                    <a:pt x="457" y="632"/>
                    <a:pt x="480" y="583"/>
                  </a:cubicBezTo>
                  <a:cubicBezTo>
                    <a:pt x="503" y="534"/>
                    <a:pt x="511" y="476"/>
                    <a:pt x="543" y="379"/>
                  </a:cubicBezTo>
                  <a:cubicBezTo>
                    <a:pt x="575" y="282"/>
                    <a:pt x="629" y="2"/>
                    <a:pt x="672" y="1"/>
                  </a:cubicBezTo>
                  <a:cubicBezTo>
                    <a:pt x="715" y="0"/>
                    <a:pt x="771" y="275"/>
                    <a:pt x="804" y="373"/>
                  </a:cubicBezTo>
                  <a:cubicBezTo>
                    <a:pt x="837" y="471"/>
                    <a:pt x="845" y="542"/>
                    <a:pt x="870" y="592"/>
                  </a:cubicBezTo>
                  <a:cubicBezTo>
                    <a:pt x="895" y="642"/>
                    <a:pt x="923" y="678"/>
                    <a:pt x="954" y="676"/>
                  </a:cubicBezTo>
                  <a:cubicBezTo>
                    <a:pt x="985" y="674"/>
                    <a:pt x="1027" y="601"/>
                    <a:pt x="1059" y="577"/>
                  </a:cubicBezTo>
                  <a:cubicBezTo>
                    <a:pt x="1091" y="553"/>
                    <a:pt x="1118" y="528"/>
                    <a:pt x="1149" y="529"/>
                  </a:cubicBezTo>
                  <a:cubicBezTo>
                    <a:pt x="1180" y="530"/>
                    <a:pt x="1224" y="571"/>
                    <a:pt x="1248" y="586"/>
                  </a:cubicBezTo>
                  <a:cubicBezTo>
                    <a:pt x="1272" y="601"/>
                    <a:pt x="1286" y="615"/>
                    <a:pt x="1296" y="622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  <p:sp>
        <p:nvSpPr>
          <p:cNvPr id="24" name="Left-Right Arrow 23"/>
          <p:cNvSpPr/>
          <p:nvPr/>
        </p:nvSpPr>
        <p:spPr bwMode="auto">
          <a:xfrm>
            <a:off x="3977001" y="2878966"/>
            <a:ext cx="1338469" cy="538163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5927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Gaussian Sampling Filter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754" y="5300317"/>
            <a:ext cx="7580243" cy="1337365"/>
          </a:xfrm>
        </p:spPr>
        <p:txBody>
          <a:bodyPr/>
          <a:lstStyle/>
          <a:p>
            <a:r>
              <a:rPr lang="en-US" altLang="en-US" dirty="0" smtClean="0"/>
              <a:t>Fourier </a:t>
            </a:r>
            <a:r>
              <a:rPr lang="en-US" altLang="en-US" dirty="0"/>
              <a:t>transform of Gaussian = Gaussian</a:t>
            </a:r>
          </a:p>
          <a:p>
            <a:r>
              <a:rPr lang="en-US" altLang="en-US" dirty="0"/>
              <a:t>Good compromise as </a:t>
            </a:r>
            <a:r>
              <a:rPr lang="en-US" altLang="en-US" dirty="0" smtClean="0"/>
              <a:t>a sampling filter</a:t>
            </a:r>
            <a:endParaRPr lang="en-US" altLang="en-US" dirty="0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304800" y="1358900"/>
            <a:ext cx="8507896" cy="3573117"/>
            <a:chOff x="1600" y="1200"/>
            <a:chExt cx="1408" cy="1104"/>
          </a:xfrm>
        </p:grpSpPr>
        <p:grpSp>
          <p:nvGrpSpPr>
            <p:cNvPr id="24583" name="Group 7"/>
            <p:cNvGrpSpPr>
              <a:grpSpLocks/>
            </p:cNvGrpSpPr>
            <p:nvPr/>
          </p:nvGrpSpPr>
          <p:grpSpPr bwMode="auto">
            <a:xfrm>
              <a:off x="1600" y="1200"/>
              <a:ext cx="1408" cy="1104"/>
              <a:chOff x="384" y="2064"/>
              <a:chExt cx="1536" cy="1392"/>
            </a:xfrm>
          </p:grpSpPr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 flipV="1">
                <a:off x="1104" y="2064"/>
                <a:ext cx="0" cy="1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ZapfHumnst BT" pitchFamily="34" charset="0"/>
                  <a:cs typeface="+mn-cs"/>
                </a:endParaRPr>
              </a:p>
            </p:txBody>
          </p:sp>
        </p:grpSp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1936" y="1488"/>
              <a:ext cx="624" cy="816"/>
            </a:xfrm>
            <a:custGeom>
              <a:avLst/>
              <a:gdLst>
                <a:gd name="T0" fmla="*/ 0 w 384"/>
                <a:gd name="T1" fmla="*/ 1021 h 1031"/>
                <a:gd name="T2" fmla="*/ 108 w 384"/>
                <a:gd name="T3" fmla="*/ 861 h 1031"/>
                <a:gd name="T4" fmla="*/ 200 w 384"/>
                <a:gd name="T5" fmla="*/ 1 h 1031"/>
                <a:gd name="T6" fmla="*/ 296 w 384"/>
                <a:gd name="T7" fmla="*/ 857 h 1031"/>
                <a:gd name="T8" fmla="*/ 384 w 384"/>
                <a:gd name="T9" fmla="*/ 102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031">
                  <a:moveTo>
                    <a:pt x="0" y="1021"/>
                  </a:moveTo>
                  <a:cubicBezTo>
                    <a:pt x="18" y="994"/>
                    <a:pt x="75" y="1031"/>
                    <a:pt x="108" y="861"/>
                  </a:cubicBezTo>
                  <a:cubicBezTo>
                    <a:pt x="141" y="691"/>
                    <a:pt x="169" y="2"/>
                    <a:pt x="200" y="1"/>
                  </a:cubicBezTo>
                  <a:cubicBezTo>
                    <a:pt x="231" y="0"/>
                    <a:pt x="265" y="687"/>
                    <a:pt x="296" y="857"/>
                  </a:cubicBezTo>
                  <a:cubicBezTo>
                    <a:pt x="327" y="1027"/>
                    <a:pt x="366" y="987"/>
                    <a:pt x="384" y="1021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9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 &amp; Its Mirror in Fourier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725"/>
            <a:ext cx="7439025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83" y="3250863"/>
            <a:ext cx="7093819" cy="1473521"/>
          </a:xfrm>
          <a:prstGeom prst="rect">
            <a:avLst/>
          </a:prstGeom>
        </p:spPr>
      </p:pic>
      <p:pic>
        <p:nvPicPr>
          <p:cNvPr id="9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85615" y="1075672"/>
            <a:ext cx="1805985" cy="18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7484" y="4691847"/>
            <a:ext cx="8384116" cy="194723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 bwMode="auto">
          <a:xfrm>
            <a:off x="4292867" y="5874295"/>
            <a:ext cx="818148" cy="394636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8" name="Left-Right Arrow 7"/>
          <p:cNvSpPr/>
          <p:nvPr/>
        </p:nvSpPr>
        <p:spPr bwMode="auto">
          <a:xfrm>
            <a:off x="4292867" y="3820884"/>
            <a:ext cx="818148" cy="394636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893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 of </a:t>
            </a:r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(t)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3" y="984066"/>
            <a:ext cx="8148513" cy="5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40861"/>
              </p:ext>
            </p:extLst>
          </p:nvPr>
        </p:nvGraphicFramePr>
        <p:xfrm>
          <a:off x="3439555" y="2403854"/>
          <a:ext cx="2123120" cy="144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3" imgW="431640" imgH="291960" progId="Equation.DSMT4">
                  <p:embed/>
                </p:oleObj>
              </mc:Choice>
              <mc:Fallback>
                <p:oleObj name="Equation" r:id="rId3" imgW="431640" imgH="29196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555" y="2403854"/>
                        <a:ext cx="2123120" cy="1440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3316077" y="1938969"/>
            <a:ext cx="2370077" cy="2370077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Logo for Foundation</a:t>
            </a:r>
            <a:endParaRPr lang="en-US" sz="4000" b="0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0915" y="4682969"/>
            <a:ext cx="4660136" cy="52801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2400" kern="0" dirty="0" smtClean="0"/>
              <a:t>Operator Need to Shift &amp; Scale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1904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 S</a:t>
            </a:r>
            <a:r>
              <a:rPr lang="en-US" baseline="-25000" dirty="0" smtClean="0"/>
              <a:t>T</a:t>
            </a:r>
            <a:r>
              <a:rPr lang="en-US" dirty="0" smtClean="0"/>
              <a:t>(t) &amp; Its Mirror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8" y="4849189"/>
            <a:ext cx="8605802" cy="1702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997566" y="5476775"/>
            <a:ext cx="991402" cy="4523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47" y="2192246"/>
            <a:ext cx="3057525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329" y="2192246"/>
            <a:ext cx="1331445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899" y="2192246"/>
            <a:ext cx="1331445" cy="1562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143973" y="3676851"/>
            <a:ext cx="3946767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831884" y="3675247"/>
            <a:ext cx="3946767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Left-Right Arrow 11"/>
          <p:cNvSpPr/>
          <p:nvPr/>
        </p:nvSpPr>
        <p:spPr bwMode="auto">
          <a:xfrm>
            <a:off x="3705730" y="2743200"/>
            <a:ext cx="1260909" cy="587141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6015789" y="1463040"/>
            <a:ext cx="173255" cy="808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6131550" y="1463040"/>
            <a:ext cx="829377" cy="855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79419" y="1463040"/>
            <a:ext cx="8085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058202" y="1463040"/>
            <a:ext cx="173255" cy="808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2395087" y="1463040"/>
            <a:ext cx="608253" cy="808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221832" y="1463040"/>
            <a:ext cx="8085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47088"/>
              </p:ext>
            </p:extLst>
          </p:nvPr>
        </p:nvGraphicFramePr>
        <p:xfrm>
          <a:off x="2467770" y="1141778"/>
          <a:ext cx="232028" cy="26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770" y="1141778"/>
                        <a:ext cx="232028" cy="26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24364"/>
              </p:ext>
            </p:extLst>
          </p:nvPr>
        </p:nvGraphicFramePr>
        <p:xfrm>
          <a:off x="6386264" y="1008804"/>
          <a:ext cx="2619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Equation" r:id="rId7" imgW="228600" imgH="609480" progId="Equation.DSMT4">
                  <p:embed/>
                </p:oleObj>
              </mc:Choice>
              <mc:Fallback>
                <p:oleObj name="Equation" r:id="rId7" imgW="228600" imgH="60948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264" y="1008804"/>
                        <a:ext cx="261938" cy="70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30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</a:t>
            </a:r>
            <a:r>
              <a:rPr lang="en-US" smtClean="0"/>
              <a:t>Signal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7" y="1593032"/>
            <a:ext cx="7293525" cy="43649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603958" y="5274644"/>
            <a:ext cx="693019" cy="895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662448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</a:t>
            </a:r>
            <a:r>
              <a:rPr lang="en-US" sz="4000" b="0" kern="0" dirty="0" smtClean="0"/>
              <a:t> (Real Form)</a:t>
            </a:r>
            <a:endParaRPr lang="en-US" sz="4000" b="0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66568" y="1119092"/>
          <a:ext cx="8010863" cy="121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tion" r:id="rId3" imgW="4533840" imgH="685800" progId="Equation.DSMT4">
                  <p:embed/>
                </p:oleObj>
              </mc:Choice>
              <mc:Fallback>
                <p:oleObj name="Equation" r:id="rId3" imgW="4533840" imgH="685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8" y="1119092"/>
                        <a:ext cx="8010863" cy="1213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93738" y="3828003"/>
          <a:ext cx="380365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Equation" r:id="rId5" imgW="2654280" imgH="1091880" progId="Equation.DSMT4">
                  <p:embed/>
                </p:oleObj>
              </mc:Choice>
              <mc:Fallback>
                <p:oleObj name="Equation" r:id="rId5" imgW="2654280" imgH="10918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28003"/>
                        <a:ext cx="3803650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93738" y="2751536"/>
          <a:ext cx="2173931" cy="89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Equation" r:id="rId7" imgW="1485720" imgH="609480" progId="Equation.DSMT4">
                  <p:embed/>
                </p:oleObj>
              </mc:Choice>
              <mc:Fallback>
                <p:oleObj name="Equation" r:id="rId7" imgW="1485720" imgH="609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751536"/>
                        <a:ext cx="2173931" cy="89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17" y="2612758"/>
            <a:ext cx="3156304" cy="31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Problem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66568" y="1119092"/>
          <a:ext cx="8010863" cy="121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3" imgW="4533840" imgH="685800" progId="Equation.DSMT4">
                  <p:embed/>
                </p:oleObj>
              </mc:Choice>
              <mc:Fallback>
                <p:oleObj name="Equation" r:id="rId3" imgW="4533840" imgH="685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8" y="1119092"/>
                        <a:ext cx="8010863" cy="1213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4" name="Picture 2" descr="Image result for period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81" y="3095188"/>
            <a:ext cx="6899743" cy="254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 DC?</a:t>
            </a:r>
            <a:endParaRPr lang="en-US" dirty="0"/>
          </a:p>
        </p:txBody>
      </p:sp>
      <p:pic>
        <p:nvPicPr>
          <p:cNvPr id="4" name="Picture 2" descr="http://t2.gstatic.com/images?q=tbn:ANd9GcR-OMKssMc7rrbv4IzDsO0e7IK6ZG1_5D9lm7xr14kVU2fJsofH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422" y="3985782"/>
            <a:ext cx="8868578" cy="2378306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66568" y="1119092"/>
          <a:ext cx="8010863" cy="121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5" imgW="4533840" imgH="685800" progId="Equation.DSMT4">
                  <p:embed/>
                </p:oleObj>
              </mc:Choice>
              <mc:Fallback>
                <p:oleObj name="Equation" r:id="rId5" imgW="4533840" imgH="685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8" y="1119092"/>
                        <a:ext cx="8010863" cy="1213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3738" y="2751536"/>
          <a:ext cx="2173931" cy="89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7" imgW="1485720" imgH="609480" progId="Equation.DSMT4">
                  <p:embed/>
                </p:oleObj>
              </mc:Choice>
              <mc:Fallback>
                <p:oleObj name="Equation" r:id="rId7" imgW="1485720" imgH="6094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751536"/>
                        <a:ext cx="2173931" cy="89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876300"/>
            <a:ext cx="9096375" cy="5981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Unknowns: Amplitude &amp; Phase</a:t>
            </a:r>
            <a:endParaRPr lang="en-US" sz="4000" b="0" kern="0" dirty="0"/>
          </a:p>
        </p:txBody>
      </p:sp>
    </p:spTree>
    <p:extLst>
      <p:ext uri="{BB962C8B-B14F-4D97-AF65-F5344CB8AC3E}">
        <p14:creationId xmlns:p14="http://schemas.microsoft.com/office/powerpoint/2010/main" val="15066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7" y="3813409"/>
            <a:ext cx="8494005" cy="2553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3" y="1690957"/>
            <a:ext cx="3981863" cy="1422094"/>
          </a:xfrm>
          <a:prstGeom prst="rect">
            <a:avLst/>
          </a:prstGeom>
        </p:spPr>
      </p:pic>
      <p:pic>
        <p:nvPicPr>
          <p:cNvPr id="51206" name="Picture 6" descr="https://upload.wikimedia.org/wikipedia/commons/thumb/5/55/Phase_shift.svg/220px-Phase_shif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17" y="1234055"/>
            <a:ext cx="3358806" cy="23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958467" y="4065224"/>
            <a:ext cx="53541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6075802" y="4765583"/>
            <a:ext cx="2915798" cy="3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1800" kern="0" dirty="0" smtClean="0">
                <a:solidFill>
                  <a:srgbClr val="FF0000"/>
                </a:solidFill>
              </a:rPr>
              <a:t>Nyquist Sampling Rate!</a:t>
            </a:r>
            <a:endParaRPr lang="en-US" sz="1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28" y="1129038"/>
            <a:ext cx="6519547" cy="51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Derivation of the Sampling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50487" y="1722921"/>
            <a:ext cx="271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735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7" y="1448657"/>
            <a:ext cx="7293525" cy="43649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5497104" y="6256425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61709" y="5082143"/>
            <a:ext cx="557053" cy="972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36" y="5813615"/>
            <a:ext cx="1266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8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28" y="1129038"/>
            <a:ext cx="6519547" cy="51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Derivation of the Sampling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50487" y="1722921"/>
            <a:ext cx="271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167112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706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smtClean="0"/>
              <a:t>Fourier Series &amp; Transform</a:t>
            </a:r>
            <a:endParaRPr lang="en-US" sz="4000" b="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3" y="2680924"/>
            <a:ext cx="5242164" cy="1487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5" y="1117842"/>
            <a:ext cx="8760550" cy="1723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5" y="5495516"/>
            <a:ext cx="4668183" cy="1362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25" y="4264243"/>
            <a:ext cx="4463996" cy="1263780"/>
          </a:xfrm>
          <a:prstGeom prst="rect">
            <a:avLst/>
          </a:prstGeom>
        </p:spPr>
      </p:pic>
      <p:pic>
        <p:nvPicPr>
          <p:cNvPr id="9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17667" y="3071880"/>
            <a:ext cx="3648505" cy="3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04" y="1636662"/>
            <a:ext cx="200025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852" y="1551104"/>
            <a:ext cx="200025" cy="428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659107" y="1220864"/>
            <a:ext cx="4201865" cy="13791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3383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2D Rectangle </a:t>
            </a:r>
            <a:r>
              <a:rPr lang="en-US" dirty="0"/>
              <a:t>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2" y="1079808"/>
            <a:ext cx="8674835" cy="55182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16311" y="1247079"/>
            <a:ext cx="4378713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 eaLnBrk="1" hangingPunct="1"/>
            <a:r>
              <a:rPr lang="en-US" sz="2400" b="0" kern="0" dirty="0" smtClean="0"/>
              <a:t>Rectangle of Sides X and Y, Centered at Origin</a:t>
            </a:r>
            <a:endParaRPr lang="en-US" sz="2400" b="0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371278" y="3601844"/>
            <a:ext cx="1594624" cy="3345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7167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28" y="1129038"/>
            <a:ext cx="6519547" cy="51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Derivation of the Sampling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50487" y="1722921"/>
            <a:ext cx="271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167112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57937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4153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 &amp; Its Mirror in Fourier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725"/>
            <a:ext cx="7439025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83" y="3250863"/>
            <a:ext cx="7093819" cy="1473521"/>
          </a:xfrm>
          <a:prstGeom prst="rect">
            <a:avLst/>
          </a:prstGeom>
        </p:spPr>
      </p:pic>
      <p:pic>
        <p:nvPicPr>
          <p:cNvPr id="9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85615" y="1075672"/>
            <a:ext cx="1805985" cy="18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/>
          <p:cNvSpPr/>
          <p:nvPr/>
        </p:nvSpPr>
        <p:spPr bwMode="auto">
          <a:xfrm>
            <a:off x="4292867" y="3820884"/>
            <a:ext cx="818148" cy="394636"/>
          </a:xfrm>
          <a:prstGeom prst="left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859104"/>
              </p:ext>
            </p:extLst>
          </p:nvPr>
        </p:nvGraphicFramePr>
        <p:xfrm>
          <a:off x="2751104" y="4965692"/>
          <a:ext cx="3940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6" imgW="3162240" imgH="660240" progId="Equation.DSMT4">
                  <p:embed/>
                </p:oleObj>
              </mc:Choice>
              <mc:Fallback>
                <p:oleObj name="Equation" r:id="rId6" imgW="3162240" imgH="6602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04" y="4965692"/>
                        <a:ext cx="3940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13362"/>
              </p:ext>
            </p:extLst>
          </p:nvPr>
        </p:nvGraphicFramePr>
        <p:xfrm>
          <a:off x="2484171" y="5705241"/>
          <a:ext cx="40020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8" imgW="3213000" imgH="660240" progId="Equation.DSMT4">
                  <p:embed/>
                </p:oleObj>
              </mc:Choice>
              <mc:Fallback>
                <p:oleObj name="Equation" r:id="rId8" imgW="3213000" imgH="660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171" y="5705241"/>
                        <a:ext cx="40020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079057" y="4965692"/>
            <a:ext cx="4745255" cy="17046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5764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28" y="1129038"/>
            <a:ext cx="6519547" cy="51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Derivation of the Sampling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50487" y="1722921"/>
            <a:ext cx="271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167112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57937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443094" y="4742046"/>
            <a:ext cx="20364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783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16516" y="990600"/>
          <a:ext cx="4310968" cy="575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Visio" r:id="rId3" imgW="3305755" imgH="4409793" progId="Visio.Drawing.11">
                  <p:embed/>
                </p:oleObj>
              </mc:Choice>
              <mc:Fallback>
                <p:oleObj name="Visio" r:id="rId3" imgW="3305755" imgH="4409793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516" y="990600"/>
                        <a:ext cx="4310968" cy="575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158114" y="990600"/>
            <a:ext cx="885524" cy="5398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77223"/>
              </p:ext>
            </p:extLst>
          </p:nvPr>
        </p:nvGraphicFramePr>
        <p:xfrm>
          <a:off x="4711056" y="1447800"/>
          <a:ext cx="665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5" imgW="533160" imgH="304560" progId="Equation.DSMT4">
                  <p:embed/>
                </p:oleObj>
              </mc:Choice>
              <mc:Fallback>
                <p:oleObj name="Equation" r:id="rId5" imgW="533160" imgH="30456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056" y="1447800"/>
                        <a:ext cx="665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7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28" y="1129038"/>
            <a:ext cx="6519547" cy="51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Derivation of the Sampling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50487" y="1722921"/>
            <a:ext cx="271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167112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57937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443094" y="4742046"/>
            <a:ext cx="20364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698275" y="6239100"/>
            <a:ext cx="24640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2419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via Convolution with Delta</a:t>
            </a:r>
            <a:endParaRPr lang="en-US" dirty="0"/>
          </a:p>
        </p:txBody>
      </p:sp>
      <p:pic>
        <p:nvPicPr>
          <p:cNvPr id="4" name="Picture 2" descr="http://www4.uwsp.edu/physastr/kmenning/images/Hecht4.11.F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9" y="1397919"/>
            <a:ext cx="7232921" cy="51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 to 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520" y="2320380"/>
            <a:ext cx="3137001" cy="3313493"/>
          </a:xfrm>
        </p:spPr>
        <p:txBody>
          <a:bodyPr/>
          <a:lstStyle/>
          <a:p>
            <a:r>
              <a:rPr lang="en-US" sz="6000" i="1" dirty="0" smtClean="0">
                <a:solidFill>
                  <a:schemeClr val="tx1"/>
                </a:solidFill>
              </a:rPr>
              <a:t>Ax=b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solve a system of linear equations if the unknown vector is </a:t>
            </a:r>
            <a:r>
              <a:rPr lang="en-US" dirty="0" smtClean="0">
                <a:solidFill>
                  <a:srgbClr val="FF0000"/>
                </a:solidFill>
              </a:rPr>
              <a:t>sparse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2290" name="Picture 2" descr="http://images.betterworldbooks.com/047/Elementary-Linear-Algebra-978047045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2" y="1179868"/>
            <a:ext cx="2743200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cs.uvawise.edu/dbl5h/resources/mathematica_examples/snippets/implicit_tanpla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06" y="2625206"/>
            <a:ext cx="3580681" cy="34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67" y="910013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al part of a 2-D complex wave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36" y="1336292"/>
            <a:ext cx="4183189" cy="17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Sparsity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Everywhere</a:t>
            </a:r>
            <a:endParaRPr lang="en-US" sz="2800" dirty="0"/>
          </a:p>
        </p:txBody>
      </p:sp>
      <p:pic>
        <p:nvPicPr>
          <p:cNvPr id="3078" name="Picture 6" descr="http://www.ebooksdownloadfree.com/ups/186/7481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7" y="1755164"/>
            <a:ext cx="2743200" cy="359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71" y="2994542"/>
            <a:ext cx="5257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Real part of a 2-D complex wavel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3" y="1755164"/>
            <a:ext cx="6127208" cy="27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4453" y="1101354"/>
            <a:ext cx="5355093" cy="53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" y="1390027"/>
            <a:ext cx="8916716" cy="2783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5" y="4697069"/>
            <a:ext cx="8372840" cy="1610161"/>
          </a:xfrm>
          <a:prstGeom prst="rect">
            <a:avLst/>
          </a:prstGeom>
        </p:spPr>
      </p:pic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4" y="50503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/>
              <a:t>Homework for </a:t>
            </a:r>
            <a:r>
              <a:rPr lang="en-US" sz="4000" kern="0" dirty="0" smtClean="0"/>
              <a:t>BB07</a:t>
            </a:r>
            <a:endParaRPr lang="en-US" sz="4000" b="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66799"/>
            <a:ext cx="8839200" cy="5450541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b="0" kern="0" dirty="0" smtClean="0"/>
              <a:t>Please specify a continuous signal, sample it densely enough, and then reconstruct it in MatLab.  Please comment your code clearly, and display your </a:t>
            </a:r>
            <a:r>
              <a:rPr lang="en-US" b="0" kern="0" smtClean="0"/>
              <a:t>results nicely.</a:t>
            </a:r>
            <a:endParaRPr lang="en-US" b="0" kern="0" dirty="0" smtClean="0"/>
          </a:p>
          <a:p>
            <a:pPr eaLnBrk="1" hangingPunct="1"/>
            <a:endParaRPr lang="en-US" b="0" kern="0" dirty="0" smtClean="0"/>
          </a:p>
          <a:p>
            <a:pPr eaLnBrk="1" hangingPunct="1"/>
            <a:r>
              <a:rPr lang="en-US" b="0" kern="0" dirty="0" smtClean="0">
                <a:solidFill>
                  <a:srgbClr val="FF0000"/>
                </a:solidFill>
              </a:rPr>
              <a:t>Due date: One week from now (by midnight next Tuesday).  Please upload your report to MLS, including both the script and the figures in a word file.</a:t>
            </a:r>
          </a:p>
          <a:p>
            <a:pPr eaLnBrk="1" hangingPunct="1"/>
            <a:endParaRPr lang="en-US" b="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b="0" kern="0" dirty="0" smtClean="0">
                <a:solidFill>
                  <a:schemeClr val="bg1"/>
                </a:solidFill>
              </a:rPr>
              <a:t>https</a:t>
            </a:r>
            <a:r>
              <a:rPr lang="en-US" b="0" kern="0" dirty="0">
                <a:solidFill>
                  <a:schemeClr val="bg1"/>
                </a:solidFill>
              </a:rPr>
              <a:t>://</a:t>
            </a:r>
            <a:r>
              <a:rPr lang="en-US" b="0" kern="0" dirty="0" smtClean="0">
                <a:solidFill>
                  <a:schemeClr val="bg1"/>
                </a:solidFill>
              </a:rPr>
              <a:t>www.youtube.com/watch?v=1hX_MUh8wfk</a:t>
            </a:r>
            <a:endParaRPr lang="en-US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584257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 shift-invariant linear system, a sinusoidal input will only generate a sinusoidal output at the same frequency. </a:t>
            </a:r>
            <a:r>
              <a:rPr lang="en-US" sz="2400" dirty="0" smtClean="0"/>
              <a:t>Therefore, a convolution in the t-domain must be a multiplication in the Fourier domain.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The above invariability only holds for sinusoidal functions. </a:t>
            </a:r>
            <a:r>
              <a:rPr lang="en-US" sz="2400" dirty="0" smtClean="0"/>
              <a:t>Therefore, the convolution theorem exists only with the Fourier transform.</a:t>
            </a:r>
          </a:p>
          <a:p>
            <a:endParaRPr lang="en-US" sz="2400" dirty="0"/>
          </a:p>
          <a:p>
            <a:r>
              <a:rPr lang="en-US" sz="2400" dirty="0" smtClean="0"/>
              <a:t>If you are interested, you could write a paper out of these comments.</a:t>
            </a:r>
          </a:p>
        </p:txBody>
      </p:sp>
      <p:pic>
        <p:nvPicPr>
          <p:cNvPr id="4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30" y="5236301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8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30" y="5236301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84150" y="990600"/>
            <a:ext cx="8839200" cy="5584257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 shift-invariant linear system, a sinusoidal input will only generate a sinusoidal output at the same frequency.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The above invariability only holds for sinusoidal functions unless the impulse response is a delta function. 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59637"/>
              </p:ext>
            </p:extLst>
          </p:nvPr>
        </p:nvGraphicFramePr>
        <p:xfrm>
          <a:off x="1692800" y="2321816"/>
          <a:ext cx="4953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4" imgW="3288960" imgH="380880" progId="Equation.DSMT4">
                  <p:embed/>
                </p:oleObj>
              </mc:Choice>
              <mc:Fallback>
                <p:oleObj name="Equation" r:id="rId4" imgW="3288960" imgH="3808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800" y="2321816"/>
                        <a:ext cx="4953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611816"/>
              </p:ext>
            </p:extLst>
          </p:nvPr>
        </p:nvGraphicFramePr>
        <p:xfrm>
          <a:off x="790040" y="1793357"/>
          <a:ext cx="6100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6" imgW="4051080" imgH="355320" progId="Equation.DSMT4">
                  <p:embed/>
                </p:oleObj>
              </mc:Choice>
              <mc:Fallback>
                <p:oleObj name="Equation" r:id="rId6" imgW="4051080" imgH="35532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40" y="1793357"/>
                        <a:ext cx="61007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15020"/>
              </p:ext>
            </p:extLst>
          </p:nvPr>
        </p:nvGraphicFramePr>
        <p:xfrm>
          <a:off x="575376" y="2889963"/>
          <a:ext cx="7210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8" imgW="4787640" imgH="380880" progId="Equation.DSMT4">
                  <p:embed/>
                </p:oleObj>
              </mc:Choice>
              <mc:Fallback>
                <p:oleObj name="Equation" r:id="rId8" imgW="4787640" imgH="3808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76" y="2889963"/>
                        <a:ext cx="7210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99802"/>
              </p:ext>
            </p:extLst>
          </p:nvPr>
        </p:nvGraphicFramePr>
        <p:xfrm>
          <a:off x="705904" y="4956263"/>
          <a:ext cx="6445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10" imgW="4279680" imgH="355320" progId="Equation.DSMT4">
                  <p:embed/>
                </p:oleObj>
              </mc:Choice>
              <mc:Fallback>
                <p:oleObj name="Equation" r:id="rId10" imgW="4279680" imgH="3553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04" y="4956263"/>
                        <a:ext cx="6445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06787"/>
              </p:ext>
            </p:extLst>
          </p:nvPr>
        </p:nvGraphicFramePr>
        <p:xfrm>
          <a:off x="1531050" y="5542428"/>
          <a:ext cx="4111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12" imgW="2730240" imgH="355320" progId="Equation.DSMT4">
                  <p:embed/>
                </p:oleObj>
              </mc:Choice>
              <mc:Fallback>
                <p:oleObj name="Equation" r:id="rId12" imgW="2730240" imgH="35532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050" y="5542428"/>
                        <a:ext cx="4111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65362"/>
              </p:ext>
            </p:extLst>
          </p:nvPr>
        </p:nvGraphicFramePr>
        <p:xfrm>
          <a:off x="1573383" y="4395522"/>
          <a:ext cx="40354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14" imgW="2679480" imgH="355320" progId="Equation.DSMT4">
                  <p:embed/>
                </p:oleObj>
              </mc:Choice>
              <mc:Fallback>
                <p:oleObj name="Equation" r:id="rId14" imgW="2679480" imgH="35532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383" y="4395522"/>
                        <a:ext cx="40354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8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Parseval's </a:t>
            </a:r>
            <a:r>
              <a:rPr lang="en-US" dirty="0" smtClean="0"/>
              <a:t>Identity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90600"/>
            <a:ext cx="6790198" cy="1568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" y="2638661"/>
            <a:ext cx="8966095" cy="4219339"/>
          </a:xfrm>
          <a:prstGeom prst="rect">
            <a:avLst/>
          </a:prstGeom>
        </p:spPr>
      </p:pic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03" y="2960972"/>
            <a:ext cx="2155797" cy="2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9" y="152400"/>
            <a:ext cx="8807041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629</Words>
  <Application>Microsoft Office PowerPoint</Application>
  <PresentationFormat>On-screen Show (4:3)</PresentationFormat>
  <Paragraphs>180</Paragraphs>
  <Slides>50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Symbol</vt:lpstr>
      <vt:lpstr>Times</vt:lpstr>
      <vt:lpstr>ZapfHumnst BT</vt:lpstr>
      <vt:lpstr>Blank Presentation</vt:lpstr>
      <vt:lpstr>Equation</vt:lpstr>
      <vt:lpstr>Visio</vt:lpstr>
      <vt:lpstr>PowerPoint Presentation</vt:lpstr>
      <vt:lpstr>PowerPoint Presentation</vt:lpstr>
      <vt:lpstr>PowerPoint Presentation</vt:lpstr>
      <vt:lpstr>PowerPoint Presentation</vt:lpstr>
      <vt:lpstr>Convolution Theorem</vt:lpstr>
      <vt:lpstr>Why?</vt:lpstr>
      <vt:lpstr>Why?</vt:lpstr>
      <vt:lpstr>Parseval's Identity</vt:lpstr>
      <vt:lpstr>PowerPoint Presentation</vt:lpstr>
      <vt:lpstr>Representing a Continuous Function</vt:lpstr>
      <vt:lpstr>Convolution Theorem</vt:lpstr>
      <vt:lpstr>PowerPoint Presentation</vt:lpstr>
      <vt:lpstr>Into Computer</vt:lpstr>
      <vt:lpstr>PowerPoint Presentation</vt:lpstr>
      <vt:lpstr>Analog to Digital</vt:lpstr>
      <vt:lpstr>PowerPoint Presentation</vt:lpstr>
      <vt:lpstr>PowerPoint Presentation</vt:lpstr>
      <vt:lpstr>PowerPoint Presentation</vt:lpstr>
      <vt:lpstr>Continuous vs Discrete</vt:lpstr>
      <vt:lpstr>Aliasing Problem</vt:lpstr>
      <vt:lpstr>In Spatial Doman</vt:lpstr>
      <vt:lpstr>In Frequency Domain</vt:lpstr>
      <vt:lpstr>Conditioning in Spatial Domain</vt:lpstr>
      <vt:lpstr>Better Off in Frequency Domain</vt:lpstr>
      <vt:lpstr>Ideal Sampling Filter</vt:lpstr>
      <vt:lpstr>Cheap Sampling Filter</vt:lpstr>
      <vt:lpstr>Gaussian Sampling Filter</vt:lpstr>
      <vt:lpstr>Comb &amp; Its Mirror in Fourier Space</vt:lpstr>
      <vt:lpstr>Fourier Transform of ST(t)</vt:lpstr>
      <vt:lpstr>Comb ST(t) &amp; Its Mirror</vt:lpstr>
      <vt:lpstr>Sampling Signal</vt:lpstr>
      <vt:lpstr>PowerPoint Presentation</vt:lpstr>
      <vt:lpstr>Sampling Problem</vt:lpstr>
      <vt:lpstr>How to Estimate DC?</vt:lpstr>
      <vt:lpstr>PowerPoint Presentation</vt:lpstr>
      <vt:lpstr>Heuristic Analysis</vt:lpstr>
      <vt:lpstr>Derivation of the Sampling Theorem</vt:lpstr>
      <vt:lpstr>Sampling Theorem</vt:lpstr>
      <vt:lpstr>Derivation of the Sampling Theorem</vt:lpstr>
      <vt:lpstr>Example: 2D Rectangle Function</vt:lpstr>
      <vt:lpstr>Derivation of the Sampling Theorem</vt:lpstr>
      <vt:lpstr>Comb &amp; Its Mirror in Fourier Space</vt:lpstr>
      <vt:lpstr>Derivation of the Sampling Theorem</vt:lpstr>
      <vt:lpstr>Analog to Digital</vt:lpstr>
      <vt:lpstr>Derivation of the Sampling Theorem</vt:lpstr>
      <vt:lpstr>Copying via Convolution with Delta</vt:lpstr>
      <vt:lpstr>Revisit to Linear Systems</vt:lpstr>
      <vt:lpstr>Sparsity Everywhere</vt:lpstr>
      <vt:lpstr>Big Picture</vt:lpstr>
      <vt:lpstr>PowerPoint Presentation</vt:lpstr>
    </vt:vector>
  </TitlesOfParts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Wang, Ge</cp:lastModifiedBy>
  <cp:revision>2382</cp:revision>
  <cp:lastPrinted>2012-03-08T21:40:16Z</cp:lastPrinted>
  <dcterms:created xsi:type="dcterms:W3CDTF">2006-10-23T16:36:06Z</dcterms:created>
  <dcterms:modified xsi:type="dcterms:W3CDTF">2018-02-08T23:00:52Z</dcterms:modified>
</cp:coreProperties>
</file>