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603" r:id="rId2"/>
    <p:sldId id="1346" r:id="rId3"/>
    <p:sldId id="1347" r:id="rId4"/>
    <p:sldId id="1362" r:id="rId5"/>
    <p:sldId id="1348" r:id="rId6"/>
    <p:sldId id="1349" r:id="rId7"/>
    <p:sldId id="1350" r:id="rId8"/>
    <p:sldId id="1351" r:id="rId9"/>
    <p:sldId id="1266" r:id="rId10"/>
    <p:sldId id="1267" r:id="rId11"/>
    <p:sldId id="1268" r:id="rId12"/>
    <p:sldId id="1363" r:id="rId13"/>
    <p:sldId id="1288" r:id="rId14"/>
    <p:sldId id="1360" r:id="rId15"/>
    <p:sldId id="1210" r:id="rId16"/>
    <p:sldId id="1352" r:id="rId17"/>
    <p:sldId id="1361" r:id="rId18"/>
    <p:sldId id="1353" r:id="rId19"/>
    <p:sldId id="1271" r:id="rId20"/>
    <p:sldId id="1354" r:id="rId21"/>
    <p:sldId id="1355" r:id="rId22"/>
    <p:sldId id="1356" r:id="rId23"/>
    <p:sldId id="1357" r:id="rId24"/>
    <p:sldId id="1358" r:id="rId25"/>
    <p:sldId id="1305" r:id="rId26"/>
    <p:sldId id="1307" r:id="rId27"/>
    <p:sldId id="1359" r:id="rId28"/>
    <p:sldId id="1297" r:id="rId29"/>
    <p:sldId id="1333" r:id="rId30"/>
    <p:sldId id="1334" r:id="rId31"/>
    <p:sldId id="1311" r:id="rId32"/>
    <p:sldId id="1364" r:id="rId33"/>
    <p:sldId id="1365" r:id="rId34"/>
    <p:sldId id="1366" r:id="rId35"/>
    <p:sldId id="1319" r:id="rId36"/>
    <p:sldId id="1326" r:id="rId37"/>
    <p:sldId id="1327" r:id="rId38"/>
    <p:sldId id="1328" r:id="rId39"/>
    <p:sldId id="1341" r:id="rId40"/>
    <p:sldId id="1342" r:id="rId41"/>
    <p:sldId id="1343" r:id="rId42"/>
    <p:sldId id="1345" r:id="rId43"/>
    <p:sldId id="1331" r:id="rId44"/>
    <p:sldId id="1332" r:id="rId45"/>
    <p:sldId id="1367" r:id="rId46"/>
    <p:sldId id="1323" r:id="rId47"/>
    <p:sldId id="132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9900"/>
    <a:srgbClr val="3399FF"/>
    <a:srgbClr val="FF99FF"/>
    <a:srgbClr val="33CC33"/>
    <a:srgbClr val="993366"/>
    <a:srgbClr val="003399"/>
    <a:srgbClr val="CC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087" autoAdjust="0"/>
  </p:normalViewPr>
  <p:slideViewPr>
    <p:cSldViewPr snapToGrid="0">
      <p:cViewPr varScale="1">
        <p:scale>
          <a:sx n="118" d="100"/>
          <a:sy n="118" d="100"/>
        </p:scale>
        <p:origin x="9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notesViewPr>
    <p:cSldViewPr snapToGrid="0">
      <p:cViewPr varScale="1">
        <p:scale>
          <a:sx n="39" d="100"/>
          <a:sy n="39" d="100"/>
        </p:scale>
        <p:origin x="2240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1.wmf"/><Relationship Id="rId7" Type="http://schemas.openxmlformats.org/officeDocument/2006/relationships/image" Target="../media/image31.wmf"/><Relationship Id="rId2" Type="http://schemas.openxmlformats.org/officeDocument/2006/relationships/image" Target="../media/image24.wmf"/><Relationship Id="rId1" Type="http://schemas.openxmlformats.org/officeDocument/2006/relationships/image" Target="../media/image28.wmf"/><Relationship Id="rId6" Type="http://schemas.openxmlformats.org/officeDocument/2006/relationships/image" Target="../media/image30.wmf"/><Relationship Id="rId5" Type="http://schemas.openxmlformats.org/officeDocument/2006/relationships/image" Target="../media/image23.wmf"/><Relationship Id="rId10" Type="http://schemas.openxmlformats.org/officeDocument/2006/relationships/image" Target="../media/image34.wmf"/><Relationship Id="rId4" Type="http://schemas.openxmlformats.org/officeDocument/2006/relationships/image" Target="../media/image29.wmf"/><Relationship Id="rId9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0534E-9FB8-46AE-8E3B-5675B268A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2E5D3-627C-4511-B3F4-264A77E3CF6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280C50-96CD-4499-B659-E0BA1411CA7C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5935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D4902-E88E-4F5B-B99D-69773B5BF0B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67323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EBEDE1-4129-4899-857A-21034C90E59D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88669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Line 29"/>
          <p:cNvSpPr>
            <a:spLocks noChangeShapeType="1"/>
          </p:cNvSpPr>
          <p:nvPr userDrawn="1"/>
        </p:nvSpPr>
        <p:spPr bwMode="auto">
          <a:xfrm>
            <a:off x="838200" y="457200"/>
            <a:ext cx="0" cy="609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 userDrawn="1"/>
        </p:nvSpPr>
        <p:spPr bwMode="auto">
          <a:xfrm>
            <a:off x="838200" y="6553200"/>
            <a:ext cx="792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 userDrawn="1"/>
        </p:nvSpPr>
        <p:spPr bwMode="auto">
          <a:xfrm flipV="1">
            <a:off x="8763000" y="5791200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 userDrawn="1"/>
        </p:nvSpPr>
        <p:spPr bwMode="auto">
          <a:xfrm flipH="1">
            <a:off x="6477000" y="5791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 userDrawn="1"/>
        </p:nvSpPr>
        <p:spPr bwMode="auto">
          <a:xfrm>
            <a:off x="838200" y="4572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A7D03F-0D9F-4D6E-A9DA-DA22B08C88F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488692-0FB6-433E-9CFB-08D03A34DD8A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419600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551609-7012-4524-8F91-CAEC89A8DA2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38EB37-9F67-488F-AFCB-318363D4DA79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5EC937-4EEB-42FF-9745-F8ECC712C67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E09F27-08E5-47E1-9081-CDEF6FA99715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251E47-B223-48F4-A299-CE4A766087D6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B27830-E813-4D5B-BECC-EB4E76333BE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9538" y="6288088"/>
            <a:ext cx="914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50E5CE-EF1E-495C-8D34-E9307ADFFB2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152400" y="66294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52400" y="64008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152400" y="6400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91638"/>
          </a:solidFill>
          <a:latin typeface="Arial" charset="0"/>
          <a:ea typeface="ＭＳ Ｐゴシック" pitchFamily="116" charset="-128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Clr>
          <a:srgbClr val="691638"/>
        </a:buClr>
        <a:buNone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C5A21"/>
        </a:buClr>
        <a:buFont typeface="Times" pitchFamily="18" charset="0"/>
        <a:buChar char="•"/>
        <a:defRPr sz="24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87ADB0"/>
        </a:buClr>
        <a:buChar char="•"/>
        <a:defRPr sz="20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4.w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3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9.wmf"/><Relationship Id="rId24" Type="http://schemas.openxmlformats.org/officeDocument/2006/relationships/image" Target="../media/image6.png"/><Relationship Id="rId5" Type="http://schemas.openxmlformats.org/officeDocument/2006/relationships/image" Target="../media/image28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60.jpeg"/><Relationship Id="rId4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mathworks.com/matlabcentral/answers/38066-difference-between-conv-ifft-fft-when-doing-convol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signal/ug/amplitude-estimation-and-zero-padding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Course/EE261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hyperlink" Target="https://see.stanford.edu/materials/lsoftaee261/book-fall-07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.stanford.edu/Course/EE261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hyperlink" Target="https://see.stanford.edu/materials/lsoftaee261/book-fall-07.pdf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sp.stackexchange.com/questions/37480/formulating-a-function-on-matlab-for-the-shannon-interpolation-formul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49" y="55626"/>
            <a:ext cx="1682262" cy="1600200"/>
          </a:xfrm>
          <a:prstGeom prst="rect">
            <a:avLst/>
          </a:prstGeom>
        </p:spPr>
      </p:pic>
      <p:pic>
        <p:nvPicPr>
          <p:cNvPr id="8194" name="Picture 2" descr="lgplog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" y="62177"/>
            <a:ext cx="6707205" cy="127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962"/>
            <a:ext cx="9144000" cy="19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0" y="1722874"/>
            <a:ext cx="9144000" cy="339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38655 </a:t>
            </a:r>
            <a:r>
              <a:rPr lang="en-US" sz="2400" dirty="0" smtClean="0">
                <a:solidFill>
                  <a:schemeClr val="tx1"/>
                </a:solidFill>
              </a:rPr>
              <a:t>BMED-2300-02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chemeClr val="tx1"/>
                </a:solidFill>
              </a:rPr>
              <a:t>Lecture 8: Discrete FT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Ge Wang, PhD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Biomedical </a:t>
            </a:r>
            <a:r>
              <a:rPr lang="en-US" sz="2400" dirty="0">
                <a:solidFill>
                  <a:schemeClr val="tx1"/>
                </a:solidFill>
              </a:rPr>
              <a:t>Imaging </a:t>
            </a:r>
            <a:r>
              <a:rPr lang="en-US" sz="2400" dirty="0" smtClean="0">
                <a:solidFill>
                  <a:schemeClr val="tx1"/>
                </a:solidFill>
              </a:rPr>
              <a:t>Center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CBIS/BME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RPI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wangg6@rpi.edu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February </a:t>
            </a:r>
            <a:r>
              <a:rPr lang="en-US" sz="2400" dirty="0">
                <a:solidFill>
                  <a:schemeClr val="tx1"/>
                </a:solidFill>
              </a:rPr>
              <a:t>9</a:t>
            </a:r>
            <a:r>
              <a:rPr lang="en-US" sz="2400" dirty="0" smtClean="0">
                <a:solidFill>
                  <a:schemeClr val="tx1"/>
                </a:solidFill>
              </a:rPr>
              <a:t>, 2018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533400" y="1151467"/>
            <a:ext cx="2408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Sampled F</a:t>
            </a:r>
            <a:r>
              <a:rPr lang="en-US" altLang="ja-JP" sz="2000" b="1" dirty="0" smtClean="0">
                <a:latin typeface="+mn-lt"/>
                <a:ea typeface="MS PGothic" panose="020B0600070205080204" pitchFamily="34" charset="-128"/>
              </a:rPr>
              <a:t>unction</a:t>
            </a:r>
            <a:endParaRPr lang="en-US" altLang="ja-JP" sz="2000" b="1" dirty="0"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>
            <p:extLst/>
          </p:nvPr>
        </p:nvGraphicFramePr>
        <p:xfrm>
          <a:off x="1993900" y="1463675"/>
          <a:ext cx="48402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4" name="Equation" r:id="rId4" imgW="2311200" imgH="431640" progId="Equation.DSMT4">
                  <p:embed/>
                </p:oleObj>
              </mc:Choice>
              <mc:Fallback>
                <p:oleObj name="Equation" r:id="rId4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463675"/>
                        <a:ext cx="48402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>
            <p:extLst/>
          </p:nvPr>
        </p:nvGraphicFramePr>
        <p:xfrm>
          <a:off x="1497013" y="2490788"/>
          <a:ext cx="6035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5" name="Equation" r:id="rId6" imgW="2882880" imgH="431640" progId="Equation.DSMT4">
                  <p:embed/>
                </p:oleObj>
              </mc:Choice>
              <mc:Fallback>
                <p:oleObj name="Equation" r:id="rId6" imgW="2882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490788"/>
                        <a:ext cx="60356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730250" y="3678238"/>
            <a:ext cx="3000375" cy="1630362"/>
            <a:chOff x="460" y="2392"/>
            <a:chExt cx="1890" cy="1027"/>
          </a:xfrm>
        </p:grpSpPr>
        <p:sp>
          <p:nvSpPr>
            <p:cNvPr id="43057" name="Line 7"/>
            <p:cNvSpPr>
              <a:spLocks noChangeShapeType="1"/>
            </p:cNvSpPr>
            <p:nvPr/>
          </p:nvSpPr>
          <p:spPr bwMode="auto">
            <a:xfrm>
              <a:off x="460" y="3212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8"/>
            <p:cNvSpPr>
              <a:spLocks noChangeShapeType="1"/>
            </p:cNvSpPr>
            <p:nvPr/>
          </p:nvSpPr>
          <p:spPr bwMode="auto">
            <a:xfrm flipV="1">
              <a:off x="1311" y="2560"/>
              <a:ext cx="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59" name="Group 9"/>
            <p:cNvGrpSpPr>
              <a:grpSpLocks/>
            </p:cNvGrpSpPr>
            <p:nvPr/>
          </p:nvGrpSpPr>
          <p:grpSpPr bwMode="auto">
            <a:xfrm>
              <a:off x="1010" y="2817"/>
              <a:ext cx="600" cy="395"/>
              <a:chOff x="1064" y="3093"/>
              <a:chExt cx="600" cy="395"/>
            </a:xfrm>
          </p:grpSpPr>
          <p:sp>
            <p:nvSpPr>
              <p:cNvPr id="43064" name="Line 10"/>
              <p:cNvSpPr>
                <a:spLocks noChangeShapeType="1"/>
              </p:cNvSpPr>
              <p:nvPr/>
            </p:nvSpPr>
            <p:spPr bwMode="auto">
              <a:xfrm flipV="1">
                <a:off x="1064" y="3094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5" name="Line 11"/>
              <p:cNvSpPr>
                <a:spLocks noChangeShapeType="1"/>
              </p:cNvSpPr>
              <p:nvPr/>
            </p:nvSpPr>
            <p:spPr bwMode="auto">
              <a:xfrm>
                <a:off x="1246" y="3093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6" name="Line 12"/>
              <p:cNvSpPr>
                <a:spLocks noChangeShapeType="1"/>
              </p:cNvSpPr>
              <p:nvPr/>
            </p:nvSpPr>
            <p:spPr bwMode="auto">
              <a:xfrm flipH="1" flipV="1">
                <a:off x="1477" y="3095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3060" name="Object 11"/>
            <p:cNvGraphicFramePr>
              <a:graphicFrameLocks noChangeAspect="1"/>
            </p:cNvGraphicFramePr>
            <p:nvPr/>
          </p:nvGraphicFramePr>
          <p:xfrm>
            <a:off x="1363" y="2392"/>
            <a:ext cx="4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6" name="Equation" r:id="rId8" imgW="330057" imgH="215806" progId="Equation.3">
                    <p:embed/>
                  </p:oleObj>
                </mc:Choice>
                <mc:Fallback>
                  <p:oleObj name="Equation" r:id="rId8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" y="2392"/>
                          <a:ext cx="43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1" name="Object 12"/>
            <p:cNvGraphicFramePr>
              <a:graphicFrameLocks noChangeAspect="1"/>
            </p:cNvGraphicFramePr>
            <p:nvPr/>
          </p:nvGraphicFramePr>
          <p:xfrm>
            <a:off x="1547" y="3163"/>
            <a:ext cx="3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7" name="Equation" r:id="rId10" imgW="279400" imgH="228600" progId="Equation.3">
                    <p:embed/>
                  </p:oleObj>
                </mc:Choice>
                <mc:Fallback>
                  <p:oleObj name="Equation" r:id="rId10" imgW="279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163"/>
                          <a:ext cx="31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2" name="Object 13"/>
            <p:cNvGraphicFramePr>
              <a:graphicFrameLocks noChangeAspect="1"/>
            </p:cNvGraphicFramePr>
            <p:nvPr/>
          </p:nvGraphicFramePr>
          <p:xfrm>
            <a:off x="1431" y="2712"/>
            <a:ext cx="15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8" name="Equation" r:id="rId12" imgW="152268" imgH="164957" progId="Equation.3">
                    <p:embed/>
                  </p:oleObj>
                </mc:Choice>
                <mc:Fallback>
                  <p:oleObj name="Equation" r:id="rId12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2712"/>
                          <a:ext cx="15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63" name="Object 14"/>
            <p:cNvGraphicFramePr>
              <a:graphicFrameLocks noChangeAspect="1"/>
            </p:cNvGraphicFramePr>
            <p:nvPr/>
          </p:nvGraphicFramePr>
          <p:xfrm>
            <a:off x="2208" y="3221"/>
            <a:ext cx="14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19" name="Equation" r:id="rId14" imgW="126835" imgH="139518" progId="Equation.3">
                    <p:embed/>
                  </p:oleObj>
                </mc:Choice>
                <mc:Fallback>
                  <p:oleObj name="Equation" r:id="rId1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221"/>
                          <a:ext cx="142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4" name="Group 18"/>
          <p:cNvGrpSpPr>
            <a:grpSpLocks/>
          </p:cNvGrpSpPr>
          <p:nvPr/>
        </p:nvGrpSpPr>
        <p:grpSpPr bwMode="auto">
          <a:xfrm>
            <a:off x="4151313" y="3657599"/>
            <a:ext cx="4408487" cy="2117725"/>
            <a:chOff x="2615" y="2397"/>
            <a:chExt cx="2777" cy="1334"/>
          </a:xfrm>
        </p:grpSpPr>
        <p:sp>
          <p:nvSpPr>
            <p:cNvPr id="43036" name="Line 19"/>
            <p:cNvSpPr>
              <a:spLocks noChangeShapeType="1"/>
            </p:cNvSpPr>
            <p:nvPr/>
          </p:nvSpPr>
          <p:spPr bwMode="auto">
            <a:xfrm>
              <a:off x="2615" y="3225"/>
              <a:ext cx="2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20"/>
            <p:cNvSpPr>
              <a:spLocks noChangeShapeType="1"/>
            </p:cNvSpPr>
            <p:nvPr/>
          </p:nvSpPr>
          <p:spPr bwMode="auto">
            <a:xfrm flipV="1">
              <a:off x="3879" y="2573"/>
              <a:ext cx="0" cy="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38" name="Group 21"/>
            <p:cNvGrpSpPr>
              <a:grpSpLocks/>
            </p:cNvGrpSpPr>
            <p:nvPr/>
          </p:nvGrpSpPr>
          <p:grpSpPr bwMode="auto">
            <a:xfrm>
              <a:off x="3578" y="2974"/>
              <a:ext cx="600" cy="251"/>
              <a:chOff x="1064" y="3093"/>
              <a:chExt cx="600" cy="395"/>
            </a:xfrm>
          </p:grpSpPr>
          <p:sp>
            <p:nvSpPr>
              <p:cNvPr id="43054" name="Line 22"/>
              <p:cNvSpPr>
                <a:spLocks noChangeShapeType="1"/>
              </p:cNvSpPr>
              <p:nvPr/>
            </p:nvSpPr>
            <p:spPr bwMode="auto">
              <a:xfrm flipV="1">
                <a:off x="1064" y="3094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5" name="Line 23"/>
              <p:cNvSpPr>
                <a:spLocks noChangeShapeType="1"/>
              </p:cNvSpPr>
              <p:nvPr/>
            </p:nvSpPr>
            <p:spPr bwMode="auto">
              <a:xfrm>
                <a:off x="1246" y="3093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6" name="Line 24"/>
              <p:cNvSpPr>
                <a:spLocks noChangeShapeType="1"/>
              </p:cNvSpPr>
              <p:nvPr/>
            </p:nvSpPr>
            <p:spPr bwMode="auto">
              <a:xfrm flipH="1" flipV="1">
                <a:off x="1477" y="3095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43039" name="Object 6"/>
            <p:cNvGraphicFramePr>
              <a:graphicFrameLocks noChangeAspect="1"/>
            </p:cNvGraphicFramePr>
            <p:nvPr/>
          </p:nvGraphicFramePr>
          <p:xfrm>
            <a:off x="3899" y="2397"/>
            <a:ext cx="50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0" name="Equation" r:id="rId16" imgW="381000" imgH="228600" progId="Equation.3">
                    <p:embed/>
                  </p:oleObj>
                </mc:Choice>
                <mc:Fallback>
                  <p:oleObj name="Equation" r:id="rId16" imgW="38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2397"/>
                          <a:ext cx="50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0" name="Object 7"/>
            <p:cNvGraphicFramePr>
              <a:graphicFrameLocks noChangeAspect="1"/>
            </p:cNvGraphicFramePr>
            <p:nvPr/>
          </p:nvGraphicFramePr>
          <p:xfrm>
            <a:off x="4115" y="3176"/>
            <a:ext cx="3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1" name="Equation" r:id="rId18" imgW="279400" imgH="228600" progId="Equation.3">
                    <p:embed/>
                  </p:oleObj>
                </mc:Choice>
                <mc:Fallback>
                  <p:oleObj name="Equation" r:id="rId18" imgW="279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" y="3176"/>
                          <a:ext cx="31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1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086" y="2826"/>
            <a:ext cx="19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2" name="Equation" r:id="rId19" imgW="253800" imgH="279360" progId="Equation.DSMT4">
                    <p:embed/>
                  </p:oleObj>
                </mc:Choice>
                <mc:Fallback>
                  <p:oleObj name="Equation" r:id="rId19" imgW="2538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826"/>
                          <a:ext cx="19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42" name="Group 28"/>
            <p:cNvGrpSpPr>
              <a:grpSpLocks/>
            </p:cNvGrpSpPr>
            <p:nvPr/>
          </p:nvGrpSpPr>
          <p:grpSpPr bwMode="auto">
            <a:xfrm>
              <a:off x="4411" y="2974"/>
              <a:ext cx="600" cy="251"/>
              <a:chOff x="1064" y="3093"/>
              <a:chExt cx="600" cy="395"/>
            </a:xfrm>
          </p:grpSpPr>
          <p:sp>
            <p:nvSpPr>
              <p:cNvPr id="43051" name="Line 29"/>
              <p:cNvSpPr>
                <a:spLocks noChangeShapeType="1"/>
              </p:cNvSpPr>
              <p:nvPr/>
            </p:nvSpPr>
            <p:spPr bwMode="auto">
              <a:xfrm flipV="1">
                <a:off x="1064" y="3094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30"/>
              <p:cNvSpPr>
                <a:spLocks noChangeShapeType="1"/>
              </p:cNvSpPr>
              <p:nvPr/>
            </p:nvSpPr>
            <p:spPr bwMode="auto">
              <a:xfrm>
                <a:off x="1246" y="3093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Line 31"/>
              <p:cNvSpPr>
                <a:spLocks noChangeShapeType="1"/>
              </p:cNvSpPr>
              <p:nvPr/>
            </p:nvSpPr>
            <p:spPr bwMode="auto">
              <a:xfrm flipH="1" flipV="1">
                <a:off x="1477" y="3095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43" name="Group 32"/>
            <p:cNvGrpSpPr>
              <a:grpSpLocks/>
            </p:cNvGrpSpPr>
            <p:nvPr/>
          </p:nvGrpSpPr>
          <p:grpSpPr bwMode="auto">
            <a:xfrm>
              <a:off x="2746" y="2974"/>
              <a:ext cx="600" cy="251"/>
              <a:chOff x="1064" y="3093"/>
              <a:chExt cx="600" cy="395"/>
            </a:xfrm>
          </p:grpSpPr>
          <p:sp>
            <p:nvSpPr>
              <p:cNvPr id="43048" name="Line 33"/>
              <p:cNvSpPr>
                <a:spLocks noChangeShapeType="1"/>
              </p:cNvSpPr>
              <p:nvPr/>
            </p:nvSpPr>
            <p:spPr bwMode="auto">
              <a:xfrm flipV="1">
                <a:off x="1064" y="3094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49" name="Line 34"/>
              <p:cNvSpPr>
                <a:spLocks noChangeShapeType="1"/>
              </p:cNvSpPr>
              <p:nvPr/>
            </p:nvSpPr>
            <p:spPr bwMode="auto">
              <a:xfrm>
                <a:off x="1246" y="3093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0" name="Line 35"/>
              <p:cNvSpPr>
                <a:spLocks noChangeShapeType="1"/>
              </p:cNvSpPr>
              <p:nvPr/>
            </p:nvSpPr>
            <p:spPr bwMode="auto">
              <a:xfrm flipH="1" flipV="1">
                <a:off x="1477" y="3095"/>
                <a:ext cx="187" cy="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>
              <a:off x="4717" y="2717"/>
              <a:ext cx="0" cy="8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3884" y="3487"/>
              <a:ext cx="8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3046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216" y="3512"/>
            <a:ext cx="17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3" name="Equation" r:id="rId21" imgW="228600" imgH="279360" progId="Equation.DSMT4">
                    <p:embed/>
                  </p:oleObj>
                </mc:Choice>
                <mc:Fallback>
                  <p:oleObj name="Equation" r:id="rId21" imgW="2286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512"/>
                          <a:ext cx="17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7" name="Object 10"/>
            <p:cNvGraphicFramePr>
              <a:graphicFrameLocks noChangeAspect="1"/>
            </p:cNvGraphicFramePr>
            <p:nvPr/>
          </p:nvGraphicFramePr>
          <p:xfrm>
            <a:off x="5250" y="3227"/>
            <a:ext cx="14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24" name="Equation" r:id="rId23" imgW="126835" imgH="139518" progId="Equation.3">
                    <p:embed/>
                  </p:oleObj>
                </mc:Choice>
                <mc:Fallback>
                  <p:oleObj name="Equation" r:id="rId2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0" y="3227"/>
                          <a:ext cx="142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5" name="AutoShape 40"/>
          <p:cNvSpPr>
            <a:spLocks noChangeArrowheads="1"/>
          </p:cNvSpPr>
          <p:nvPr/>
        </p:nvSpPr>
        <p:spPr bwMode="auto">
          <a:xfrm>
            <a:off x="3460291" y="4262175"/>
            <a:ext cx="820737" cy="482604"/>
          </a:xfrm>
          <a:prstGeom prst="rightArrow">
            <a:avLst>
              <a:gd name="adj1" fmla="val 50000"/>
              <a:gd name="adj2" fmla="val 36218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31" name="Text Box 42"/>
          <p:cNvSpPr txBox="1">
            <a:spLocks noChangeArrowheads="1"/>
          </p:cNvSpPr>
          <p:nvPr/>
        </p:nvSpPr>
        <p:spPr bwMode="auto">
          <a:xfrm>
            <a:off x="633207" y="5988208"/>
            <a:ext cx="33281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 smtClean="0">
                <a:latin typeface="+mn-lt"/>
                <a:ea typeface="MS PGothic" panose="020B0600070205080204" pitchFamily="34" charset="-128"/>
              </a:rPr>
              <a:t>There will be no overlap if</a:t>
            </a:r>
            <a:endParaRPr lang="en-US" altLang="ja-JP" sz="2000" b="1" dirty="0"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430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645789"/>
              </p:ext>
            </p:extLst>
          </p:nvPr>
        </p:nvGraphicFramePr>
        <p:xfrm>
          <a:off x="3962399" y="5861214"/>
          <a:ext cx="11414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5" name="Equation" r:id="rId24" imgW="609480" imgH="368280" progId="Equation.DSMT4">
                  <p:embed/>
                </p:oleObj>
              </mc:Choice>
              <mc:Fallback>
                <p:oleObj name="Equation" r:id="rId24" imgW="609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99" y="5861214"/>
                        <a:ext cx="11414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Text Box 47"/>
          <p:cNvSpPr txBox="1">
            <a:spLocks noChangeArrowheads="1"/>
          </p:cNvSpPr>
          <p:nvPr/>
        </p:nvSpPr>
        <p:spPr bwMode="auto">
          <a:xfrm>
            <a:off x="6283325" y="5817521"/>
            <a:ext cx="12747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+mn-lt"/>
                <a:ea typeface="MS PGothic" panose="020B0600070205080204" pitchFamily="34" charset="-128"/>
              </a:rPr>
              <a:t>Sampling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latin typeface="+mn-lt"/>
                <a:ea typeface="MS PGothic" panose="020B0600070205080204" pitchFamily="34" charset="-128"/>
              </a:rPr>
              <a:t>Frequency</a:t>
            </a:r>
            <a:endParaRPr lang="en-US" altLang="ja-JP" sz="18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/>
          <a:lstStyle/>
          <a:p>
            <a:pPr>
              <a:defRPr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MS PGothic" pitchFamily="34" charset="-128"/>
              </a:rPr>
              <a:t>Nyquist Theorem</a:t>
            </a:r>
          </a:p>
        </p:txBody>
      </p:sp>
      <p:sp>
        <p:nvSpPr>
          <p:cNvPr id="45130" name="Text Box 4"/>
          <p:cNvSpPr txBox="1">
            <a:spLocks noChangeArrowheads="1"/>
          </p:cNvSpPr>
          <p:nvPr/>
        </p:nvSpPr>
        <p:spPr bwMode="auto">
          <a:xfrm>
            <a:off x="606425" y="936421"/>
            <a:ext cx="352347" cy="39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If</a:t>
            </a:r>
          </a:p>
        </p:txBody>
      </p:sp>
      <p:graphicFrame>
        <p:nvGraphicFramePr>
          <p:cNvPr id="451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70202"/>
              </p:ext>
            </p:extLst>
          </p:nvPr>
        </p:nvGraphicFramePr>
        <p:xfrm>
          <a:off x="958772" y="778175"/>
          <a:ext cx="1369479" cy="67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5" name="Equation" r:id="rId4" imgW="1015920" imgH="609480" progId="Equation.DSMT4">
                  <p:embed/>
                </p:oleObj>
              </mc:Choice>
              <mc:Fallback>
                <p:oleObj name="Equation" r:id="rId4" imgW="1015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72" y="778175"/>
                        <a:ext cx="1369479" cy="675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Line 6"/>
          <p:cNvSpPr>
            <a:spLocks noChangeShapeType="1"/>
          </p:cNvSpPr>
          <p:nvPr/>
        </p:nvSpPr>
        <p:spPr bwMode="auto">
          <a:xfrm>
            <a:off x="2430463" y="2102929"/>
            <a:ext cx="426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 flipV="1">
            <a:off x="4437063" y="1067879"/>
            <a:ext cx="0" cy="153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5062" name="Group 8"/>
          <p:cNvGrpSpPr>
            <a:grpSpLocks/>
          </p:cNvGrpSpPr>
          <p:nvPr/>
        </p:nvGrpSpPr>
        <p:grpSpPr bwMode="auto">
          <a:xfrm>
            <a:off x="3959225" y="1693354"/>
            <a:ext cx="952500" cy="398462"/>
            <a:chOff x="1064" y="3093"/>
            <a:chExt cx="600" cy="395"/>
          </a:xfrm>
        </p:grpSpPr>
        <p:sp>
          <p:nvSpPr>
            <p:cNvPr id="45127" name="Line 9"/>
            <p:cNvSpPr>
              <a:spLocks noChangeShapeType="1"/>
            </p:cNvSpPr>
            <p:nvPr/>
          </p:nvSpPr>
          <p:spPr bwMode="auto">
            <a:xfrm flipV="1">
              <a:off x="1064" y="3094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8" name="Line 10"/>
            <p:cNvSpPr>
              <a:spLocks noChangeShapeType="1"/>
            </p:cNvSpPr>
            <p:nvPr/>
          </p:nvSpPr>
          <p:spPr bwMode="auto">
            <a:xfrm>
              <a:off x="1246" y="3093"/>
              <a:ext cx="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9" name="Line 11"/>
            <p:cNvSpPr>
              <a:spLocks noChangeShapeType="1"/>
            </p:cNvSpPr>
            <p:nvPr/>
          </p:nvSpPr>
          <p:spPr bwMode="auto">
            <a:xfrm flipH="1" flipV="1">
              <a:off x="1477" y="3095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aphicFrame>
        <p:nvGraphicFramePr>
          <p:cNvPr id="45063" name="Object 2"/>
          <p:cNvGraphicFramePr>
            <a:graphicFrameLocks noChangeAspect="1"/>
          </p:cNvGraphicFramePr>
          <p:nvPr>
            <p:extLst/>
          </p:nvPr>
        </p:nvGraphicFramePr>
        <p:xfrm>
          <a:off x="4468813" y="872616"/>
          <a:ext cx="657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6" name="Equation" r:id="rId6" imgW="381000" imgH="228600" progId="Equation.3">
                  <p:embed/>
                </p:oleObj>
              </mc:Choice>
              <mc:Fallback>
                <p:oleObj name="Equation" r:id="rId6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872616"/>
                        <a:ext cx="6572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3"/>
          <p:cNvGraphicFramePr>
            <a:graphicFrameLocks noChangeAspect="1"/>
          </p:cNvGraphicFramePr>
          <p:nvPr>
            <p:extLst/>
          </p:nvPr>
        </p:nvGraphicFramePr>
        <p:xfrm>
          <a:off x="4778375" y="2045779"/>
          <a:ext cx="4302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7" name="Equation" r:id="rId8" imgW="279400" imgH="228600" progId="Equation.3">
                  <p:embed/>
                </p:oleObj>
              </mc:Choice>
              <mc:Fallback>
                <p:oleObj name="Equation" r:id="rId8" imgW="27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045779"/>
                        <a:ext cx="4302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6" name="Group 15"/>
          <p:cNvGrpSpPr>
            <a:grpSpLocks/>
          </p:cNvGrpSpPr>
          <p:nvPr/>
        </p:nvGrpSpPr>
        <p:grpSpPr bwMode="auto">
          <a:xfrm>
            <a:off x="4629148" y="1694941"/>
            <a:ext cx="952500" cy="398463"/>
            <a:chOff x="1064" y="3093"/>
            <a:chExt cx="600" cy="395"/>
          </a:xfrm>
        </p:grpSpPr>
        <p:sp>
          <p:nvSpPr>
            <p:cNvPr id="45124" name="Line 16"/>
            <p:cNvSpPr>
              <a:spLocks noChangeShapeType="1"/>
            </p:cNvSpPr>
            <p:nvPr/>
          </p:nvSpPr>
          <p:spPr bwMode="auto">
            <a:xfrm flipV="1">
              <a:off x="1064" y="3094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5" name="Line 17"/>
            <p:cNvSpPr>
              <a:spLocks noChangeShapeType="1"/>
            </p:cNvSpPr>
            <p:nvPr/>
          </p:nvSpPr>
          <p:spPr bwMode="auto">
            <a:xfrm>
              <a:off x="1246" y="3093"/>
              <a:ext cx="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6" name="Line 18"/>
            <p:cNvSpPr>
              <a:spLocks noChangeShapeType="1"/>
            </p:cNvSpPr>
            <p:nvPr/>
          </p:nvSpPr>
          <p:spPr bwMode="auto">
            <a:xfrm flipH="1" flipV="1">
              <a:off x="1477" y="3095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45067" name="Line 19"/>
          <p:cNvSpPr>
            <a:spLocks noChangeShapeType="1"/>
          </p:cNvSpPr>
          <p:nvPr/>
        </p:nvSpPr>
        <p:spPr bwMode="auto">
          <a:xfrm>
            <a:off x="5143500" y="1285366"/>
            <a:ext cx="0" cy="1322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5068" name="Line 20"/>
          <p:cNvSpPr>
            <a:spLocks noChangeShapeType="1"/>
          </p:cNvSpPr>
          <p:nvPr/>
        </p:nvSpPr>
        <p:spPr bwMode="auto">
          <a:xfrm>
            <a:off x="4445000" y="2518854"/>
            <a:ext cx="687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aphicFrame>
        <p:nvGraphicFramePr>
          <p:cNvPr id="45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1957"/>
              </p:ext>
            </p:extLst>
          </p:nvPr>
        </p:nvGraphicFramePr>
        <p:xfrm>
          <a:off x="4734985" y="2553717"/>
          <a:ext cx="133984" cy="35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8" name="Equation" r:id="rId10" imgW="228600" imgH="609480" progId="Equation.DSMT4">
                  <p:embed/>
                </p:oleObj>
              </mc:Choice>
              <mc:Fallback>
                <p:oleObj name="Equation" r:id="rId10" imgW="2286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985" y="2553717"/>
                        <a:ext cx="133984" cy="35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6"/>
          <p:cNvGraphicFramePr>
            <a:graphicFrameLocks noChangeAspect="1"/>
          </p:cNvGraphicFramePr>
          <p:nvPr>
            <p:extLst/>
          </p:nvPr>
        </p:nvGraphicFramePr>
        <p:xfrm>
          <a:off x="6613525" y="2106104"/>
          <a:ext cx="2254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9" name="Equation" r:id="rId12" imgW="126835" imgH="139518" progId="Equation.3">
                  <p:embed/>
                </p:oleObj>
              </mc:Choice>
              <mc:Fallback>
                <p:oleObj name="Equation" r:id="rId12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2106104"/>
                        <a:ext cx="225425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1" name="Group 23"/>
          <p:cNvGrpSpPr>
            <a:grpSpLocks/>
          </p:cNvGrpSpPr>
          <p:nvPr/>
        </p:nvGrpSpPr>
        <p:grpSpPr bwMode="auto">
          <a:xfrm>
            <a:off x="3277657" y="1690179"/>
            <a:ext cx="952500" cy="398462"/>
            <a:chOff x="1064" y="3093"/>
            <a:chExt cx="600" cy="395"/>
          </a:xfrm>
        </p:grpSpPr>
        <p:sp>
          <p:nvSpPr>
            <p:cNvPr id="45121" name="Line 24"/>
            <p:cNvSpPr>
              <a:spLocks noChangeShapeType="1"/>
            </p:cNvSpPr>
            <p:nvPr/>
          </p:nvSpPr>
          <p:spPr bwMode="auto">
            <a:xfrm flipV="1">
              <a:off x="1064" y="3094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2" name="Line 25"/>
            <p:cNvSpPr>
              <a:spLocks noChangeShapeType="1"/>
            </p:cNvSpPr>
            <p:nvPr/>
          </p:nvSpPr>
          <p:spPr bwMode="auto">
            <a:xfrm>
              <a:off x="1246" y="3093"/>
              <a:ext cx="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3" name="Line 26"/>
            <p:cNvSpPr>
              <a:spLocks noChangeShapeType="1"/>
            </p:cNvSpPr>
            <p:nvPr/>
          </p:nvSpPr>
          <p:spPr bwMode="auto">
            <a:xfrm flipH="1" flipV="1">
              <a:off x="1477" y="3095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072" name="Group 27"/>
          <p:cNvGrpSpPr>
            <a:grpSpLocks/>
          </p:cNvGrpSpPr>
          <p:nvPr/>
        </p:nvGrpSpPr>
        <p:grpSpPr bwMode="auto">
          <a:xfrm>
            <a:off x="2613028" y="1687004"/>
            <a:ext cx="952500" cy="398462"/>
            <a:chOff x="1064" y="3093"/>
            <a:chExt cx="600" cy="395"/>
          </a:xfrm>
        </p:grpSpPr>
        <p:sp>
          <p:nvSpPr>
            <p:cNvPr id="45118" name="Line 28"/>
            <p:cNvSpPr>
              <a:spLocks noChangeShapeType="1"/>
            </p:cNvSpPr>
            <p:nvPr/>
          </p:nvSpPr>
          <p:spPr bwMode="auto">
            <a:xfrm flipV="1">
              <a:off x="1064" y="3094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19" name="Line 29"/>
            <p:cNvSpPr>
              <a:spLocks noChangeShapeType="1"/>
            </p:cNvSpPr>
            <p:nvPr/>
          </p:nvSpPr>
          <p:spPr bwMode="auto">
            <a:xfrm>
              <a:off x="1246" y="3093"/>
              <a:ext cx="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20" name="Line 30"/>
            <p:cNvSpPr>
              <a:spLocks noChangeShapeType="1"/>
            </p:cNvSpPr>
            <p:nvPr/>
          </p:nvSpPr>
          <p:spPr bwMode="auto">
            <a:xfrm flipH="1" flipV="1">
              <a:off x="1477" y="3095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073" name="Group 31"/>
          <p:cNvGrpSpPr>
            <a:grpSpLocks/>
          </p:cNvGrpSpPr>
          <p:nvPr/>
        </p:nvGrpSpPr>
        <p:grpSpPr bwMode="auto">
          <a:xfrm>
            <a:off x="5292195" y="1696529"/>
            <a:ext cx="952500" cy="398462"/>
            <a:chOff x="1064" y="3093"/>
            <a:chExt cx="600" cy="395"/>
          </a:xfrm>
        </p:grpSpPr>
        <p:sp>
          <p:nvSpPr>
            <p:cNvPr id="45115" name="Line 32"/>
            <p:cNvSpPr>
              <a:spLocks noChangeShapeType="1"/>
            </p:cNvSpPr>
            <p:nvPr/>
          </p:nvSpPr>
          <p:spPr bwMode="auto">
            <a:xfrm flipV="1">
              <a:off x="1064" y="3094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16" name="Line 33"/>
            <p:cNvSpPr>
              <a:spLocks noChangeShapeType="1"/>
            </p:cNvSpPr>
            <p:nvPr/>
          </p:nvSpPr>
          <p:spPr bwMode="auto">
            <a:xfrm>
              <a:off x="1246" y="3093"/>
              <a:ext cx="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17" name="Line 34"/>
            <p:cNvSpPr>
              <a:spLocks noChangeShapeType="1"/>
            </p:cNvSpPr>
            <p:nvPr/>
          </p:nvSpPr>
          <p:spPr bwMode="auto">
            <a:xfrm flipH="1" flipV="1">
              <a:off x="1477" y="3095"/>
              <a:ext cx="187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4518" name="Text Box 54"/>
          <p:cNvSpPr txBox="1">
            <a:spLocks noChangeArrowheads="1"/>
          </p:cNvSpPr>
          <p:nvPr/>
        </p:nvSpPr>
        <p:spPr bwMode="auto">
          <a:xfrm>
            <a:off x="6427788" y="1501177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Aliasing</a:t>
            </a:r>
          </a:p>
        </p:txBody>
      </p:sp>
      <p:sp>
        <p:nvSpPr>
          <p:cNvPr id="45094" name="Text Box 56"/>
          <p:cNvSpPr txBox="1">
            <a:spLocks noChangeArrowheads="1"/>
          </p:cNvSpPr>
          <p:nvPr/>
        </p:nvSpPr>
        <p:spPr bwMode="auto">
          <a:xfrm>
            <a:off x="575830" y="3226818"/>
            <a:ext cx="4854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When can we </a:t>
            </a:r>
            <a:r>
              <a:rPr lang="en-US" altLang="ja-JP" sz="2000" b="1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recover </a:t>
            </a:r>
            <a:r>
              <a:rPr lang="en-US" altLang="ja-JP" sz="2000" b="1" i="1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F(u) </a:t>
            </a:r>
            <a:r>
              <a:rPr lang="en-US" altLang="ja-JP" sz="2000" b="1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from </a:t>
            </a:r>
            <a:r>
              <a:rPr lang="en-US" altLang="ja-JP" sz="2000" b="1" i="1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F</a:t>
            </a:r>
            <a:r>
              <a:rPr lang="en-US" altLang="ja-JP" sz="2000" b="1" i="1" baseline="-25000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S</a:t>
            </a:r>
            <a:r>
              <a:rPr lang="en-US" altLang="ja-JP" sz="2000" b="1" i="1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(u)</a:t>
            </a:r>
            <a:r>
              <a:rPr lang="en-US" altLang="ja-JP" sz="2000" b="1" dirty="0" smtClean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?</a:t>
            </a:r>
            <a:endParaRPr lang="en-US" altLang="ja-JP" sz="2000" b="1" dirty="0">
              <a:solidFill>
                <a:srgbClr val="FF0000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45084" name="Text Box 60"/>
          <p:cNvSpPr txBox="1">
            <a:spLocks noChangeArrowheads="1"/>
          </p:cNvSpPr>
          <p:nvPr/>
        </p:nvSpPr>
        <p:spPr bwMode="auto">
          <a:xfrm>
            <a:off x="2171701" y="379838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Only if</a:t>
            </a:r>
          </a:p>
        </p:txBody>
      </p:sp>
      <p:graphicFrame>
        <p:nvGraphicFramePr>
          <p:cNvPr id="450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74090"/>
              </p:ext>
            </p:extLst>
          </p:nvPr>
        </p:nvGraphicFramePr>
        <p:xfrm>
          <a:off x="3294062" y="3624547"/>
          <a:ext cx="11414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0" name="Equation" r:id="rId14" imgW="609480" imgH="368280" progId="Equation.DSMT4">
                  <p:embed/>
                </p:oleObj>
              </mc:Choice>
              <mc:Fallback>
                <p:oleObj name="Equation" r:id="rId14" imgW="609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2" y="3624547"/>
                        <a:ext cx="11414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6" name="Text Box 62"/>
          <p:cNvSpPr txBox="1">
            <a:spLocks noChangeArrowheads="1"/>
          </p:cNvSpPr>
          <p:nvPr/>
        </p:nvSpPr>
        <p:spPr bwMode="auto">
          <a:xfrm>
            <a:off x="4519614" y="3809492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latin typeface="+mn-lt"/>
                <a:ea typeface="MS PGothic" panose="020B0600070205080204" pitchFamily="34" charset="-128"/>
              </a:rPr>
              <a:t>(Nyquist Frequency)</a:t>
            </a:r>
          </a:p>
        </p:txBody>
      </p:sp>
      <p:sp>
        <p:nvSpPr>
          <p:cNvPr id="45087" name="Text Box 63"/>
          <p:cNvSpPr txBox="1">
            <a:spLocks noChangeArrowheads="1"/>
          </p:cNvSpPr>
          <p:nvPr/>
        </p:nvSpPr>
        <p:spPr bwMode="auto">
          <a:xfrm>
            <a:off x="2171701" y="4396867"/>
            <a:ext cx="15906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>
                <a:latin typeface="+mn-lt"/>
                <a:ea typeface="MS PGothic" panose="020B0600070205080204" pitchFamily="34" charset="-128"/>
              </a:rPr>
              <a:t>We can use</a:t>
            </a:r>
          </a:p>
        </p:txBody>
      </p:sp>
      <p:graphicFrame>
        <p:nvGraphicFramePr>
          <p:cNvPr id="450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662207"/>
              </p:ext>
            </p:extLst>
          </p:nvPr>
        </p:nvGraphicFramePr>
        <p:xfrm>
          <a:off x="3844925" y="4511675"/>
          <a:ext cx="2690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1" name="Equation" r:id="rId16" imgW="1434960" imgH="507960" progId="Equation.DSMT4">
                  <p:embed/>
                </p:oleObj>
              </mc:Choice>
              <mc:Fallback>
                <p:oleObj name="Equation" r:id="rId16" imgW="1434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4511675"/>
                        <a:ext cx="26908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Text Box 66"/>
          <p:cNvSpPr txBox="1">
            <a:spLocks noChangeArrowheads="1"/>
          </p:cNvSpPr>
          <p:nvPr/>
        </p:nvSpPr>
        <p:spPr bwMode="auto">
          <a:xfrm>
            <a:off x="2171701" y="562718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Then</a:t>
            </a:r>
          </a:p>
        </p:txBody>
      </p:sp>
      <p:graphicFrame>
        <p:nvGraphicFramePr>
          <p:cNvPr id="45091" name="Object 10"/>
          <p:cNvGraphicFramePr>
            <a:graphicFrameLocks noChangeAspect="1"/>
          </p:cNvGraphicFramePr>
          <p:nvPr>
            <p:extLst/>
          </p:nvPr>
        </p:nvGraphicFramePr>
        <p:xfrm>
          <a:off x="3021014" y="5639880"/>
          <a:ext cx="2047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2" name="Equation" r:id="rId18" imgW="1091726" imgH="228501" progId="Equation.3">
                  <p:embed/>
                </p:oleObj>
              </mc:Choice>
              <mc:Fallback>
                <p:oleObj name="Equation" r:id="rId18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4" y="5639880"/>
                        <a:ext cx="2047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2" name="Object 11"/>
          <p:cNvGraphicFramePr>
            <a:graphicFrameLocks noChangeAspect="1"/>
          </p:cNvGraphicFramePr>
          <p:nvPr>
            <p:extLst/>
          </p:nvPr>
        </p:nvGraphicFramePr>
        <p:xfrm>
          <a:off x="5778501" y="5630355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3" name="Equation" r:id="rId20" imgW="1066337" imgH="215806" progId="Equation.3">
                  <p:embed/>
                </p:oleObj>
              </mc:Choice>
              <mc:Fallback>
                <p:oleObj name="Equation" r:id="rId20" imgW="106633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1" y="5630355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Text Box 69"/>
          <p:cNvSpPr txBox="1">
            <a:spLocks noChangeArrowheads="1"/>
          </p:cNvSpPr>
          <p:nvPr/>
        </p:nvSpPr>
        <p:spPr bwMode="auto">
          <a:xfrm>
            <a:off x="5126039" y="5627180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>
                <a:latin typeface="+mn-lt"/>
                <a:ea typeface="MS PGothic" panose="020B0600070205080204" pitchFamily="34" charset="-128"/>
              </a:rPr>
              <a:t>and</a:t>
            </a:r>
          </a:p>
        </p:txBody>
      </p:sp>
      <p:sp>
        <p:nvSpPr>
          <p:cNvPr id="45082" name="Text Box 72"/>
          <p:cNvSpPr txBox="1">
            <a:spLocks noChangeArrowheads="1"/>
          </p:cNvSpPr>
          <p:nvPr/>
        </p:nvSpPr>
        <p:spPr bwMode="auto">
          <a:xfrm>
            <a:off x="2236787" y="6187568"/>
            <a:ext cx="5773737" cy="40005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solidFill>
                  <a:srgbClr val="FF0000"/>
                </a:solidFill>
                <a:latin typeface="+mn-lt"/>
                <a:ea typeface="MS PGothic" panose="020B0600070205080204" pitchFamily="34" charset="-128"/>
              </a:rPr>
              <a:t>Sampling frequency must be greater than </a:t>
            </a:r>
          </a:p>
        </p:txBody>
      </p:sp>
      <p:graphicFrame>
        <p:nvGraphicFramePr>
          <p:cNvPr id="450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97407"/>
              </p:ext>
            </p:extLst>
          </p:nvPr>
        </p:nvGraphicFramePr>
        <p:xfrm>
          <a:off x="7346949" y="6190743"/>
          <a:ext cx="663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4" name="Equation" r:id="rId22" imgW="355446" imgH="228501" progId="Equation.3">
                  <p:embed/>
                </p:oleObj>
              </mc:Choice>
              <mc:Fallback>
                <p:oleObj name="Equation" r:id="rId22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49" y="6190743"/>
                        <a:ext cx="663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" name="Picture 12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099" y="3835096"/>
            <a:ext cx="2569959" cy="256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338864" y="1693354"/>
            <a:ext cx="50801" cy="50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2430463" y="1684298"/>
            <a:ext cx="399732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584456" y="1682820"/>
            <a:ext cx="344728" cy="42010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5031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518" grpId="0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Non-unique?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68411" y="3917092"/>
            <a:ext cx="80566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6200000">
            <a:off x="2462887" y="3917091"/>
            <a:ext cx="4547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3284839" y="2465172"/>
            <a:ext cx="2903838" cy="290383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16200000" flipV="1">
            <a:off x="3284839" y="2465172"/>
            <a:ext cx="2903838" cy="2903838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284838" y="2465169"/>
            <a:ext cx="2903838" cy="2903842"/>
            <a:chOff x="3284838" y="2465169"/>
            <a:chExt cx="2903838" cy="2903842"/>
          </a:xfrm>
        </p:grpSpPr>
        <p:cxnSp>
          <p:nvCxnSpPr>
            <p:cNvPr id="14" name="Curved Connector 13"/>
            <p:cNvCxnSpPr/>
            <p:nvPr/>
          </p:nvCxnSpPr>
          <p:spPr bwMode="auto">
            <a:xfrm rot="5400000" flipH="1" flipV="1">
              <a:off x="3284838" y="3917091"/>
              <a:ext cx="1451920" cy="1451919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Curved Connector 15"/>
            <p:cNvCxnSpPr/>
            <p:nvPr/>
          </p:nvCxnSpPr>
          <p:spPr bwMode="auto">
            <a:xfrm rot="5400000" flipH="1" flipV="1">
              <a:off x="4736757" y="2465169"/>
              <a:ext cx="1451920" cy="1451919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 flipH="1">
            <a:off x="3276597" y="2456928"/>
            <a:ext cx="2903838" cy="2903842"/>
            <a:chOff x="3284838" y="2465169"/>
            <a:chExt cx="2903838" cy="2903842"/>
          </a:xfrm>
        </p:grpSpPr>
        <p:cxnSp>
          <p:nvCxnSpPr>
            <p:cNvPr id="19" name="Curved Connector 18"/>
            <p:cNvCxnSpPr/>
            <p:nvPr/>
          </p:nvCxnSpPr>
          <p:spPr bwMode="auto">
            <a:xfrm rot="5400000" flipH="1" flipV="1">
              <a:off x="3284838" y="3917091"/>
              <a:ext cx="1451920" cy="1451919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urved Connector 19"/>
            <p:cNvCxnSpPr/>
            <p:nvPr/>
          </p:nvCxnSpPr>
          <p:spPr bwMode="auto">
            <a:xfrm rot="5400000" flipH="1" flipV="1">
              <a:off x="4736757" y="2465169"/>
              <a:ext cx="1451920" cy="1451919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tangle 20"/>
          <p:cNvSpPr/>
          <p:nvPr/>
        </p:nvSpPr>
        <p:spPr bwMode="auto">
          <a:xfrm>
            <a:off x="3313672" y="2442520"/>
            <a:ext cx="2858520" cy="292649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8330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Digitization Not Finished Yet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59" y="1888506"/>
            <a:ext cx="4164960" cy="1469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08" y="4243274"/>
            <a:ext cx="6715125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07" y="1703816"/>
            <a:ext cx="3438525" cy="16192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3501486" y="4817330"/>
            <a:ext cx="892098" cy="47950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10" name="Right Arrow 9"/>
          <p:cNvSpPr/>
          <p:nvPr/>
        </p:nvSpPr>
        <p:spPr bwMode="auto">
          <a:xfrm>
            <a:off x="3479185" y="1703816"/>
            <a:ext cx="892098" cy="47950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7987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Discretizing Spectrum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1259853"/>
            <a:ext cx="6997697" cy="51044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13005" y="1087395"/>
            <a:ext cx="531341" cy="2965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5079568" y="1101273"/>
            <a:ext cx="531341" cy="2965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7" name="Picture 6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8128" y="773670"/>
            <a:ext cx="1702055" cy="17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Continuous to Discrete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0" y="1227455"/>
            <a:ext cx="8372840" cy="1704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935" y="3367672"/>
            <a:ext cx="800219" cy="646331"/>
          </a:xfrm>
          <a:prstGeom prst="rect">
            <a:avLst/>
          </a:prstGeom>
          <a:solidFill>
            <a:srgbClr val="00B0F0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US" sz="3600" b="1" dirty="0" smtClean="0"/>
              <a:t>(t)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69106" y="3367672"/>
            <a:ext cx="928459" cy="646331"/>
          </a:xfrm>
          <a:prstGeom prst="rect">
            <a:avLst/>
          </a:prstGeom>
          <a:solidFill>
            <a:srgbClr val="00B0F0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g</a:t>
            </a:r>
            <a:r>
              <a:rPr lang="en-US" sz="3600" b="1" dirty="0" smtClean="0"/>
              <a:t>(t)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19815" y="5014335"/>
            <a:ext cx="928459" cy="646331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F(t)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04986" y="5014335"/>
            <a:ext cx="1005403" cy="646331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/>
              <a:t>G</a:t>
            </a:r>
            <a:r>
              <a:rPr lang="en-US" sz="3600" b="1" dirty="0" smtClean="0"/>
              <a:t>(t)</a:t>
            </a:r>
            <a:endParaRPr lang="en-US" sz="36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884044" y="4014003"/>
            <a:ext cx="0" cy="10003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969215" y="4014003"/>
            <a:ext cx="0" cy="100033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Straight Arrow Connector 14"/>
          <p:cNvCxnSpPr>
            <a:stCxn id="3" idx="3"/>
            <a:endCxn id="5" idx="1"/>
          </p:cNvCxnSpPr>
          <p:nvPr/>
        </p:nvCxnSpPr>
        <p:spPr bwMode="auto">
          <a:xfrm>
            <a:off x="3284154" y="3690838"/>
            <a:ext cx="22849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 bwMode="auto">
          <a:xfrm>
            <a:off x="3348274" y="5337501"/>
            <a:ext cx="215671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096519" y="5786116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Continuous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96492" y="5786116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Discrete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95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94453" y="1282329"/>
            <a:ext cx="5355093" cy="532906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7475" y="1381126"/>
          <a:ext cx="1612253" cy="65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4" imgW="977476" imgH="393529" progId="Equation.DSMT4">
                  <p:embed/>
                </p:oleObj>
              </mc:Choice>
              <mc:Fallback>
                <p:oleObj name="Equation" r:id="rId4" imgW="977476" imgH="393529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75" y="1381126"/>
                        <a:ext cx="1612253" cy="657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48475" y="6001789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6" imgW="1307532" imgH="393529" progId="Equation.DSMT4">
                  <p:embed/>
                </p:oleObj>
              </mc:Choice>
              <mc:Fallback>
                <p:oleObj name="Equation" r:id="rId6" imgW="1307532" imgH="393529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6001789"/>
                        <a:ext cx="1981200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8128" y="773670"/>
            <a:ext cx="1702055" cy="17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Variables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81770"/>
              </p:ext>
            </p:extLst>
          </p:nvPr>
        </p:nvGraphicFramePr>
        <p:xfrm>
          <a:off x="2959747" y="1603739"/>
          <a:ext cx="2251128" cy="91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name="Equation" r:id="rId3" imgW="977476" imgH="393529" progId="Equation.DSMT4">
                  <p:embed/>
                </p:oleObj>
              </mc:Choice>
              <mc:Fallback>
                <p:oleObj name="Equation" r:id="rId3" imgW="977476" imgH="393529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47" y="1603739"/>
                        <a:ext cx="2251128" cy="9176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5532"/>
              </p:ext>
            </p:extLst>
          </p:nvPr>
        </p:nvGraphicFramePr>
        <p:xfrm>
          <a:off x="2959747" y="2978721"/>
          <a:ext cx="3254615" cy="10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Equation" r:id="rId5" imgW="1307532" imgH="393529" progId="Equation.DSMT4">
                  <p:embed/>
                </p:oleObj>
              </mc:Choice>
              <mc:Fallback>
                <p:oleObj name="Equation" r:id="rId5" imgW="1307532" imgH="393529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47" y="2978721"/>
                        <a:ext cx="3254615" cy="1001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03939"/>
              </p:ext>
            </p:extLst>
          </p:nvPr>
        </p:nvGraphicFramePr>
        <p:xfrm>
          <a:off x="2959747" y="4437466"/>
          <a:ext cx="3468926" cy="117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47" y="4437466"/>
                        <a:ext cx="3468926" cy="1170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1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667625" cy="838200"/>
          </a:xfrm>
        </p:spPr>
        <p:txBody>
          <a:bodyPr/>
          <a:lstStyle/>
          <a:p>
            <a:r>
              <a:rPr lang="en-US" dirty="0" smtClean="0"/>
              <a:t>Direct Fourier Transform 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50" y="1387963"/>
            <a:ext cx="8657100" cy="3777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49" y="105481"/>
            <a:ext cx="1242550" cy="9510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58346" y="4040659"/>
            <a:ext cx="6808573" cy="1025611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63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FT of Sampled f(t)</a:t>
            </a:r>
            <a:endParaRPr lang="en-US" dirty="0"/>
          </a:p>
        </p:txBody>
      </p:sp>
      <p:pic>
        <p:nvPicPr>
          <p:cNvPr id="11" name="Picture 2" descr="https://12tonemusic.files.wordpress.com/2014/10/harmonic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92" y="3034615"/>
            <a:ext cx="6110869" cy="29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10645"/>
              </p:ext>
            </p:extLst>
          </p:nvPr>
        </p:nvGraphicFramePr>
        <p:xfrm>
          <a:off x="980280" y="1407903"/>
          <a:ext cx="3197232" cy="117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Equation" r:id="rId5" imgW="1244520" imgH="469800" progId="Equation.DSMT4">
                  <p:embed/>
                </p:oleObj>
              </mc:Choice>
              <mc:Fallback>
                <p:oleObj name="Equation" r:id="rId5" imgW="1244520" imgH="46980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280" y="1407903"/>
                        <a:ext cx="3197232" cy="1174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56340"/>
              </p:ext>
            </p:extLst>
          </p:nvPr>
        </p:nvGraphicFramePr>
        <p:xfrm>
          <a:off x="5244969" y="1407859"/>
          <a:ext cx="32940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Equation" r:id="rId7" imgW="1282680" imgH="469800" progId="Equation.DSMT4">
                  <p:embed/>
                </p:oleObj>
              </mc:Choice>
              <mc:Fallback>
                <p:oleObj name="Equation" r:id="rId7" imgW="1282680" imgH="469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969" y="1407859"/>
                        <a:ext cx="3294062" cy="1174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365251" y="1854418"/>
            <a:ext cx="691979" cy="281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7691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4089" y="810653"/>
          <a:ext cx="7615822" cy="5029200"/>
        </p:xfrm>
        <a:graphic>
          <a:graphicData uri="http://schemas.openxmlformats.org/drawingml/2006/table">
            <a:tbl>
              <a:tblPr firstRow="1" bandRow="1"/>
              <a:tblGrid>
                <a:gridCol w="87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1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strike="noStrike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ntro</a:t>
                      </a:r>
                      <a:r>
                        <a:rPr lang="en-US" sz="1600" b="1" strike="noStrike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600" b="1" strike="noStrike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b="1" strike="noStrike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1/19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trike="noStrike" spc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 (Basics)</a:t>
                      </a:r>
                      <a:endParaRPr lang="en-US" sz="1600" b="1" strike="noStrike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Fourier Series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2/02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ouri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-3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7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1" spc="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b="1" spc="4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 Processing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2/09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Discrete FT &amp; FFT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2/13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1600" b="1" spc="-5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 (Homework)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2/16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2/20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  <a:endParaRPr lang="en-US" sz="1600" b="1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&amp; Performance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3/02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&amp; Radiography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Reconstruction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3/09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 Scanner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3/20</a:t>
                      </a:r>
                      <a:endParaRPr lang="en-US" sz="1600" b="1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 III (CT)</a:t>
                      </a:r>
                      <a:endParaRPr lang="en-US" sz="1600" b="1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Nuclear Physics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 &amp; SPECT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3/30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spc="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4/06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 III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4/13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 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4/17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Ultrasound</a:t>
                      </a:r>
                      <a:r>
                        <a:rPr lang="en-US" sz="1600" b="1" spc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Imaging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5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Machine</a:t>
                      </a:r>
                      <a:r>
                        <a:rPr lang="en-US" sz="1600" b="1" spc="-5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Learning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4/27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spc="-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</a:t>
                      </a:r>
                      <a:r>
                        <a:rPr lang="en-US" sz="1600" b="1" spc="-15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2400" y="3679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b="1" smtClean="0">
                <a:latin typeface="Arial" panose="020B0604020202020204" pitchFamily="34" charset="0"/>
                <a:cs typeface="Arial" panose="020B0604020202020204" pitchFamily="34" charset="0"/>
              </a:rPr>
              <a:t>BB Schedule for S18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03" y="5928390"/>
            <a:ext cx="8227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Hour: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Tue &amp; Fri 3-4 @ CBIS 3209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wangg6@rpi.edu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Kathleen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 4-5 &amp; Thurs 4-5 @ JEC 7045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chens18@rpi.edu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in the Fourier Domain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3" y="1338873"/>
            <a:ext cx="7925774" cy="3303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04" y="5312378"/>
            <a:ext cx="5114925" cy="89535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0187"/>
              </p:ext>
            </p:extLst>
          </p:nvPr>
        </p:nvGraphicFramePr>
        <p:xfrm>
          <a:off x="5869460" y="5202504"/>
          <a:ext cx="2838344" cy="95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6" imgW="1091880" imgH="393480" progId="Equation.DSMT4">
                  <p:embed/>
                </p:oleObj>
              </mc:Choice>
              <mc:Fallback>
                <p:oleObj name="Equation" r:id="rId6" imgW="109188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460" y="5202504"/>
                        <a:ext cx="2838344" cy="957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5721178" y="5202504"/>
            <a:ext cx="3107337" cy="1025611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cxnSp>
        <p:nvCxnSpPr>
          <p:cNvPr id="9" name="Curved Connector 8"/>
          <p:cNvCxnSpPr>
            <a:stCxn id="7" idx="2"/>
            <a:endCxn id="5" idx="2"/>
          </p:cNvCxnSpPr>
          <p:nvPr/>
        </p:nvCxnSpPr>
        <p:spPr bwMode="auto">
          <a:xfrm rot="5400000" flipH="1">
            <a:off x="5060613" y="4013882"/>
            <a:ext cx="20387" cy="4408080"/>
          </a:xfrm>
          <a:prstGeom prst="curvedConnector3">
            <a:avLst>
              <a:gd name="adj1" fmla="val -112130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4" idx="2"/>
          </p:cNvCxnSpPr>
          <p:nvPr/>
        </p:nvCxnSpPr>
        <p:spPr bwMode="auto">
          <a:xfrm rot="5400000" flipH="1" flipV="1">
            <a:off x="3384608" y="4124987"/>
            <a:ext cx="669550" cy="17052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575794" y="3664841"/>
            <a:ext cx="2703234" cy="977988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1753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4" y="2296952"/>
            <a:ext cx="7888652" cy="30626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06085" y="2676303"/>
            <a:ext cx="3358141" cy="90715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9971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Integer Indices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4" y="942792"/>
            <a:ext cx="8111391" cy="402785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10486"/>
              </p:ext>
            </p:extLst>
          </p:nvPr>
        </p:nvGraphicFramePr>
        <p:xfrm>
          <a:off x="766806" y="5090982"/>
          <a:ext cx="3717962" cy="158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4" imgW="1739880" imgH="761760" progId="Equation.DSMT4">
                  <p:embed/>
                </p:oleObj>
              </mc:Choice>
              <mc:Fallback>
                <p:oleObj name="Equation" r:id="rId4" imgW="1739880" imgH="7617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06" y="5090982"/>
                        <a:ext cx="3717962" cy="1585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77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Discrete Fourier Transform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9" y="890465"/>
            <a:ext cx="8000020" cy="324826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368683"/>
              </p:ext>
            </p:extLst>
          </p:nvPr>
        </p:nvGraphicFramePr>
        <p:xfrm>
          <a:off x="560386" y="4473361"/>
          <a:ext cx="393541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4" imgW="1841400" imgH="761760" progId="Equation.DSMT4">
                  <p:embed/>
                </p:oleObj>
              </mc:Choice>
              <mc:Fallback>
                <p:oleObj name="Equation" r:id="rId4" imgW="1841400" imgH="7617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6" y="4473361"/>
                        <a:ext cx="3935413" cy="1585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660969" y="3174082"/>
            <a:ext cx="378848" cy="90715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268033" y="3258712"/>
            <a:ext cx="167730" cy="2582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6669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1/N?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7" y="954211"/>
            <a:ext cx="8037145" cy="519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ctr"/>
            <a:r>
              <a:rPr lang="en-US" sz="3600" b="1" dirty="0" smtClean="0"/>
              <a:t>Perspective 1: Discretization</a:t>
            </a:r>
            <a:endParaRPr lang="en-US" sz="3600" b="1" dirty="0"/>
          </a:p>
        </p:txBody>
      </p:sp>
      <p:pic>
        <p:nvPicPr>
          <p:cNvPr id="105474" name="Picture 2" descr="http://hyperphysics.phy-astr.gsu.edu/hbase/imgmth/iarea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79" y="1663340"/>
            <a:ext cx="6935784" cy="43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/>
              <a:t>Perspective </a:t>
            </a:r>
            <a:r>
              <a:rPr lang="en-US" dirty="0" smtClean="0"/>
              <a:t>2: 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2" name="Picture 2" descr="http://i.stack.imgur.com/IW7w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5457"/>
            <a:ext cx="8853971" cy="51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Basis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9" y="1345728"/>
            <a:ext cx="8000020" cy="4881683"/>
          </a:xfrm>
          <a:prstGeom prst="rect">
            <a:avLst/>
          </a:prstGeom>
        </p:spPr>
      </p:pic>
      <p:pic>
        <p:nvPicPr>
          <p:cNvPr id="5" name="Picture 4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08467" y="265068"/>
            <a:ext cx="1702055" cy="17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Discrete FT in Different Notations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>
            <p:extLst/>
          </p:nvPr>
        </p:nvGraphicFramePr>
        <p:xfrm>
          <a:off x="581025" y="1617368"/>
          <a:ext cx="4142510" cy="274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3" imgW="2565400" imgH="1701800" progId="Equation.3">
                  <p:embed/>
                </p:oleObj>
              </mc:Choice>
              <mc:Fallback>
                <p:oleObj name="Equation" r:id="rId3" imgW="2565400" imgH="1701800" progId="Equation.3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617368"/>
                        <a:ext cx="4142510" cy="2748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42" name="Picture 30" descr="http://33.media.tumblr.com/77dba608644a2600a06d5864d8139b3d/tumblr_n86kihX8pI1rf74qlo1_12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717024"/>
            <a:ext cx="79819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6968" y="1342120"/>
            <a:ext cx="39036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Vector of N Elements</a:t>
            </a:r>
          </a:p>
          <a:p>
            <a:r>
              <a:rPr lang="en-US" sz="2000" b="1" dirty="0" smtClean="0">
                <a:latin typeface="+mn-lt"/>
              </a:rPr>
              <a:t>Only Needs N Basis Functions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N Harmonic Orthogonal</a:t>
            </a:r>
          </a:p>
          <a:p>
            <a:r>
              <a:rPr lang="en-US" sz="2000" b="1" dirty="0" smtClean="0">
                <a:latin typeface="+mn-lt"/>
              </a:rPr>
              <a:t>Basis Functions Are Enough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Frequencies Differ by</a:t>
            </a:r>
          </a:p>
          <a:p>
            <a:r>
              <a:rPr lang="en-US" sz="2000" b="1" dirty="0" smtClean="0">
                <a:latin typeface="+mn-lt"/>
              </a:rPr>
              <a:t>Constant Increment</a:t>
            </a:r>
          </a:p>
          <a:p>
            <a:endParaRPr lang="en-US" sz="2000" b="1" dirty="0" smtClean="0">
              <a:latin typeface="+mn-lt"/>
            </a:endParaRPr>
          </a:p>
          <a:p>
            <a:r>
              <a:rPr lang="en-US" sz="2000" b="1" dirty="0" smtClean="0">
                <a:latin typeface="+mn-lt"/>
              </a:rPr>
              <a:t>Forward &amp; Inverse Transforms</a:t>
            </a:r>
          </a:p>
          <a:p>
            <a:r>
              <a:rPr lang="en-US" sz="2000" b="1" dirty="0" smtClean="0">
                <a:latin typeface="+mn-lt"/>
              </a:rPr>
              <a:t>Are Symmetric</a:t>
            </a:r>
            <a:endParaRPr lang="en-US" sz="2000" b="1" dirty="0">
              <a:latin typeface="+mn-lt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14400000">
            <a:off x="1101626" y="4089279"/>
            <a:ext cx="342900" cy="552450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7" name="Picture 6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57287" y="3922669"/>
            <a:ext cx="1702055" cy="17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3446585" y="3377864"/>
            <a:ext cx="189372" cy="2582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183" y="1931758"/>
            <a:ext cx="454261" cy="3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FFT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295400"/>
            <a:ext cx="8413955" cy="378787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Fast Fourier Transform (FFT) is an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efficient algorithm </a:t>
            </a:r>
            <a:r>
              <a:rPr lang="en-US" sz="2400" dirty="0" smtClean="0">
                <a:solidFill>
                  <a:schemeClr val="tx1"/>
                </a:solidFill>
              </a:rPr>
              <a:t>for performing a discrete Fourier transform</a:t>
            </a:r>
          </a:p>
          <a:p>
            <a:pPr marL="609600" indent="-6096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FFT published by Cooley &amp; </a:t>
            </a:r>
            <a:r>
              <a:rPr lang="en-US" sz="2400" dirty="0" err="1" smtClean="0">
                <a:solidFill>
                  <a:schemeClr val="tx1"/>
                </a:solidFill>
              </a:rPr>
              <a:t>Tukey</a:t>
            </a:r>
            <a:r>
              <a:rPr lang="en-US" sz="2400" dirty="0" smtClean="0">
                <a:solidFill>
                  <a:schemeClr val="tx1"/>
                </a:solidFill>
              </a:rPr>
              <a:t> in 1965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000" b="0" dirty="0" smtClean="0">
                <a:solidFill>
                  <a:schemeClr val="tx1"/>
                </a:solidFill>
              </a:rPr>
              <a:t>In 1969, the 2048 point analysis of a seismic trace took 13 ½ hours. Using the FFT, the same task on the same machine took 2.4 seconds!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3897414"/>
            <a:ext cx="3876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37" y="1448657"/>
            <a:ext cx="7293525" cy="436495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>
            <a:off x="5497104" y="6256425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61709" y="5082143"/>
            <a:ext cx="557053" cy="9721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36" y="5813615"/>
            <a:ext cx="1266825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240162" y="3484605"/>
            <a:ext cx="667265" cy="383059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9" name="Picture 8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8128" y="773670"/>
            <a:ext cx="1702055" cy="17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&amp; IFFT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352550"/>
            <a:ext cx="8143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1: Discrete Convolution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7991" y="6460570"/>
            <a:ext cx="8183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www.mathworks.com/matlabcentral/answers/38066-difference-between-conv-ifft-fft-when-doing-convolution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443037"/>
            <a:ext cx="7667625" cy="3971925"/>
          </a:xfrm>
          <a:prstGeom prst="rect">
            <a:avLst/>
          </a:prstGeom>
        </p:spPr>
      </p:pic>
      <p:pic>
        <p:nvPicPr>
          <p:cNvPr id="6" name="Picture 5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32114" y="4630052"/>
            <a:ext cx="2059486" cy="205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Convolution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990600"/>
            <a:ext cx="7667625" cy="399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0" y="3929966"/>
            <a:ext cx="3810395" cy="126349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471037" y="5361407"/>
            <a:ext cx="6396789" cy="577516"/>
            <a:chOff x="1135781" y="5457660"/>
            <a:chExt cx="6396789" cy="577516"/>
          </a:xfrm>
        </p:grpSpPr>
        <p:sp>
          <p:nvSpPr>
            <p:cNvPr id="7" name="Isosceles Triangle 6"/>
            <p:cNvSpPr/>
            <p:nvPr/>
          </p:nvSpPr>
          <p:spPr bwMode="auto">
            <a:xfrm>
              <a:off x="1135781" y="5457660"/>
              <a:ext cx="1097280" cy="57751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8" name="Isosceles Triangle 7"/>
            <p:cNvSpPr/>
            <p:nvPr/>
          </p:nvSpPr>
          <p:spPr bwMode="auto">
            <a:xfrm>
              <a:off x="2182528" y="5457660"/>
              <a:ext cx="1097280" cy="57751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9" name="Isosceles Triangle 8"/>
            <p:cNvSpPr/>
            <p:nvPr/>
          </p:nvSpPr>
          <p:spPr bwMode="auto">
            <a:xfrm>
              <a:off x="3279808" y="5457660"/>
              <a:ext cx="1097280" cy="57751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0" name="Isosceles Triangle 9"/>
            <p:cNvSpPr/>
            <p:nvPr/>
          </p:nvSpPr>
          <p:spPr bwMode="auto">
            <a:xfrm>
              <a:off x="4377088" y="5457660"/>
              <a:ext cx="1097280" cy="57751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5338010" y="5457660"/>
              <a:ext cx="1097280" cy="57751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435290" y="5457660"/>
              <a:ext cx="1097280" cy="577516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13949" y="6052822"/>
            <a:ext cx="6396789" cy="577516"/>
            <a:chOff x="1135781" y="5457660"/>
            <a:chExt cx="6396789" cy="577516"/>
          </a:xfrm>
          <a:solidFill>
            <a:srgbClr val="0000FF"/>
          </a:solidFill>
        </p:grpSpPr>
        <p:sp>
          <p:nvSpPr>
            <p:cNvPr id="15" name="Isosceles Triangle 14"/>
            <p:cNvSpPr/>
            <p:nvPr/>
          </p:nvSpPr>
          <p:spPr bwMode="auto">
            <a:xfrm>
              <a:off x="1135781" y="5457660"/>
              <a:ext cx="1097280" cy="5775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2182528" y="5457660"/>
              <a:ext cx="1097280" cy="5775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7" name="Isosceles Triangle 16"/>
            <p:cNvSpPr/>
            <p:nvPr/>
          </p:nvSpPr>
          <p:spPr bwMode="auto">
            <a:xfrm>
              <a:off x="3279808" y="5457660"/>
              <a:ext cx="1097280" cy="5775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8" name="Isosceles Triangle 17"/>
            <p:cNvSpPr/>
            <p:nvPr/>
          </p:nvSpPr>
          <p:spPr bwMode="auto">
            <a:xfrm>
              <a:off x="4377088" y="5457660"/>
              <a:ext cx="1097280" cy="5775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9" name="Isosceles Triangle 18"/>
            <p:cNvSpPr/>
            <p:nvPr/>
          </p:nvSpPr>
          <p:spPr bwMode="auto">
            <a:xfrm>
              <a:off x="5338010" y="5457660"/>
              <a:ext cx="1097280" cy="5775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20" name="Isosceles Triangle 19"/>
            <p:cNvSpPr/>
            <p:nvPr/>
          </p:nvSpPr>
          <p:spPr bwMode="auto">
            <a:xfrm>
              <a:off x="6435290" y="5457660"/>
              <a:ext cx="1097280" cy="5775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302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-0.25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Padding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103345"/>
            <a:ext cx="76485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Padding Illustrated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 bwMode="auto">
          <a:xfrm>
            <a:off x="2201527" y="1492053"/>
            <a:ext cx="1097280" cy="577516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345554" y="1492053"/>
            <a:ext cx="1097280" cy="577516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9" name="Isosceles Triangle 8"/>
          <p:cNvSpPr/>
          <p:nvPr/>
        </p:nvSpPr>
        <p:spPr bwMode="auto">
          <a:xfrm>
            <a:off x="6403756" y="1492053"/>
            <a:ext cx="1097280" cy="577516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2244439" y="3405877"/>
            <a:ext cx="5299509" cy="577516"/>
            <a:chOff x="1378168" y="3174869"/>
            <a:chExt cx="5299509" cy="577516"/>
          </a:xfrm>
        </p:grpSpPr>
        <p:sp>
          <p:nvSpPr>
            <p:cNvPr id="12" name="Isosceles Triangle 11"/>
            <p:cNvSpPr/>
            <p:nvPr/>
          </p:nvSpPr>
          <p:spPr bwMode="auto">
            <a:xfrm>
              <a:off x="1378168" y="3174869"/>
              <a:ext cx="1097280" cy="577516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3522195" y="3174869"/>
              <a:ext cx="1097280" cy="577516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  <p:sp>
          <p:nvSpPr>
            <p:cNvPr id="16" name="Isosceles Triangle 15"/>
            <p:cNvSpPr/>
            <p:nvPr/>
          </p:nvSpPr>
          <p:spPr bwMode="auto">
            <a:xfrm>
              <a:off x="5580397" y="3174869"/>
              <a:ext cx="1097280" cy="577516"/>
            </a:xfrm>
            <a:prstGeom prst="triangl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800" dirty="0" err="1" smtClean="0"/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>
            <a:off x="288756" y="3291978"/>
            <a:ext cx="85488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88756" y="3983393"/>
            <a:ext cx="85488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88756" y="6166725"/>
            <a:ext cx="85488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32" y="5483074"/>
            <a:ext cx="2002056" cy="675886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 bwMode="auto">
          <a:xfrm>
            <a:off x="4525750" y="4343409"/>
            <a:ext cx="822711" cy="86627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26" name="Flowchart: Summing Junction 25"/>
          <p:cNvSpPr/>
          <p:nvPr/>
        </p:nvSpPr>
        <p:spPr bwMode="auto">
          <a:xfrm>
            <a:off x="4538622" y="2285344"/>
            <a:ext cx="721894" cy="721894"/>
          </a:xfrm>
          <a:prstGeom prst="flowChartSummingJunct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87" y="5475309"/>
            <a:ext cx="2002056" cy="6758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51" y="5475309"/>
            <a:ext cx="2002056" cy="6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25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9" y="990600"/>
            <a:ext cx="8883242" cy="54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59" y="2093155"/>
            <a:ext cx="3943865" cy="3083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2: Spectral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9" y="2062497"/>
            <a:ext cx="3944308" cy="18683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359" y="409923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  <a:latin typeface="+mn-lt"/>
              </a:rPr>
              <a:t>Fs = 1e3;</a:t>
            </a:r>
          </a:p>
          <a:p>
            <a:r>
              <a:rPr lang="en-US" sz="1600" b="1" dirty="0">
                <a:solidFill>
                  <a:srgbClr val="404040"/>
                </a:solidFill>
                <a:latin typeface="+mn-lt"/>
              </a:rPr>
              <a:t>t = 0:0.001:1‐0.001;</a:t>
            </a:r>
          </a:p>
          <a:p>
            <a:r>
              <a:rPr lang="en-US" sz="1600" b="1" dirty="0">
                <a:solidFill>
                  <a:srgbClr val="404040"/>
                </a:solidFill>
                <a:latin typeface="+mn-lt"/>
              </a:rPr>
              <a:t>x = cos(2*pi*100*t)+sin(2*pi*202.5*t</a:t>
            </a:r>
            <a:r>
              <a:rPr lang="en-US" sz="1600" b="1" dirty="0" smtClean="0">
                <a:solidFill>
                  <a:srgbClr val="404040"/>
                </a:solidFill>
                <a:latin typeface="+mn-lt"/>
              </a:rPr>
              <a:t>);</a:t>
            </a:r>
          </a:p>
          <a:p>
            <a:r>
              <a:rPr lang="en-US" sz="1600" b="1" dirty="0" smtClean="0">
                <a:solidFill>
                  <a:srgbClr val="404040"/>
                </a:solidFill>
                <a:latin typeface="+mn-lt"/>
              </a:rPr>
              <a:t>Plot(x(1:100));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359" y="5660488"/>
            <a:ext cx="8353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009900"/>
                </a:solidFill>
                <a:hlinkClick r:id="rId4"/>
              </a:rPr>
              <a:t>https://</a:t>
            </a:r>
            <a:r>
              <a:rPr lang="en-US" sz="1600" dirty="0" smtClean="0">
                <a:solidFill>
                  <a:srgbClr val="009900"/>
                </a:solidFill>
                <a:hlinkClick r:id="rId4"/>
              </a:rPr>
              <a:t>www.mathworks.com/help/signal/ug/amplitude-estimation-and-zero-padding.html</a:t>
            </a:r>
            <a:r>
              <a:rPr lang="en-US" sz="1600" dirty="0">
                <a:solidFill>
                  <a:srgbClr val="0099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7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186" y="2110177"/>
            <a:ext cx="4081339" cy="3079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Zero Padding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935543"/>
            <a:ext cx="4562475" cy="325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(x);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(1:length(x)/2+1);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/length(x);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(2:500) = 2*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(2:500);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freq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0:Fs/length(x):Fs/2;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plot(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freq,abs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hold </a:t>
            </a:r>
            <a:r>
              <a:rPr lang="en-US" sz="1600" b="1" dirty="0">
                <a:solidFill>
                  <a:srgbClr val="A020F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plot(</a:t>
            </a: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freq,ones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(length(x)/2+1,1),</a:t>
            </a:r>
            <a:r>
              <a:rPr lang="en-US" sz="1600" b="1" dirty="0">
                <a:solidFill>
                  <a:srgbClr val="A020F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'LineWidth'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,2)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xlabel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A020F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'Hz'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ylabel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A020F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'Amplitude'</a:t>
            </a: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40404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hold </a:t>
            </a:r>
            <a:r>
              <a:rPr lang="en-US" sz="1600" b="1" dirty="0">
                <a:solidFill>
                  <a:srgbClr val="A020F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off</a:t>
            </a:r>
            <a:endParaRPr lang="en-US" sz="16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Padding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159" y="2157802"/>
            <a:ext cx="3988416" cy="301864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8125" y="2189798"/>
            <a:ext cx="492980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(x,2000);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(1:length(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)/2+1);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/length(x);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(2:500) = 2*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(2:500);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freq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=0:Fs/(2*length(x)):Fs/2;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plot(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freq,abs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xdft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hold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plot(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freq,ones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(2*length(x)/2+1,1),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'LineWidth'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xlabel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'Hz'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ylabel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'Amplitude'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hold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off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5" name="Picture 4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9523" y="98316"/>
            <a:ext cx="2059486" cy="205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0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Impossible into 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1063158"/>
            <a:ext cx="8740588" cy="557120"/>
          </a:xfrm>
          <a:prstGeom prst="rect">
            <a:avLst/>
          </a:prstGeom>
        </p:spPr>
      </p:pic>
      <p:pic>
        <p:nvPicPr>
          <p:cNvPr id="59394" name="Picture 2" descr="Image result for mag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38" y="2011645"/>
            <a:ext cx="7313712" cy="42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P=2W</a:t>
            </a:r>
            <a:endParaRPr lang="en-US" dirty="0"/>
          </a:p>
        </p:txBody>
      </p:sp>
      <p:pic>
        <p:nvPicPr>
          <p:cNvPr id="71682" name="Picture 2" descr="Image result for s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1" y="1359244"/>
            <a:ext cx="8407658" cy="49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4572000" y="2829697"/>
            <a:ext cx="0" cy="1210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8052487" y="2829697"/>
            <a:ext cx="0" cy="1210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326660" y="2870886"/>
            <a:ext cx="0" cy="1210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798805" y="2850291"/>
            <a:ext cx="0" cy="1210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072978" y="2891480"/>
            <a:ext cx="0" cy="12109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78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4453" y="1282329"/>
            <a:ext cx="5355093" cy="5329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6675"/>
            <a:ext cx="8839200" cy="838200"/>
          </a:xfrm>
        </p:spPr>
        <p:txBody>
          <a:bodyPr/>
          <a:lstStyle/>
          <a:p>
            <a:r>
              <a:rPr lang="en-US" dirty="0" smtClean="0"/>
              <a:t>Convergence Issue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4903573" y="3797129"/>
            <a:ext cx="542925" cy="542925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pic>
        <p:nvPicPr>
          <p:cNvPr id="5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79" y="5004029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Increasingly Smaller, Not Enough</a:t>
            </a:r>
            <a:endParaRPr lang="en-US" dirty="0"/>
          </a:p>
        </p:txBody>
      </p:sp>
      <p:pic>
        <p:nvPicPr>
          <p:cNvPr id="56322" name="Picture 2" descr="Image result for divergent integral 1/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52" y="2456979"/>
            <a:ext cx="3485403" cy="19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https://upload.wikimedia.org/wikipedia/commons/thumb/6/67/Integral_Test.svg/300px-Integral_Te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" y="2024995"/>
            <a:ext cx="5178425" cy="402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79" y="5004029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Wheat </a:t>
            </a:r>
            <a:r>
              <a:rPr lang="en-US" dirty="0" smtClean="0"/>
              <a:t>&amp; Chessboard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5746377"/>
            <a:ext cx="8839200" cy="869576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Exponential growth never can go on very long in a finite space with finite </a:t>
            </a:r>
            <a:r>
              <a:rPr lang="en-US" sz="2400" dirty="0" smtClean="0">
                <a:solidFill>
                  <a:srgbClr val="FF0000"/>
                </a:solidFill>
              </a:rPr>
              <a:t>resources.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8370" name="Picture 2" descr="https://upload.wikimedia.org/wikipedia/commons/thumb/c/cd/Wheat_and_chessboard_problem.jpg/128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668" y="1054059"/>
            <a:ext cx="6256424" cy="46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79" y="3767895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9" y="1524911"/>
            <a:ext cx="4007224" cy="3768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119" y="776519"/>
            <a:ext cx="59704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hlinkClick r:id="rId3"/>
              </a:rPr>
              <a:t>https</a:t>
            </a:r>
            <a:r>
              <a:rPr lang="en-US" dirty="0">
                <a:solidFill>
                  <a:srgbClr val="FF0000"/>
                </a:solidFill>
                <a:latin typeface="+mn-lt"/>
                <a:hlinkClick r:id="rId3"/>
              </a:rPr>
              <a:t>://</a:t>
            </a:r>
            <a:r>
              <a:rPr lang="en-US" dirty="0" smtClean="0">
                <a:solidFill>
                  <a:srgbClr val="FF0000"/>
                </a:solidFill>
                <a:latin typeface="+mn-lt"/>
                <a:hlinkClick r:id="rId3"/>
              </a:rPr>
              <a:t>see.stanford.edu/Course/EE261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119" y="5579989"/>
            <a:ext cx="8767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hlinkClick r:id="rId4"/>
              </a:rPr>
              <a:t>https://</a:t>
            </a:r>
            <a:r>
              <a:rPr lang="en-US" dirty="0" smtClean="0">
                <a:latin typeface="+mn-lt"/>
                <a:hlinkClick r:id="rId4"/>
              </a:rPr>
              <a:t>see.stanford.edu/materials/lsoftaee261/book-fall-07.pdf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181" y="1524911"/>
            <a:ext cx="3318483" cy="37762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720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9" y="1524911"/>
            <a:ext cx="4007224" cy="3768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4119" y="776519"/>
            <a:ext cx="59704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hlinkClick r:id="rId3"/>
              </a:rPr>
              <a:t>https</a:t>
            </a:r>
            <a:r>
              <a:rPr lang="en-US" dirty="0">
                <a:solidFill>
                  <a:srgbClr val="FF0000"/>
                </a:solidFill>
                <a:latin typeface="+mn-lt"/>
                <a:hlinkClick r:id="rId3"/>
              </a:rPr>
              <a:t>://</a:t>
            </a:r>
            <a:r>
              <a:rPr lang="en-US" dirty="0" smtClean="0">
                <a:solidFill>
                  <a:srgbClr val="FF0000"/>
                </a:solidFill>
                <a:latin typeface="+mn-lt"/>
                <a:hlinkClick r:id="rId3"/>
              </a:rPr>
              <a:t>see.stanford.edu/Course/EE261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119" y="5579989"/>
            <a:ext cx="8767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hlinkClick r:id="rId4"/>
              </a:rPr>
              <a:t>https://</a:t>
            </a:r>
            <a:r>
              <a:rPr lang="en-US" dirty="0" smtClean="0">
                <a:latin typeface="+mn-lt"/>
                <a:hlinkClick r:id="rId4"/>
              </a:rPr>
              <a:t>see.stanford.edu/materials/lsoftaee261/book-fall-07.pdf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180" y="3651751"/>
            <a:ext cx="1442539" cy="16415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Down Arrow 1"/>
          <p:cNvSpPr/>
          <p:nvPr/>
        </p:nvSpPr>
        <p:spPr bwMode="auto">
          <a:xfrm>
            <a:off x="5533513" y="2067577"/>
            <a:ext cx="677333" cy="115146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3" name="Left Arrow 2"/>
          <p:cNvSpPr/>
          <p:nvPr/>
        </p:nvSpPr>
        <p:spPr bwMode="auto">
          <a:xfrm>
            <a:off x="7275228" y="4032239"/>
            <a:ext cx="1337734" cy="880533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2034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Art_X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7" y="1129966"/>
            <a:ext cx="8511886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02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2400" y="152400"/>
            <a:ext cx="8839200" cy="8382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4000" kern="0" dirty="0" err="1" smtClean="0"/>
              <a:t>ArtX</a:t>
            </a:r>
            <a:r>
              <a:rPr lang="en-US" sz="4000" kern="0" dirty="0" smtClean="0"/>
              <a:t> HW: Do an Overview Poster</a:t>
            </a:r>
            <a:endParaRPr lang="en-US" sz="4000" b="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69020" y="5404626"/>
            <a:ext cx="2434290" cy="719255"/>
          </a:xfrm>
          <a:prstGeom prst="rect">
            <a:avLst/>
          </a:prstGeom>
          <a:solidFill>
            <a:srgbClr val="3399FF"/>
          </a:solidFill>
          <a:ln w="63500">
            <a:solidFill>
              <a:srgbClr val="00B0F0"/>
            </a:solidFill>
            <a:headEnd type="triangle"/>
            <a:tailEnd type="triangle"/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rgbClr val="FFFF00"/>
                </a:solidFill>
              </a:rPr>
              <a:t>Shift-invariant Linear System</a:t>
            </a:r>
            <a:endParaRPr lang="en-US" sz="2000" kern="0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9020" y="4579945"/>
            <a:ext cx="2434290" cy="457198"/>
          </a:xfrm>
          <a:prstGeom prst="rect">
            <a:avLst/>
          </a:prstGeom>
          <a:solidFill>
            <a:srgbClr val="3399FF"/>
          </a:solidFill>
          <a:ln w="63500">
            <a:solidFill>
              <a:srgbClr val="00B0F0"/>
            </a:solidFill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rgbClr val="FFFF00"/>
                </a:solidFill>
              </a:rPr>
              <a:t>Convolution</a:t>
            </a:r>
            <a:endParaRPr lang="en-US" sz="2000" kern="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15" idx="0"/>
            <a:endCxn id="18" idx="1"/>
          </p:cNvCxnSpPr>
          <p:nvPr/>
        </p:nvCxnSpPr>
        <p:spPr bwMode="auto">
          <a:xfrm flipV="1">
            <a:off x="1778583" y="2367168"/>
            <a:ext cx="1690437" cy="83869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itle 1"/>
          <p:cNvSpPr txBox="1">
            <a:spLocks/>
          </p:cNvSpPr>
          <p:nvPr/>
        </p:nvSpPr>
        <p:spPr>
          <a:xfrm>
            <a:off x="561438" y="3205866"/>
            <a:ext cx="2434290" cy="457198"/>
          </a:xfrm>
          <a:prstGeom prst="rect">
            <a:avLst/>
          </a:prstGeom>
          <a:solidFill>
            <a:srgbClr val="3399FF"/>
          </a:solidFill>
          <a:ln w="63500">
            <a:solidFill>
              <a:srgbClr val="00B0F0"/>
            </a:solidFill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rgbClr val="FFFF00"/>
                </a:solidFill>
              </a:rPr>
              <a:t>Fourier Series</a:t>
            </a:r>
            <a:endParaRPr lang="en-US" sz="2000" kern="0" dirty="0">
              <a:solidFill>
                <a:srgbClr val="FFFF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255997" y="3205866"/>
            <a:ext cx="2434290" cy="457198"/>
          </a:xfrm>
          <a:prstGeom prst="rect">
            <a:avLst/>
          </a:prstGeom>
          <a:solidFill>
            <a:srgbClr val="3399FF"/>
          </a:solidFill>
          <a:ln w="63500">
            <a:solidFill>
              <a:srgbClr val="00B0F0"/>
            </a:solidFill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rgbClr val="FFFF00"/>
                </a:solidFill>
              </a:rPr>
              <a:t>Fourier Transform</a:t>
            </a:r>
            <a:endParaRPr lang="en-US" sz="2000" kern="0" dirty="0">
              <a:solidFill>
                <a:srgbClr val="FFFF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69020" y="2138569"/>
            <a:ext cx="2434290" cy="457198"/>
          </a:xfrm>
          <a:prstGeom prst="rect">
            <a:avLst/>
          </a:prstGeom>
          <a:solidFill>
            <a:srgbClr val="3399FF"/>
          </a:solidFill>
          <a:ln w="63500">
            <a:solidFill>
              <a:srgbClr val="00B0F0"/>
            </a:solidFill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rgbClr val="FFFF00"/>
                </a:solidFill>
              </a:rPr>
              <a:t>Signal Processing</a:t>
            </a:r>
            <a:endParaRPr lang="en-US" sz="2000" kern="0" dirty="0">
              <a:solidFill>
                <a:srgbClr val="FFFF00"/>
              </a:solidFill>
            </a:endParaRPr>
          </a:p>
        </p:txBody>
      </p:sp>
      <p:cxnSp>
        <p:nvCxnSpPr>
          <p:cNvPr id="19" name="Straight Arrow Connector 18"/>
          <p:cNvCxnSpPr>
            <a:stCxn id="16" idx="0"/>
            <a:endCxn id="18" idx="3"/>
          </p:cNvCxnSpPr>
          <p:nvPr/>
        </p:nvCxnSpPr>
        <p:spPr bwMode="auto">
          <a:xfrm flipH="1" flipV="1">
            <a:off x="5903310" y="2367168"/>
            <a:ext cx="1569832" cy="83869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7" idx="0"/>
            <a:endCxn id="18" idx="2"/>
          </p:cNvCxnSpPr>
          <p:nvPr/>
        </p:nvCxnSpPr>
        <p:spPr bwMode="auto">
          <a:xfrm flipV="1">
            <a:off x="4686165" y="2595767"/>
            <a:ext cx="0" cy="198417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6" idx="0"/>
            <a:endCxn id="7" idx="2"/>
          </p:cNvCxnSpPr>
          <p:nvPr/>
        </p:nvCxnSpPr>
        <p:spPr bwMode="auto">
          <a:xfrm flipV="1">
            <a:off x="4686165" y="5037143"/>
            <a:ext cx="0" cy="3674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itle 1"/>
          <p:cNvSpPr txBox="1">
            <a:spLocks/>
          </p:cNvSpPr>
          <p:nvPr/>
        </p:nvSpPr>
        <p:spPr>
          <a:xfrm>
            <a:off x="3469020" y="1208182"/>
            <a:ext cx="2434290" cy="457198"/>
          </a:xfrm>
          <a:prstGeom prst="rect">
            <a:avLst/>
          </a:prstGeom>
          <a:solidFill>
            <a:srgbClr val="3399FF"/>
          </a:solidFill>
          <a:ln w="63500">
            <a:solidFill>
              <a:srgbClr val="00B0F0"/>
            </a:solidFill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rgbClr val="FFFF00"/>
                </a:solidFill>
              </a:rPr>
              <a:t>DFT &amp; FFT</a:t>
            </a:r>
            <a:endParaRPr lang="en-US" sz="2000" kern="0" dirty="0">
              <a:solidFill>
                <a:srgbClr val="FFFF00"/>
              </a:solidFill>
            </a:endParaRPr>
          </a:p>
        </p:txBody>
      </p:sp>
      <p:cxnSp>
        <p:nvCxnSpPr>
          <p:cNvPr id="29" name="Straight Arrow Connector 28"/>
          <p:cNvCxnSpPr>
            <a:stCxn id="15" idx="0"/>
            <a:endCxn id="28" idx="1"/>
          </p:cNvCxnSpPr>
          <p:nvPr/>
        </p:nvCxnSpPr>
        <p:spPr bwMode="auto">
          <a:xfrm flipV="1">
            <a:off x="1778583" y="1436781"/>
            <a:ext cx="1690437" cy="176908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16" idx="0"/>
            <a:endCxn id="28" idx="3"/>
          </p:cNvCxnSpPr>
          <p:nvPr/>
        </p:nvCxnSpPr>
        <p:spPr bwMode="auto">
          <a:xfrm flipH="1" flipV="1">
            <a:off x="5903310" y="1436781"/>
            <a:ext cx="1569832" cy="176908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18" idx="0"/>
            <a:endCxn id="28" idx="2"/>
          </p:cNvCxnSpPr>
          <p:nvPr/>
        </p:nvCxnSpPr>
        <p:spPr bwMode="auto">
          <a:xfrm flipV="1">
            <a:off x="4686165" y="1665380"/>
            <a:ext cx="0" cy="4731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7" idx="1"/>
            <a:endCxn id="28" idx="1"/>
          </p:cNvCxnSpPr>
          <p:nvPr/>
        </p:nvCxnSpPr>
        <p:spPr bwMode="auto">
          <a:xfrm rot="10800000">
            <a:off x="3469020" y="1436782"/>
            <a:ext cx="12700" cy="3371763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8" name="Straight Arrow Connector 57"/>
          <p:cNvCxnSpPr>
            <a:stCxn id="16" idx="1"/>
            <a:endCxn id="7" idx="0"/>
          </p:cNvCxnSpPr>
          <p:nvPr/>
        </p:nvCxnSpPr>
        <p:spPr bwMode="auto">
          <a:xfrm flipH="1">
            <a:off x="4686165" y="3434465"/>
            <a:ext cx="1569832" cy="114548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3"/>
            <a:endCxn id="7" idx="0"/>
          </p:cNvCxnSpPr>
          <p:nvPr/>
        </p:nvCxnSpPr>
        <p:spPr bwMode="auto">
          <a:xfrm>
            <a:off x="2995728" y="3434465"/>
            <a:ext cx="1690437" cy="114548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69" name="Straight Arrow Connector 48"/>
          <p:cNvCxnSpPr>
            <a:stCxn id="15" idx="2"/>
            <a:endCxn id="16" idx="2"/>
          </p:cNvCxnSpPr>
          <p:nvPr/>
        </p:nvCxnSpPr>
        <p:spPr bwMode="auto">
          <a:xfrm rot="16200000" flipH="1">
            <a:off x="4625862" y="815784"/>
            <a:ext cx="12700" cy="569455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itle 1"/>
          <p:cNvSpPr txBox="1">
            <a:spLocks/>
          </p:cNvSpPr>
          <p:nvPr/>
        </p:nvSpPr>
        <p:spPr>
          <a:xfrm>
            <a:off x="409849" y="3826424"/>
            <a:ext cx="2434290" cy="457198"/>
          </a:xfrm>
          <a:prstGeom prst="rect">
            <a:avLst/>
          </a:prstGeom>
          <a:noFill/>
          <a:ln w="63500">
            <a:noFill/>
            <a:headEnd type="triangle"/>
            <a:tailEnd type="triangle"/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chemeClr val="tx1"/>
                </a:solidFill>
              </a:rPr>
              <a:t>Periodic</a:t>
            </a:r>
            <a:endParaRPr lang="en-US" sz="2000" kern="0" dirty="0">
              <a:solidFill>
                <a:schemeClr val="tx1"/>
              </a:solidFill>
            </a:endParaRP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126708" y="3826424"/>
            <a:ext cx="2434290" cy="457198"/>
          </a:xfrm>
          <a:prstGeom prst="rect">
            <a:avLst/>
          </a:prstGeom>
          <a:noFill/>
          <a:ln w="63500">
            <a:noFill/>
            <a:headEnd type="triangle"/>
            <a:tailEnd type="triangle"/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chemeClr val="tx1"/>
                </a:solidFill>
              </a:rPr>
              <a:t>Non-periodic</a:t>
            </a:r>
            <a:endParaRPr lang="en-US" sz="2000" kern="0" dirty="0">
              <a:solidFill>
                <a:schemeClr val="tx1"/>
              </a:solidFill>
            </a:endParaRP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3481720" y="6157297"/>
            <a:ext cx="2434290" cy="457198"/>
          </a:xfrm>
          <a:prstGeom prst="rect">
            <a:avLst/>
          </a:prstGeom>
          <a:noFill/>
          <a:ln w="63500">
            <a:noFill/>
            <a:headEnd type="triangle"/>
            <a:tailEnd type="triangle"/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kern="0" dirty="0" smtClean="0">
                <a:solidFill>
                  <a:schemeClr val="tx1"/>
                </a:solidFill>
              </a:rPr>
              <a:t>Function/System</a:t>
            </a:r>
            <a:endParaRPr lang="en-US" sz="2000" kern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20339" y="990600"/>
            <a:ext cx="3547136" cy="1876425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2912947" y="4352047"/>
            <a:ext cx="3547136" cy="221605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39" name="Rectangle 38"/>
          <p:cNvSpPr/>
          <p:nvPr/>
        </p:nvSpPr>
        <p:spPr bwMode="auto">
          <a:xfrm>
            <a:off x="323849" y="2998215"/>
            <a:ext cx="8582025" cy="1214247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err="1" smtClean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644302" y="6138215"/>
            <a:ext cx="2434290" cy="457198"/>
          </a:xfrm>
          <a:prstGeom prst="rect">
            <a:avLst/>
          </a:prstGeom>
          <a:noFill/>
          <a:ln w="63500">
            <a:noFill/>
            <a:headEnd type="triangle"/>
            <a:tailEnd type="triangle"/>
          </a:ln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pPr eaLnBrk="1" hangingPunct="1"/>
            <a:r>
              <a:rPr lang="en-US" sz="2000" b="0" kern="0" dirty="0" smtClean="0">
                <a:solidFill>
                  <a:srgbClr val="FF0000"/>
                </a:solidFill>
              </a:rPr>
              <a:t>Due Next Fri</a:t>
            </a:r>
            <a:endParaRPr lang="en-US" sz="20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65" y="47625"/>
            <a:ext cx="5523669" cy="6751153"/>
          </a:xfrm>
        </p:spPr>
      </p:pic>
      <p:pic>
        <p:nvPicPr>
          <p:cNvPr id="3" name="Picture 4" descr="http://www.wpclipart.com/blanks/buttons/round/button_round_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13" y="5004029"/>
            <a:ext cx="1490954" cy="14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28" y="1129038"/>
            <a:ext cx="6519547" cy="513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Derivation of the Sampling Theorem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350487" y="1722921"/>
            <a:ext cx="271047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2167112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157937" y="3935128"/>
            <a:ext cx="1264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443094" y="4742046"/>
            <a:ext cx="20364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698275" y="6239100"/>
            <a:ext cx="24640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01083" y="6406413"/>
            <a:ext cx="87091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dsp.stackexchange.com/questions/37480/formulating-a-function-on-matlab-for-the-shannon-interpolation-formula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Case: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versus </a:t>
            </a:r>
            <a:r>
              <a:rPr lang="en-US" dirty="0" smtClean="0">
                <a:solidFill>
                  <a:srgbClr val="0000FF"/>
                </a:solidFill>
              </a:rPr>
              <a:t>Sampled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39" y="1070022"/>
            <a:ext cx="6297521" cy="56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</a:t>
            </a:r>
            <a:r>
              <a:rPr lang="en-US" dirty="0"/>
              <a:t>Case: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versus </a:t>
            </a:r>
            <a:r>
              <a:rPr lang="en-US" dirty="0">
                <a:solidFill>
                  <a:srgbClr val="0000FF"/>
                </a:solidFill>
              </a:rPr>
              <a:t>Sampled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96" y="1087738"/>
            <a:ext cx="6329008" cy="55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4453" y="1282329"/>
            <a:ext cx="5355093" cy="5329060"/>
          </a:xfrm>
          <a:prstGeom prst="rect">
            <a:avLst/>
          </a:prstGeom>
        </p:spPr>
      </p:pic>
      <p:pic>
        <p:nvPicPr>
          <p:cNvPr id="5" name="Picture 4" descr="http://www.magic-emoji.com/emoji/images/83_emoji_iphone_black_diamond_s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8128" y="773670"/>
            <a:ext cx="1702055" cy="170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2451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Continuous S</a:t>
            </a:r>
            <a:r>
              <a:rPr lang="en-US" altLang="ja-JP" sz="2000" b="1" dirty="0" smtClean="0">
                <a:latin typeface="+mn-lt"/>
                <a:ea typeface="MS PGothic" panose="020B0600070205080204" pitchFamily="34" charset="-128"/>
              </a:rPr>
              <a:t>ignal</a:t>
            </a:r>
            <a:endParaRPr lang="en-US" altLang="ja-JP" sz="2000" b="1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3859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Shah </a:t>
            </a:r>
            <a:r>
              <a:rPr lang="en-US" altLang="ja-JP" sz="2000" b="1" dirty="0" smtClean="0">
                <a:latin typeface="+mn-lt"/>
                <a:ea typeface="MS PGothic" panose="020B0600070205080204" pitchFamily="34" charset="-128"/>
              </a:rPr>
              <a:t>Function </a:t>
            </a: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(Impulse </a:t>
            </a:r>
            <a:r>
              <a:rPr lang="en-US" altLang="ja-JP" sz="2000" b="1" dirty="0" smtClean="0">
                <a:latin typeface="+mn-lt"/>
                <a:ea typeface="MS PGothic" panose="020B0600070205080204" pitchFamily="34" charset="-128"/>
              </a:rPr>
              <a:t>Train)</a:t>
            </a:r>
            <a:endParaRPr lang="en-US" altLang="ja-JP" sz="2000" b="1" dirty="0"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341615" y="1143000"/>
            <a:ext cx="5381625" cy="2073275"/>
            <a:chOff x="1057" y="982"/>
            <a:chExt cx="3390" cy="1306"/>
          </a:xfrm>
        </p:grpSpPr>
        <p:sp>
          <p:nvSpPr>
            <p:cNvPr id="38956" name="Line 6"/>
            <p:cNvSpPr>
              <a:spLocks noChangeShapeType="1"/>
            </p:cNvSpPr>
            <p:nvPr/>
          </p:nvSpPr>
          <p:spPr bwMode="auto">
            <a:xfrm>
              <a:off x="1057" y="2085"/>
              <a:ext cx="3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7" name="Line 7"/>
            <p:cNvSpPr>
              <a:spLocks noChangeShapeType="1"/>
            </p:cNvSpPr>
            <p:nvPr/>
          </p:nvSpPr>
          <p:spPr bwMode="auto">
            <a:xfrm flipV="1">
              <a:off x="1953" y="1042"/>
              <a:ext cx="0" cy="1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8" name="Freeform 8"/>
            <p:cNvSpPr>
              <a:spLocks/>
            </p:cNvSpPr>
            <p:nvPr/>
          </p:nvSpPr>
          <p:spPr bwMode="auto">
            <a:xfrm>
              <a:off x="1202" y="1224"/>
              <a:ext cx="3037" cy="861"/>
            </a:xfrm>
            <a:custGeom>
              <a:avLst/>
              <a:gdLst>
                <a:gd name="T0" fmla="*/ 0 w 3037"/>
                <a:gd name="T1" fmla="*/ 538 h 1005"/>
                <a:gd name="T2" fmla="*/ 175 w 3037"/>
                <a:gd name="T3" fmla="*/ 484 h 1005"/>
                <a:gd name="T4" fmla="*/ 413 w 3037"/>
                <a:gd name="T5" fmla="*/ 373 h 1005"/>
                <a:gd name="T6" fmla="*/ 532 w 3037"/>
                <a:gd name="T7" fmla="*/ 386 h 1005"/>
                <a:gd name="T8" fmla="*/ 607 w 3037"/>
                <a:gd name="T9" fmla="*/ 386 h 1005"/>
                <a:gd name="T10" fmla="*/ 651 w 3037"/>
                <a:gd name="T11" fmla="*/ 367 h 1005"/>
                <a:gd name="T12" fmla="*/ 720 w 3037"/>
                <a:gd name="T13" fmla="*/ 342 h 1005"/>
                <a:gd name="T14" fmla="*/ 801 w 3037"/>
                <a:gd name="T15" fmla="*/ 346 h 1005"/>
                <a:gd name="T16" fmla="*/ 883 w 3037"/>
                <a:gd name="T17" fmla="*/ 373 h 1005"/>
                <a:gd name="T18" fmla="*/ 1039 w 3037"/>
                <a:gd name="T19" fmla="*/ 352 h 1005"/>
                <a:gd name="T20" fmla="*/ 1158 w 3037"/>
                <a:gd name="T21" fmla="*/ 282 h 1005"/>
                <a:gd name="T22" fmla="*/ 1252 w 3037"/>
                <a:gd name="T23" fmla="*/ 214 h 1005"/>
                <a:gd name="T24" fmla="*/ 1390 w 3037"/>
                <a:gd name="T25" fmla="*/ 187 h 1005"/>
                <a:gd name="T26" fmla="*/ 1553 w 3037"/>
                <a:gd name="T27" fmla="*/ 235 h 1005"/>
                <a:gd name="T28" fmla="*/ 1697 w 3037"/>
                <a:gd name="T29" fmla="*/ 235 h 1005"/>
                <a:gd name="T30" fmla="*/ 1828 w 3037"/>
                <a:gd name="T31" fmla="*/ 143 h 1005"/>
                <a:gd name="T32" fmla="*/ 1966 w 3037"/>
                <a:gd name="T33" fmla="*/ 22 h 1005"/>
                <a:gd name="T34" fmla="*/ 2054 w 3037"/>
                <a:gd name="T35" fmla="*/ 12 h 1005"/>
                <a:gd name="T36" fmla="*/ 2129 w 3037"/>
                <a:gd name="T37" fmla="*/ 52 h 1005"/>
                <a:gd name="T38" fmla="*/ 2241 w 3037"/>
                <a:gd name="T39" fmla="*/ 191 h 1005"/>
                <a:gd name="T40" fmla="*/ 2423 w 3037"/>
                <a:gd name="T41" fmla="*/ 356 h 1005"/>
                <a:gd name="T42" fmla="*/ 2655 w 3037"/>
                <a:gd name="T43" fmla="*/ 450 h 1005"/>
                <a:gd name="T44" fmla="*/ 2799 w 3037"/>
                <a:gd name="T45" fmla="*/ 490 h 1005"/>
                <a:gd name="T46" fmla="*/ 3037 w 3037"/>
                <a:gd name="T47" fmla="*/ 541 h 100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37"/>
                <a:gd name="T73" fmla="*/ 0 h 1005"/>
                <a:gd name="T74" fmla="*/ 3037 w 3037"/>
                <a:gd name="T75" fmla="*/ 1005 h 100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37" h="1005">
                  <a:moveTo>
                    <a:pt x="0" y="999"/>
                  </a:moveTo>
                  <a:cubicBezTo>
                    <a:pt x="53" y="974"/>
                    <a:pt x="106" y="949"/>
                    <a:pt x="175" y="898"/>
                  </a:cubicBezTo>
                  <a:cubicBezTo>
                    <a:pt x="244" y="847"/>
                    <a:pt x="354" y="722"/>
                    <a:pt x="413" y="692"/>
                  </a:cubicBezTo>
                  <a:cubicBezTo>
                    <a:pt x="472" y="662"/>
                    <a:pt x="500" y="713"/>
                    <a:pt x="532" y="717"/>
                  </a:cubicBezTo>
                  <a:cubicBezTo>
                    <a:pt x="564" y="721"/>
                    <a:pt x="587" y="723"/>
                    <a:pt x="607" y="717"/>
                  </a:cubicBezTo>
                  <a:cubicBezTo>
                    <a:pt x="627" y="711"/>
                    <a:pt x="632" y="693"/>
                    <a:pt x="651" y="679"/>
                  </a:cubicBezTo>
                  <a:cubicBezTo>
                    <a:pt x="670" y="665"/>
                    <a:pt x="695" y="641"/>
                    <a:pt x="720" y="635"/>
                  </a:cubicBezTo>
                  <a:cubicBezTo>
                    <a:pt x="745" y="629"/>
                    <a:pt x="774" y="633"/>
                    <a:pt x="801" y="642"/>
                  </a:cubicBezTo>
                  <a:cubicBezTo>
                    <a:pt x="828" y="651"/>
                    <a:pt x="843" y="690"/>
                    <a:pt x="883" y="692"/>
                  </a:cubicBezTo>
                  <a:cubicBezTo>
                    <a:pt x="923" y="694"/>
                    <a:pt x="993" y="682"/>
                    <a:pt x="1039" y="654"/>
                  </a:cubicBezTo>
                  <a:cubicBezTo>
                    <a:pt x="1085" y="626"/>
                    <a:pt x="1122" y="566"/>
                    <a:pt x="1158" y="523"/>
                  </a:cubicBezTo>
                  <a:cubicBezTo>
                    <a:pt x="1194" y="480"/>
                    <a:pt x="1213" y="427"/>
                    <a:pt x="1252" y="398"/>
                  </a:cubicBezTo>
                  <a:cubicBezTo>
                    <a:pt x="1291" y="369"/>
                    <a:pt x="1340" y="341"/>
                    <a:pt x="1390" y="347"/>
                  </a:cubicBezTo>
                  <a:cubicBezTo>
                    <a:pt x="1440" y="353"/>
                    <a:pt x="1502" y="420"/>
                    <a:pt x="1553" y="435"/>
                  </a:cubicBezTo>
                  <a:cubicBezTo>
                    <a:pt x="1604" y="450"/>
                    <a:pt x="1651" y="463"/>
                    <a:pt x="1697" y="435"/>
                  </a:cubicBezTo>
                  <a:cubicBezTo>
                    <a:pt x="1743" y="407"/>
                    <a:pt x="1783" y="332"/>
                    <a:pt x="1828" y="266"/>
                  </a:cubicBezTo>
                  <a:cubicBezTo>
                    <a:pt x="1873" y="200"/>
                    <a:pt x="1928" y="82"/>
                    <a:pt x="1966" y="41"/>
                  </a:cubicBezTo>
                  <a:cubicBezTo>
                    <a:pt x="2004" y="0"/>
                    <a:pt x="2027" y="13"/>
                    <a:pt x="2054" y="22"/>
                  </a:cubicBezTo>
                  <a:cubicBezTo>
                    <a:pt x="2081" y="31"/>
                    <a:pt x="2098" y="42"/>
                    <a:pt x="2129" y="97"/>
                  </a:cubicBezTo>
                  <a:cubicBezTo>
                    <a:pt x="2160" y="152"/>
                    <a:pt x="2192" y="260"/>
                    <a:pt x="2241" y="354"/>
                  </a:cubicBezTo>
                  <a:cubicBezTo>
                    <a:pt x="2290" y="448"/>
                    <a:pt x="2354" y="581"/>
                    <a:pt x="2423" y="661"/>
                  </a:cubicBezTo>
                  <a:cubicBezTo>
                    <a:pt x="2492" y="741"/>
                    <a:pt x="2592" y="794"/>
                    <a:pt x="2655" y="836"/>
                  </a:cubicBezTo>
                  <a:cubicBezTo>
                    <a:pt x="2718" y="878"/>
                    <a:pt x="2735" y="883"/>
                    <a:pt x="2799" y="911"/>
                  </a:cubicBezTo>
                  <a:cubicBezTo>
                    <a:pt x="2863" y="939"/>
                    <a:pt x="2950" y="972"/>
                    <a:pt x="3037" y="100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aphicFrame>
          <p:nvGraphicFramePr>
            <p:cNvPr id="38959" name="Object 7"/>
            <p:cNvGraphicFramePr>
              <a:graphicFrameLocks noChangeAspect="1"/>
            </p:cNvGraphicFramePr>
            <p:nvPr/>
          </p:nvGraphicFramePr>
          <p:xfrm>
            <a:off x="1984" y="982"/>
            <a:ext cx="4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4" name="Equation" r:id="rId4" imgW="330057" imgH="215806" progId="Equation.3">
                    <p:embed/>
                  </p:oleObj>
                </mc:Choice>
                <mc:Fallback>
                  <p:oleObj name="Equation" r:id="rId4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982"/>
                          <a:ext cx="43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0" name="Object 8"/>
            <p:cNvGraphicFramePr>
              <a:graphicFrameLocks noChangeAspect="1"/>
            </p:cNvGraphicFramePr>
            <p:nvPr/>
          </p:nvGraphicFramePr>
          <p:xfrm>
            <a:off x="4279" y="2104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5" name="Equation" r:id="rId6" imgW="126835" imgH="139518" progId="Equation.3">
                    <p:embed/>
                  </p:oleObj>
                </mc:Choice>
                <mc:Fallback>
                  <p:oleObj name="Equation" r:id="rId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2104"/>
                          <a:ext cx="16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097088" y="4343400"/>
            <a:ext cx="5527675" cy="630238"/>
            <a:chOff x="1321" y="2736"/>
            <a:chExt cx="3482" cy="397"/>
          </a:xfrm>
        </p:grpSpPr>
        <p:sp>
          <p:nvSpPr>
            <p:cNvPr id="38944" name="Line 12"/>
            <p:cNvSpPr>
              <a:spLocks noChangeShapeType="1"/>
            </p:cNvSpPr>
            <p:nvPr/>
          </p:nvSpPr>
          <p:spPr bwMode="auto">
            <a:xfrm>
              <a:off x="1471" y="3133"/>
              <a:ext cx="3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45" name="Line 14"/>
            <p:cNvSpPr>
              <a:spLocks noChangeShapeType="1"/>
            </p:cNvSpPr>
            <p:nvPr/>
          </p:nvSpPr>
          <p:spPr bwMode="auto">
            <a:xfrm flipV="1">
              <a:off x="2361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46" name="Line 15"/>
            <p:cNvSpPr>
              <a:spLocks noChangeShapeType="1"/>
            </p:cNvSpPr>
            <p:nvPr/>
          </p:nvSpPr>
          <p:spPr bwMode="auto">
            <a:xfrm flipV="1">
              <a:off x="2701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47" name="Line 16"/>
            <p:cNvSpPr>
              <a:spLocks noChangeShapeType="1"/>
            </p:cNvSpPr>
            <p:nvPr/>
          </p:nvSpPr>
          <p:spPr bwMode="auto">
            <a:xfrm flipV="1">
              <a:off x="3039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48" name="Line 17"/>
            <p:cNvSpPr>
              <a:spLocks noChangeShapeType="1"/>
            </p:cNvSpPr>
            <p:nvPr/>
          </p:nvSpPr>
          <p:spPr bwMode="auto">
            <a:xfrm flipV="1">
              <a:off x="3378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49" name="Line 18"/>
            <p:cNvSpPr>
              <a:spLocks noChangeShapeType="1"/>
            </p:cNvSpPr>
            <p:nvPr/>
          </p:nvSpPr>
          <p:spPr bwMode="auto">
            <a:xfrm flipV="1">
              <a:off x="3717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0" name="Line 19"/>
            <p:cNvSpPr>
              <a:spLocks noChangeShapeType="1"/>
            </p:cNvSpPr>
            <p:nvPr/>
          </p:nvSpPr>
          <p:spPr bwMode="auto">
            <a:xfrm flipV="1">
              <a:off x="4056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1" name="Line 20"/>
            <p:cNvSpPr>
              <a:spLocks noChangeShapeType="1"/>
            </p:cNvSpPr>
            <p:nvPr/>
          </p:nvSpPr>
          <p:spPr bwMode="auto">
            <a:xfrm flipV="1">
              <a:off x="4394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2" name="Line 21"/>
            <p:cNvSpPr>
              <a:spLocks noChangeShapeType="1"/>
            </p:cNvSpPr>
            <p:nvPr/>
          </p:nvSpPr>
          <p:spPr bwMode="auto">
            <a:xfrm flipV="1">
              <a:off x="2019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3" name="Line 22"/>
            <p:cNvSpPr>
              <a:spLocks noChangeShapeType="1"/>
            </p:cNvSpPr>
            <p:nvPr/>
          </p:nvSpPr>
          <p:spPr bwMode="auto">
            <a:xfrm flipV="1">
              <a:off x="1675" y="273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4" name="Line 25"/>
            <p:cNvSpPr>
              <a:spLocks noChangeShapeType="1"/>
            </p:cNvSpPr>
            <p:nvPr/>
          </p:nvSpPr>
          <p:spPr bwMode="auto">
            <a:xfrm>
              <a:off x="1321" y="2971"/>
              <a:ext cx="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55" name="Line 26"/>
            <p:cNvSpPr>
              <a:spLocks noChangeShapeType="1"/>
            </p:cNvSpPr>
            <p:nvPr/>
          </p:nvSpPr>
          <p:spPr bwMode="auto">
            <a:xfrm>
              <a:off x="4490" y="2970"/>
              <a:ext cx="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8919" name="Text Box 29"/>
          <p:cNvSpPr txBox="1">
            <a:spLocks noChangeArrowheads="1"/>
          </p:cNvSpPr>
          <p:nvPr/>
        </p:nvSpPr>
        <p:spPr bwMode="auto">
          <a:xfrm>
            <a:off x="685800" y="5410200"/>
            <a:ext cx="2408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>
                <a:latin typeface="+mn-lt"/>
                <a:ea typeface="MS PGothic" panose="020B0600070205080204" pitchFamily="34" charset="-128"/>
              </a:rPr>
              <a:t>Sampled F</a:t>
            </a:r>
            <a:r>
              <a:rPr lang="en-US" altLang="ja-JP" sz="2000" b="1" dirty="0" smtClean="0">
                <a:latin typeface="+mn-lt"/>
                <a:ea typeface="MS PGothic" panose="020B0600070205080204" pitchFamily="34" charset="-128"/>
              </a:rPr>
              <a:t>unction</a:t>
            </a:r>
            <a:endParaRPr lang="en-US" altLang="ja-JP" sz="2000" b="1" dirty="0"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389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17474"/>
              </p:ext>
            </p:extLst>
          </p:nvPr>
        </p:nvGraphicFramePr>
        <p:xfrm>
          <a:off x="2614613" y="5621872"/>
          <a:ext cx="48402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8" imgW="2311200" imgH="431640" progId="Equation.DSMT4">
                  <p:embed/>
                </p:oleObj>
              </mc:Choice>
              <mc:Fallback>
                <p:oleObj name="Equation" r:id="rId8" imgW="2311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621872"/>
                        <a:ext cx="48402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1" name="Group 34"/>
          <p:cNvGrpSpPr>
            <a:grpSpLocks/>
          </p:cNvGrpSpPr>
          <p:nvPr/>
        </p:nvGrpSpPr>
        <p:grpSpPr bwMode="auto">
          <a:xfrm>
            <a:off x="2095500" y="3802063"/>
            <a:ext cx="5619750" cy="1601787"/>
            <a:chOff x="901" y="2454"/>
            <a:chExt cx="3540" cy="1009"/>
          </a:xfrm>
        </p:grpSpPr>
        <p:sp>
          <p:nvSpPr>
            <p:cNvPr id="38927" name="Line 35"/>
            <p:cNvSpPr>
              <a:spLocks noChangeShapeType="1"/>
            </p:cNvSpPr>
            <p:nvPr/>
          </p:nvSpPr>
          <p:spPr bwMode="auto">
            <a:xfrm>
              <a:off x="1051" y="3193"/>
              <a:ext cx="3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28" name="Line 36"/>
            <p:cNvSpPr>
              <a:spLocks noChangeShapeType="1"/>
            </p:cNvSpPr>
            <p:nvPr/>
          </p:nvSpPr>
          <p:spPr bwMode="auto">
            <a:xfrm flipV="1">
              <a:off x="1947" y="2582"/>
              <a:ext cx="0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29" name="Line 37"/>
            <p:cNvSpPr>
              <a:spLocks noChangeShapeType="1"/>
            </p:cNvSpPr>
            <p:nvPr/>
          </p:nvSpPr>
          <p:spPr bwMode="auto">
            <a:xfrm flipV="1">
              <a:off x="1941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0" name="Line 38"/>
            <p:cNvSpPr>
              <a:spLocks noChangeShapeType="1"/>
            </p:cNvSpPr>
            <p:nvPr/>
          </p:nvSpPr>
          <p:spPr bwMode="auto">
            <a:xfrm flipV="1">
              <a:off x="2281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1" name="Line 39"/>
            <p:cNvSpPr>
              <a:spLocks noChangeShapeType="1"/>
            </p:cNvSpPr>
            <p:nvPr/>
          </p:nvSpPr>
          <p:spPr bwMode="auto">
            <a:xfrm flipV="1">
              <a:off x="2619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2" name="Line 40"/>
            <p:cNvSpPr>
              <a:spLocks noChangeShapeType="1"/>
            </p:cNvSpPr>
            <p:nvPr/>
          </p:nvSpPr>
          <p:spPr bwMode="auto">
            <a:xfrm flipV="1">
              <a:off x="2958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3" name="Line 41"/>
            <p:cNvSpPr>
              <a:spLocks noChangeShapeType="1"/>
            </p:cNvSpPr>
            <p:nvPr/>
          </p:nvSpPr>
          <p:spPr bwMode="auto">
            <a:xfrm flipV="1">
              <a:off x="3297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4" name="Line 42"/>
            <p:cNvSpPr>
              <a:spLocks noChangeShapeType="1"/>
            </p:cNvSpPr>
            <p:nvPr/>
          </p:nvSpPr>
          <p:spPr bwMode="auto">
            <a:xfrm flipV="1">
              <a:off x="3636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5" name="Line 43"/>
            <p:cNvSpPr>
              <a:spLocks noChangeShapeType="1"/>
            </p:cNvSpPr>
            <p:nvPr/>
          </p:nvSpPr>
          <p:spPr bwMode="auto">
            <a:xfrm flipV="1">
              <a:off x="3974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6" name="Line 44"/>
            <p:cNvSpPr>
              <a:spLocks noChangeShapeType="1"/>
            </p:cNvSpPr>
            <p:nvPr/>
          </p:nvSpPr>
          <p:spPr bwMode="auto">
            <a:xfrm flipV="1">
              <a:off x="1599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37" name="Line 45"/>
            <p:cNvSpPr>
              <a:spLocks noChangeShapeType="1"/>
            </p:cNvSpPr>
            <p:nvPr/>
          </p:nvSpPr>
          <p:spPr bwMode="auto">
            <a:xfrm flipV="1">
              <a:off x="1255" y="2796"/>
              <a:ext cx="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aphicFrame>
          <p:nvGraphicFramePr>
            <p:cNvPr id="38938" name="Object 4"/>
            <p:cNvGraphicFramePr>
              <a:graphicFrameLocks noChangeAspect="1"/>
            </p:cNvGraphicFramePr>
            <p:nvPr/>
          </p:nvGraphicFramePr>
          <p:xfrm>
            <a:off x="2000" y="2454"/>
            <a:ext cx="36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7" name="Equation" r:id="rId10" imgW="279279" imgH="215806" progId="Equation.3">
                    <p:embed/>
                  </p:oleObj>
                </mc:Choice>
                <mc:Fallback>
                  <p:oleObj name="Equation" r:id="rId10" imgW="279279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2454"/>
                          <a:ext cx="36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9" name="Object 5"/>
            <p:cNvGraphicFramePr>
              <a:graphicFrameLocks noChangeAspect="1"/>
            </p:cNvGraphicFramePr>
            <p:nvPr/>
          </p:nvGraphicFramePr>
          <p:xfrm>
            <a:off x="4273" y="3219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8" name="Equation" r:id="rId12" imgW="126835" imgH="139518" progId="Equation.3">
                    <p:embed/>
                  </p:oleObj>
                </mc:Choice>
                <mc:Fallback>
                  <p:oleObj name="Equation" r:id="rId1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3219"/>
                          <a:ext cx="16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Line 48"/>
            <p:cNvSpPr>
              <a:spLocks noChangeShapeType="1"/>
            </p:cNvSpPr>
            <p:nvPr/>
          </p:nvSpPr>
          <p:spPr bwMode="auto">
            <a:xfrm>
              <a:off x="901" y="3031"/>
              <a:ext cx="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41" name="Line 49"/>
            <p:cNvSpPr>
              <a:spLocks noChangeShapeType="1"/>
            </p:cNvSpPr>
            <p:nvPr/>
          </p:nvSpPr>
          <p:spPr bwMode="auto">
            <a:xfrm>
              <a:off x="4070" y="3030"/>
              <a:ext cx="2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aphicFrame>
          <p:nvGraphicFramePr>
            <p:cNvPr id="38942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700" y="3262"/>
            <a:ext cx="18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9" name="Equation" r:id="rId13" imgW="139680" imgH="152280" progId="Equation.DSMT4">
                    <p:embed/>
                  </p:oleObj>
                </mc:Choice>
                <mc:Fallback>
                  <p:oleObj name="Equation" r:id="rId13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262"/>
                          <a:ext cx="18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3" name="Line 51"/>
            <p:cNvSpPr>
              <a:spLocks noChangeShapeType="1"/>
            </p:cNvSpPr>
            <p:nvPr/>
          </p:nvSpPr>
          <p:spPr bwMode="auto">
            <a:xfrm>
              <a:off x="2611" y="3258"/>
              <a:ext cx="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aphicFrame>
        <p:nvGraphicFramePr>
          <p:cNvPr id="38922" name="Object 3"/>
          <p:cNvGraphicFramePr>
            <a:graphicFrameLocks noChangeAspect="1"/>
          </p:cNvGraphicFramePr>
          <p:nvPr>
            <p:extLst/>
          </p:nvPr>
        </p:nvGraphicFramePr>
        <p:xfrm>
          <a:off x="5530850" y="3543300"/>
          <a:ext cx="23288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tion" r:id="rId15" imgW="1244520" imgH="431640" progId="Equation.DSMT4">
                  <p:embed/>
                </p:oleObj>
              </mc:Choice>
              <mc:Fallback>
                <p:oleObj name="Equation" r:id="rId15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3543300"/>
                        <a:ext cx="23288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Signal Sampling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06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3194 L 0.00173 -0.3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err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8855</TotalTime>
  <Words>586</Words>
  <Application>Microsoft Office PowerPoint</Application>
  <PresentationFormat>On-screen Show (4:3)</PresentationFormat>
  <Paragraphs>204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PGothic</vt:lpstr>
      <vt:lpstr>MS PGothic</vt:lpstr>
      <vt:lpstr>Arial</vt:lpstr>
      <vt:lpstr>Calibri</vt:lpstr>
      <vt:lpstr>Courier New</vt:lpstr>
      <vt:lpstr>Times</vt:lpstr>
      <vt:lpstr>Times New Roman</vt:lpstr>
      <vt:lpstr>Blank Presentation</vt:lpstr>
      <vt:lpstr>Equation</vt:lpstr>
      <vt:lpstr>PowerPoint Presentation</vt:lpstr>
      <vt:lpstr>PowerPoint Presentation</vt:lpstr>
      <vt:lpstr>Sampling Theorem</vt:lpstr>
      <vt:lpstr>What If P=2W</vt:lpstr>
      <vt:lpstr>Derivation of the Sampling Theorem</vt:lpstr>
      <vt:lpstr>Good Case: True versus Sampled</vt:lpstr>
      <vt:lpstr>Bad Case: True versus Sampled</vt:lpstr>
      <vt:lpstr>Big Picture</vt:lpstr>
      <vt:lpstr>Signal Sampling</vt:lpstr>
      <vt:lpstr>Spectral Duplication</vt:lpstr>
      <vt:lpstr>Nyquist Theorem</vt:lpstr>
      <vt:lpstr>Why Non-unique?</vt:lpstr>
      <vt:lpstr>Digitization Not Finished Yet</vt:lpstr>
      <vt:lpstr>Discretizing Spectrum</vt:lpstr>
      <vt:lpstr>From Continuous to Discrete</vt:lpstr>
      <vt:lpstr>Big Picture</vt:lpstr>
      <vt:lpstr>Key Variables</vt:lpstr>
      <vt:lpstr>Direct Fourier Transform of</vt:lpstr>
      <vt:lpstr>Continuous FT of Sampled f(t)</vt:lpstr>
      <vt:lpstr>Sampling in the Fourier Domain</vt:lpstr>
      <vt:lpstr>Discrete Fourier Transform</vt:lpstr>
      <vt:lpstr>Use of Integer Indices</vt:lpstr>
      <vt:lpstr>Inverse Discrete Fourier Transform</vt:lpstr>
      <vt:lpstr>Why 1/N?</vt:lpstr>
      <vt:lpstr>Perspective 1: Discretization</vt:lpstr>
      <vt:lpstr>Perspective 2: Harmonics</vt:lpstr>
      <vt:lpstr>Orthonormal Basis</vt:lpstr>
      <vt:lpstr>Discrete FT in Different Notations</vt:lpstr>
      <vt:lpstr>FFT</vt:lpstr>
      <vt:lpstr>FFT &amp; IFFT</vt:lpstr>
      <vt:lpstr>Application 1: Discrete Convolution</vt:lpstr>
      <vt:lpstr>Circular Convolution</vt:lpstr>
      <vt:lpstr>Zero Padding</vt:lpstr>
      <vt:lpstr>Zero Padding Illustrated</vt:lpstr>
      <vt:lpstr>Further Reading</vt:lpstr>
      <vt:lpstr>Application 2: Spectral Analysis</vt:lpstr>
      <vt:lpstr>Without Zero Padding</vt:lpstr>
      <vt:lpstr>Zero Padding</vt:lpstr>
      <vt:lpstr>Note: Impossible into Possible</vt:lpstr>
      <vt:lpstr>Convergence Issue</vt:lpstr>
      <vt:lpstr>Increasingly Smaller, Not Enough</vt:lpstr>
      <vt:lpstr>Wheat &amp; Chessboard Problem</vt:lpstr>
      <vt:lpstr>PowerPoint Presentation</vt:lpstr>
      <vt:lpstr>PowerPoint Presentation</vt:lpstr>
      <vt:lpstr>Art_X</vt:lpstr>
      <vt:lpstr>PowerPoint Presentation</vt:lpstr>
      <vt:lpstr>PowerPoint Presentation</vt:lpstr>
    </vt:vector>
  </TitlesOfParts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Wang, Ge</cp:lastModifiedBy>
  <cp:revision>2447</cp:revision>
  <cp:lastPrinted>2012-03-08T21:40:16Z</cp:lastPrinted>
  <dcterms:created xsi:type="dcterms:W3CDTF">2006-10-23T16:36:06Z</dcterms:created>
  <dcterms:modified xsi:type="dcterms:W3CDTF">2018-02-09T22:14:01Z</dcterms:modified>
</cp:coreProperties>
</file>