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6" r:id="rId2"/>
  </p:sldMasterIdLst>
  <p:notesMasterIdLst>
    <p:notesMasterId r:id="rId56"/>
  </p:notesMasterIdLst>
  <p:sldIdLst>
    <p:sldId id="603" r:id="rId3"/>
    <p:sldId id="1746" r:id="rId4"/>
    <p:sldId id="1749" r:id="rId5"/>
    <p:sldId id="1747" r:id="rId6"/>
    <p:sldId id="1638" r:id="rId7"/>
    <p:sldId id="1699" r:id="rId8"/>
    <p:sldId id="1697" r:id="rId9"/>
    <p:sldId id="1698" r:id="rId10"/>
    <p:sldId id="1740" r:id="rId11"/>
    <p:sldId id="1635" r:id="rId12"/>
    <p:sldId id="1700" r:id="rId13"/>
    <p:sldId id="1706" r:id="rId14"/>
    <p:sldId id="1704" r:id="rId15"/>
    <p:sldId id="1705" r:id="rId16"/>
    <p:sldId id="1707" r:id="rId17"/>
    <p:sldId id="1708" r:id="rId18"/>
    <p:sldId id="1742" r:id="rId19"/>
    <p:sldId id="1739" r:id="rId20"/>
    <p:sldId id="1712" r:id="rId21"/>
    <p:sldId id="1664" r:id="rId22"/>
    <p:sldId id="1668" r:id="rId23"/>
    <p:sldId id="1669" r:id="rId24"/>
    <p:sldId id="1670" r:id="rId25"/>
    <p:sldId id="1671" r:id="rId26"/>
    <p:sldId id="1672" r:id="rId27"/>
    <p:sldId id="1673" r:id="rId28"/>
    <p:sldId id="1717" r:id="rId29"/>
    <p:sldId id="1674" r:id="rId30"/>
    <p:sldId id="1675" r:id="rId31"/>
    <p:sldId id="1676" r:id="rId32"/>
    <p:sldId id="1678" r:id="rId33"/>
    <p:sldId id="1679" r:id="rId34"/>
    <p:sldId id="1680" r:id="rId35"/>
    <p:sldId id="1711" r:id="rId36"/>
    <p:sldId id="1743" r:id="rId37"/>
    <p:sldId id="1741" r:id="rId38"/>
    <p:sldId id="1681" r:id="rId39"/>
    <p:sldId id="1718" r:id="rId40"/>
    <p:sldId id="1682" r:id="rId41"/>
    <p:sldId id="1719" r:id="rId42"/>
    <p:sldId id="1748" r:id="rId43"/>
    <p:sldId id="1683" r:id="rId44"/>
    <p:sldId id="1684" r:id="rId45"/>
    <p:sldId id="1727" r:id="rId46"/>
    <p:sldId id="1728" r:id="rId47"/>
    <p:sldId id="1734" r:id="rId48"/>
    <p:sldId id="1731" r:id="rId49"/>
    <p:sldId id="1730" r:id="rId50"/>
    <p:sldId id="1729" r:id="rId51"/>
    <p:sldId id="1732" r:id="rId52"/>
    <p:sldId id="1733" r:id="rId53"/>
    <p:sldId id="1685" r:id="rId54"/>
    <p:sldId id="1477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3399FF"/>
    <a:srgbClr val="FF7C80"/>
    <a:srgbClr val="009900"/>
    <a:srgbClr val="9900FF"/>
    <a:srgbClr val="0066FF"/>
    <a:srgbClr val="FF99FF"/>
    <a:srgbClr val="99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59" autoAdjust="0"/>
    <p:restoredTop sz="86323" autoAdjust="0"/>
  </p:normalViewPr>
  <p:slideViewPr>
    <p:cSldViewPr snapToGrid="0">
      <p:cViewPr varScale="1">
        <p:scale>
          <a:sx n="78" d="100"/>
          <a:sy n="78" d="100"/>
        </p:scale>
        <p:origin x="12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71.wmf"/><Relationship Id="rId7" Type="http://schemas.openxmlformats.org/officeDocument/2006/relationships/image" Target="../media/image23.wmf"/><Relationship Id="rId2" Type="http://schemas.openxmlformats.org/officeDocument/2006/relationships/image" Target="../media/image29.wmf"/><Relationship Id="rId1" Type="http://schemas.openxmlformats.org/officeDocument/2006/relationships/image" Target="../media/image70.wmf"/><Relationship Id="rId6" Type="http://schemas.openxmlformats.org/officeDocument/2006/relationships/image" Target="../media/image1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0534E-9FB8-46AE-8E3B-5675B268A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E5D3-627C-4511-B3F4-264A77E3CF6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A7D03F-0D9F-4D6E-A9DA-DA22B08C88F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488692-0FB6-433E-9CFB-08D03A34DD8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4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960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51609-7012-4524-8F91-CAEC89A8DA26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38EB37-9F67-488F-AFCB-318363D4DA79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5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5EC937-4EEB-42FF-9745-F8ECC712C67B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1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09F27-08E5-47E1-9081-CDEF6FA99715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5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51E47-B223-48F4-A299-CE4A766087D6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59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B27830-E813-4D5B-BECC-EB4E76333BEB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3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50E5CE-EF1E-495C-8D34-E9307ADFFB20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21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A7D03F-0D9F-4D6E-A9DA-DA22B08C88FB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5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88692-0FB6-433E-9CFB-08D03A34DD8A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551609-7012-4524-8F91-CAEC89A8DA2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38EB37-9F67-488F-AFCB-318363D4DA79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5EC937-4EEB-42FF-9745-F8ECC712C67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E09F27-08E5-47E1-9081-CDEF6FA997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251E47-B223-48F4-A299-CE4A766087D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B27830-E813-4D5B-BECC-EB4E76333BE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50E5CE-EF1E-495C-8D34-E9307ADFFB2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29.wmf"/><Relationship Id="rId3" Type="http://schemas.openxmlformats.org/officeDocument/2006/relationships/image" Target="../media/image30.png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9" Type="http://schemas.openxmlformats.org/officeDocument/2006/relationships/image" Target="../media/image66.wmf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31.bin"/><Relationship Id="rId42" Type="http://schemas.openxmlformats.org/officeDocument/2006/relationships/image" Target="../media/image46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61.wmf"/><Relationship Id="rId41" Type="http://schemas.openxmlformats.org/officeDocument/2006/relationships/image" Target="../media/image6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65.wmf"/><Relationship Id="rId40" Type="http://schemas.openxmlformats.org/officeDocument/2006/relationships/oleObject" Target="../embeddings/oleObject34.bin"/><Relationship Id="rId5" Type="http://schemas.openxmlformats.org/officeDocument/2006/relationships/image" Target="../media/image69.png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image" Target="../media/image68.png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64.wmf"/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33" Type="http://schemas.openxmlformats.org/officeDocument/2006/relationships/image" Target="../media/image63.wmf"/><Relationship Id="rId38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png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72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73.wmf"/><Relationship Id="rId23" Type="http://schemas.openxmlformats.org/officeDocument/2006/relationships/image" Target="../media/image24.wmf"/><Relationship Id="rId10" Type="http://schemas.openxmlformats.org/officeDocument/2006/relationships/image" Target="../media/image71.wmf"/><Relationship Id="rId19" Type="http://schemas.openxmlformats.org/officeDocument/2006/relationships/image" Target="../media/image23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images/radon-transform.html?refresh=true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9" y="55626"/>
            <a:ext cx="1682262" cy="1600200"/>
          </a:xfrm>
          <a:prstGeom prst="rect">
            <a:avLst/>
          </a:prstGeom>
        </p:spPr>
      </p:pic>
      <p:pic>
        <p:nvPicPr>
          <p:cNvPr id="8194" name="Picture 2" descr="lgplog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" y="62177"/>
            <a:ext cx="6707205" cy="12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962"/>
            <a:ext cx="9144000" cy="19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1722874"/>
            <a:ext cx="9144000" cy="339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38655 </a:t>
            </a:r>
            <a:r>
              <a:rPr lang="en-US" sz="2400" dirty="0" smtClean="0">
                <a:solidFill>
                  <a:schemeClr val="tx1"/>
                </a:solidFill>
              </a:rPr>
              <a:t>BMED-2300-02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tx1"/>
                </a:solidFill>
              </a:rPr>
              <a:t>Lecture 13: CT Reconstruction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Ge Wang, PhD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Biomedical </a:t>
            </a:r>
            <a:r>
              <a:rPr lang="en-US" sz="2400" dirty="0">
                <a:solidFill>
                  <a:schemeClr val="tx1"/>
                </a:solidFill>
              </a:rPr>
              <a:t>Imaging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CBIS/BME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RPI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wangg6@rpi.edu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March 6, 2018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</a:t>
            </a:r>
            <a:endParaRPr lang="en-US" dirty="0"/>
          </a:p>
        </p:txBody>
      </p:sp>
      <p:sp>
        <p:nvSpPr>
          <p:cNvPr id="4" name="Rectangle 128"/>
          <p:cNvSpPr>
            <a:spLocks noChangeArrowheads="1"/>
          </p:cNvSpPr>
          <p:nvPr/>
        </p:nvSpPr>
        <p:spPr bwMode="auto">
          <a:xfrm>
            <a:off x="1856779" y="1347615"/>
            <a:ext cx="5236498" cy="615216"/>
          </a:xfrm>
          <a:prstGeom prst="rect">
            <a:avLst/>
          </a:prstGeom>
          <a:solidFill>
            <a:srgbClr val="00B0F0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/>
          </a:p>
        </p:txBody>
      </p:sp>
      <p:graphicFrame>
        <p:nvGraphicFramePr>
          <p:cNvPr id="5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16122"/>
              </p:ext>
            </p:extLst>
          </p:nvPr>
        </p:nvGraphicFramePr>
        <p:xfrm>
          <a:off x="1077822" y="3701972"/>
          <a:ext cx="3281157" cy="144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822" y="3701972"/>
                        <a:ext cx="3281157" cy="14418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13051"/>
              </p:ext>
            </p:extLst>
          </p:nvPr>
        </p:nvGraphicFramePr>
        <p:xfrm>
          <a:off x="4815226" y="3694024"/>
          <a:ext cx="3336796" cy="144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Equation" r:id="rId5" imgW="1104900" imgH="469900" progId="Equation.3">
                  <p:embed/>
                </p:oleObj>
              </mc:Choice>
              <mc:Fallback>
                <p:oleObj name="Equation" r:id="rId5" imgW="1104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226" y="3694024"/>
                        <a:ext cx="3336796" cy="14498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66946"/>
              </p:ext>
            </p:extLst>
          </p:nvPr>
        </p:nvGraphicFramePr>
        <p:xfrm>
          <a:off x="3064957" y="2136111"/>
          <a:ext cx="2993421" cy="104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Equation" r:id="rId7" imgW="977476" imgH="342751" progId="Equation.3">
                  <p:embed/>
                </p:oleObj>
              </mc:Choice>
              <mc:Fallback>
                <p:oleObj name="Equation" r:id="rId7" imgW="97747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957" y="2136111"/>
                        <a:ext cx="2993421" cy="1046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1"/>
          <p:cNvSpPr>
            <a:spLocks noChangeArrowheads="1"/>
          </p:cNvSpPr>
          <p:nvPr/>
        </p:nvSpPr>
        <p:spPr bwMode="auto">
          <a:xfrm>
            <a:off x="1956931" y="2091599"/>
            <a:ext cx="508859" cy="40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3">
                <a:solidFill>
                  <a:schemeClr val="tx1"/>
                </a:solidFill>
                <a:latin typeface="Symbol" panose="05050102010706020507" pitchFamily="18" charset="2"/>
              </a:rPr>
              <a:t></a:t>
            </a:r>
            <a:r>
              <a:rPr lang="en-US" altLang="en-US" sz="2403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20"/>
          <p:cNvSpPr txBox="1">
            <a:spLocks noChangeArrowheads="1"/>
          </p:cNvSpPr>
          <p:nvPr/>
        </p:nvSpPr>
        <p:spPr bwMode="auto">
          <a:xfrm>
            <a:off x="7066253" y="1228387"/>
            <a:ext cx="492809" cy="36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3">
                <a:solidFill>
                  <a:schemeClr val="tx1"/>
                </a:solidFill>
              </a:rPr>
              <a:t>N</a:t>
            </a:r>
            <a:r>
              <a:rPr lang="en-US" altLang="en-US" sz="1602">
                <a:solidFill>
                  <a:schemeClr val="tx1"/>
                </a:solidFill>
              </a:rPr>
              <a:t>o</a:t>
            </a:r>
            <a:endParaRPr lang="en-US" altLang="en-US" sz="3204">
              <a:solidFill>
                <a:schemeClr val="tx1"/>
              </a:solidFill>
            </a:endParaRPr>
          </a:p>
        </p:txBody>
      </p:sp>
      <p:sp>
        <p:nvSpPr>
          <p:cNvPr id="11" name="AutoShape 125"/>
          <p:cNvSpPr>
            <a:spLocks noChangeArrowheads="1"/>
          </p:cNvSpPr>
          <p:nvPr/>
        </p:nvSpPr>
        <p:spPr bwMode="auto">
          <a:xfrm>
            <a:off x="788496" y="1422331"/>
            <a:ext cx="1041259" cy="510297"/>
          </a:xfrm>
          <a:prstGeom prst="rightArrow">
            <a:avLst>
              <a:gd name="adj1" fmla="val 50000"/>
              <a:gd name="adj2" fmla="val 102034"/>
            </a:avLst>
          </a:prstGeom>
          <a:solidFill>
            <a:srgbClr val="FF0000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/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877519" y="1199772"/>
            <a:ext cx="426042" cy="36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3">
                <a:solidFill>
                  <a:schemeClr val="tx1"/>
                </a:solidFill>
              </a:rPr>
              <a:t>N</a:t>
            </a:r>
            <a:r>
              <a:rPr lang="en-US" altLang="en-US" sz="1602">
                <a:solidFill>
                  <a:schemeClr val="tx1"/>
                </a:solidFill>
              </a:rPr>
              <a:t>i</a:t>
            </a:r>
            <a:endParaRPr lang="en-US" altLang="en-US" sz="3204">
              <a:solidFill>
                <a:schemeClr val="tx1"/>
              </a:solidFill>
            </a:endParaRPr>
          </a:p>
        </p:txBody>
      </p:sp>
      <p:sp>
        <p:nvSpPr>
          <p:cNvPr id="13" name="Line 100"/>
          <p:cNvSpPr>
            <a:spLocks noChangeShapeType="1"/>
          </p:cNvSpPr>
          <p:nvPr/>
        </p:nvSpPr>
        <p:spPr bwMode="auto">
          <a:xfrm>
            <a:off x="1863138" y="2091598"/>
            <a:ext cx="62634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14" name="Line 132"/>
          <p:cNvSpPr>
            <a:spLocks noChangeShapeType="1"/>
          </p:cNvSpPr>
          <p:nvPr/>
        </p:nvSpPr>
        <p:spPr bwMode="auto">
          <a:xfrm>
            <a:off x="3602278" y="1380999"/>
            <a:ext cx="0" cy="583423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15" name="Line 133"/>
          <p:cNvSpPr>
            <a:spLocks noChangeShapeType="1"/>
          </p:cNvSpPr>
          <p:nvPr/>
        </p:nvSpPr>
        <p:spPr bwMode="auto">
          <a:xfrm>
            <a:off x="2460868" y="1365102"/>
            <a:ext cx="0" cy="581833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16" name="Line 104"/>
          <p:cNvSpPr>
            <a:spLocks noChangeShapeType="1"/>
          </p:cNvSpPr>
          <p:nvPr/>
        </p:nvSpPr>
        <p:spPr bwMode="auto">
          <a:xfrm>
            <a:off x="4223854" y="1365102"/>
            <a:ext cx="0" cy="581833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17" name="Rectangle 137"/>
          <p:cNvSpPr>
            <a:spLocks noChangeArrowheads="1"/>
          </p:cNvSpPr>
          <p:nvPr/>
        </p:nvSpPr>
        <p:spPr bwMode="auto">
          <a:xfrm>
            <a:off x="4273136" y="1465254"/>
            <a:ext cx="461015" cy="40708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3">
                <a:solidFill>
                  <a:schemeClr val="tx1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3" baseline="-25000">
                <a:solidFill>
                  <a:schemeClr val="tx1"/>
                </a:solidFill>
                <a:latin typeface="Symbol" panose="05050102010706020507" pitchFamily="18" charset="2"/>
              </a:rPr>
              <a:t>k</a:t>
            </a:r>
          </a:p>
        </p:txBody>
      </p:sp>
      <p:sp>
        <p:nvSpPr>
          <p:cNvPr id="18" name="Line 130"/>
          <p:cNvSpPr>
            <a:spLocks noChangeShapeType="1"/>
          </p:cNvSpPr>
          <p:nvPr/>
        </p:nvSpPr>
        <p:spPr bwMode="auto">
          <a:xfrm>
            <a:off x="5414545" y="1380999"/>
            <a:ext cx="0" cy="583423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19" name="Line 131"/>
          <p:cNvSpPr>
            <a:spLocks noChangeShapeType="1"/>
          </p:cNvSpPr>
          <p:nvPr/>
        </p:nvSpPr>
        <p:spPr bwMode="auto">
          <a:xfrm>
            <a:off x="4789790" y="1380999"/>
            <a:ext cx="0" cy="583423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20" name="Line 140"/>
          <p:cNvSpPr>
            <a:spLocks noChangeShapeType="1"/>
          </p:cNvSpPr>
          <p:nvPr/>
        </p:nvSpPr>
        <p:spPr bwMode="auto">
          <a:xfrm>
            <a:off x="6555955" y="1380999"/>
            <a:ext cx="0" cy="583423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21" name="Line 144"/>
          <p:cNvSpPr>
            <a:spLocks noChangeShapeType="1"/>
          </p:cNvSpPr>
          <p:nvPr/>
        </p:nvSpPr>
        <p:spPr bwMode="auto">
          <a:xfrm>
            <a:off x="1239972" y="3218701"/>
            <a:ext cx="705830" cy="70583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22" name="Rectangle 145"/>
          <p:cNvSpPr>
            <a:spLocks noChangeArrowheads="1"/>
          </p:cNvSpPr>
          <p:nvPr/>
        </p:nvSpPr>
        <p:spPr bwMode="auto">
          <a:xfrm>
            <a:off x="610448" y="2884862"/>
            <a:ext cx="1431868" cy="37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2403">
                <a:solidFill>
                  <a:schemeClr val="tx1"/>
                </a:solidFill>
              </a:rPr>
              <a:t>Ray-sum</a:t>
            </a:r>
          </a:p>
        </p:txBody>
      </p:sp>
      <p:sp>
        <p:nvSpPr>
          <p:cNvPr id="23" name="Rectangle 146"/>
          <p:cNvSpPr>
            <a:spLocks noChangeArrowheads="1"/>
          </p:cNvSpPr>
          <p:nvPr/>
        </p:nvSpPr>
        <p:spPr bwMode="auto">
          <a:xfrm>
            <a:off x="1163666" y="3962684"/>
            <a:ext cx="1526120" cy="991978"/>
          </a:xfrm>
          <a:prstGeom prst="rect">
            <a:avLst/>
          </a:prstGeom>
          <a:noFill/>
          <a:ln w="508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/>
          </a:p>
        </p:txBody>
      </p:sp>
      <p:sp>
        <p:nvSpPr>
          <p:cNvPr id="24" name="Line 147"/>
          <p:cNvSpPr>
            <a:spLocks noChangeShapeType="1"/>
          </p:cNvSpPr>
          <p:nvPr/>
        </p:nvSpPr>
        <p:spPr bwMode="auto">
          <a:xfrm flipH="1">
            <a:off x="5856484" y="3104242"/>
            <a:ext cx="705830" cy="70583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3"/>
          </a:p>
        </p:txBody>
      </p:sp>
      <p:sp>
        <p:nvSpPr>
          <p:cNvPr id="25" name="Rectangle 148"/>
          <p:cNvSpPr>
            <a:spLocks noChangeArrowheads="1"/>
          </p:cNvSpPr>
          <p:nvPr/>
        </p:nvSpPr>
        <p:spPr bwMode="auto">
          <a:xfrm>
            <a:off x="6600467" y="2923015"/>
            <a:ext cx="1958384" cy="37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2403">
                <a:solidFill>
                  <a:schemeClr val="tx1"/>
                </a:solidFill>
              </a:rPr>
              <a:t>Line integral</a:t>
            </a:r>
          </a:p>
        </p:txBody>
      </p:sp>
      <p:sp>
        <p:nvSpPr>
          <p:cNvPr id="26" name="Rectangle 149"/>
          <p:cNvSpPr>
            <a:spLocks noChangeArrowheads="1"/>
          </p:cNvSpPr>
          <p:nvPr/>
        </p:nvSpPr>
        <p:spPr bwMode="auto">
          <a:xfrm>
            <a:off x="4845430" y="3810072"/>
            <a:ext cx="1755038" cy="1259049"/>
          </a:xfrm>
          <a:prstGeom prst="rect">
            <a:avLst/>
          </a:prstGeom>
          <a:noFill/>
          <a:ln w="508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/>
          </a:p>
        </p:txBody>
      </p:sp>
      <p:sp>
        <p:nvSpPr>
          <p:cNvPr id="27" name="AutoShape 125"/>
          <p:cNvSpPr>
            <a:spLocks noChangeArrowheads="1"/>
          </p:cNvSpPr>
          <p:nvPr/>
        </p:nvSpPr>
        <p:spPr bwMode="auto">
          <a:xfrm>
            <a:off x="7120301" y="1436638"/>
            <a:ext cx="1041259" cy="510297"/>
          </a:xfrm>
          <a:prstGeom prst="rightArrow">
            <a:avLst>
              <a:gd name="adj1" fmla="val 50000"/>
              <a:gd name="adj2" fmla="val 102034"/>
            </a:avLst>
          </a:prstGeom>
          <a:solidFill>
            <a:srgbClr val="FF0000">
              <a:alpha val="20000"/>
            </a:srgbClr>
          </a:solidFill>
          <a:ln w="508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/>
          </a:p>
        </p:txBody>
      </p:sp>
      <p:sp>
        <p:nvSpPr>
          <p:cNvPr id="28" name="Rectangle 1029"/>
          <p:cNvSpPr>
            <a:spLocks noChangeArrowheads="1"/>
          </p:cNvSpPr>
          <p:nvPr/>
        </p:nvSpPr>
        <p:spPr bwMode="auto">
          <a:xfrm>
            <a:off x="545987" y="5419470"/>
            <a:ext cx="8376327" cy="97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4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X-ray measurement gives data as ray sums or line integrals</a:t>
            </a:r>
            <a:endParaRPr kumimoji="0" lang="en-US" altLang="en-US" sz="3204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3144"/>
            <a:ext cx="8839200" cy="838200"/>
          </a:xfrm>
        </p:spPr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56037" y="1200636"/>
            <a:ext cx="4606617" cy="4430776"/>
            <a:chOff x="1113306" y="1086775"/>
            <a:chExt cx="6131408" cy="5897363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 rot="5400000" flipV="1">
              <a:off x="4449240" y="-120329"/>
              <a:ext cx="0" cy="279868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rot="5400000" flipV="1">
              <a:off x="4453621" y="4719522"/>
              <a:ext cx="0" cy="279868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rot="1800000" flipV="1">
              <a:off x="6543110" y="3512419"/>
              <a:ext cx="0" cy="279868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rot="19800000" flipV="1">
              <a:off x="6552636" y="1086775"/>
              <a:ext cx="0" cy="279868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rot="19800000" flipV="1">
              <a:off x="2363303" y="3507657"/>
              <a:ext cx="0" cy="279868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rot="1800000" flipV="1">
              <a:off x="2353777" y="1091538"/>
              <a:ext cx="0" cy="279868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661159" y="1269682"/>
              <a:ext cx="5583555" cy="4861561"/>
            </a:xfrm>
            <a:custGeom>
              <a:avLst/>
              <a:gdLst>
                <a:gd name="connsiteX0" fmla="*/ 1356360 w 5593080"/>
                <a:gd name="connsiteY0" fmla="*/ 0 h 4876800"/>
                <a:gd name="connsiteX1" fmla="*/ 4236720 w 5593080"/>
                <a:gd name="connsiteY1" fmla="*/ 30480 h 4876800"/>
                <a:gd name="connsiteX2" fmla="*/ 5593080 w 5593080"/>
                <a:gd name="connsiteY2" fmla="*/ 2453640 h 4876800"/>
                <a:gd name="connsiteX3" fmla="*/ 4160520 w 5593080"/>
                <a:gd name="connsiteY3" fmla="*/ 4876800 h 4876800"/>
                <a:gd name="connsiteX4" fmla="*/ 1386840 w 5593080"/>
                <a:gd name="connsiteY4" fmla="*/ 4861560 h 4876800"/>
                <a:gd name="connsiteX5" fmla="*/ 0 w 5593080"/>
                <a:gd name="connsiteY5" fmla="*/ 2423160 h 4876800"/>
                <a:gd name="connsiteX6" fmla="*/ 1356360 w 5593080"/>
                <a:gd name="connsiteY6" fmla="*/ 0 h 4876800"/>
                <a:gd name="connsiteX0" fmla="*/ 1394460 w 5593080"/>
                <a:gd name="connsiteY0" fmla="*/ 0 h 4872038"/>
                <a:gd name="connsiteX1" fmla="*/ 4236720 w 5593080"/>
                <a:gd name="connsiteY1" fmla="*/ 25718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93080"/>
                <a:gd name="connsiteY0" fmla="*/ 0 h 4872038"/>
                <a:gd name="connsiteX1" fmla="*/ 4203382 w 5593080"/>
                <a:gd name="connsiteY1" fmla="*/ 16193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83555"/>
                <a:gd name="connsiteY0" fmla="*/ 0 h 4872038"/>
                <a:gd name="connsiteX1" fmla="*/ 4203382 w 5583555"/>
                <a:gd name="connsiteY1" fmla="*/ 16193 h 4872038"/>
                <a:gd name="connsiteX2" fmla="*/ 5583555 w 5583555"/>
                <a:gd name="connsiteY2" fmla="*/ 2429828 h 4872038"/>
                <a:gd name="connsiteX3" fmla="*/ 4160520 w 5583555"/>
                <a:gd name="connsiteY3" fmla="*/ 4872038 h 4872038"/>
                <a:gd name="connsiteX4" fmla="*/ 1386840 w 5583555"/>
                <a:gd name="connsiteY4" fmla="*/ 4856798 h 4872038"/>
                <a:gd name="connsiteX5" fmla="*/ 0 w 5583555"/>
                <a:gd name="connsiteY5" fmla="*/ 2418398 h 4872038"/>
                <a:gd name="connsiteX6" fmla="*/ 1394460 w 5583555"/>
                <a:gd name="connsiteY6" fmla="*/ 0 h 4872038"/>
                <a:gd name="connsiteX0" fmla="*/ 1394460 w 5583555"/>
                <a:gd name="connsiteY0" fmla="*/ 0 h 4856798"/>
                <a:gd name="connsiteX1" fmla="*/ 4203382 w 5583555"/>
                <a:gd name="connsiteY1" fmla="*/ 16193 h 4856798"/>
                <a:gd name="connsiteX2" fmla="*/ 5583555 w 5583555"/>
                <a:gd name="connsiteY2" fmla="*/ 2429828 h 4856798"/>
                <a:gd name="connsiteX3" fmla="*/ 4174808 w 5583555"/>
                <a:gd name="connsiteY3" fmla="*/ 4852988 h 4856798"/>
                <a:gd name="connsiteX4" fmla="*/ 1386840 w 5583555"/>
                <a:gd name="connsiteY4" fmla="*/ 4856798 h 4856798"/>
                <a:gd name="connsiteX5" fmla="*/ 0 w 5583555"/>
                <a:gd name="connsiteY5" fmla="*/ 2418398 h 4856798"/>
                <a:gd name="connsiteX6" fmla="*/ 1394460 w 5583555"/>
                <a:gd name="connsiteY6" fmla="*/ 0 h 4856798"/>
                <a:gd name="connsiteX0" fmla="*/ 1394460 w 5583555"/>
                <a:gd name="connsiteY0" fmla="*/ 0 h 4861561"/>
                <a:gd name="connsiteX1" fmla="*/ 4203382 w 5583555"/>
                <a:gd name="connsiteY1" fmla="*/ 16193 h 4861561"/>
                <a:gd name="connsiteX2" fmla="*/ 5583555 w 5583555"/>
                <a:gd name="connsiteY2" fmla="*/ 2429828 h 4861561"/>
                <a:gd name="connsiteX3" fmla="*/ 4174808 w 5583555"/>
                <a:gd name="connsiteY3" fmla="*/ 4852988 h 4861561"/>
                <a:gd name="connsiteX4" fmla="*/ 1401128 w 5583555"/>
                <a:gd name="connsiteY4" fmla="*/ 4861561 h 4861561"/>
                <a:gd name="connsiteX5" fmla="*/ 0 w 5583555"/>
                <a:gd name="connsiteY5" fmla="*/ 2418398 h 4861561"/>
                <a:gd name="connsiteX6" fmla="*/ 1394460 w 5583555"/>
                <a:gd name="connsiteY6" fmla="*/ 0 h 48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3555" h="4861561">
                  <a:moveTo>
                    <a:pt x="1394460" y="0"/>
                  </a:moveTo>
                  <a:lnTo>
                    <a:pt x="4203382" y="16193"/>
                  </a:lnTo>
                  <a:lnTo>
                    <a:pt x="5583555" y="2429828"/>
                  </a:lnTo>
                  <a:lnTo>
                    <a:pt x="4174808" y="4852988"/>
                  </a:lnTo>
                  <a:lnTo>
                    <a:pt x="1401128" y="4861561"/>
                  </a:lnTo>
                  <a:lnTo>
                    <a:pt x="0" y="2418398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 rot="1800000">
              <a:off x="2038316" y="1599761"/>
              <a:ext cx="4830607" cy="4205975"/>
            </a:xfrm>
            <a:custGeom>
              <a:avLst/>
              <a:gdLst>
                <a:gd name="connsiteX0" fmla="*/ 1356360 w 5593080"/>
                <a:gd name="connsiteY0" fmla="*/ 0 h 4876800"/>
                <a:gd name="connsiteX1" fmla="*/ 4236720 w 5593080"/>
                <a:gd name="connsiteY1" fmla="*/ 30480 h 4876800"/>
                <a:gd name="connsiteX2" fmla="*/ 5593080 w 5593080"/>
                <a:gd name="connsiteY2" fmla="*/ 2453640 h 4876800"/>
                <a:gd name="connsiteX3" fmla="*/ 4160520 w 5593080"/>
                <a:gd name="connsiteY3" fmla="*/ 4876800 h 4876800"/>
                <a:gd name="connsiteX4" fmla="*/ 1386840 w 5593080"/>
                <a:gd name="connsiteY4" fmla="*/ 4861560 h 4876800"/>
                <a:gd name="connsiteX5" fmla="*/ 0 w 5593080"/>
                <a:gd name="connsiteY5" fmla="*/ 2423160 h 4876800"/>
                <a:gd name="connsiteX6" fmla="*/ 1356360 w 5593080"/>
                <a:gd name="connsiteY6" fmla="*/ 0 h 4876800"/>
                <a:gd name="connsiteX0" fmla="*/ 1394460 w 5593080"/>
                <a:gd name="connsiteY0" fmla="*/ 0 h 4872038"/>
                <a:gd name="connsiteX1" fmla="*/ 4236720 w 5593080"/>
                <a:gd name="connsiteY1" fmla="*/ 25718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93080"/>
                <a:gd name="connsiteY0" fmla="*/ 0 h 4872038"/>
                <a:gd name="connsiteX1" fmla="*/ 4203382 w 5593080"/>
                <a:gd name="connsiteY1" fmla="*/ 16193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83555"/>
                <a:gd name="connsiteY0" fmla="*/ 0 h 4872038"/>
                <a:gd name="connsiteX1" fmla="*/ 4203382 w 5583555"/>
                <a:gd name="connsiteY1" fmla="*/ 16193 h 4872038"/>
                <a:gd name="connsiteX2" fmla="*/ 5583555 w 5583555"/>
                <a:gd name="connsiteY2" fmla="*/ 2429828 h 4872038"/>
                <a:gd name="connsiteX3" fmla="*/ 4160520 w 5583555"/>
                <a:gd name="connsiteY3" fmla="*/ 4872038 h 4872038"/>
                <a:gd name="connsiteX4" fmla="*/ 1386840 w 5583555"/>
                <a:gd name="connsiteY4" fmla="*/ 4856798 h 4872038"/>
                <a:gd name="connsiteX5" fmla="*/ 0 w 5583555"/>
                <a:gd name="connsiteY5" fmla="*/ 2418398 h 4872038"/>
                <a:gd name="connsiteX6" fmla="*/ 1394460 w 5583555"/>
                <a:gd name="connsiteY6" fmla="*/ 0 h 4872038"/>
                <a:gd name="connsiteX0" fmla="*/ 1394460 w 5583555"/>
                <a:gd name="connsiteY0" fmla="*/ 0 h 4856798"/>
                <a:gd name="connsiteX1" fmla="*/ 4203382 w 5583555"/>
                <a:gd name="connsiteY1" fmla="*/ 16193 h 4856798"/>
                <a:gd name="connsiteX2" fmla="*/ 5583555 w 5583555"/>
                <a:gd name="connsiteY2" fmla="*/ 2429828 h 4856798"/>
                <a:gd name="connsiteX3" fmla="*/ 4174808 w 5583555"/>
                <a:gd name="connsiteY3" fmla="*/ 4852988 h 4856798"/>
                <a:gd name="connsiteX4" fmla="*/ 1386840 w 5583555"/>
                <a:gd name="connsiteY4" fmla="*/ 4856798 h 4856798"/>
                <a:gd name="connsiteX5" fmla="*/ 0 w 5583555"/>
                <a:gd name="connsiteY5" fmla="*/ 2418398 h 4856798"/>
                <a:gd name="connsiteX6" fmla="*/ 1394460 w 5583555"/>
                <a:gd name="connsiteY6" fmla="*/ 0 h 4856798"/>
                <a:gd name="connsiteX0" fmla="*/ 1394460 w 5583555"/>
                <a:gd name="connsiteY0" fmla="*/ 0 h 4861561"/>
                <a:gd name="connsiteX1" fmla="*/ 4203382 w 5583555"/>
                <a:gd name="connsiteY1" fmla="*/ 16193 h 4861561"/>
                <a:gd name="connsiteX2" fmla="*/ 5583555 w 5583555"/>
                <a:gd name="connsiteY2" fmla="*/ 2429828 h 4861561"/>
                <a:gd name="connsiteX3" fmla="*/ 4174808 w 5583555"/>
                <a:gd name="connsiteY3" fmla="*/ 4852988 h 4861561"/>
                <a:gd name="connsiteX4" fmla="*/ 1401128 w 5583555"/>
                <a:gd name="connsiteY4" fmla="*/ 4861561 h 4861561"/>
                <a:gd name="connsiteX5" fmla="*/ 0 w 5583555"/>
                <a:gd name="connsiteY5" fmla="*/ 2418398 h 4861561"/>
                <a:gd name="connsiteX6" fmla="*/ 1394460 w 5583555"/>
                <a:gd name="connsiteY6" fmla="*/ 0 h 48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3555" h="4861561">
                  <a:moveTo>
                    <a:pt x="1394460" y="0"/>
                  </a:moveTo>
                  <a:lnTo>
                    <a:pt x="4203382" y="16193"/>
                  </a:lnTo>
                  <a:lnTo>
                    <a:pt x="5583555" y="2429828"/>
                  </a:lnTo>
                  <a:lnTo>
                    <a:pt x="4174808" y="4852988"/>
                  </a:lnTo>
                  <a:lnTo>
                    <a:pt x="1401128" y="4861561"/>
                  </a:lnTo>
                  <a:lnTo>
                    <a:pt x="0" y="2418398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2352109" y="1879201"/>
              <a:ext cx="4206241" cy="3662344"/>
            </a:xfrm>
            <a:custGeom>
              <a:avLst/>
              <a:gdLst>
                <a:gd name="connsiteX0" fmla="*/ 1356360 w 5593080"/>
                <a:gd name="connsiteY0" fmla="*/ 0 h 4876800"/>
                <a:gd name="connsiteX1" fmla="*/ 4236720 w 5593080"/>
                <a:gd name="connsiteY1" fmla="*/ 30480 h 4876800"/>
                <a:gd name="connsiteX2" fmla="*/ 5593080 w 5593080"/>
                <a:gd name="connsiteY2" fmla="*/ 2453640 h 4876800"/>
                <a:gd name="connsiteX3" fmla="*/ 4160520 w 5593080"/>
                <a:gd name="connsiteY3" fmla="*/ 4876800 h 4876800"/>
                <a:gd name="connsiteX4" fmla="*/ 1386840 w 5593080"/>
                <a:gd name="connsiteY4" fmla="*/ 4861560 h 4876800"/>
                <a:gd name="connsiteX5" fmla="*/ 0 w 5593080"/>
                <a:gd name="connsiteY5" fmla="*/ 2423160 h 4876800"/>
                <a:gd name="connsiteX6" fmla="*/ 1356360 w 5593080"/>
                <a:gd name="connsiteY6" fmla="*/ 0 h 4876800"/>
                <a:gd name="connsiteX0" fmla="*/ 1394460 w 5593080"/>
                <a:gd name="connsiteY0" fmla="*/ 0 h 4872038"/>
                <a:gd name="connsiteX1" fmla="*/ 4236720 w 5593080"/>
                <a:gd name="connsiteY1" fmla="*/ 25718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93080"/>
                <a:gd name="connsiteY0" fmla="*/ 0 h 4872038"/>
                <a:gd name="connsiteX1" fmla="*/ 4203382 w 5593080"/>
                <a:gd name="connsiteY1" fmla="*/ 16193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83555"/>
                <a:gd name="connsiteY0" fmla="*/ 0 h 4872038"/>
                <a:gd name="connsiteX1" fmla="*/ 4203382 w 5583555"/>
                <a:gd name="connsiteY1" fmla="*/ 16193 h 4872038"/>
                <a:gd name="connsiteX2" fmla="*/ 5583555 w 5583555"/>
                <a:gd name="connsiteY2" fmla="*/ 2429828 h 4872038"/>
                <a:gd name="connsiteX3" fmla="*/ 4160520 w 5583555"/>
                <a:gd name="connsiteY3" fmla="*/ 4872038 h 4872038"/>
                <a:gd name="connsiteX4" fmla="*/ 1386840 w 5583555"/>
                <a:gd name="connsiteY4" fmla="*/ 4856798 h 4872038"/>
                <a:gd name="connsiteX5" fmla="*/ 0 w 5583555"/>
                <a:gd name="connsiteY5" fmla="*/ 2418398 h 4872038"/>
                <a:gd name="connsiteX6" fmla="*/ 1394460 w 5583555"/>
                <a:gd name="connsiteY6" fmla="*/ 0 h 4872038"/>
                <a:gd name="connsiteX0" fmla="*/ 1394460 w 5583555"/>
                <a:gd name="connsiteY0" fmla="*/ 0 h 4856798"/>
                <a:gd name="connsiteX1" fmla="*/ 4203382 w 5583555"/>
                <a:gd name="connsiteY1" fmla="*/ 16193 h 4856798"/>
                <a:gd name="connsiteX2" fmla="*/ 5583555 w 5583555"/>
                <a:gd name="connsiteY2" fmla="*/ 2429828 h 4856798"/>
                <a:gd name="connsiteX3" fmla="*/ 4174808 w 5583555"/>
                <a:gd name="connsiteY3" fmla="*/ 4852988 h 4856798"/>
                <a:gd name="connsiteX4" fmla="*/ 1386840 w 5583555"/>
                <a:gd name="connsiteY4" fmla="*/ 4856798 h 4856798"/>
                <a:gd name="connsiteX5" fmla="*/ 0 w 5583555"/>
                <a:gd name="connsiteY5" fmla="*/ 2418398 h 4856798"/>
                <a:gd name="connsiteX6" fmla="*/ 1394460 w 5583555"/>
                <a:gd name="connsiteY6" fmla="*/ 0 h 4856798"/>
                <a:gd name="connsiteX0" fmla="*/ 1394460 w 5583555"/>
                <a:gd name="connsiteY0" fmla="*/ 0 h 4861561"/>
                <a:gd name="connsiteX1" fmla="*/ 4203382 w 5583555"/>
                <a:gd name="connsiteY1" fmla="*/ 16193 h 4861561"/>
                <a:gd name="connsiteX2" fmla="*/ 5583555 w 5583555"/>
                <a:gd name="connsiteY2" fmla="*/ 2429828 h 4861561"/>
                <a:gd name="connsiteX3" fmla="*/ 4174808 w 5583555"/>
                <a:gd name="connsiteY3" fmla="*/ 4852988 h 4861561"/>
                <a:gd name="connsiteX4" fmla="*/ 1401128 w 5583555"/>
                <a:gd name="connsiteY4" fmla="*/ 4861561 h 4861561"/>
                <a:gd name="connsiteX5" fmla="*/ 0 w 5583555"/>
                <a:gd name="connsiteY5" fmla="*/ 2418398 h 4861561"/>
                <a:gd name="connsiteX6" fmla="*/ 1394460 w 5583555"/>
                <a:gd name="connsiteY6" fmla="*/ 0 h 48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3555" h="4861561">
                  <a:moveTo>
                    <a:pt x="1394460" y="0"/>
                  </a:moveTo>
                  <a:lnTo>
                    <a:pt x="4203382" y="16193"/>
                  </a:lnTo>
                  <a:lnTo>
                    <a:pt x="5583555" y="2429828"/>
                  </a:lnTo>
                  <a:lnTo>
                    <a:pt x="4174808" y="4852988"/>
                  </a:lnTo>
                  <a:lnTo>
                    <a:pt x="1401128" y="4861561"/>
                  </a:lnTo>
                  <a:lnTo>
                    <a:pt x="0" y="2418398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 rot="1800000">
              <a:off x="2626277" y="2138704"/>
              <a:ext cx="3666480" cy="3192378"/>
            </a:xfrm>
            <a:custGeom>
              <a:avLst/>
              <a:gdLst>
                <a:gd name="connsiteX0" fmla="*/ 1356360 w 5593080"/>
                <a:gd name="connsiteY0" fmla="*/ 0 h 4876800"/>
                <a:gd name="connsiteX1" fmla="*/ 4236720 w 5593080"/>
                <a:gd name="connsiteY1" fmla="*/ 30480 h 4876800"/>
                <a:gd name="connsiteX2" fmla="*/ 5593080 w 5593080"/>
                <a:gd name="connsiteY2" fmla="*/ 2453640 h 4876800"/>
                <a:gd name="connsiteX3" fmla="*/ 4160520 w 5593080"/>
                <a:gd name="connsiteY3" fmla="*/ 4876800 h 4876800"/>
                <a:gd name="connsiteX4" fmla="*/ 1386840 w 5593080"/>
                <a:gd name="connsiteY4" fmla="*/ 4861560 h 4876800"/>
                <a:gd name="connsiteX5" fmla="*/ 0 w 5593080"/>
                <a:gd name="connsiteY5" fmla="*/ 2423160 h 4876800"/>
                <a:gd name="connsiteX6" fmla="*/ 1356360 w 5593080"/>
                <a:gd name="connsiteY6" fmla="*/ 0 h 4876800"/>
                <a:gd name="connsiteX0" fmla="*/ 1394460 w 5593080"/>
                <a:gd name="connsiteY0" fmla="*/ 0 h 4872038"/>
                <a:gd name="connsiteX1" fmla="*/ 4236720 w 5593080"/>
                <a:gd name="connsiteY1" fmla="*/ 25718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93080"/>
                <a:gd name="connsiteY0" fmla="*/ 0 h 4872038"/>
                <a:gd name="connsiteX1" fmla="*/ 4203382 w 5593080"/>
                <a:gd name="connsiteY1" fmla="*/ 16193 h 4872038"/>
                <a:gd name="connsiteX2" fmla="*/ 5593080 w 5593080"/>
                <a:gd name="connsiteY2" fmla="*/ 2448878 h 4872038"/>
                <a:gd name="connsiteX3" fmla="*/ 4160520 w 5593080"/>
                <a:gd name="connsiteY3" fmla="*/ 4872038 h 4872038"/>
                <a:gd name="connsiteX4" fmla="*/ 1386840 w 5593080"/>
                <a:gd name="connsiteY4" fmla="*/ 4856798 h 4872038"/>
                <a:gd name="connsiteX5" fmla="*/ 0 w 5593080"/>
                <a:gd name="connsiteY5" fmla="*/ 2418398 h 4872038"/>
                <a:gd name="connsiteX6" fmla="*/ 1394460 w 5593080"/>
                <a:gd name="connsiteY6" fmla="*/ 0 h 4872038"/>
                <a:gd name="connsiteX0" fmla="*/ 1394460 w 5583555"/>
                <a:gd name="connsiteY0" fmla="*/ 0 h 4872038"/>
                <a:gd name="connsiteX1" fmla="*/ 4203382 w 5583555"/>
                <a:gd name="connsiteY1" fmla="*/ 16193 h 4872038"/>
                <a:gd name="connsiteX2" fmla="*/ 5583555 w 5583555"/>
                <a:gd name="connsiteY2" fmla="*/ 2429828 h 4872038"/>
                <a:gd name="connsiteX3" fmla="*/ 4160520 w 5583555"/>
                <a:gd name="connsiteY3" fmla="*/ 4872038 h 4872038"/>
                <a:gd name="connsiteX4" fmla="*/ 1386840 w 5583555"/>
                <a:gd name="connsiteY4" fmla="*/ 4856798 h 4872038"/>
                <a:gd name="connsiteX5" fmla="*/ 0 w 5583555"/>
                <a:gd name="connsiteY5" fmla="*/ 2418398 h 4872038"/>
                <a:gd name="connsiteX6" fmla="*/ 1394460 w 5583555"/>
                <a:gd name="connsiteY6" fmla="*/ 0 h 4872038"/>
                <a:gd name="connsiteX0" fmla="*/ 1394460 w 5583555"/>
                <a:gd name="connsiteY0" fmla="*/ 0 h 4856798"/>
                <a:gd name="connsiteX1" fmla="*/ 4203382 w 5583555"/>
                <a:gd name="connsiteY1" fmla="*/ 16193 h 4856798"/>
                <a:gd name="connsiteX2" fmla="*/ 5583555 w 5583555"/>
                <a:gd name="connsiteY2" fmla="*/ 2429828 h 4856798"/>
                <a:gd name="connsiteX3" fmla="*/ 4174808 w 5583555"/>
                <a:gd name="connsiteY3" fmla="*/ 4852988 h 4856798"/>
                <a:gd name="connsiteX4" fmla="*/ 1386840 w 5583555"/>
                <a:gd name="connsiteY4" fmla="*/ 4856798 h 4856798"/>
                <a:gd name="connsiteX5" fmla="*/ 0 w 5583555"/>
                <a:gd name="connsiteY5" fmla="*/ 2418398 h 4856798"/>
                <a:gd name="connsiteX6" fmla="*/ 1394460 w 5583555"/>
                <a:gd name="connsiteY6" fmla="*/ 0 h 4856798"/>
                <a:gd name="connsiteX0" fmla="*/ 1394460 w 5583555"/>
                <a:gd name="connsiteY0" fmla="*/ 0 h 4861561"/>
                <a:gd name="connsiteX1" fmla="*/ 4203382 w 5583555"/>
                <a:gd name="connsiteY1" fmla="*/ 16193 h 4861561"/>
                <a:gd name="connsiteX2" fmla="*/ 5583555 w 5583555"/>
                <a:gd name="connsiteY2" fmla="*/ 2429828 h 4861561"/>
                <a:gd name="connsiteX3" fmla="*/ 4174808 w 5583555"/>
                <a:gd name="connsiteY3" fmla="*/ 4852988 h 4861561"/>
                <a:gd name="connsiteX4" fmla="*/ 1401128 w 5583555"/>
                <a:gd name="connsiteY4" fmla="*/ 4861561 h 4861561"/>
                <a:gd name="connsiteX5" fmla="*/ 0 w 5583555"/>
                <a:gd name="connsiteY5" fmla="*/ 2418398 h 4861561"/>
                <a:gd name="connsiteX6" fmla="*/ 1394460 w 5583555"/>
                <a:gd name="connsiteY6" fmla="*/ 0 h 48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3555" h="4861561">
                  <a:moveTo>
                    <a:pt x="1394460" y="0"/>
                  </a:moveTo>
                  <a:lnTo>
                    <a:pt x="4203382" y="16193"/>
                  </a:lnTo>
                  <a:lnTo>
                    <a:pt x="5583555" y="2429828"/>
                  </a:lnTo>
                  <a:lnTo>
                    <a:pt x="4174808" y="4852988"/>
                  </a:lnTo>
                  <a:lnTo>
                    <a:pt x="1401128" y="4861561"/>
                  </a:lnTo>
                  <a:lnTo>
                    <a:pt x="0" y="2418398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rot="1800000">
              <a:off x="1644548" y="5824079"/>
              <a:ext cx="2876409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rot="3600000" flipV="1">
              <a:off x="3438943" y="-153733"/>
              <a:ext cx="0" cy="4651274"/>
            </a:xfrm>
            <a:prstGeom prst="line">
              <a:avLst/>
            </a:prstGeom>
            <a:noFill/>
            <a:ln w="127000">
              <a:solidFill>
                <a:srgbClr val="3366FF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rot="1800000" flipV="1">
              <a:off x="6261768" y="2374666"/>
              <a:ext cx="0" cy="4609472"/>
            </a:xfrm>
            <a:prstGeom prst="line">
              <a:avLst/>
            </a:prstGeom>
            <a:noFill/>
            <a:ln w="1270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4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Times New Roman" pitchFamily="18" charset="0"/>
              </a:endParaRPr>
            </a:p>
          </p:txBody>
        </p:sp>
      </p:grpSp>
      <p:sp>
        <p:nvSpPr>
          <p:cNvPr id="19" name="Rectangle 1029"/>
          <p:cNvSpPr>
            <a:spLocks noChangeArrowheads="1"/>
          </p:cNvSpPr>
          <p:nvPr/>
        </p:nvSpPr>
        <p:spPr bwMode="auto">
          <a:xfrm>
            <a:off x="536236" y="5681126"/>
            <a:ext cx="8376327" cy="75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By “onion-peeling”, each x-ray path carries unique information, and all</a:t>
            </a:r>
            <a:r>
              <a:rPr kumimoji="0" lang="en-US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 “pixels” can be resolved.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Sufficiency</a:t>
            </a:r>
            <a:endParaRPr lang="en-US" dirty="0"/>
          </a:p>
        </p:txBody>
      </p:sp>
      <p:sp>
        <p:nvSpPr>
          <p:cNvPr id="4" name="Oval 1027"/>
          <p:cNvSpPr>
            <a:spLocks noChangeArrowheads="1"/>
          </p:cNvSpPr>
          <p:nvPr/>
        </p:nvSpPr>
        <p:spPr bwMode="auto">
          <a:xfrm>
            <a:off x="4254058" y="2736789"/>
            <a:ext cx="2155644" cy="1963290"/>
          </a:xfrm>
          <a:prstGeom prst="ellipse">
            <a:avLst/>
          </a:prstGeom>
          <a:solidFill>
            <a:srgbClr val="3399FF"/>
          </a:solidFill>
          <a:ln w="50800">
            <a:noFill/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5" name="Line 1028"/>
          <p:cNvSpPr>
            <a:spLocks noChangeShapeType="1"/>
          </p:cNvSpPr>
          <p:nvPr/>
        </p:nvSpPr>
        <p:spPr bwMode="auto">
          <a:xfrm flipV="1">
            <a:off x="1239972" y="2863966"/>
            <a:ext cx="6244373" cy="111915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519835" y="1409384"/>
            <a:ext cx="8199528" cy="97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4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There exists at least a source on any line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4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intersecting a cross-section</a:t>
            </a:r>
          </a:p>
        </p:txBody>
      </p:sp>
      <p:sp>
        <p:nvSpPr>
          <p:cNvPr id="7" name="Arc 1030"/>
          <p:cNvSpPr>
            <a:spLocks/>
          </p:cNvSpPr>
          <p:nvPr/>
        </p:nvSpPr>
        <p:spPr bwMode="auto">
          <a:xfrm>
            <a:off x="2960036" y="2617561"/>
            <a:ext cx="2289179" cy="2573737"/>
          </a:xfrm>
          <a:custGeom>
            <a:avLst/>
            <a:gdLst>
              <a:gd name="T0" fmla="*/ 2147483646 w 21600"/>
              <a:gd name="T1" fmla="*/ 2147483646 h 36431"/>
              <a:gd name="T2" fmla="*/ 2147483646 w 21600"/>
              <a:gd name="T3" fmla="*/ 0 h 36431"/>
              <a:gd name="T4" fmla="*/ 2147483646 w 21600"/>
              <a:gd name="T5" fmla="*/ 2147483646 h 364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431" fill="none" extrusionOk="0">
                <a:moveTo>
                  <a:pt x="21600" y="36431"/>
                </a:moveTo>
                <a:cubicBezTo>
                  <a:pt x="9670" y="36431"/>
                  <a:pt x="0" y="26760"/>
                  <a:pt x="0" y="14831"/>
                </a:cubicBezTo>
                <a:cubicBezTo>
                  <a:pt x="0" y="9315"/>
                  <a:pt x="2109" y="4009"/>
                  <a:pt x="5896" y="-1"/>
                </a:cubicBezTo>
              </a:path>
              <a:path w="21600" h="36431" stroke="0" extrusionOk="0">
                <a:moveTo>
                  <a:pt x="21600" y="36431"/>
                </a:moveTo>
                <a:cubicBezTo>
                  <a:pt x="9670" y="36431"/>
                  <a:pt x="0" y="26760"/>
                  <a:pt x="0" y="14831"/>
                </a:cubicBezTo>
                <a:cubicBezTo>
                  <a:pt x="0" y="9315"/>
                  <a:pt x="2109" y="4009"/>
                  <a:pt x="5896" y="-1"/>
                </a:cubicBezTo>
                <a:lnTo>
                  <a:pt x="21600" y="14831"/>
                </a:lnTo>
                <a:lnTo>
                  <a:pt x="21600" y="36431"/>
                </a:lnTo>
                <a:close/>
              </a:path>
            </a:pathLst>
          </a:custGeom>
          <a:noFill/>
          <a:ln w="50800" cap="rnd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2886910" y="3580925"/>
            <a:ext cx="143074" cy="166919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519835" y="5547290"/>
            <a:ext cx="8376327" cy="75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These represent</a:t>
            </a:r>
            <a:r>
              <a:rPr kumimoji="0" lang="en-US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 the maximum amount of data you can measure, which happens to be sufficient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2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&amp; Sinogram</a:t>
            </a:r>
            <a:endParaRPr lang="en-US" dirty="0"/>
          </a:p>
        </p:txBody>
      </p:sp>
      <p:pic>
        <p:nvPicPr>
          <p:cNvPr id="4" name="Picture 2050" descr="C:\AAA\pro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990" y="3791453"/>
            <a:ext cx="2686606" cy="148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52"/>
          <p:cNvSpPr>
            <a:spLocks noChangeArrowheads="1"/>
          </p:cNvSpPr>
          <p:nvPr/>
        </p:nvSpPr>
        <p:spPr bwMode="auto">
          <a:xfrm>
            <a:off x="5625977" y="5389110"/>
            <a:ext cx="1603628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Sinogram</a:t>
            </a:r>
          </a:p>
        </p:txBody>
      </p:sp>
      <p:sp>
        <p:nvSpPr>
          <p:cNvPr id="6" name="Line 2053"/>
          <p:cNvSpPr>
            <a:spLocks noChangeShapeType="1"/>
          </p:cNvSpPr>
          <p:nvPr/>
        </p:nvSpPr>
        <p:spPr bwMode="auto">
          <a:xfrm>
            <a:off x="4877972" y="5260344"/>
            <a:ext cx="3147622" cy="19076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7" name="Line 2054"/>
          <p:cNvSpPr>
            <a:spLocks noChangeShapeType="1"/>
          </p:cNvSpPr>
          <p:nvPr/>
        </p:nvSpPr>
        <p:spPr bwMode="auto">
          <a:xfrm flipH="1">
            <a:off x="6403344" y="2519687"/>
            <a:ext cx="0" cy="2772451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" name="Rectangle 2055"/>
          <p:cNvSpPr>
            <a:spLocks noChangeArrowheads="1"/>
          </p:cNvSpPr>
          <p:nvPr/>
        </p:nvSpPr>
        <p:spPr bwMode="auto">
          <a:xfrm>
            <a:off x="8024005" y="5096604"/>
            <a:ext cx="285733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t</a:t>
            </a:r>
          </a:p>
        </p:txBody>
      </p:sp>
      <p:sp>
        <p:nvSpPr>
          <p:cNvPr id="9" name="Rectangle 2056"/>
          <p:cNvSpPr>
            <a:spLocks noChangeArrowheads="1"/>
          </p:cNvSpPr>
          <p:nvPr/>
        </p:nvSpPr>
        <p:spPr bwMode="auto">
          <a:xfrm>
            <a:off x="6465343" y="2444971"/>
            <a:ext cx="343298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</a:t>
            </a:r>
          </a:p>
        </p:txBody>
      </p:sp>
      <p:sp>
        <p:nvSpPr>
          <p:cNvPr id="10" name="Rectangle 2057"/>
          <p:cNvSpPr>
            <a:spLocks noChangeArrowheads="1"/>
          </p:cNvSpPr>
          <p:nvPr/>
        </p:nvSpPr>
        <p:spPr bwMode="auto">
          <a:xfrm>
            <a:off x="4839072" y="1883804"/>
            <a:ext cx="3765889" cy="59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Sinogram (Radon Transform):</a:t>
            </a:r>
            <a: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/>
            </a:r>
            <a:b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</a:br>
            <a: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All projections</a:t>
            </a:r>
          </a:p>
        </p:txBody>
      </p:sp>
      <p:sp>
        <p:nvSpPr>
          <p:cNvPr id="11" name="Oval 2058"/>
          <p:cNvSpPr>
            <a:spLocks noChangeArrowheads="1"/>
          </p:cNvSpPr>
          <p:nvPr/>
        </p:nvSpPr>
        <p:spPr bwMode="auto">
          <a:xfrm>
            <a:off x="1648528" y="3743763"/>
            <a:ext cx="1244741" cy="1174795"/>
          </a:xfrm>
          <a:prstGeom prst="ellipse">
            <a:avLst/>
          </a:prstGeom>
          <a:solidFill>
            <a:srgbClr val="3399FF"/>
          </a:solidFill>
          <a:ln w="50800">
            <a:noFill/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" name="Line 2059"/>
          <p:cNvSpPr>
            <a:spLocks noChangeShapeType="1"/>
          </p:cNvSpPr>
          <p:nvPr/>
        </p:nvSpPr>
        <p:spPr bwMode="auto">
          <a:xfrm>
            <a:off x="858443" y="4346262"/>
            <a:ext cx="350689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" name="Line 2060"/>
          <p:cNvSpPr>
            <a:spLocks noChangeShapeType="1"/>
          </p:cNvSpPr>
          <p:nvPr/>
        </p:nvSpPr>
        <p:spPr bwMode="auto">
          <a:xfrm>
            <a:off x="2278052" y="2651634"/>
            <a:ext cx="0" cy="29536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" name="Arc 2061"/>
          <p:cNvSpPr>
            <a:spLocks/>
          </p:cNvSpPr>
          <p:nvPr/>
        </p:nvSpPr>
        <p:spPr bwMode="auto">
          <a:xfrm>
            <a:off x="1034901" y="3104700"/>
            <a:ext cx="858442" cy="869571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5" name="Arc 2062"/>
          <p:cNvSpPr>
            <a:spLocks/>
          </p:cNvSpPr>
          <p:nvPr/>
        </p:nvSpPr>
        <p:spPr bwMode="auto">
          <a:xfrm>
            <a:off x="3037932" y="3651559"/>
            <a:ext cx="413324" cy="68039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rgbClr val="703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6" name="Line 2063"/>
          <p:cNvSpPr>
            <a:spLocks noChangeShapeType="1"/>
          </p:cNvSpPr>
          <p:nvPr/>
        </p:nvSpPr>
        <p:spPr bwMode="auto">
          <a:xfrm>
            <a:off x="1912420" y="3103111"/>
            <a:ext cx="1832933" cy="184724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7" name="Line 2064"/>
          <p:cNvSpPr>
            <a:spLocks noChangeShapeType="1"/>
          </p:cNvSpPr>
          <p:nvPr/>
        </p:nvSpPr>
        <p:spPr bwMode="auto">
          <a:xfrm>
            <a:off x="1508633" y="3572074"/>
            <a:ext cx="1786832" cy="17995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8" name="Line 2065"/>
          <p:cNvSpPr>
            <a:spLocks noChangeShapeType="1"/>
          </p:cNvSpPr>
          <p:nvPr/>
        </p:nvSpPr>
        <p:spPr bwMode="auto">
          <a:xfrm>
            <a:off x="1044439" y="3982218"/>
            <a:ext cx="1832933" cy="183134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9" name="Rectangle 2066"/>
          <p:cNvSpPr>
            <a:spLocks noChangeArrowheads="1"/>
          </p:cNvSpPr>
          <p:nvPr/>
        </p:nvSpPr>
        <p:spPr bwMode="auto">
          <a:xfrm>
            <a:off x="683802" y="2782016"/>
            <a:ext cx="915571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3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(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2403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)</a:t>
            </a:r>
            <a:endParaRPr kumimoji="0" lang="en-US" altLang="en-US" sz="2403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0" name="Rectangle 2067"/>
          <p:cNvSpPr>
            <a:spLocks noChangeArrowheads="1"/>
          </p:cNvSpPr>
          <p:nvPr/>
        </p:nvSpPr>
        <p:spPr bwMode="auto">
          <a:xfrm>
            <a:off x="1012645" y="4773893"/>
            <a:ext cx="919799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f(x,y)</a:t>
            </a:r>
          </a:p>
        </p:txBody>
      </p:sp>
      <p:sp>
        <p:nvSpPr>
          <p:cNvPr id="21" name="Rectangle 2068"/>
          <p:cNvSpPr>
            <a:spLocks noChangeArrowheads="1"/>
          </p:cNvSpPr>
          <p:nvPr/>
        </p:nvSpPr>
        <p:spPr bwMode="auto">
          <a:xfrm>
            <a:off x="3367001" y="2998189"/>
            <a:ext cx="285733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t</a:t>
            </a:r>
          </a:p>
        </p:txBody>
      </p:sp>
      <p:sp>
        <p:nvSpPr>
          <p:cNvPr id="22" name="Rectangle 2069"/>
          <p:cNvSpPr>
            <a:spLocks noChangeArrowheads="1"/>
          </p:cNvSpPr>
          <p:nvPr/>
        </p:nvSpPr>
        <p:spPr bwMode="auto">
          <a:xfrm>
            <a:off x="3076085" y="3851862"/>
            <a:ext cx="343298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</a:t>
            </a:r>
          </a:p>
        </p:txBody>
      </p:sp>
      <p:sp>
        <p:nvSpPr>
          <p:cNvPr id="23" name="Rectangle 2070"/>
          <p:cNvSpPr>
            <a:spLocks noChangeArrowheads="1"/>
          </p:cNvSpPr>
          <p:nvPr/>
        </p:nvSpPr>
        <p:spPr bwMode="auto">
          <a:xfrm>
            <a:off x="2370255" y="2556251"/>
            <a:ext cx="354758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y</a:t>
            </a:r>
          </a:p>
        </p:txBody>
      </p:sp>
      <p:sp>
        <p:nvSpPr>
          <p:cNvPr id="24" name="Rectangle 2071"/>
          <p:cNvSpPr>
            <a:spLocks noChangeArrowheads="1"/>
          </p:cNvSpPr>
          <p:nvPr/>
        </p:nvSpPr>
        <p:spPr bwMode="auto">
          <a:xfrm>
            <a:off x="4188881" y="3931348"/>
            <a:ext cx="354758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x</a:t>
            </a:r>
          </a:p>
        </p:txBody>
      </p:sp>
      <p:sp>
        <p:nvSpPr>
          <p:cNvPr id="25" name="Line 2072"/>
          <p:cNvSpPr>
            <a:spLocks noChangeShapeType="1"/>
          </p:cNvSpPr>
          <p:nvPr/>
        </p:nvSpPr>
        <p:spPr bwMode="auto">
          <a:xfrm flipH="1">
            <a:off x="775778" y="2816963"/>
            <a:ext cx="1410071" cy="1421199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6" name="Rectangle 2073"/>
          <p:cNvSpPr>
            <a:spLocks noChangeArrowheads="1"/>
          </p:cNvSpPr>
          <p:nvPr/>
        </p:nvSpPr>
        <p:spPr bwMode="auto">
          <a:xfrm>
            <a:off x="3367002" y="5231729"/>
            <a:ext cx="1126874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X-rays</a:t>
            </a:r>
          </a:p>
        </p:txBody>
      </p:sp>
      <p:sp>
        <p:nvSpPr>
          <p:cNvPr id="27" name="Rectangle 2074"/>
          <p:cNvSpPr>
            <a:spLocks noChangeArrowheads="1"/>
          </p:cNvSpPr>
          <p:nvPr/>
        </p:nvSpPr>
        <p:spPr bwMode="auto">
          <a:xfrm>
            <a:off x="831418" y="1899701"/>
            <a:ext cx="3348515" cy="59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Projection:</a:t>
            </a:r>
            <a:b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</a:b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All ray-sums in a direction</a:t>
            </a:r>
          </a:p>
        </p:txBody>
      </p:sp>
      <p:sp>
        <p:nvSpPr>
          <p:cNvPr id="28" name="Oval 2075"/>
          <p:cNvSpPr>
            <a:spLocks noChangeArrowheads="1"/>
          </p:cNvSpPr>
          <p:nvPr/>
        </p:nvSpPr>
        <p:spPr bwMode="auto">
          <a:xfrm>
            <a:off x="1907649" y="4465490"/>
            <a:ext cx="267071" cy="267071"/>
          </a:xfrm>
          <a:prstGeom prst="ellipse">
            <a:avLst/>
          </a:prstGeom>
          <a:solidFill>
            <a:srgbClr val="FFFF00"/>
          </a:solidFill>
          <a:ln w="50800">
            <a:noFill/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9" name="Line 2076"/>
          <p:cNvSpPr>
            <a:spLocks noChangeShapeType="1"/>
          </p:cNvSpPr>
          <p:nvPr/>
        </p:nvSpPr>
        <p:spPr bwMode="auto">
          <a:xfrm>
            <a:off x="1260639" y="3759660"/>
            <a:ext cx="1818626" cy="182975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30" name="Line 2077"/>
          <p:cNvSpPr>
            <a:spLocks noChangeShapeType="1"/>
          </p:cNvSpPr>
          <p:nvPr/>
        </p:nvSpPr>
        <p:spPr bwMode="auto">
          <a:xfrm>
            <a:off x="1726423" y="3352694"/>
            <a:ext cx="1770935" cy="17995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31" name="Line 2078"/>
          <p:cNvSpPr>
            <a:spLocks noChangeShapeType="1"/>
          </p:cNvSpPr>
          <p:nvPr/>
        </p:nvSpPr>
        <p:spPr bwMode="auto">
          <a:xfrm flipV="1">
            <a:off x="2314615" y="3265261"/>
            <a:ext cx="1090540" cy="108736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32" name="Rectangle 2079"/>
          <p:cNvSpPr>
            <a:spLocks noChangeArrowheads="1"/>
          </p:cNvSpPr>
          <p:nvPr/>
        </p:nvSpPr>
        <p:spPr bwMode="auto">
          <a:xfrm>
            <a:off x="6446266" y="3360643"/>
            <a:ext cx="352916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p</a:t>
            </a:r>
          </a:p>
        </p:txBody>
      </p:sp>
      <p:sp>
        <p:nvSpPr>
          <p:cNvPr id="33" name="Rectangle 2066"/>
          <p:cNvSpPr>
            <a:spLocks noChangeArrowheads="1"/>
          </p:cNvSpPr>
          <p:nvPr/>
        </p:nvSpPr>
        <p:spPr bwMode="auto">
          <a:xfrm>
            <a:off x="5360724" y="3235347"/>
            <a:ext cx="915571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3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(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2403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)</a:t>
            </a:r>
            <a:endParaRPr kumimoji="0" lang="en-US" altLang="en-US" sz="2403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pic>
        <p:nvPicPr>
          <p:cNvPr id="34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72" y="2329540"/>
            <a:ext cx="2046695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2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8" y="3993017"/>
            <a:ext cx="4700544" cy="19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Tomography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3007" y="3330438"/>
            <a:ext cx="915571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3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(</a:t>
            </a:r>
            <a:r>
              <a:rPr lang="en-US" altLang="en-US" sz="2403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)</a:t>
            </a:r>
            <a:endParaRPr kumimoji="0" lang="en-US" altLang="en-US" sz="2403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pitchFamily="18" charset="2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73586" y="3308182"/>
            <a:ext cx="919799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f(x,y)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01140" y="3395616"/>
            <a:ext cx="575474" cy="271840"/>
          </a:xfrm>
          <a:prstGeom prst="rightArrow">
            <a:avLst>
              <a:gd name="adj1" fmla="val 50000"/>
              <a:gd name="adj2" fmla="val 105858"/>
            </a:avLst>
          </a:prstGeom>
          <a:solidFill>
            <a:srgbClr val="FF0000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24604" y="2055493"/>
            <a:ext cx="4321286" cy="102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Computed tomography (CT):</a:t>
            </a:r>
            <a:b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</a:b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Image reconstruction from</a:t>
            </a:r>
            <a:b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</a:b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projections</a:t>
            </a:r>
          </a:p>
        </p:txBody>
      </p:sp>
      <p:sp>
        <p:nvSpPr>
          <p:cNvPr id="10" name="Oval 2058"/>
          <p:cNvSpPr>
            <a:spLocks noChangeArrowheads="1"/>
          </p:cNvSpPr>
          <p:nvPr/>
        </p:nvSpPr>
        <p:spPr bwMode="auto">
          <a:xfrm>
            <a:off x="5783198" y="3743763"/>
            <a:ext cx="1244741" cy="1174795"/>
          </a:xfrm>
          <a:prstGeom prst="ellipse">
            <a:avLst/>
          </a:prstGeom>
          <a:solidFill>
            <a:srgbClr val="3399FF"/>
          </a:solidFill>
          <a:ln w="50800">
            <a:noFill/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" name="Line 2059"/>
          <p:cNvSpPr>
            <a:spLocks noChangeShapeType="1"/>
          </p:cNvSpPr>
          <p:nvPr/>
        </p:nvSpPr>
        <p:spPr bwMode="auto">
          <a:xfrm>
            <a:off x="4993113" y="4346262"/>
            <a:ext cx="350689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" name="Line 2060"/>
          <p:cNvSpPr>
            <a:spLocks noChangeShapeType="1"/>
          </p:cNvSpPr>
          <p:nvPr/>
        </p:nvSpPr>
        <p:spPr bwMode="auto">
          <a:xfrm>
            <a:off x="6412722" y="2651634"/>
            <a:ext cx="0" cy="29536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" name="Arc 2061"/>
          <p:cNvSpPr>
            <a:spLocks/>
          </p:cNvSpPr>
          <p:nvPr/>
        </p:nvSpPr>
        <p:spPr bwMode="auto">
          <a:xfrm>
            <a:off x="5169571" y="3104700"/>
            <a:ext cx="858442" cy="869571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" name="Arc 2062"/>
          <p:cNvSpPr>
            <a:spLocks/>
          </p:cNvSpPr>
          <p:nvPr/>
        </p:nvSpPr>
        <p:spPr bwMode="auto">
          <a:xfrm>
            <a:off x="7172602" y="3651559"/>
            <a:ext cx="413324" cy="68039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rgbClr val="703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5" name="Line 2063"/>
          <p:cNvSpPr>
            <a:spLocks noChangeShapeType="1"/>
          </p:cNvSpPr>
          <p:nvPr/>
        </p:nvSpPr>
        <p:spPr bwMode="auto">
          <a:xfrm>
            <a:off x="6047090" y="3103111"/>
            <a:ext cx="1832933" cy="184724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6" name="Line 2064"/>
          <p:cNvSpPr>
            <a:spLocks noChangeShapeType="1"/>
          </p:cNvSpPr>
          <p:nvPr/>
        </p:nvSpPr>
        <p:spPr bwMode="auto">
          <a:xfrm>
            <a:off x="5643303" y="3572074"/>
            <a:ext cx="1786832" cy="17995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7" name="Line 2065"/>
          <p:cNvSpPr>
            <a:spLocks noChangeShapeType="1"/>
          </p:cNvSpPr>
          <p:nvPr/>
        </p:nvSpPr>
        <p:spPr bwMode="auto">
          <a:xfrm>
            <a:off x="5179109" y="3982218"/>
            <a:ext cx="1832933" cy="183134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8" name="Rectangle 2066"/>
          <p:cNvSpPr>
            <a:spLocks noChangeArrowheads="1"/>
          </p:cNvSpPr>
          <p:nvPr/>
        </p:nvSpPr>
        <p:spPr bwMode="auto">
          <a:xfrm>
            <a:off x="4818472" y="2782016"/>
            <a:ext cx="915571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3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(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2403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kumimoji="0" lang="en-US" altLang="en-US" sz="240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)</a:t>
            </a:r>
            <a:endParaRPr kumimoji="0" lang="en-US" altLang="en-US" sz="2403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9" name="Rectangle 2067"/>
          <p:cNvSpPr>
            <a:spLocks noChangeArrowheads="1"/>
          </p:cNvSpPr>
          <p:nvPr/>
        </p:nvSpPr>
        <p:spPr bwMode="auto">
          <a:xfrm>
            <a:off x="5147315" y="4773893"/>
            <a:ext cx="919799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f(x,y)</a:t>
            </a:r>
          </a:p>
        </p:txBody>
      </p:sp>
      <p:sp>
        <p:nvSpPr>
          <p:cNvPr id="20" name="Rectangle 2068"/>
          <p:cNvSpPr>
            <a:spLocks noChangeArrowheads="1"/>
          </p:cNvSpPr>
          <p:nvPr/>
        </p:nvSpPr>
        <p:spPr bwMode="auto">
          <a:xfrm>
            <a:off x="7501671" y="2998189"/>
            <a:ext cx="285733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t</a:t>
            </a:r>
          </a:p>
        </p:txBody>
      </p:sp>
      <p:sp>
        <p:nvSpPr>
          <p:cNvPr id="21" name="Rectangle 2069"/>
          <p:cNvSpPr>
            <a:spLocks noChangeArrowheads="1"/>
          </p:cNvSpPr>
          <p:nvPr/>
        </p:nvSpPr>
        <p:spPr bwMode="auto">
          <a:xfrm>
            <a:off x="7210755" y="3851862"/>
            <a:ext cx="343298" cy="42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</a:t>
            </a:r>
          </a:p>
        </p:txBody>
      </p:sp>
      <p:sp>
        <p:nvSpPr>
          <p:cNvPr id="22" name="Rectangle 2070"/>
          <p:cNvSpPr>
            <a:spLocks noChangeArrowheads="1"/>
          </p:cNvSpPr>
          <p:nvPr/>
        </p:nvSpPr>
        <p:spPr bwMode="auto">
          <a:xfrm>
            <a:off x="6504925" y="2556251"/>
            <a:ext cx="354758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y</a:t>
            </a:r>
          </a:p>
        </p:txBody>
      </p:sp>
      <p:sp>
        <p:nvSpPr>
          <p:cNvPr id="23" name="Rectangle 2071"/>
          <p:cNvSpPr>
            <a:spLocks noChangeArrowheads="1"/>
          </p:cNvSpPr>
          <p:nvPr/>
        </p:nvSpPr>
        <p:spPr bwMode="auto">
          <a:xfrm>
            <a:off x="8323551" y="3931348"/>
            <a:ext cx="354758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x</a:t>
            </a:r>
          </a:p>
        </p:txBody>
      </p:sp>
      <p:sp>
        <p:nvSpPr>
          <p:cNvPr id="24" name="Line 2072"/>
          <p:cNvSpPr>
            <a:spLocks noChangeShapeType="1"/>
          </p:cNvSpPr>
          <p:nvPr/>
        </p:nvSpPr>
        <p:spPr bwMode="auto">
          <a:xfrm flipH="1">
            <a:off x="4910448" y="2816963"/>
            <a:ext cx="1410071" cy="1421199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5" name="Rectangle 2073"/>
          <p:cNvSpPr>
            <a:spLocks noChangeArrowheads="1"/>
          </p:cNvSpPr>
          <p:nvPr/>
        </p:nvSpPr>
        <p:spPr bwMode="auto">
          <a:xfrm>
            <a:off x="7501672" y="5231729"/>
            <a:ext cx="1126874" cy="4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116" charset="-128"/>
                <a:cs typeface="Times New Roman" pitchFamily="18" charset="0"/>
              </a:rPr>
              <a:t>X-rays</a:t>
            </a:r>
          </a:p>
        </p:txBody>
      </p:sp>
      <p:sp>
        <p:nvSpPr>
          <p:cNvPr id="26" name="Oval 2075"/>
          <p:cNvSpPr>
            <a:spLocks noChangeArrowheads="1"/>
          </p:cNvSpPr>
          <p:nvPr/>
        </p:nvSpPr>
        <p:spPr bwMode="auto">
          <a:xfrm>
            <a:off x="6042319" y="4465490"/>
            <a:ext cx="267071" cy="267071"/>
          </a:xfrm>
          <a:prstGeom prst="ellipse">
            <a:avLst/>
          </a:prstGeom>
          <a:solidFill>
            <a:srgbClr val="FFFF00"/>
          </a:solidFill>
          <a:ln w="50800">
            <a:noFill/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7" name="Line 2076"/>
          <p:cNvSpPr>
            <a:spLocks noChangeShapeType="1"/>
          </p:cNvSpPr>
          <p:nvPr/>
        </p:nvSpPr>
        <p:spPr bwMode="auto">
          <a:xfrm>
            <a:off x="5395309" y="3759660"/>
            <a:ext cx="1818626" cy="182975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8" name="Line 2077"/>
          <p:cNvSpPr>
            <a:spLocks noChangeShapeType="1"/>
          </p:cNvSpPr>
          <p:nvPr/>
        </p:nvSpPr>
        <p:spPr bwMode="auto">
          <a:xfrm>
            <a:off x="5861093" y="3352694"/>
            <a:ext cx="1770935" cy="17995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29" name="Line 2078"/>
          <p:cNvSpPr>
            <a:spLocks noChangeShapeType="1"/>
          </p:cNvSpPr>
          <p:nvPr/>
        </p:nvSpPr>
        <p:spPr bwMode="auto">
          <a:xfrm flipV="1">
            <a:off x="6449285" y="3265261"/>
            <a:ext cx="1090540" cy="108736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pic>
        <p:nvPicPr>
          <p:cNvPr id="30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72" y="894029"/>
            <a:ext cx="2046695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7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Game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01819" y="1853280"/>
            <a:ext cx="2238309" cy="2142926"/>
          </a:xfrm>
          <a:prstGeom prst="rect">
            <a:avLst/>
          </a:prstGeom>
          <a:solidFill>
            <a:srgbClr val="00B0F0"/>
          </a:solidFill>
          <a:ln w="50800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2308256" y="1891432"/>
            <a:ext cx="0" cy="2117491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239972" y="2921563"/>
            <a:ext cx="2174720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4946" y="2261836"/>
            <a:ext cx="780547" cy="40708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</a:t>
            </a:r>
            <a:r>
              <a:rPr kumimoji="0" lang="en-US" altLang="en-US" sz="2403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</a:t>
            </a:r>
            <a:r>
              <a:rPr kumimoji="0" lang="en-US" altLang="en-US" sz="240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=4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0921" y="2261836"/>
            <a:ext cx="780547" cy="40708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</a:t>
            </a:r>
            <a:r>
              <a:rPr kumimoji="0" lang="en-US" altLang="en-US" sz="2403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=3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3561" y="3291966"/>
            <a:ext cx="780547" cy="40708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</a:t>
            </a:r>
            <a:r>
              <a:rPr kumimoji="0" lang="en-US" altLang="en-US" sz="2403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=2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90921" y="3291966"/>
            <a:ext cx="780547" cy="40708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</a:t>
            </a:r>
            <a:r>
              <a:rPr kumimoji="0" lang="en-US" altLang="en-US" sz="2403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  <a:r>
              <a:rPr kumimoji="0" lang="en-US" altLang="en-US" sz="2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=1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934748" y="3741853"/>
            <a:ext cx="278516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972901" y="2692645"/>
            <a:ext cx="278516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04851" y="1595747"/>
            <a:ext cx="0" cy="259440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098414" y="1614823"/>
            <a:ext cx="0" cy="259440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70276"/>
              </p:ext>
            </p:extLst>
          </p:nvPr>
        </p:nvGraphicFramePr>
        <p:xfrm>
          <a:off x="4438465" y="1317548"/>
          <a:ext cx="2823321" cy="327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3" imgW="812447" imgH="939392" progId="Equation.3">
                  <p:embed/>
                </p:oleObj>
              </mc:Choice>
              <mc:Fallback>
                <p:oleObj name="Equation" r:id="rId3" imgW="812447" imgH="939392" progId="Equation.3">
                  <p:embed/>
                  <p:pic>
                    <p:nvPicPr>
                      <p:cNvPr id="25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465" y="1317548"/>
                        <a:ext cx="2823321" cy="32732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922030" y="1293702"/>
            <a:ext cx="3039522" cy="299501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7" name="Rectangle 1029"/>
          <p:cNvSpPr>
            <a:spLocks noChangeArrowheads="1"/>
          </p:cNvSpPr>
          <p:nvPr/>
        </p:nvSpPr>
        <p:spPr bwMode="auto">
          <a:xfrm>
            <a:off x="545987" y="5419470"/>
            <a:ext cx="8376327" cy="97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4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A practical problem has many more unknowns but the idea is the same!</a:t>
            </a:r>
            <a:endParaRPr kumimoji="0" lang="en-US" altLang="en-US" sz="3204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&amp; Error</a:t>
            </a:r>
            <a:endParaRPr lang="en-US" dirty="0"/>
          </a:p>
        </p:txBody>
      </p:sp>
      <p:sp>
        <p:nvSpPr>
          <p:cNvPr id="81" name="Line 102"/>
          <p:cNvSpPr>
            <a:spLocks noChangeShapeType="1"/>
          </p:cNvSpPr>
          <p:nvPr/>
        </p:nvSpPr>
        <p:spPr bwMode="auto">
          <a:xfrm flipH="1" flipV="1">
            <a:off x="3781379" y="5156652"/>
            <a:ext cx="84372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2" name="Rectangle 26"/>
          <p:cNvSpPr>
            <a:spLocks noChangeArrowheads="1"/>
          </p:cNvSpPr>
          <p:nvPr/>
        </p:nvSpPr>
        <p:spPr bwMode="auto">
          <a:xfrm>
            <a:off x="5615560" y="3069816"/>
            <a:ext cx="1323668" cy="1230045"/>
          </a:xfrm>
          <a:prstGeom prst="rect">
            <a:avLst/>
          </a:prstGeom>
          <a:solidFill>
            <a:schemeClr val="hlink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3" name="Line 27"/>
          <p:cNvSpPr>
            <a:spLocks noChangeShapeType="1"/>
          </p:cNvSpPr>
          <p:nvPr/>
        </p:nvSpPr>
        <p:spPr bwMode="auto">
          <a:xfrm flipH="1" flipV="1">
            <a:off x="6269752" y="3091024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4" name="Line 28"/>
          <p:cNvSpPr>
            <a:spLocks noChangeShapeType="1"/>
          </p:cNvSpPr>
          <p:nvPr/>
        </p:nvSpPr>
        <p:spPr bwMode="auto">
          <a:xfrm>
            <a:off x="5638487" y="368342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5658358" y="3303101"/>
            <a:ext cx="460074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6317135" y="3303101"/>
            <a:ext cx="463131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87" name="Rectangle 31"/>
          <p:cNvSpPr>
            <a:spLocks noChangeArrowheads="1"/>
          </p:cNvSpPr>
          <p:nvPr/>
        </p:nvSpPr>
        <p:spPr bwMode="auto">
          <a:xfrm>
            <a:off x="5675171" y="3894088"/>
            <a:ext cx="463131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88" name="Rectangle 32"/>
          <p:cNvSpPr>
            <a:spLocks noChangeArrowheads="1"/>
          </p:cNvSpPr>
          <p:nvPr/>
        </p:nvSpPr>
        <p:spPr bwMode="auto">
          <a:xfrm>
            <a:off x="6317135" y="3894088"/>
            <a:ext cx="463131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2237609" y="3058223"/>
            <a:ext cx="1323668" cy="1230045"/>
          </a:xfrm>
          <a:prstGeom prst="rect">
            <a:avLst/>
          </a:prstGeom>
          <a:solidFill>
            <a:srgbClr val="00B0F0"/>
          </a:solidFill>
          <a:ln w="50800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0" name="Line 4"/>
          <p:cNvSpPr>
            <a:spLocks noChangeShapeType="1"/>
          </p:cNvSpPr>
          <p:nvPr/>
        </p:nvSpPr>
        <p:spPr bwMode="auto">
          <a:xfrm flipH="1" flipV="1">
            <a:off x="2894857" y="3091024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1" name="Line 5"/>
          <p:cNvSpPr>
            <a:spLocks noChangeShapeType="1"/>
          </p:cNvSpPr>
          <p:nvPr/>
        </p:nvSpPr>
        <p:spPr bwMode="auto">
          <a:xfrm>
            <a:off x="2263593" y="368342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2283464" y="3303101"/>
            <a:ext cx="463131" cy="3520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2943769" y="3303101"/>
            <a:ext cx="461602" cy="3520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2301805" y="3894088"/>
            <a:ext cx="461602" cy="349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2943769" y="3894088"/>
            <a:ext cx="461602" cy="349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1</a:t>
            </a:r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 flipV="1">
            <a:off x="2680870" y="2866223"/>
            <a:ext cx="0" cy="156088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 flipV="1">
            <a:off x="3341175" y="2866223"/>
            <a:ext cx="0" cy="156088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>
            <a:off x="2240666" y="2866223"/>
            <a:ext cx="132061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9" name="Line 39"/>
          <p:cNvSpPr>
            <a:spLocks noChangeShapeType="1"/>
          </p:cNvSpPr>
          <p:nvPr/>
        </p:nvSpPr>
        <p:spPr bwMode="auto">
          <a:xfrm>
            <a:off x="5615560" y="2866223"/>
            <a:ext cx="1320611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553219" y="3069816"/>
            <a:ext cx="1323668" cy="1230045"/>
          </a:xfrm>
          <a:prstGeom prst="rect">
            <a:avLst/>
          </a:prstGeom>
          <a:solidFill>
            <a:schemeClr val="hlink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1" name="Line 19"/>
          <p:cNvSpPr>
            <a:spLocks noChangeShapeType="1"/>
          </p:cNvSpPr>
          <p:nvPr/>
        </p:nvSpPr>
        <p:spPr bwMode="auto">
          <a:xfrm flipH="1" flipV="1">
            <a:off x="1207410" y="3091024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576146" y="368342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596017" y="3303101"/>
            <a:ext cx="463131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1256322" y="3303101"/>
            <a:ext cx="461602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5" name="Rectangle 23"/>
          <p:cNvSpPr>
            <a:spLocks noChangeArrowheads="1"/>
          </p:cNvSpPr>
          <p:nvPr/>
        </p:nvSpPr>
        <p:spPr bwMode="auto">
          <a:xfrm>
            <a:off x="614358" y="3894088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1256322" y="3894088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7" name="Line 35"/>
          <p:cNvSpPr>
            <a:spLocks noChangeShapeType="1"/>
          </p:cNvSpPr>
          <p:nvPr/>
        </p:nvSpPr>
        <p:spPr bwMode="auto">
          <a:xfrm flipH="1" flipV="1">
            <a:off x="1580361" y="2866223"/>
            <a:ext cx="16814" cy="141950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8" name="Line 36"/>
          <p:cNvSpPr>
            <a:spLocks noChangeShapeType="1"/>
          </p:cNvSpPr>
          <p:nvPr/>
        </p:nvSpPr>
        <p:spPr bwMode="auto">
          <a:xfrm flipH="1" flipV="1">
            <a:off x="993422" y="2866223"/>
            <a:ext cx="21399" cy="14336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9" name="Line 40"/>
          <p:cNvSpPr>
            <a:spLocks noChangeShapeType="1"/>
          </p:cNvSpPr>
          <p:nvPr/>
        </p:nvSpPr>
        <p:spPr bwMode="auto">
          <a:xfrm>
            <a:off x="626586" y="2866223"/>
            <a:ext cx="1320611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 useBgFill="1">
        <p:nvSpPr>
          <p:cNvPr id="110" name="Oval 44"/>
          <p:cNvSpPr>
            <a:spLocks noChangeArrowheads="1"/>
          </p:cNvSpPr>
          <p:nvPr/>
        </p:nvSpPr>
        <p:spPr bwMode="auto">
          <a:xfrm>
            <a:off x="1800462" y="2255442"/>
            <a:ext cx="586938" cy="475052"/>
          </a:xfrm>
          <a:prstGeom prst="ellipse">
            <a:avLst/>
          </a:prstGeom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1" name="Line 45"/>
          <p:cNvSpPr>
            <a:spLocks noChangeShapeType="1"/>
          </p:cNvSpPr>
          <p:nvPr/>
        </p:nvSpPr>
        <p:spPr bwMode="auto">
          <a:xfrm>
            <a:off x="1800462" y="2492968"/>
            <a:ext cx="5869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2" name="Line 46"/>
          <p:cNvSpPr>
            <a:spLocks noChangeShapeType="1"/>
          </p:cNvSpPr>
          <p:nvPr/>
        </p:nvSpPr>
        <p:spPr bwMode="auto">
          <a:xfrm flipV="1">
            <a:off x="1286892" y="2526900"/>
            <a:ext cx="513571" cy="339323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3" name="Line 47"/>
          <p:cNvSpPr>
            <a:spLocks noChangeShapeType="1"/>
          </p:cNvSpPr>
          <p:nvPr/>
        </p:nvSpPr>
        <p:spPr bwMode="auto">
          <a:xfrm flipH="1" flipV="1">
            <a:off x="2387401" y="2526900"/>
            <a:ext cx="513571" cy="33932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4" name="Line 50"/>
          <p:cNvSpPr>
            <a:spLocks noChangeShapeType="1"/>
          </p:cNvSpPr>
          <p:nvPr/>
        </p:nvSpPr>
        <p:spPr bwMode="auto">
          <a:xfrm flipV="1">
            <a:off x="2093932" y="2238476"/>
            <a:ext cx="3533856" cy="1696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5" name="Line 52"/>
          <p:cNvSpPr>
            <a:spLocks noChangeShapeType="1"/>
          </p:cNvSpPr>
          <p:nvPr/>
        </p:nvSpPr>
        <p:spPr bwMode="auto">
          <a:xfrm flipV="1">
            <a:off x="6055764" y="2866223"/>
            <a:ext cx="0" cy="176447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V="1">
            <a:off x="6716069" y="2866223"/>
            <a:ext cx="0" cy="176447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7" name="Line 54"/>
          <p:cNvSpPr>
            <a:spLocks noChangeShapeType="1"/>
          </p:cNvSpPr>
          <p:nvPr/>
        </p:nvSpPr>
        <p:spPr bwMode="auto">
          <a:xfrm>
            <a:off x="2093932" y="3273410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8" name="Line 55"/>
          <p:cNvSpPr>
            <a:spLocks noChangeShapeType="1"/>
          </p:cNvSpPr>
          <p:nvPr/>
        </p:nvSpPr>
        <p:spPr bwMode="auto">
          <a:xfrm>
            <a:off x="2093932" y="3816327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9" name="Line 56"/>
          <p:cNvSpPr>
            <a:spLocks noChangeShapeType="1"/>
          </p:cNvSpPr>
          <p:nvPr/>
        </p:nvSpPr>
        <p:spPr bwMode="auto">
          <a:xfrm>
            <a:off x="3854746" y="3069816"/>
            <a:ext cx="0" cy="128942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0" name="Line 57"/>
          <p:cNvSpPr>
            <a:spLocks noChangeShapeType="1"/>
          </p:cNvSpPr>
          <p:nvPr/>
        </p:nvSpPr>
        <p:spPr bwMode="auto">
          <a:xfrm>
            <a:off x="5395458" y="3069816"/>
            <a:ext cx="0" cy="128942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1" name="Line 58"/>
          <p:cNvSpPr>
            <a:spLocks noChangeShapeType="1"/>
          </p:cNvSpPr>
          <p:nvPr/>
        </p:nvSpPr>
        <p:spPr bwMode="auto">
          <a:xfrm>
            <a:off x="5395458" y="3273410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2" name="Line 59"/>
          <p:cNvSpPr>
            <a:spLocks noChangeShapeType="1"/>
          </p:cNvSpPr>
          <p:nvPr/>
        </p:nvSpPr>
        <p:spPr bwMode="auto">
          <a:xfrm>
            <a:off x="5395458" y="3816327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 useBgFill="1">
        <p:nvSpPr>
          <p:cNvPr id="123" name="Oval 61"/>
          <p:cNvSpPr>
            <a:spLocks noChangeArrowheads="1"/>
          </p:cNvSpPr>
          <p:nvPr/>
        </p:nvSpPr>
        <p:spPr bwMode="auto">
          <a:xfrm>
            <a:off x="4349975" y="3132026"/>
            <a:ext cx="586938" cy="475052"/>
          </a:xfrm>
          <a:prstGeom prst="ellipse">
            <a:avLst/>
          </a:prstGeom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>
            <a:off x="4349975" y="3369551"/>
            <a:ext cx="5869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5" name="Line 63"/>
          <p:cNvSpPr>
            <a:spLocks noChangeShapeType="1"/>
          </p:cNvSpPr>
          <p:nvPr/>
        </p:nvSpPr>
        <p:spPr bwMode="auto">
          <a:xfrm flipV="1">
            <a:off x="3836404" y="3392173"/>
            <a:ext cx="51357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6" name="Line 64"/>
          <p:cNvSpPr>
            <a:spLocks noChangeShapeType="1"/>
          </p:cNvSpPr>
          <p:nvPr/>
        </p:nvSpPr>
        <p:spPr bwMode="auto">
          <a:xfrm flipH="1" flipV="1">
            <a:off x="4936913" y="3392173"/>
            <a:ext cx="440204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7" name="Line 75"/>
          <p:cNvSpPr>
            <a:spLocks noChangeShapeType="1"/>
          </p:cNvSpPr>
          <p:nvPr/>
        </p:nvSpPr>
        <p:spPr bwMode="auto">
          <a:xfrm>
            <a:off x="4637330" y="3595767"/>
            <a:ext cx="0" cy="91617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8" name="Line 76"/>
          <p:cNvSpPr>
            <a:spLocks noChangeShapeType="1"/>
          </p:cNvSpPr>
          <p:nvPr/>
        </p:nvSpPr>
        <p:spPr bwMode="auto">
          <a:xfrm>
            <a:off x="6269752" y="2255442"/>
            <a:ext cx="0" cy="61078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9" name="Rectangle 77"/>
          <p:cNvSpPr>
            <a:spLocks noChangeArrowheads="1"/>
          </p:cNvSpPr>
          <p:nvPr/>
        </p:nvSpPr>
        <p:spPr bwMode="auto">
          <a:xfrm>
            <a:off x="2259008" y="4562837"/>
            <a:ext cx="1323668" cy="1230045"/>
          </a:xfrm>
          <a:prstGeom prst="rect">
            <a:avLst/>
          </a:prstGeom>
          <a:solidFill>
            <a:schemeClr val="hlink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0" name="Line 78"/>
          <p:cNvSpPr>
            <a:spLocks noChangeShapeType="1"/>
          </p:cNvSpPr>
          <p:nvPr/>
        </p:nvSpPr>
        <p:spPr bwMode="auto">
          <a:xfrm flipH="1" flipV="1">
            <a:off x="2913199" y="4584044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1" name="Line 79"/>
          <p:cNvSpPr>
            <a:spLocks noChangeShapeType="1"/>
          </p:cNvSpPr>
          <p:nvPr/>
        </p:nvSpPr>
        <p:spPr bwMode="auto">
          <a:xfrm>
            <a:off x="2281935" y="517644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2" name="Rectangle 80"/>
          <p:cNvSpPr>
            <a:spLocks noChangeArrowheads="1"/>
          </p:cNvSpPr>
          <p:nvPr/>
        </p:nvSpPr>
        <p:spPr bwMode="auto">
          <a:xfrm>
            <a:off x="2301805" y="4796121"/>
            <a:ext cx="463131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</a:p>
        </p:txBody>
      </p:sp>
      <p:sp>
        <p:nvSpPr>
          <p:cNvPr id="133" name="Rectangle 81"/>
          <p:cNvSpPr>
            <a:spLocks noChangeArrowheads="1"/>
          </p:cNvSpPr>
          <p:nvPr/>
        </p:nvSpPr>
        <p:spPr bwMode="auto">
          <a:xfrm>
            <a:off x="2962111" y="4796121"/>
            <a:ext cx="461602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134" name="Rectangle 82"/>
          <p:cNvSpPr>
            <a:spLocks noChangeArrowheads="1"/>
          </p:cNvSpPr>
          <p:nvPr/>
        </p:nvSpPr>
        <p:spPr bwMode="auto">
          <a:xfrm>
            <a:off x="2320147" y="5388522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135" name="Rectangle 83"/>
          <p:cNvSpPr>
            <a:spLocks noChangeArrowheads="1"/>
          </p:cNvSpPr>
          <p:nvPr/>
        </p:nvSpPr>
        <p:spPr bwMode="auto">
          <a:xfrm>
            <a:off x="2962111" y="5388522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1</a:t>
            </a:r>
          </a:p>
        </p:txBody>
      </p:sp>
      <p:sp>
        <p:nvSpPr>
          <p:cNvPr id="136" name="Rectangle 87"/>
          <p:cNvSpPr>
            <a:spLocks noChangeArrowheads="1"/>
          </p:cNvSpPr>
          <p:nvPr/>
        </p:nvSpPr>
        <p:spPr bwMode="auto">
          <a:xfrm>
            <a:off x="5615560" y="1933085"/>
            <a:ext cx="1323668" cy="585332"/>
          </a:xfrm>
          <a:prstGeom prst="rect">
            <a:avLst/>
          </a:prstGeom>
          <a:solidFill>
            <a:schemeClr val="bg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7" name="Line 88"/>
          <p:cNvSpPr>
            <a:spLocks noChangeShapeType="1"/>
          </p:cNvSpPr>
          <p:nvPr/>
        </p:nvSpPr>
        <p:spPr bwMode="auto">
          <a:xfrm flipV="1">
            <a:off x="6269752" y="1954293"/>
            <a:ext cx="0" cy="55564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8" name="Rectangle 90"/>
          <p:cNvSpPr>
            <a:spLocks noChangeArrowheads="1"/>
          </p:cNvSpPr>
          <p:nvPr/>
        </p:nvSpPr>
        <p:spPr bwMode="auto">
          <a:xfrm>
            <a:off x="5748538" y="2098505"/>
            <a:ext cx="464659" cy="352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6</a:t>
            </a:r>
          </a:p>
        </p:txBody>
      </p:sp>
      <p:sp>
        <p:nvSpPr>
          <p:cNvPr id="139" name="Rectangle 91"/>
          <p:cNvSpPr>
            <a:spLocks noChangeArrowheads="1"/>
          </p:cNvSpPr>
          <p:nvPr/>
        </p:nvSpPr>
        <p:spPr bwMode="auto">
          <a:xfrm>
            <a:off x="6408844" y="2098505"/>
            <a:ext cx="460074" cy="352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</a:p>
        </p:txBody>
      </p:sp>
      <p:sp>
        <p:nvSpPr>
          <p:cNvPr id="140" name="Rectangle 94"/>
          <p:cNvSpPr>
            <a:spLocks noChangeArrowheads="1"/>
          </p:cNvSpPr>
          <p:nvPr/>
        </p:nvSpPr>
        <p:spPr bwMode="auto">
          <a:xfrm rot="16200000">
            <a:off x="3996094" y="4827531"/>
            <a:ext cx="1224390" cy="632793"/>
          </a:xfrm>
          <a:prstGeom prst="rect">
            <a:avLst/>
          </a:prstGeom>
          <a:solidFill>
            <a:schemeClr val="bg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1" name="Line 95"/>
          <p:cNvSpPr>
            <a:spLocks noChangeShapeType="1"/>
          </p:cNvSpPr>
          <p:nvPr/>
        </p:nvSpPr>
        <p:spPr bwMode="auto">
          <a:xfrm rot="16200000" flipV="1">
            <a:off x="4614403" y="4848528"/>
            <a:ext cx="0" cy="600694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2" name="Rectangle 96"/>
          <p:cNvSpPr>
            <a:spLocks noChangeArrowheads="1"/>
          </p:cNvSpPr>
          <p:nvPr/>
        </p:nvSpPr>
        <p:spPr bwMode="auto">
          <a:xfrm>
            <a:off x="4430985" y="5235827"/>
            <a:ext cx="461602" cy="349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-2</a:t>
            </a:r>
          </a:p>
        </p:txBody>
      </p:sp>
      <p:sp>
        <p:nvSpPr>
          <p:cNvPr id="143" name="Rectangle 97"/>
          <p:cNvSpPr>
            <a:spLocks noChangeArrowheads="1"/>
          </p:cNvSpPr>
          <p:nvPr/>
        </p:nvSpPr>
        <p:spPr bwMode="auto">
          <a:xfrm>
            <a:off x="4560906" y="4677358"/>
            <a:ext cx="223159" cy="352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7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144" name="Line 99"/>
          <p:cNvSpPr>
            <a:spLocks noChangeShapeType="1"/>
          </p:cNvSpPr>
          <p:nvPr/>
        </p:nvSpPr>
        <p:spPr bwMode="auto">
          <a:xfrm>
            <a:off x="3799720" y="4528904"/>
            <a:ext cx="0" cy="128942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5" name="Line 100"/>
          <p:cNvSpPr>
            <a:spLocks noChangeShapeType="1"/>
          </p:cNvSpPr>
          <p:nvPr/>
        </p:nvSpPr>
        <p:spPr bwMode="auto">
          <a:xfrm>
            <a:off x="1745437" y="4817329"/>
            <a:ext cx="203594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6" name="Line 101"/>
          <p:cNvSpPr>
            <a:spLocks noChangeShapeType="1"/>
          </p:cNvSpPr>
          <p:nvPr/>
        </p:nvSpPr>
        <p:spPr bwMode="auto">
          <a:xfrm>
            <a:off x="1708753" y="5360245"/>
            <a:ext cx="2090967" cy="1696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7" name="Line 103"/>
          <p:cNvSpPr>
            <a:spLocks noChangeShapeType="1"/>
          </p:cNvSpPr>
          <p:nvPr/>
        </p:nvSpPr>
        <p:spPr bwMode="auto">
          <a:xfrm>
            <a:off x="6275865" y="4338035"/>
            <a:ext cx="0" cy="8143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8" name="Line 104"/>
          <p:cNvSpPr>
            <a:spLocks noChangeShapeType="1"/>
          </p:cNvSpPr>
          <p:nvPr/>
        </p:nvSpPr>
        <p:spPr bwMode="auto">
          <a:xfrm flipH="1">
            <a:off x="4955255" y="5152410"/>
            <a:ext cx="135729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9" name="Rectangle 105"/>
          <p:cNvSpPr>
            <a:spLocks noChangeArrowheads="1"/>
          </p:cNvSpPr>
          <p:nvPr/>
        </p:nvSpPr>
        <p:spPr bwMode="auto">
          <a:xfrm>
            <a:off x="6561692" y="4830053"/>
            <a:ext cx="2100138" cy="8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Update a guess</a:t>
            </a:r>
            <a:b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</a:br>
            <a: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based on</a:t>
            </a:r>
            <a:b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</a:br>
            <a:r>
              <a:rPr kumimoji="0" lang="en-US" altLang="en-US" sz="2003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data differences</a:t>
            </a:r>
          </a:p>
        </p:txBody>
      </p:sp>
      <p:sp>
        <p:nvSpPr>
          <p:cNvPr id="150" name="Rectangle 106"/>
          <p:cNvSpPr>
            <a:spLocks noChangeArrowheads="1"/>
          </p:cNvSpPr>
          <p:nvPr/>
        </p:nvSpPr>
        <p:spPr bwMode="auto">
          <a:xfrm>
            <a:off x="7069149" y="3404898"/>
            <a:ext cx="1129550" cy="3223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Guess 1</a:t>
            </a:r>
          </a:p>
        </p:txBody>
      </p:sp>
      <p:sp>
        <p:nvSpPr>
          <p:cNvPr id="151" name="Rectangle 107"/>
          <p:cNvSpPr>
            <a:spLocks noChangeArrowheads="1"/>
          </p:cNvSpPr>
          <p:nvPr/>
        </p:nvSpPr>
        <p:spPr bwMode="auto">
          <a:xfrm>
            <a:off x="649514" y="4407314"/>
            <a:ext cx="1129550" cy="3223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Guess 0</a:t>
            </a:r>
          </a:p>
        </p:txBody>
      </p:sp>
      <p:sp>
        <p:nvSpPr>
          <p:cNvPr id="152" name="Rectangle 108"/>
          <p:cNvSpPr>
            <a:spLocks noChangeArrowheads="1"/>
          </p:cNvSpPr>
          <p:nvPr/>
        </p:nvSpPr>
        <p:spPr bwMode="auto">
          <a:xfrm>
            <a:off x="999537" y="4916298"/>
            <a:ext cx="1129550" cy="3223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Guess 2</a:t>
            </a:r>
          </a:p>
        </p:txBody>
      </p:sp>
      <p:sp>
        <p:nvSpPr>
          <p:cNvPr id="153" name="Rectangle 109"/>
          <p:cNvSpPr>
            <a:spLocks noChangeArrowheads="1"/>
          </p:cNvSpPr>
          <p:nvPr/>
        </p:nvSpPr>
        <p:spPr bwMode="auto">
          <a:xfrm>
            <a:off x="7076791" y="2098505"/>
            <a:ext cx="756600" cy="322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Error</a:t>
            </a:r>
          </a:p>
        </p:txBody>
      </p:sp>
      <p:sp>
        <p:nvSpPr>
          <p:cNvPr id="154" name="Rectangle 110"/>
          <p:cNvSpPr>
            <a:spLocks noChangeArrowheads="1"/>
          </p:cNvSpPr>
          <p:nvPr/>
        </p:nvSpPr>
        <p:spPr bwMode="auto">
          <a:xfrm>
            <a:off x="5057663" y="5354590"/>
            <a:ext cx="756600" cy="322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3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7328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93" y="1288113"/>
            <a:ext cx="7502014" cy="3908323"/>
          </a:xfrm>
        </p:spPr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Convert X-ray data into line integrals to form a system of linear equations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Solve the system of linear equations to reconstruct an underlying image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Regularize the image reconstruction with various prior knowledge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Iteratively refine an intermediate image until the outcome is satisfactory</a:t>
            </a:r>
            <a:endParaRPr lang="en-US" dirty="0"/>
          </a:p>
        </p:txBody>
      </p:sp>
      <p:pic>
        <p:nvPicPr>
          <p:cNvPr id="4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6518" y="4905592"/>
            <a:ext cx="2046695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1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Reconstruction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32" y="1406634"/>
            <a:ext cx="60804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Duality of Information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Algebraic Approach</a:t>
            </a:r>
          </a:p>
          <a:p>
            <a:r>
              <a:rPr lang="en-US" sz="2800" b="1" dirty="0"/>
              <a:t>	</a:t>
            </a:r>
            <a:r>
              <a:rPr lang="en-US" sz="2800" dirty="0" smtClean="0"/>
              <a:t>Solution Uniqueness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Data Independence/Sufficiency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Analytic Approach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Fourier Slice Theorem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Filtered Backprojection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Examples</a:t>
            </a:r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dirty="0" smtClean="0"/>
              <a:t>Numerical Examples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Clinical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431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Waves</a:t>
            </a:r>
            <a:endParaRPr 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1011054" y="2214463"/>
            <a:ext cx="1278125" cy="2422715"/>
          </a:xfrm>
          <a:prstGeom prst="flowChartPunchedTape">
            <a:avLst/>
          </a:prstGeom>
          <a:solidFill>
            <a:srgbClr val="33CC33"/>
          </a:solidFill>
          <a:ln w="508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289180" y="2252616"/>
            <a:ext cx="1278125" cy="2422715"/>
          </a:xfrm>
          <a:prstGeom prst="flowChartPunchedTape">
            <a:avLst/>
          </a:prstGeom>
          <a:solidFill>
            <a:srgbClr val="33CC33"/>
          </a:solidFill>
          <a:ln w="508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3576843" y="2309846"/>
            <a:ext cx="1278125" cy="2422715"/>
          </a:xfrm>
          <a:prstGeom prst="flowChartPunchedTape">
            <a:avLst/>
          </a:prstGeom>
          <a:solidFill>
            <a:srgbClr val="33CC33"/>
          </a:solidFill>
          <a:ln w="508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4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247994" y="2204925"/>
            <a:ext cx="5474954" cy="194580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1983955" y="1918778"/>
            <a:ext cx="0" cy="32048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2136567" y="1918778"/>
            <a:ext cx="0" cy="32048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2289179" y="1918778"/>
            <a:ext cx="0" cy="32048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2441791" y="1918778"/>
            <a:ext cx="0" cy="32048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2613480" y="1918778"/>
            <a:ext cx="0" cy="32048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V="1">
            <a:off x="400606" y="2357537"/>
            <a:ext cx="5474954" cy="194580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553218" y="2510149"/>
            <a:ext cx="5474954" cy="194580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V="1">
            <a:off x="705830" y="2662761"/>
            <a:ext cx="5474954" cy="194580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4994863" y="3111059"/>
            <a:ext cx="3920220" cy="164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4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No any info in projection data along non-orthogonal directions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516582" y="5133167"/>
            <a:ext cx="5471775" cy="86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4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Info in projection data along the orthogonal direction</a:t>
            </a:r>
          </a:p>
        </p:txBody>
      </p:sp>
    </p:spTree>
    <p:extLst>
      <p:ext uri="{BB962C8B-B14F-4D97-AF65-F5344CB8AC3E}">
        <p14:creationId xmlns:p14="http://schemas.microsoft.com/office/powerpoint/2010/main" val="110955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Your Scores Good?</a:t>
            </a:r>
            <a:endParaRPr lang="en-US" dirty="0"/>
          </a:p>
        </p:txBody>
      </p:sp>
      <p:pic>
        <p:nvPicPr>
          <p:cNvPr id="27650" name="Picture 2" descr="https://artofeducation.files.wordpress.com/2012/05/parents-yelling-at-teach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1390"/>
            <a:ext cx="8647494" cy="487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Slice Theorem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627759" y="2318067"/>
            <a:ext cx="1982459" cy="198245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1776" b="1" dirty="0" err="1">
              <a:latin typeface="+mn-lt"/>
            </a:endParaRPr>
          </a:p>
        </p:txBody>
      </p:sp>
      <p:pic>
        <p:nvPicPr>
          <p:cNvPr id="6" name="Picture 60" descr="C:\AAA\ima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43658" y="2296499"/>
            <a:ext cx="2030587" cy="2030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raight Arrow Connector 105"/>
          <p:cNvSpPr>
            <a:spLocks noChangeShapeType="1"/>
          </p:cNvSpPr>
          <p:nvPr/>
        </p:nvSpPr>
        <p:spPr bwMode="auto">
          <a:xfrm flipV="1">
            <a:off x="1906723" y="3307079"/>
            <a:ext cx="289470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8" name="Straight Arrow Connector 105"/>
          <p:cNvSpPr>
            <a:spLocks noChangeShapeType="1"/>
          </p:cNvSpPr>
          <p:nvPr/>
        </p:nvSpPr>
        <p:spPr bwMode="auto">
          <a:xfrm flipV="1">
            <a:off x="5172584" y="3307079"/>
            <a:ext cx="289470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9" name="Straight Arrow Connector 105"/>
          <p:cNvSpPr>
            <a:spLocks noChangeShapeType="1"/>
          </p:cNvSpPr>
          <p:nvPr/>
        </p:nvSpPr>
        <p:spPr bwMode="auto">
          <a:xfrm rot="16200000" flipV="1">
            <a:off x="2080101" y="3133703"/>
            <a:ext cx="254795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10" name="Straight Arrow Connector 105"/>
          <p:cNvSpPr>
            <a:spLocks noChangeShapeType="1"/>
          </p:cNvSpPr>
          <p:nvPr/>
        </p:nvSpPr>
        <p:spPr bwMode="auto">
          <a:xfrm rot="16200000" flipV="1">
            <a:off x="5078425" y="2905262"/>
            <a:ext cx="308302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96654"/>
              </p:ext>
            </p:extLst>
          </p:nvPr>
        </p:nvGraphicFramePr>
        <p:xfrm>
          <a:off x="4642507" y="3369126"/>
          <a:ext cx="211520" cy="2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2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11" name="对象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2507" y="3369126"/>
                        <a:ext cx="211520" cy="22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20316"/>
              </p:ext>
            </p:extLst>
          </p:nvPr>
        </p:nvGraphicFramePr>
        <p:xfrm>
          <a:off x="3412873" y="1778499"/>
          <a:ext cx="224211" cy="28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"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12" name="对象 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2873" y="1778499"/>
                        <a:ext cx="224211" cy="289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23776"/>
              </p:ext>
            </p:extLst>
          </p:nvPr>
        </p:nvGraphicFramePr>
        <p:xfrm>
          <a:off x="7902305" y="3366276"/>
          <a:ext cx="211520" cy="2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4"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13" name="对象 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02305" y="3366276"/>
                        <a:ext cx="211520" cy="22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59582"/>
              </p:ext>
            </p:extLst>
          </p:nvPr>
        </p:nvGraphicFramePr>
        <p:xfrm>
          <a:off x="6695656" y="1280725"/>
          <a:ext cx="179087" cy="2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5"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14" name="对象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95656" y="1280725"/>
                        <a:ext cx="179087" cy="22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12417"/>
              </p:ext>
            </p:extLst>
          </p:nvPr>
        </p:nvGraphicFramePr>
        <p:xfrm>
          <a:off x="4817489" y="1894979"/>
          <a:ext cx="135372" cy="25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6" name="Equation" r:id="rId12" imgW="114120" imgH="215640" progId="Equation.DSMT4">
                  <p:embed/>
                </p:oleObj>
              </mc:Choice>
              <mc:Fallback>
                <p:oleObj name="Equation" r:id="rId12" imgW="114120" imgH="215640" progId="Equation.DSMT4">
                  <p:embed/>
                  <p:pic>
                    <p:nvPicPr>
                      <p:cNvPr id="15" name="对象 2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17489" y="1894979"/>
                        <a:ext cx="135372" cy="259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traight Arrow Connector 105"/>
          <p:cNvSpPr>
            <a:spLocks noChangeShapeType="1"/>
          </p:cNvSpPr>
          <p:nvPr/>
        </p:nvSpPr>
        <p:spPr bwMode="auto">
          <a:xfrm rot="18900000">
            <a:off x="1691125" y="3224728"/>
            <a:ext cx="3492610" cy="20443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3338704" y="2604836"/>
            <a:ext cx="1119312" cy="1421656"/>
          </a:xfrm>
          <a:prstGeom prst="arc">
            <a:avLst>
              <a:gd name="adj1" fmla="val 16909222"/>
              <a:gd name="adj2" fmla="val 21533365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defTabSz="812209"/>
            <a:endParaRPr lang="en-US" sz="1776" b="1">
              <a:latin typeface="+mn-lt"/>
            </a:endParaRPr>
          </a:p>
        </p:txBody>
      </p:sp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94656"/>
              </p:ext>
            </p:extLst>
          </p:nvPr>
        </p:nvGraphicFramePr>
        <p:xfrm>
          <a:off x="4445449" y="2796544"/>
          <a:ext cx="210109" cy="29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7" name="Equation" r:id="rId14" imgW="177480" imgH="241200" progId="Equation.DSMT4">
                  <p:embed/>
                </p:oleObj>
              </mc:Choice>
              <mc:Fallback>
                <p:oleObj name="Equation" r:id="rId14" imgW="177480" imgH="241200" progId="Equation.DSMT4">
                  <p:embed/>
                  <p:pic>
                    <p:nvPicPr>
                      <p:cNvPr id="18" name="对象 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45449" y="2796544"/>
                        <a:ext cx="210109" cy="29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ie 18"/>
          <p:cNvSpPr/>
          <p:nvPr/>
        </p:nvSpPr>
        <p:spPr bwMode="auto">
          <a:xfrm rot="8100000">
            <a:off x="5651309" y="2474486"/>
            <a:ext cx="1940350" cy="1676577"/>
          </a:xfrm>
          <a:prstGeom prst="pie">
            <a:avLst>
              <a:gd name="adj1" fmla="val 0"/>
              <a:gd name="adj2" fmla="val 10757782"/>
            </a:avLst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1776" b="1" dirty="0" err="1">
              <a:latin typeface="+mn-lt"/>
            </a:endParaRPr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316414"/>
              </p:ext>
            </p:extLst>
          </p:nvPr>
        </p:nvGraphicFramePr>
        <p:xfrm>
          <a:off x="7902306" y="1997776"/>
          <a:ext cx="255233" cy="2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8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20" name="对象 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2306" y="1997776"/>
                        <a:ext cx="255233" cy="2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82779"/>
              </p:ext>
            </p:extLst>
          </p:nvPr>
        </p:nvGraphicFramePr>
        <p:xfrm>
          <a:off x="2608092" y="4636706"/>
          <a:ext cx="896843" cy="36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" name="Equation" r:id="rId18" imgW="761760" imgH="304560" progId="Equation.DSMT4">
                  <p:embed/>
                </p:oleObj>
              </mc:Choice>
              <mc:Fallback>
                <p:oleObj name="Equation" r:id="rId18" imgW="761760" imgH="304560" progId="Equation.DSMT4">
                  <p:embed/>
                  <p:pic>
                    <p:nvPicPr>
                      <p:cNvPr id="21" name="对象 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08092" y="4636706"/>
                        <a:ext cx="896843" cy="36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93748"/>
              </p:ext>
            </p:extLst>
          </p:nvPr>
        </p:nvGraphicFramePr>
        <p:xfrm>
          <a:off x="5849578" y="4636705"/>
          <a:ext cx="2077122" cy="36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" name="Equation" r:id="rId20" imgW="1765080" imgH="304560" progId="Equation.DSMT4">
                  <p:embed/>
                </p:oleObj>
              </mc:Choice>
              <mc:Fallback>
                <p:oleObj name="Equation" r:id="rId20" imgW="1765080" imgH="304560" progId="Equation.DSMT4">
                  <p:embed/>
                  <p:pic>
                    <p:nvPicPr>
                      <p:cNvPr id="22" name="对象 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49578" y="4636705"/>
                        <a:ext cx="2077122" cy="365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50529"/>
              </p:ext>
            </p:extLst>
          </p:nvPr>
        </p:nvGraphicFramePr>
        <p:xfrm>
          <a:off x="2147987" y="1829264"/>
          <a:ext cx="180497" cy="2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" name="Equation" r:id="rId22" imgW="152280" imgH="190440" progId="Equation.DSMT4">
                  <p:embed/>
                </p:oleObj>
              </mc:Choice>
              <mc:Fallback>
                <p:oleObj name="Equation" r:id="rId22" imgW="152280" imgH="190440" progId="Equation.DSMT4">
                  <p:embed/>
                  <p:pic>
                    <p:nvPicPr>
                      <p:cNvPr id="23" name="对象 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47987" y="1829264"/>
                        <a:ext cx="180497" cy="22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 bwMode="auto">
          <a:xfrm>
            <a:off x="3697012" y="5010060"/>
            <a:ext cx="2022269" cy="3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ctr" eaLnBrk="1" hangingPunct="1"/>
            <a:r>
              <a:rPr lang="en-US" sz="1776" kern="0" dirty="0">
                <a:latin typeface="+mn-lt"/>
              </a:rPr>
              <a:t>2D Fourier Transform</a:t>
            </a:r>
          </a:p>
        </p:txBody>
      </p:sp>
      <p:cxnSp>
        <p:nvCxnSpPr>
          <p:cNvPr id="25" name="Curved Connector 24"/>
          <p:cNvCxnSpPr>
            <a:endCxn id="19" idx="1"/>
          </p:cNvCxnSpPr>
          <p:nvPr/>
        </p:nvCxnSpPr>
        <p:spPr bwMode="auto">
          <a:xfrm>
            <a:off x="2812296" y="1363006"/>
            <a:ext cx="3216427" cy="1357011"/>
          </a:xfrm>
          <a:prstGeom prst="curvedConnector2">
            <a:avLst/>
          </a:prstGeom>
          <a:solidFill>
            <a:schemeClr val="accent1"/>
          </a:solidFill>
          <a:ln w="12700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Arc 25"/>
          <p:cNvSpPr/>
          <p:nvPr/>
        </p:nvSpPr>
        <p:spPr bwMode="auto">
          <a:xfrm>
            <a:off x="6550905" y="2864911"/>
            <a:ext cx="761887" cy="834463"/>
          </a:xfrm>
          <a:prstGeom prst="arc">
            <a:avLst>
              <a:gd name="adj1" fmla="val 16909222"/>
              <a:gd name="adj2" fmla="val 21533365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defTabSz="812209"/>
            <a:endParaRPr lang="en-US" sz="1776" b="1">
              <a:latin typeface="+mn-lt"/>
            </a:endParaRPr>
          </a:p>
        </p:txBody>
      </p:sp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66206"/>
              </p:ext>
            </p:extLst>
          </p:nvPr>
        </p:nvGraphicFramePr>
        <p:xfrm>
          <a:off x="6932414" y="2987814"/>
          <a:ext cx="210109" cy="29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2" name="Equation" r:id="rId24" imgW="177480" imgH="241200" progId="Equation.DSMT4">
                  <p:embed/>
                </p:oleObj>
              </mc:Choice>
              <mc:Fallback>
                <p:oleObj name="Equation" r:id="rId24" imgW="177480" imgH="241200" progId="Equation.DSMT4">
                  <p:embed/>
                  <p:pic>
                    <p:nvPicPr>
                      <p:cNvPr id="27" name="对象 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32414" y="2987814"/>
                        <a:ext cx="210109" cy="29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3637084" y="4819316"/>
            <a:ext cx="2110964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itle 1"/>
          <p:cNvSpPr txBox="1">
            <a:spLocks/>
          </p:cNvSpPr>
          <p:nvPr/>
        </p:nvSpPr>
        <p:spPr bwMode="auto">
          <a:xfrm>
            <a:off x="4280301" y="1184826"/>
            <a:ext cx="2179326" cy="3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567" tIns="45784" rIns="91567" bIns="45784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548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05536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811073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216609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622146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1776" kern="0">
                <a:latin typeface="+mn-lt"/>
              </a:rPr>
              <a:t>1D Fourier Transform</a:t>
            </a:r>
            <a:endParaRPr lang="en-US" sz="1776" kern="0" dirty="0">
              <a:latin typeface="+mn-lt"/>
            </a:endParaRPr>
          </a:p>
        </p:txBody>
      </p:sp>
      <p:sp>
        <p:nvSpPr>
          <p:cNvPr id="30" name="Straight Arrow Connector 105"/>
          <p:cNvSpPr>
            <a:spLocks noChangeShapeType="1"/>
          </p:cNvSpPr>
          <p:nvPr/>
        </p:nvSpPr>
        <p:spPr bwMode="auto">
          <a:xfrm rot="13500000" flipV="1">
            <a:off x="1578547" y="3280814"/>
            <a:ext cx="3502598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graphicFrame>
        <p:nvGraphicFramePr>
          <p:cNvPr id="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17166"/>
              </p:ext>
            </p:extLst>
          </p:nvPr>
        </p:nvGraphicFramePr>
        <p:xfrm>
          <a:off x="1101605" y="955573"/>
          <a:ext cx="826336" cy="36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3" name="Equation" r:id="rId25" imgW="698400" imgH="304560" progId="Equation.DSMT4">
                  <p:embed/>
                </p:oleObj>
              </mc:Choice>
              <mc:Fallback>
                <p:oleObj name="Equation" r:id="rId25" imgW="698400" imgH="304560" progId="Equation.DSMT4">
                  <p:embed/>
                  <p:pic>
                    <p:nvPicPr>
                      <p:cNvPr id="31" name="对象 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01605" y="955573"/>
                        <a:ext cx="826336" cy="366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 bwMode="auto">
          <a:xfrm>
            <a:off x="1400298" y="3342236"/>
            <a:ext cx="869053" cy="3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ctr" eaLnBrk="1" hangingPunct="1"/>
            <a:r>
              <a:rPr lang="en-US" sz="1776" kern="0" dirty="0">
                <a:latin typeface="+mn-lt"/>
              </a:rPr>
              <a:t>X-rays</a:t>
            </a:r>
          </a:p>
        </p:txBody>
      </p:sp>
      <p:sp>
        <p:nvSpPr>
          <p:cNvPr id="33" name="Freeform 32"/>
          <p:cNvSpPr/>
          <p:nvPr/>
        </p:nvSpPr>
        <p:spPr bwMode="auto">
          <a:xfrm flipH="1">
            <a:off x="1450053" y="1410195"/>
            <a:ext cx="1516203" cy="1542486"/>
          </a:xfrm>
          <a:custGeom>
            <a:avLst/>
            <a:gdLst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24038 w 2185988"/>
              <a:gd name="connsiteY11" fmla="*/ 504825 h 2171700"/>
              <a:gd name="connsiteX12" fmla="*/ 1938338 w 2185988"/>
              <a:gd name="connsiteY12" fmla="*/ 633412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2066926 w 2185988"/>
              <a:gd name="connsiteY11" fmla="*/ 361950 h 2171700"/>
              <a:gd name="connsiteX12" fmla="*/ 1938338 w 2185988"/>
              <a:gd name="connsiteY12" fmla="*/ 633412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2066926 w 2185988"/>
              <a:gd name="connsiteY11" fmla="*/ 361950 h 2171700"/>
              <a:gd name="connsiteX12" fmla="*/ 2009775 w 2185988"/>
              <a:gd name="connsiteY12" fmla="*/ 590550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85950 w 2185988"/>
              <a:gd name="connsiteY11" fmla="*/ 347662 h 2171700"/>
              <a:gd name="connsiteX12" fmla="*/ 2066926 w 2185988"/>
              <a:gd name="connsiteY12" fmla="*/ 361950 h 2171700"/>
              <a:gd name="connsiteX13" fmla="*/ 2009775 w 2185988"/>
              <a:gd name="connsiteY13" fmla="*/ 590550 h 2171700"/>
              <a:gd name="connsiteX14" fmla="*/ 2024063 w 2185988"/>
              <a:gd name="connsiteY14" fmla="*/ 781050 h 2171700"/>
              <a:gd name="connsiteX15" fmla="*/ 2085975 w 2185988"/>
              <a:gd name="connsiteY15" fmla="*/ 952500 h 2171700"/>
              <a:gd name="connsiteX16" fmla="*/ 2152650 w 2185988"/>
              <a:gd name="connsiteY16" fmla="*/ 1152525 h 2171700"/>
              <a:gd name="connsiteX17" fmla="*/ 2185988 w 2185988"/>
              <a:gd name="connsiteY17" fmla="*/ 1428750 h 2171700"/>
              <a:gd name="connsiteX18" fmla="*/ 2171700 w 2185988"/>
              <a:gd name="connsiteY18" fmla="*/ 1609725 h 2171700"/>
              <a:gd name="connsiteX19" fmla="*/ 2124075 w 2185988"/>
              <a:gd name="connsiteY19" fmla="*/ 1804987 h 2171700"/>
              <a:gd name="connsiteX20" fmla="*/ 2038350 w 2185988"/>
              <a:gd name="connsiteY20" fmla="*/ 1981200 h 2171700"/>
              <a:gd name="connsiteX21" fmla="*/ 1957388 w 2185988"/>
              <a:gd name="connsiteY21" fmla="*/ 2100262 h 2171700"/>
              <a:gd name="connsiteX22" fmla="*/ 1895475 w 2185988"/>
              <a:gd name="connsiteY22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914525 w 2185988"/>
              <a:gd name="connsiteY11" fmla="*/ 290512 h 2171700"/>
              <a:gd name="connsiteX12" fmla="*/ 2066926 w 2185988"/>
              <a:gd name="connsiteY12" fmla="*/ 361950 h 2171700"/>
              <a:gd name="connsiteX13" fmla="*/ 2009775 w 2185988"/>
              <a:gd name="connsiteY13" fmla="*/ 590550 h 2171700"/>
              <a:gd name="connsiteX14" fmla="*/ 2024063 w 2185988"/>
              <a:gd name="connsiteY14" fmla="*/ 781050 h 2171700"/>
              <a:gd name="connsiteX15" fmla="*/ 2085975 w 2185988"/>
              <a:gd name="connsiteY15" fmla="*/ 952500 h 2171700"/>
              <a:gd name="connsiteX16" fmla="*/ 2152650 w 2185988"/>
              <a:gd name="connsiteY16" fmla="*/ 1152525 h 2171700"/>
              <a:gd name="connsiteX17" fmla="*/ 2185988 w 2185988"/>
              <a:gd name="connsiteY17" fmla="*/ 1428750 h 2171700"/>
              <a:gd name="connsiteX18" fmla="*/ 2171700 w 2185988"/>
              <a:gd name="connsiteY18" fmla="*/ 1609725 h 2171700"/>
              <a:gd name="connsiteX19" fmla="*/ 2124075 w 2185988"/>
              <a:gd name="connsiteY19" fmla="*/ 1804987 h 2171700"/>
              <a:gd name="connsiteX20" fmla="*/ 2038350 w 2185988"/>
              <a:gd name="connsiteY20" fmla="*/ 1981200 h 2171700"/>
              <a:gd name="connsiteX21" fmla="*/ 1957388 w 2185988"/>
              <a:gd name="connsiteY21" fmla="*/ 2100262 h 2171700"/>
              <a:gd name="connsiteX22" fmla="*/ 1895475 w 21859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914525 w 2224088"/>
              <a:gd name="connsiteY11" fmla="*/ 290512 h 2171700"/>
              <a:gd name="connsiteX12" fmla="*/ 2066926 w 2224088"/>
              <a:gd name="connsiteY12" fmla="*/ 361950 h 2171700"/>
              <a:gd name="connsiteX13" fmla="*/ 2224088 w 2224088"/>
              <a:gd name="connsiteY13" fmla="*/ 604837 h 2171700"/>
              <a:gd name="connsiteX14" fmla="*/ 2024063 w 2224088"/>
              <a:gd name="connsiteY14" fmla="*/ 781050 h 2171700"/>
              <a:gd name="connsiteX15" fmla="*/ 2085975 w 2224088"/>
              <a:gd name="connsiteY15" fmla="*/ 952500 h 2171700"/>
              <a:gd name="connsiteX16" fmla="*/ 2152650 w 2224088"/>
              <a:gd name="connsiteY16" fmla="*/ 1152525 h 2171700"/>
              <a:gd name="connsiteX17" fmla="*/ 2185988 w 2224088"/>
              <a:gd name="connsiteY17" fmla="*/ 1428750 h 2171700"/>
              <a:gd name="connsiteX18" fmla="*/ 2171700 w 2224088"/>
              <a:gd name="connsiteY18" fmla="*/ 1609725 h 2171700"/>
              <a:gd name="connsiteX19" fmla="*/ 2124075 w 2224088"/>
              <a:gd name="connsiteY19" fmla="*/ 1804987 h 2171700"/>
              <a:gd name="connsiteX20" fmla="*/ 2038350 w 2224088"/>
              <a:gd name="connsiteY20" fmla="*/ 1981200 h 2171700"/>
              <a:gd name="connsiteX21" fmla="*/ 1957388 w 2224088"/>
              <a:gd name="connsiteY21" fmla="*/ 2100262 h 2171700"/>
              <a:gd name="connsiteX22" fmla="*/ 1895475 w 22240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224088 w 2224088"/>
              <a:gd name="connsiteY13" fmla="*/ 604837 h 2171700"/>
              <a:gd name="connsiteX14" fmla="*/ 2024063 w 2224088"/>
              <a:gd name="connsiteY14" fmla="*/ 781050 h 2171700"/>
              <a:gd name="connsiteX15" fmla="*/ 2085975 w 2224088"/>
              <a:gd name="connsiteY15" fmla="*/ 952500 h 2171700"/>
              <a:gd name="connsiteX16" fmla="*/ 2152650 w 2224088"/>
              <a:gd name="connsiteY16" fmla="*/ 1152525 h 2171700"/>
              <a:gd name="connsiteX17" fmla="*/ 2185988 w 2224088"/>
              <a:gd name="connsiteY17" fmla="*/ 1428750 h 2171700"/>
              <a:gd name="connsiteX18" fmla="*/ 2171700 w 2224088"/>
              <a:gd name="connsiteY18" fmla="*/ 1609725 h 2171700"/>
              <a:gd name="connsiteX19" fmla="*/ 2124075 w 2224088"/>
              <a:gd name="connsiteY19" fmla="*/ 1804987 h 2171700"/>
              <a:gd name="connsiteX20" fmla="*/ 2038350 w 2224088"/>
              <a:gd name="connsiteY20" fmla="*/ 1981200 h 2171700"/>
              <a:gd name="connsiteX21" fmla="*/ 1957388 w 2224088"/>
              <a:gd name="connsiteY21" fmla="*/ 2100262 h 2171700"/>
              <a:gd name="connsiteX22" fmla="*/ 1895475 w 22240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128838 w 2224088"/>
              <a:gd name="connsiteY13" fmla="*/ 452437 h 2171700"/>
              <a:gd name="connsiteX14" fmla="*/ 2224088 w 2224088"/>
              <a:gd name="connsiteY14" fmla="*/ 604837 h 2171700"/>
              <a:gd name="connsiteX15" fmla="*/ 2024063 w 2224088"/>
              <a:gd name="connsiteY15" fmla="*/ 781050 h 2171700"/>
              <a:gd name="connsiteX16" fmla="*/ 2085975 w 2224088"/>
              <a:gd name="connsiteY16" fmla="*/ 952500 h 2171700"/>
              <a:gd name="connsiteX17" fmla="*/ 2152650 w 2224088"/>
              <a:gd name="connsiteY17" fmla="*/ 1152525 h 2171700"/>
              <a:gd name="connsiteX18" fmla="*/ 2185988 w 2224088"/>
              <a:gd name="connsiteY18" fmla="*/ 1428750 h 2171700"/>
              <a:gd name="connsiteX19" fmla="*/ 2171700 w 2224088"/>
              <a:gd name="connsiteY19" fmla="*/ 1609725 h 2171700"/>
              <a:gd name="connsiteX20" fmla="*/ 2124075 w 2224088"/>
              <a:gd name="connsiteY20" fmla="*/ 1804987 h 2171700"/>
              <a:gd name="connsiteX21" fmla="*/ 2038350 w 2224088"/>
              <a:gd name="connsiteY21" fmla="*/ 1981200 h 2171700"/>
              <a:gd name="connsiteX22" fmla="*/ 1957388 w 2224088"/>
              <a:gd name="connsiteY22" fmla="*/ 2100262 h 2171700"/>
              <a:gd name="connsiteX23" fmla="*/ 1895475 w 2224088"/>
              <a:gd name="connsiteY23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128838 w 2224088"/>
              <a:gd name="connsiteY13" fmla="*/ 452437 h 2171700"/>
              <a:gd name="connsiteX14" fmla="*/ 2224088 w 2224088"/>
              <a:gd name="connsiteY14" fmla="*/ 604837 h 2171700"/>
              <a:gd name="connsiteX15" fmla="*/ 2128838 w 2224088"/>
              <a:gd name="connsiteY15" fmla="*/ 671512 h 2171700"/>
              <a:gd name="connsiteX16" fmla="*/ 2024063 w 2224088"/>
              <a:gd name="connsiteY16" fmla="*/ 781050 h 2171700"/>
              <a:gd name="connsiteX17" fmla="*/ 2085975 w 2224088"/>
              <a:gd name="connsiteY17" fmla="*/ 952500 h 2171700"/>
              <a:gd name="connsiteX18" fmla="*/ 2152650 w 2224088"/>
              <a:gd name="connsiteY18" fmla="*/ 1152525 h 2171700"/>
              <a:gd name="connsiteX19" fmla="*/ 2185988 w 2224088"/>
              <a:gd name="connsiteY19" fmla="*/ 1428750 h 2171700"/>
              <a:gd name="connsiteX20" fmla="*/ 2171700 w 2224088"/>
              <a:gd name="connsiteY20" fmla="*/ 1609725 h 2171700"/>
              <a:gd name="connsiteX21" fmla="*/ 2124075 w 2224088"/>
              <a:gd name="connsiteY21" fmla="*/ 1804987 h 2171700"/>
              <a:gd name="connsiteX22" fmla="*/ 2038350 w 2224088"/>
              <a:gd name="connsiteY22" fmla="*/ 1981200 h 2171700"/>
              <a:gd name="connsiteX23" fmla="*/ 1957388 w 2224088"/>
              <a:gd name="connsiteY23" fmla="*/ 2100262 h 2171700"/>
              <a:gd name="connsiteX24" fmla="*/ 1895475 w 22240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128838 w 2185988"/>
              <a:gd name="connsiteY15" fmla="*/ 671512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1962150 w 2185988"/>
              <a:gd name="connsiteY13" fmla="*/ 342900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62150 w 2185988"/>
              <a:gd name="connsiteY13" fmla="*/ 342900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09764 w 2185988"/>
              <a:gd name="connsiteY12" fmla="*/ 290513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09764 w 2185988"/>
              <a:gd name="connsiteY12" fmla="*/ 290513 h 2171700"/>
              <a:gd name="connsiteX13" fmla="*/ 2071687 w 2185988"/>
              <a:gd name="connsiteY13" fmla="*/ 309562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071687 w 2185988"/>
              <a:gd name="connsiteY13" fmla="*/ 309562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105025 w 2185988"/>
              <a:gd name="connsiteY17" fmla="*/ 962025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105025 w 2185988"/>
              <a:gd name="connsiteY17" fmla="*/ 962025 h 2171700"/>
              <a:gd name="connsiteX18" fmla="*/ 2176463 w 2185988"/>
              <a:gd name="connsiteY18" fmla="*/ 1214437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262286"/>
              <a:gd name="connsiteX1" fmla="*/ 157163 w 2185988"/>
              <a:gd name="connsiteY1" fmla="*/ 185737 h 2262286"/>
              <a:gd name="connsiteX2" fmla="*/ 333375 w 2185988"/>
              <a:gd name="connsiteY2" fmla="*/ 95250 h 2262286"/>
              <a:gd name="connsiteX3" fmla="*/ 495300 w 2185988"/>
              <a:gd name="connsiteY3" fmla="*/ 33337 h 2262286"/>
              <a:gd name="connsiteX4" fmla="*/ 690563 w 2185988"/>
              <a:gd name="connsiteY4" fmla="*/ 0 h 2262286"/>
              <a:gd name="connsiteX5" fmla="*/ 871538 w 2185988"/>
              <a:gd name="connsiteY5" fmla="*/ 4762 h 2262286"/>
              <a:gd name="connsiteX6" fmla="*/ 1066800 w 2185988"/>
              <a:gd name="connsiteY6" fmla="*/ 28575 h 2262286"/>
              <a:gd name="connsiteX7" fmla="*/ 1276350 w 2185988"/>
              <a:gd name="connsiteY7" fmla="*/ 104775 h 2262286"/>
              <a:gd name="connsiteX8" fmla="*/ 1428750 w 2185988"/>
              <a:gd name="connsiteY8" fmla="*/ 171450 h 2262286"/>
              <a:gd name="connsiteX9" fmla="*/ 1571625 w 2185988"/>
              <a:gd name="connsiteY9" fmla="*/ 266700 h 2262286"/>
              <a:gd name="connsiteX10" fmla="*/ 1704975 w 2185988"/>
              <a:gd name="connsiteY10" fmla="*/ 385762 h 2262286"/>
              <a:gd name="connsiteX11" fmla="*/ 1809750 w 2185988"/>
              <a:gd name="connsiteY11" fmla="*/ 328613 h 2262286"/>
              <a:gd name="connsiteX12" fmla="*/ 1976439 w 2185988"/>
              <a:gd name="connsiteY12" fmla="*/ 300038 h 2262286"/>
              <a:gd name="connsiteX13" fmla="*/ 2128838 w 2185988"/>
              <a:gd name="connsiteY13" fmla="*/ 452437 h 2262286"/>
              <a:gd name="connsiteX14" fmla="*/ 2138363 w 2185988"/>
              <a:gd name="connsiteY14" fmla="*/ 576262 h 2262286"/>
              <a:gd name="connsiteX15" fmla="*/ 2095501 w 2185988"/>
              <a:gd name="connsiteY15" fmla="*/ 681037 h 2262286"/>
              <a:gd name="connsiteX16" fmla="*/ 2024063 w 2185988"/>
              <a:gd name="connsiteY16" fmla="*/ 781050 h 2262286"/>
              <a:gd name="connsiteX17" fmla="*/ 2105025 w 2185988"/>
              <a:gd name="connsiteY17" fmla="*/ 962025 h 2262286"/>
              <a:gd name="connsiteX18" fmla="*/ 2176463 w 2185988"/>
              <a:gd name="connsiteY18" fmla="*/ 1214437 h 2262286"/>
              <a:gd name="connsiteX19" fmla="*/ 2185988 w 2185988"/>
              <a:gd name="connsiteY19" fmla="*/ 1428750 h 2262286"/>
              <a:gd name="connsiteX20" fmla="*/ 2171700 w 2185988"/>
              <a:gd name="connsiteY20" fmla="*/ 1609725 h 2262286"/>
              <a:gd name="connsiteX21" fmla="*/ 2124075 w 2185988"/>
              <a:gd name="connsiteY21" fmla="*/ 1804987 h 2262286"/>
              <a:gd name="connsiteX22" fmla="*/ 2038350 w 2185988"/>
              <a:gd name="connsiteY22" fmla="*/ 1981200 h 2262286"/>
              <a:gd name="connsiteX23" fmla="*/ 1957388 w 2185988"/>
              <a:gd name="connsiteY23" fmla="*/ 2100262 h 2262286"/>
              <a:gd name="connsiteX24" fmla="*/ 1833006 w 2185988"/>
              <a:gd name="connsiteY24" fmla="*/ 2262286 h 2262286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571625 w 2185988"/>
              <a:gd name="connsiteY9" fmla="*/ 266700 h 2231435"/>
              <a:gd name="connsiteX10" fmla="*/ 1704975 w 2185988"/>
              <a:gd name="connsiteY10" fmla="*/ 38576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704975 w 2185988"/>
              <a:gd name="connsiteY10" fmla="*/ 38576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1987499 w 2185988"/>
              <a:gd name="connsiteY16" fmla="*/ 756368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2004758 w 2185988"/>
              <a:gd name="connsiteY11" fmla="*/ 106478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80382 w 2185988"/>
              <a:gd name="connsiteY11" fmla="*/ 75626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92570 w 2185988"/>
              <a:gd name="connsiteY11" fmla="*/ 81797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92570 w 2185988"/>
              <a:gd name="connsiteY11" fmla="*/ 81797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32949 w 2185988"/>
              <a:gd name="connsiteY10" fmla="*/ 15537 h 2231435"/>
              <a:gd name="connsiteX11" fmla="*/ 1992570 w 2185988"/>
              <a:gd name="connsiteY11" fmla="*/ 81797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26471 w 2185988"/>
              <a:gd name="connsiteY9" fmla="*/ 69247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7691 w 2185988"/>
              <a:gd name="connsiteY15" fmla="*/ 65018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45777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608190 w 2185988"/>
              <a:gd name="connsiteY9" fmla="*/ 50735 h 2206753"/>
              <a:gd name="connsiteX10" fmla="*/ 1832949 w 2185988"/>
              <a:gd name="connsiteY10" fmla="*/ 15537 h 2206753"/>
              <a:gd name="connsiteX11" fmla="*/ 1998663 w 2185988"/>
              <a:gd name="connsiteY11" fmla="*/ 44774 h 2206753"/>
              <a:gd name="connsiteX12" fmla="*/ 2104411 w 2185988"/>
              <a:gd name="connsiteY12" fmla="*/ 145777 h 2206753"/>
              <a:gd name="connsiteX13" fmla="*/ 2177590 w 2185988"/>
              <a:gd name="connsiteY13" fmla="*/ 335200 h 2206753"/>
              <a:gd name="connsiteX14" fmla="*/ 2168833 w 2185988"/>
              <a:gd name="connsiteY14" fmla="*/ 489877 h 2206753"/>
              <a:gd name="connsiteX15" fmla="*/ 2095503 w 2185988"/>
              <a:gd name="connsiteY15" fmla="*/ 625503 h 2206753"/>
              <a:gd name="connsiteX16" fmla="*/ 2005780 w 2185988"/>
              <a:gd name="connsiteY16" fmla="*/ 737857 h 2206753"/>
              <a:gd name="connsiteX17" fmla="*/ 2105025 w 2185988"/>
              <a:gd name="connsiteY17" fmla="*/ 962025 h 2206753"/>
              <a:gd name="connsiteX18" fmla="*/ 2176463 w 2185988"/>
              <a:gd name="connsiteY18" fmla="*/ 1214437 h 2206753"/>
              <a:gd name="connsiteX19" fmla="*/ 2185988 w 2185988"/>
              <a:gd name="connsiteY19" fmla="*/ 1428750 h 2206753"/>
              <a:gd name="connsiteX20" fmla="*/ 2171700 w 2185988"/>
              <a:gd name="connsiteY20" fmla="*/ 1609725 h 2206753"/>
              <a:gd name="connsiteX21" fmla="*/ 2124075 w 2185988"/>
              <a:gd name="connsiteY21" fmla="*/ 1804987 h 2206753"/>
              <a:gd name="connsiteX22" fmla="*/ 2038350 w 2185988"/>
              <a:gd name="connsiteY22" fmla="*/ 1981200 h 2206753"/>
              <a:gd name="connsiteX23" fmla="*/ 1957388 w 2185988"/>
              <a:gd name="connsiteY23" fmla="*/ 2100262 h 2206753"/>
              <a:gd name="connsiteX24" fmla="*/ 1881757 w 2185988"/>
              <a:gd name="connsiteY24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608190 w 2185988"/>
              <a:gd name="connsiteY9" fmla="*/ 50735 h 2206753"/>
              <a:gd name="connsiteX10" fmla="*/ 1725998 w 2185988"/>
              <a:gd name="connsiteY10" fmla="*/ 16732 h 2206753"/>
              <a:gd name="connsiteX11" fmla="*/ 1832949 w 2185988"/>
              <a:gd name="connsiteY11" fmla="*/ 15537 h 2206753"/>
              <a:gd name="connsiteX12" fmla="*/ 1998663 w 2185988"/>
              <a:gd name="connsiteY12" fmla="*/ 44774 h 2206753"/>
              <a:gd name="connsiteX13" fmla="*/ 2104411 w 2185988"/>
              <a:gd name="connsiteY13" fmla="*/ 145777 h 2206753"/>
              <a:gd name="connsiteX14" fmla="*/ 2177590 w 2185988"/>
              <a:gd name="connsiteY14" fmla="*/ 335200 h 2206753"/>
              <a:gd name="connsiteX15" fmla="*/ 2168833 w 2185988"/>
              <a:gd name="connsiteY15" fmla="*/ 489877 h 2206753"/>
              <a:gd name="connsiteX16" fmla="*/ 2095503 w 2185988"/>
              <a:gd name="connsiteY16" fmla="*/ 625503 h 2206753"/>
              <a:gd name="connsiteX17" fmla="*/ 2005780 w 2185988"/>
              <a:gd name="connsiteY17" fmla="*/ 737857 h 2206753"/>
              <a:gd name="connsiteX18" fmla="*/ 2105025 w 2185988"/>
              <a:gd name="connsiteY18" fmla="*/ 962025 h 2206753"/>
              <a:gd name="connsiteX19" fmla="*/ 2176463 w 2185988"/>
              <a:gd name="connsiteY19" fmla="*/ 1214437 h 2206753"/>
              <a:gd name="connsiteX20" fmla="*/ 2185988 w 2185988"/>
              <a:gd name="connsiteY20" fmla="*/ 1428750 h 2206753"/>
              <a:gd name="connsiteX21" fmla="*/ 2171700 w 2185988"/>
              <a:gd name="connsiteY21" fmla="*/ 1609725 h 2206753"/>
              <a:gd name="connsiteX22" fmla="*/ 2124075 w 2185988"/>
              <a:gd name="connsiteY22" fmla="*/ 1804987 h 2206753"/>
              <a:gd name="connsiteX23" fmla="*/ 2038350 w 2185988"/>
              <a:gd name="connsiteY23" fmla="*/ 1981200 h 2206753"/>
              <a:gd name="connsiteX24" fmla="*/ 1957388 w 2185988"/>
              <a:gd name="connsiteY24" fmla="*/ 2100262 h 2206753"/>
              <a:gd name="connsiteX25" fmla="*/ 1881757 w 2185988"/>
              <a:gd name="connsiteY25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98663 w 2185988"/>
              <a:gd name="connsiteY13" fmla="*/ 44774 h 2206753"/>
              <a:gd name="connsiteX14" fmla="*/ 2104411 w 2185988"/>
              <a:gd name="connsiteY14" fmla="*/ 145777 h 2206753"/>
              <a:gd name="connsiteX15" fmla="*/ 2177590 w 2185988"/>
              <a:gd name="connsiteY15" fmla="*/ 335200 h 2206753"/>
              <a:gd name="connsiteX16" fmla="*/ 2168833 w 2185988"/>
              <a:gd name="connsiteY16" fmla="*/ 489877 h 2206753"/>
              <a:gd name="connsiteX17" fmla="*/ 2095503 w 2185988"/>
              <a:gd name="connsiteY17" fmla="*/ 625503 h 2206753"/>
              <a:gd name="connsiteX18" fmla="*/ 2005780 w 2185988"/>
              <a:gd name="connsiteY18" fmla="*/ 737857 h 2206753"/>
              <a:gd name="connsiteX19" fmla="*/ 2105025 w 2185988"/>
              <a:gd name="connsiteY19" fmla="*/ 962025 h 2206753"/>
              <a:gd name="connsiteX20" fmla="*/ 2176463 w 2185988"/>
              <a:gd name="connsiteY20" fmla="*/ 1214437 h 2206753"/>
              <a:gd name="connsiteX21" fmla="*/ 2185988 w 2185988"/>
              <a:gd name="connsiteY21" fmla="*/ 1428750 h 2206753"/>
              <a:gd name="connsiteX22" fmla="*/ 2171700 w 2185988"/>
              <a:gd name="connsiteY22" fmla="*/ 1609725 h 2206753"/>
              <a:gd name="connsiteX23" fmla="*/ 2124075 w 2185988"/>
              <a:gd name="connsiteY23" fmla="*/ 1804987 h 2206753"/>
              <a:gd name="connsiteX24" fmla="*/ 2038350 w 2185988"/>
              <a:gd name="connsiteY24" fmla="*/ 1981200 h 2206753"/>
              <a:gd name="connsiteX25" fmla="*/ 1957388 w 2185988"/>
              <a:gd name="connsiteY25" fmla="*/ 2100262 h 2206753"/>
              <a:gd name="connsiteX26" fmla="*/ 1881757 w 2185988"/>
              <a:gd name="connsiteY26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104411 w 2185988"/>
              <a:gd name="connsiteY15" fmla="*/ 145777 h 2206753"/>
              <a:gd name="connsiteX16" fmla="*/ 2177590 w 2185988"/>
              <a:gd name="connsiteY16" fmla="*/ 335200 h 2206753"/>
              <a:gd name="connsiteX17" fmla="*/ 2168833 w 2185988"/>
              <a:gd name="connsiteY17" fmla="*/ 489877 h 2206753"/>
              <a:gd name="connsiteX18" fmla="*/ 2095503 w 2185988"/>
              <a:gd name="connsiteY18" fmla="*/ 625503 h 2206753"/>
              <a:gd name="connsiteX19" fmla="*/ 2005780 w 2185988"/>
              <a:gd name="connsiteY19" fmla="*/ 737857 h 2206753"/>
              <a:gd name="connsiteX20" fmla="*/ 2105025 w 2185988"/>
              <a:gd name="connsiteY20" fmla="*/ 962025 h 2206753"/>
              <a:gd name="connsiteX21" fmla="*/ 2176463 w 2185988"/>
              <a:gd name="connsiteY21" fmla="*/ 1214437 h 2206753"/>
              <a:gd name="connsiteX22" fmla="*/ 2185988 w 2185988"/>
              <a:gd name="connsiteY22" fmla="*/ 1428750 h 2206753"/>
              <a:gd name="connsiteX23" fmla="*/ 2171700 w 2185988"/>
              <a:gd name="connsiteY23" fmla="*/ 1609725 h 2206753"/>
              <a:gd name="connsiteX24" fmla="*/ 2124075 w 2185988"/>
              <a:gd name="connsiteY24" fmla="*/ 1804987 h 2206753"/>
              <a:gd name="connsiteX25" fmla="*/ 2038350 w 2185988"/>
              <a:gd name="connsiteY25" fmla="*/ 1981200 h 2206753"/>
              <a:gd name="connsiteX26" fmla="*/ 1957388 w 2185988"/>
              <a:gd name="connsiteY26" fmla="*/ 2100262 h 2206753"/>
              <a:gd name="connsiteX27" fmla="*/ 1881757 w 2185988"/>
              <a:gd name="connsiteY27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77590 w 2185988"/>
              <a:gd name="connsiteY17" fmla="*/ 335200 h 2206753"/>
              <a:gd name="connsiteX18" fmla="*/ 2168833 w 2185988"/>
              <a:gd name="connsiteY18" fmla="*/ 489877 h 2206753"/>
              <a:gd name="connsiteX19" fmla="*/ 2095503 w 2185988"/>
              <a:gd name="connsiteY19" fmla="*/ 625503 h 2206753"/>
              <a:gd name="connsiteX20" fmla="*/ 2005780 w 2185988"/>
              <a:gd name="connsiteY20" fmla="*/ 737857 h 2206753"/>
              <a:gd name="connsiteX21" fmla="*/ 2105025 w 2185988"/>
              <a:gd name="connsiteY21" fmla="*/ 962025 h 2206753"/>
              <a:gd name="connsiteX22" fmla="*/ 2176463 w 2185988"/>
              <a:gd name="connsiteY22" fmla="*/ 1214437 h 2206753"/>
              <a:gd name="connsiteX23" fmla="*/ 2185988 w 2185988"/>
              <a:gd name="connsiteY23" fmla="*/ 1428750 h 2206753"/>
              <a:gd name="connsiteX24" fmla="*/ 2171700 w 2185988"/>
              <a:gd name="connsiteY24" fmla="*/ 1609725 h 2206753"/>
              <a:gd name="connsiteX25" fmla="*/ 2124075 w 2185988"/>
              <a:gd name="connsiteY25" fmla="*/ 1804987 h 2206753"/>
              <a:gd name="connsiteX26" fmla="*/ 2038350 w 2185988"/>
              <a:gd name="connsiteY26" fmla="*/ 1981200 h 2206753"/>
              <a:gd name="connsiteX27" fmla="*/ 1957388 w 2185988"/>
              <a:gd name="connsiteY27" fmla="*/ 2100262 h 2206753"/>
              <a:gd name="connsiteX28" fmla="*/ 1881757 w 2185988"/>
              <a:gd name="connsiteY28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68833 w 2185988"/>
              <a:gd name="connsiteY19" fmla="*/ 489877 h 2206753"/>
              <a:gd name="connsiteX20" fmla="*/ 2095503 w 2185988"/>
              <a:gd name="connsiteY20" fmla="*/ 625503 h 2206753"/>
              <a:gd name="connsiteX21" fmla="*/ 2005780 w 2185988"/>
              <a:gd name="connsiteY21" fmla="*/ 737857 h 2206753"/>
              <a:gd name="connsiteX22" fmla="*/ 2105025 w 2185988"/>
              <a:gd name="connsiteY22" fmla="*/ 962025 h 2206753"/>
              <a:gd name="connsiteX23" fmla="*/ 2176463 w 2185988"/>
              <a:gd name="connsiteY23" fmla="*/ 1214437 h 2206753"/>
              <a:gd name="connsiteX24" fmla="*/ 2185988 w 2185988"/>
              <a:gd name="connsiteY24" fmla="*/ 1428750 h 2206753"/>
              <a:gd name="connsiteX25" fmla="*/ 2171700 w 2185988"/>
              <a:gd name="connsiteY25" fmla="*/ 1609725 h 2206753"/>
              <a:gd name="connsiteX26" fmla="*/ 2124075 w 2185988"/>
              <a:gd name="connsiteY26" fmla="*/ 1804987 h 2206753"/>
              <a:gd name="connsiteX27" fmla="*/ 2038350 w 2185988"/>
              <a:gd name="connsiteY27" fmla="*/ 1981200 h 2206753"/>
              <a:gd name="connsiteX28" fmla="*/ 1957388 w 2185988"/>
              <a:gd name="connsiteY28" fmla="*/ 2100262 h 2206753"/>
              <a:gd name="connsiteX29" fmla="*/ 1881757 w 2185988"/>
              <a:gd name="connsiteY29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095503 w 2185988"/>
              <a:gd name="connsiteY21" fmla="*/ 625503 h 2206753"/>
              <a:gd name="connsiteX22" fmla="*/ 2005780 w 2185988"/>
              <a:gd name="connsiteY22" fmla="*/ 737857 h 2206753"/>
              <a:gd name="connsiteX23" fmla="*/ 2105025 w 2185988"/>
              <a:gd name="connsiteY23" fmla="*/ 962025 h 2206753"/>
              <a:gd name="connsiteX24" fmla="*/ 2176463 w 2185988"/>
              <a:gd name="connsiteY24" fmla="*/ 1214437 h 2206753"/>
              <a:gd name="connsiteX25" fmla="*/ 2185988 w 2185988"/>
              <a:gd name="connsiteY25" fmla="*/ 1428750 h 2206753"/>
              <a:gd name="connsiteX26" fmla="*/ 2171700 w 2185988"/>
              <a:gd name="connsiteY26" fmla="*/ 1609725 h 2206753"/>
              <a:gd name="connsiteX27" fmla="*/ 2124075 w 2185988"/>
              <a:gd name="connsiteY27" fmla="*/ 1804987 h 2206753"/>
              <a:gd name="connsiteX28" fmla="*/ 2038350 w 2185988"/>
              <a:gd name="connsiteY28" fmla="*/ 1981200 h 2206753"/>
              <a:gd name="connsiteX29" fmla="*/ 1957388 w 2185988"/>
              <a:gd name="connsiteY29" fmla="*/ 2100262 h 2206753"/>
              <a:gd name="connsiteX30" fmla="*/ 1881757 w 2185988"/>
              <a:gd name="connsiteY30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6811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3842 w 2185988"/>
              <a:gd name="connsiteY11" fmla="*/ 10187 h 2206753"/>
              <a:gd name="connsiteX12" fmla="*/ 1832949 w 2185988"/>
              <a:gd name="connsiteY12" fmla="*/ 6811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8582 h 2211010"/>
              <a:gd name="connsiteX1" fmla="*/ 157163 w 2185988"/>
              <a:gd name="connsiteY1" fmla="*/ 189994 h 2211010"/>
              <a:gd name="connsiteX2" fmla="*/ 333375 w 2185988"/>
              <a:gd name="connsiteY2" fmla="*/ 99507 h 2211010"/>
              <a:gd name="connsiteX3" fmla="*/ 495300 w 2185988"/>
              <a:gd name="connsiteY3" fmla="*/ 37594 h 2211010"/>
              <a:gd name="connsiteX4" fmla="*/ 690563 w 2185988"/>
              <a:gd name="connsiteY4" fmla="*/ 4257 h 2211010"/>
              <a:gd name="connsiteX5" fmla="*/ 871538 w 2185988"/>
              <a:gd name="connsiteY5" fmla="*/ 9019 h 2211010"/>
              <a:gd name="connsiteX6" fmla="*/ 1066800 w 2185988"/>
              <a:gd name="connsiteY6" fmla="*/ 32832 h 2211010"/>
              <a:gd name="connsiteX7" fmla="*/ 1276350 w 2185988"/>
              <a:gd name="connsiteY7" fmla="*/ 109032 h 2211010"/>
              <a:gd name="connsiteX8" fmla="*/ 1428750 w 2185988"/>
              <a:gd name="connsiteY8" fmla="*/ 175707 h 2211010"/>
              <a:gd name="connsiteX9" fmla="*/ 1512708 w 2185988"/>
              <a:gd name="connsiteY9" fmla="*/ 113545 h 2211010"/>
              <a:gd name="connsiteX10" fmla="*/ 1608190 w 2185988"/>
              <a:gd name="connsiteY10" fmla="*/ 54992 h 2211010"/>
              <a:gd name="connsiteX11" fmla="*/ 1723842 w 2185988"/>
              <a:gd name="connsiteY11" fmla="*/ 14444 h 2211010"/>
              <a:gd name="connsiteX12" fmla="*/ 1835105 w 2185988"/>
              <a:gd name="connsiteY12" fmla="*/ 160 h 2211010"/>
              <a:gd name="connsiteX13" fmla="*/ 1921004 w 2185988"/>
              <a:gd name="connsiteY13" fmla="*/ 25881 h 2211010"/>
              <a:gd name="connsiteX14" fmla="*/ 1998663 w 2185988"/>
              <a:gd name="connsiteY14" fmla="*/ 49031 h 2211010"/>
              <a:gd name="connsiteX15" fmla="*/ 2052027 w 2185988"/>
              <a:gd name="connsiteY15" fmla="*/ 88864 h 2211010"/>
              <a:gd name="connsiteX16" fmla="*/ 2104411 w 2185988"/>
              <a:gd name="connsiteY16" fmla="*/ 150034 h 2211010"/>
              <a:gd name="connsiteX17" fmla="*/ 2158670 w 2185988"/>
              <a:gd name="connsiteY17" fmla="*/ 240038 h 2211010"/>
              <a:gd name="connsiteX18" fmla="*/ 2177590 w 2185988"/>
              <a:gd name="connsiteY18" fmla="*/ 339457 h 2211010"/>
              <a:gd name="connsiteX19" fmla="*/ 2176953 w 2185988"/>
              <a:gd name="connsiteY19" fmla="*/ 409725 h 2211010"/>
              <a:gd name="connsiteX20" fmla="*/ 2168833 w 2185988"/>
              <a:gd name="connsiteY20" fmla="*/ 494134 h 2211010"/>
              <a:gd name="connsiteX21" fmla="*/ 2134294 w 2185988"/>
              <a:gd name="connsiteY21" fmla="*/ 567069 h 2211010"/>
              <a:gd name="connsiteX22" fmla="*/ 2095503 w 2185988"/>
              <a:gd name="connsiteY22" fmla="*/ 629760 h 2211010"/>
              <a:gd name="connsiteX23" fmla="*/ 2005780 w 2185988"/>
              <a:gd name="connsiteY23" fmla="*/ 742114 h 2211010"/>
              <a:gd name="connsiteX24" fmla="*/ 2105025 w 2185988"/>
              <a:gd name="connsiteY24" fmla="*/ 966282 h 2211010"/>
              <a:gd name="connsiteX25" fmla="*/ 2176463 w 2185988"/>
              <a:gd name="connsiteY25" fmla="*/ 1218694 h 2211010"/>
              <a:gd name="connsiteX26" fmla="*/ 2185988 w 2185988"/>
              <a:gd name="connsiteY26" fmla="*/ 1433007 h 2211010"/>
              <a:gd name="connsiteX27" fmla="*/ 2171700 w 2185988"/>
              <a:gd name="connsiteY27" fmla="*/ 1613982 h 2211010"/>
              <a:gd name="connsiteX28" fmla="*/ 2124075 w 2185988"/>
              <a:gd name="connsiteY28" fmla="*/ 1809244 h 2211010"/>
              <a:gd name="connsiteX29" fmla="*/ 2038350 w 2185988"/>
              <a:gd name="connsiteY29" fmla="*/ 1985457 h 2211010"/>
              <a:gd name="connsiteX30" fmla="*/ 1957388 w 2185988"/>
              <a:gd name="connsiteY30" fmla="*/ 2104519 h 2211010"/>
              <a:gd name="connsiteX31" fmla="*/ 1881757 w 2185988"/>
              <a:gd name="connsiteY31" fmla="*/ 2211010 h 2211010"/>
              <a:gd name="connsiteX0" fmla="*/ 0 w 2185988"/>
              <a:gd name="connsiteY0" fmla="*/ 318582 h 2211010"/>
              <a:gd name="connsiteX1" fmla="*/ 157163 w 2185988"/>
              <a:gd name="connsiteY1" fmla="*/ 189994 h 2211010"/>
              <a:gd name="connsiteX2" fmla="*/ 333375 w 2185988"/>
              <a:gd name="connsiteY2" fmla="*/ 99507 h 2211010"/>
              <a:gd name="connsiteX3" fmla="*/ 495300 w 2185988"/>
              <a:gd name="connsiteY3" fmla="*/ 37594 h 2211010"/>
              <a:gd name="connsiteX4" fmla="*/ 690563 w 2185988"/>
              <a:gd name="connsiteY4" fmla="*/ 4257 h 2211010"/>
              <a:gd name="connsiteX5" fmla="*/ 871538 w 2185988"/>
              <a:gd name="connsiteY5" fmla="*/ 9019 h 2211010"/>
              <a:gd name="connsiteX6" fmla="*/ 1066800 w 2185988"/>
              <a:gd name="connsiteY6" fmla="*/ 32832 h 2211010"/>
              <a:gd name="connsiteX7" fmla="*/ 1276350 w 2185988"/>
              <a:gd name="connsiteY7" fmla="*/ 109032 h 2211010"/>
              <a:gd name="connsiteX8" fmla="*/ 1428750 w 2185988"/>
              <a:gd name="connsiteY8" fmla="*/ 175707 h 2211010"/>
              <a:gd name="connsiteX9" fmla="*/ 1512708 w 2185988"/>
              <a:gd name="connsiteY9" fmla="*/ 113545 h 2211010"/>
              <a:gd name="connsiteX10" fmla="*/ 1608190 w 2185988"/>
              <a:gd name="connsiteY10" fmla="*/ 54992 h 2211010"/>
              <a:gd name="connsiteX11" fmla="*/ 1723842 w 2185988"/>
              <a:gd name="connsiteY11" fmla="*/ 14444 h 2211010"/>
              <a:gd name="connsiteX12" fmla="*/ 1835105 w 2185988"/>
              <a:gd name="connsiteY12" fmla="*/ 160 h 2211010"/>
              <a:gd name="connsiteX13" fmla="*/ 1923158 w 2185988"/>
              <a:gd name="connsiteY13" fmla="*/ 19337 h 2211010"/>
              <a:gd name="connsiteX14" fmla="*/ 1998663 w 2185988"/>
              <a:gd name="connsiteY14" fmla="*/ 49031 h 2211010"/>
              <a:gd name="connsiteX15" fmla="*/ 2052027 w 2185988"/>
              <a:gd name="connsiteY15" fmla="*/ 88864 h 2211010"/>
              <a:gd name="connsiteX16" fmla="*/ 2104411 w 2185988"/>
              <a:gd name="connsiteY16" fmla="*/ 150034 h 2211010"/>
              <a:gd name="connsiteX17" fmla="*/ 2158670 w 2185988"/>
              <a:gd name="connsiteY17" fmla="*/ 240038 h 2211010"/>
              <a:gd name="connsiteX18" fmla="*/ 2177590 w 2185988"/>
              <a:gd name="connsiteY18" fmla="*/ 339457 h 2211010"/>
              <a:gd name="connsiteX19" fmla="*/ 2176953 w 2185988"/>
              <a:gd name="connsiteY19" fmla="*/ 409725 h 2211010"/>
              <a:gd name="connsiteX20" fmla="*/ 2168833 w 2185988"/>
              <a:gd name="connsiteY20" fmla="*/ 494134 h 2211010"/>
              <a:gd name="connsiteX21" fmla="*/ 2134294 w 2185988"/>
              <a:gd name="connsiteY21" fmla="*/ 567069 h 2211010"/>
              <a:gd name="connsiteX22" fmla="*/ 2095503 w 2185988"/>
              <a:gd name="connsiteY22" fmla="*/ 629760 h 2211010"/>
              <a:gd name="connsiteX23" fmla="*/ 2005780 w 2185988"/>
              <a:gd name="connsiteY23" fmla="*/ 742114 h 2211010"/>
              <a:gd name="connsiteX24" fmla="*/ 2105025 w 2185988"/>
              <a:gd name="connsiteY24" fmla="*/ 966282 h 2211010"/>
              <a:gd name="connsiteX25" fmla="*/ 2176463 w 2185988"/>
              <a:gd name="connsiteY25" fmla="*/ 1218694 h 2211010"/>
              <a:gd name="connsiteX26" fmla="*/ 2185988 w 2185988"/>
              <a:gd name="connsiteY26" fmla="*/ 1433007 h 2211010"/>
              <a:gd name="connsiteX27" fmla="*/ 2171700 w 2185988"/>
              <a:gd name="connsiteY27" fmla="*/ 1613982 h 2211010"/>
              <a:gd name="connsiteX28" fmla="*/ 2124075 w 2185988"/>
              <a:gd name="connsiteY28" fmla="*/ 1809244 h 2211010"/>
              <a:gd name="connsiteX29" fmla="*/ 2038350 w 2185988"/>
              <a:gd name="connsiteY29" fmla="*/ 1985457 h 2211010"/>
              <a:gd name="connsiteX30" fmla="*/ 1957388 w 2185988"/>
              <a:gd name="connsiteY30" fmla="*/ 2104519 h 2211010"/>
              <a:gd name="connsiteX31" fmla="*/ 1881757 w 2185988"/>
              <a:gd name="connsiteY31" fmla="*/ 2211010 h 221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85988" h="2211010">
                <a:moveTo>
                  <a:pt x="0" y="318582"/>
                </a:moveTo>
                <a:lnTo>
                  <a:pt x="157163" y="189994"/>
                </a:lnTo>
                <a:lnTo>
                  <a:pt x="333375" y="99507"/>
                </a:lnTo>
                <a:lnTo>
                  <a:pt x="495300" y="37594"/>
                </a:lnTo>
                <a:lnTo>
                  <a:pt x="690563" y="4257"/>
                </a:lnTo>
                <a:lnTo>
                  <a:pt x="871538" y="9019"/>
                </a:lnTo>
                <a:lnTo>
                  <a:pt x="1066800" y="32832"/>
                </a:lnTo>
                <a:lnTo>
                  <a:pt x="1276350" y="109032"/>
                </a:lnTo>
                <a:lnTo>
                  <a:pt x="1428750" y="175707"/>
                </a:lnTo>
                <a:lnTo>
                  <a:pt x="1512708" y="113545"/>
                </a:lnTo>
                <a:lnTo>
                  <a:pt x="1608190" y="54992"/>
                </a:lnTo>
                <a:cubicBezTo>
                  <a:pt x="1657731" y="29206"/>
                  <a:pt x="1686382" y="20310"/>
                  <a:pt x="1723842" y="14444"/>
                </a:cubicBezTo>
                <a:cubicBezTo>
                  <a:pt x="1761302" y="8578"/>
                  <a:pt x="1802604" y="-1383"/>
                  <a:pt x="1835105" y="160"/>
                </a:cubicBezTo>
                <a:lnTo>
                  <a:pt x="1923158" y="19337"/>
                </a:lnTo>
                <a:lnTo>
                  <a:pt x="1998663" y="49031"/>
                </a:lnTo>
                <a:lnTo>
                  <a:pt x="2052027" y="88864"/>
                </a:lnTo>
                <a:lnTo>
                  <a:pt x="2104411" y="150034"/>
                </a:lnTo>
                <a:cubicBezTo>
                  <a:pt x="2122185" y="175230"/>
                  <a:pt x="2146474" y="208468"/>
                  <a:pt x="2158670" y="240038"/>
                </a:cubicBezTo>
                <a:cubicBezTo>
                  <a:pt x="2170867" y="271609"/>
                  <a:pt x="2174543" y="311176"/>
                  <a:pt x="2177590" y="339457"/>
                </a:cubicBezTo>
                <a:cubicBezTo>
                  <a:pt x="2177378" y="362880"/>
                  <a:pt x="2177165" y="386302"/>
                  <a:pt x="2176953" y="409725"/>
                </a:cubicBezTo>
                <a:lnTo>
                  <a:pt x="2168833" y="494134"/>
                </a:lnTo>
                <a:lnTo>
                  <a:pt x="2134294" y="567069"/>
                </a:lnTo>
                <a:lnTo>
                  <a:pt x="2095503" y="629760"/>
                </a:lnTo>
                <a:lnTo>
                  <a:pt x="2005780" y="742114"/>
                </a:lnTo>
                <a:lnTo>
                  <a:pt x="2105025" y="966282"/>
                </a:lnTo>
                <a:lnTo>
                  <a:pt x="2176463" y="1218694"/>
                </a:lnTo>
                <a:lnTo>
                  <a:pt x="2185988" y="1433007"/>
                </a:lnTo>
                <a:lnTo>
                  <a:pt x="2171700" y="1613982"/>
                </a:lnTo>
                <a:lnTo>
                  <a:pt x="2124075" y="1809244"/>
                </a:lnTo>
                <a:lnTo>
                  <a:pt x="2038350" y="1985457"/>
                </a:lnTo>
                <a:lnTo>
                  <a:pt x="1957388" y="2104519"/>
                </a:lnTo>
                <a:cubicBezTo>
                  <a:pt x="1926084" y="2148243"/>
                  <a:pt x="1913061" y="2167286"/>
                  <a:pt x="1881757" y="2211010"/>
                </a:cubicBezTo>
              </a:path>
            </a:pathLst>
          </a:cu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defTabSz="812209"/>
            <a:endParaRPr lang="en-US" sz="1776" b="1" dirty="0">
              <a:latin typeface="+mn-lt"/>
            </a:endParaRPr>
          </a:p>
        </p:txBody>
      </p:sp>
      <p:sp>
        <p:nvSpPr>
          <p:cNvPr id="34" name="Straight Arrow Connector 105"/>
          <p:cNvSpPr>
            <a:spLocks noChangeShapeType="1"/>
          </p:cNvSpPr>
          <p:nvPr/>
        </p:nvSpPr>
        <p:spPr bwMode="auto">
          <a:xfrm rot="18900000" flipV="1">
            <a:off x="5061692" y="3280814"/>
            <a:ext cx="3184179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35" name="Straight Arrow Connector 105"/>
          <p:cNvSpPr>
            <a:spLocks noChangeShapeType="1"/>
          </p:cNvSpPr>
          <p:nvPr/>
        </p:nvSpPr>
        <p:spPr bwMode="auto">
          <a:xfrm rot="18900000" flipV="1">
            <a:off x="682254" y="2190397"/>
            <a:ext cx="3492610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 flipH="1" flipV="1">
            <a:off x="2943427" y="1674312"/>
            <a:ext cx="1855787" cy="1855787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 flipH="1" flipV="1">
            <a:off x="2807867" y="1809872"/>
            <a:ext cx="1991348" cy="1991348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8" name="Line 71"/>
          <p:cNvSpPr>
            <a:spLocks noChangeShapeType="1"/>
          </p:cNvSpPr>
          <p:nvPr/>
        </p:nvSpPr>
        <p:spPr bwMode="auto">
          <a:xfrm flipH="1" flipV="1">
            <a:off x="2672306" y="1945435"/>
            <a:ext cx="2126909" cy="212690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9" name="Line 72"/>
          <p:cNvSpPr>
            <a:spLocks noChangeShapeType="1"/>
          </p:cNvSpPr>
          <p:nvPr/>
        </p:nvSpPr>
        <p:spPr bwMode="auto">
          <a:xfrm flipH="1" flipV="1">
            <a:off x="2536746" y="2080995"/>
            <a:ext cx="2262469" cy="226246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0" name="Line 73"/>
          <p:cNvSpPr>
            <a:spLocks noChangeShapeType="1"/>
          </p:cNvSpPr>
          <p:nvPr/>
        </p:nvSpPr>
        <p:spPr bwMode="auto">
          <a:xfrm flipH="1" flipV="1">
            <a:off x="2401184" y="2216554"/>
            <a:ext cx="2392661" cy="2392661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1" name="Line 74"/>
          <p:cNvSpPr>
            <a:spLocks noChangeShapeType="1"/>
          </p:cNvSpPr>
          <p:nvPr/>
        </p:nvSpPr>
        <p:spPr bwMode="auto">
          <a:xfrm flipH="1" flipV="1">
            <a:off x="2265623" y="2352116"/>
            <a:ext cx="2290076" cy="2290076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2" name="Line 75"/>
          <p:cNvSpPr>
            <a:spLocks noChangeShapeType="1"/>
          </p:cNvSpPr>
          <p:nvPr/>
        </p:nvSpPr>
        <p:spPr bwMode="auto">
          <a:xfrm flipH="1" flipV="1">
            <a:off x="2130062" y="2487676"/>
            <a:ext cx="2140519" cy="214051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3" name="Line 76"/>
          <p:cNvSpPr>
            <a:spLocks noChangeShapeType="1"/>
          </p:cNvSpPr>
          <p:nvPr/>
        </p:nvSpPr>
        <p:spPr bwMode="auto">
          <a:xfrm flipH="1" flipV="1">
            <a:off x="1994504" y="2623237"/>
            <a:ext cx="2028104" cy="2028104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4" name="Line 76"/>
          <p:cNvSpPr>
            <a:spLocks noChangeShapeType="1"/>
          </p:cNvSpPr>
          <p:nvPr/>
        </p:nvSpPr>
        <p:spPr bwMode="auto">
          <a:xfrm flipH="1" flipV="1">
            <a:off x="1859128" y="2758611"/>
            <a:ext cx="1869585" cy="186958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Line 76"/>
          <p:cNvSpPr>
            <a:spLocks noChangeShapeType="1"/>
          </p:cNvSpPr>
          <p:nvPr/>
        </p:nvSpPr>
        <p:spPr bwMode="auto">
          <a:xfrm flipH="1" flipV="1">
            <a:off x="1723756" y="2893984"/>
            <a:ext cx="1748208" cy="1748208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76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6" name="Straight Arrow Connector 105"/>
          <p:cNvSpPr>
            <a:spLocks noChangeShapeType="1"/>
          </p:cNvSpPr>
          <p:nvPr/>
        </p:nvSpPr>
        <p:spPr bwMode="auto">
          <a:xfrm rot="17100000" flipV="1">
            <a:off x="5457620" y="3220335"/>
            <a:ext cx="2392322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prstDash val="dash"/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47" name="Straight Arrow Connector 105"/>
          <p:cNvSpPr>
            <a:spLocks noChangeShapeType="1"/>
          </p:cNvSpPr>
          <p:nvPr/>
        </p:nvSpPr>
        <p:spPr bwMode="auto">
          <a:xfrm rot="18000000" flipV="1">
            <a:off x="5423359" y="3270772"/>
            <a:ext cx="2445385" cy="13258"/>
          </a:xfrm>
          <a:prstGeom prst="straightConnector1">
            <a:avLst/>
          </a:prstGeom>
          <a:noFill/>
          <a:ln w="25400">
            <a:solidFill>
              <a:srgbClr val="FFC000"/>
            </a:solidFill>
            <a:prstDash val="dash"/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48" name="Straight Arrow Connector 105"/>
          <p:cNvSpPr>
            <a:spLocks noChangeShapeType="1"/>
          </p:cNvSpPr>
          <p:nvPr/>
        </p:nvSpPr>
        <p:spPr bwMode="auto">
          <a:xfrm rot="15300000" flipV="1">
            <a:off x="5402093" y="3175500"/>
            <a:ext cx="2392322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prstDash val="dash"/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49" name="Straight Arrow Connector 105"/>
          <p:cNvSpPr>
            <a:spLocks noChangeShapeType="1"/>
          </p:cNvSpPr>
          <p:nvPr/>
        </p:nvSpPr>
        <p:spPr bwMode="auto">
          <a:xfrm rot="16200000" flipV="1">
            <a:off x="5423778" y="3183963"/>
            <a:ext cx="2392322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prstDash val="dash"/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1776" b="1">
              <a:latin typeface="+mn-lt"/>
            </a:endParaRPr>
          </a:p>
        </p:txBody>
      </p:sp>
      <p:sp>
        <p:nvSpPr>
          <p:cNvPr id="50" name="Rectangle 1029"/>
          <p:cNvSpPr>
            <a:spLocks noChangeArrowheads="1"/>
          </p:cNvSpPr>
          <p:nvPr/>
        </p:nvSpPr>
        <p:spPr bwMode="auto">
          <a:xfrm>
            <a:off x="519835" y="5547290"/>
            <a:ext cx="8376327" cy="10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Imagine that f(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x,y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)</a:t>
            </a:r>
            <a:r>
              <a:rPr kumimoji="0" lang="en-US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 is a superposition of various 2D waves propagating along different orientations at all frequencies… …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" y="1009603"/>
            <a:ext cx="4130061" cy="3405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Kak’s Book Chapter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43" y="2311449"/>
            <a:ext cx="5751563" cy="448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416458"/>
            <a:ext cx="9074053" cy="2058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134561" y="5840361"/>
            <a:ext cx="2698859" cy="422787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0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09" y="1368738"/>
            <a:ext cx="7300372" cy="1831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79" y="3276389"/>
            <a:ext cx="6409702" cy="2951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954690" y="5486399"/>
            <a:ext cx="3927891" cy="741460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1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Vertical Direction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4" y="1597656"/>
            <a:ext cx="8683832" cy="43494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39613" y="5447070"/>
            <a:ext cx="2005781" cy="422787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Any Direction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1" y="1368739"/>
            <a:ext cx="8137699" cy="4718866"/>
          </a:xfrm>
          <a:prstGeom prst="rect">
            <a:avLst/>
          </a:prstGeom>
        </p:spPr>
      </p:pic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77358" y="4905592"/>
            <a:ext cx="2046695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4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Slice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72" y="1368739"/>
            <a:ext cx="7096456" cy="4904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41523" y="5525729"/>
            <a:ext cx="3362633" cy="668594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3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Slice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" y="1673963"/>
            <a:ext cx="8924620" cy="3824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391361" y="2595716"/>
            <a:ext cx="5923839" cy="717755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69786" y="4306528"/>
            <a:ext cx="4537491" cy="422787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Projections to Image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768528" y="2549296"/>
            <a:ext cx="1412069" cy="1302818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0C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en-US" sz="3204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106437" y="3217999"/>
            <a:ext cx="329873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483351" y="1592359"/>
            <a:ext cx="0" cy="28131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3211" y="1481389"/>
            <a:ext cx="413074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10746" y="2686207"/>
            <a:ext cx="413074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832894" y="3217999"/>
            <a:ext cx="31112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09808" y="1592359"/>
            <a:ext cx="0" cy="272092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96231" y="1505889"/>
            <a:ext cx="413074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v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49709" y="2709266"/>
            <a:ext cx="435046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u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219602" y="1990122"/>
            <a:ext cx="2167907" cy="21790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5746931" y="1771064"/>
            <a:ext cx="1078094" cy="251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5676620" y="1771064"/>
            <a:ext cx="937473" cy="255951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5161010" y="2163062"/>
            <a:ext cx="2249936" cy="22136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4903204" y="2716472"/>
            <a:ext cx="2765547" cy="103764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4786020" y="2578119"/>
            <a:ext cx="2953041" cy="119905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20" name="Arc 27"/>
          <p:cNvSpPr>
            <a:spLocks/>
          </p:cNvSpPr>
          <p:nvPr/>
        </p:nvSpPr>
        <p:spPr bwMode="auto">
          <a:xfrm>
            <a:off x="4223536" y="1792683"/>
            <a:ext cx="1874947" cy="948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21" name="Arc 28"/>
          <p:cNvSpPr>
            <a:spLocks/>
          </p:cNvSpPr>
          <p:nvPr/>
        </p:nvSpPr>
        <p:spPr bwMode="auto">
          <a:xfrm>
            <a:off x="2701607" y="1789802"/>
            <a:ext cx="1570268" cy="10895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8"/>
                  <a:pt x="9658" y="11"/>
                  <a:pt x="2158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8"/>
                  <a:pt x="9658" y="11"/>
                  <a:pt x="2158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3204" b="1">
              <a:latin typeface="Arial" panose="020B0604020202020204" pitchFamily="34" charset="0"/>
              <a:cs typeface="Times New Roman" pitchFamily="18" charset="0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273612" y="1102361"/>
            <a:ext cx="2205992" cy="5346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 dirty="0">
                <a:solidFill>
                  <a:schemeClr val="tx1"/>
                </a:solidFill>
                <a:cs typeface="Times New Roman" pitchFamily="18" charset="0"/>
              </a:rPr>
              <a:t>F</a:t>
            </a:r>
            <a:r>
              <a:rPr lang="en-US" altLang="en-US" sz="4406" baseline="30000" dirty="0">
                <a:solidFill>
                  <a:schemeClr val="tx1"/>
                </a:solidFill>
                <a:cs typeface="Times New Roman" pitchFamily="18" charset="0"/>
              </a:rPr>
              <a:t>-1</a:t>
            </a:r>
            <a:r>
              <a:rPr lang="en-US" altLang="en-US" sz="3204" dirty="0">
                <a:solidFill>
                  <a:schemeClr val="tx1"/>
                </a:solidFill>
                <a:cs typeface="Times New Roman" pitchFamily="18" charset="0"/>
              </a:rPr>
              <a:t>[F(</a:t>
            </a:r>
            <a:r>
              <a:rPr lang="en-US" altLang="en-US" sz="3204" dirty="0" err="1">
                <a:solidFill>
                  <a:schemeClr val="tx1"/>
                </a:solidFill>
                <a:cs typeface="Times New Roman" pitchFamily="18" charset="0"/>
              </a:rPr>
              <a:t>u,v</a:t>
            </a:r>
            <a:r>
              <a:rPr lang="en-US" altLang="en-US" sz="3204" dirty="0">
                <a:solidFill>
                  <a:schemeClr val="tx1"/>
                </a:solidFill>
                <a:cs typeface="Times New Roman" pitchFamily="18" charset="0"/>
              </a:rPr>
              <a:t>)]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083460" y="4515154"/>
            <a:ext cx="1165983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 dirty="0">
                <a:solidFill>
                  <a:schemeClr val="tx1"/>
                </a:solidFill>
                <a:cs typeface="Times New Roman" pitchFamily="18" charset="0"/>
              </a:rPr>
              <a:t>f(</a:t>
            </a:r>
            <a:r>
              <a:rPr lang="en-US" altLang="en-US" sz="3204" dirty="0" err="1">
                <a:solidFill>
                  <a:schemeClr val="tx1"/>
                </a:solidFill>
                <a:cs typeface="Times New Roman" pitchFamily="18" charset="0"/>
              </a:rPr>
              <a:t>x,y</a:t>
            </a:r>
            <a:r>
              <a:rPr lang="en-US" altLang="en-US" sz="3204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923252" y="4500640"/>
            <a:ext cx="1185025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 dirty="0">
                <a:solidFill>
                  <a:srgbClr val="0000FF"/>
                </a:solidFill>
                <a:cs typeface="Times New Roman" pitchFamily="18" charset="0"/>
              </a:rPr>
              <a:t>P(</a:t>
            </a:r>
            <a:r>
              <a:rPr lang="en-US" altLang="en-US" sz="3204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3204" dirty="0">
                <a:solidFill>
                  <a:srgbClr val="0000FF"/>
                </a:solidFill>
                <a:cs typeface="Times New Roman" pitchFamily="18" charset="0"/>
              </a:rPr>
              <a:t>t)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751325" y="4486126"/>
            <a:ext cx="1417929" cy="5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4" dirty="0">
                <a:solidFill>
                  <a:srgbClr val="FF0000"/>
                </a:solidFill>
                <a:cs typeface="Times New Roman" pitchFamily="18" charset="0"/>
              </a:rPr>
              <a:t>F(</a:t>
            </a:r>
            <a:r>
              <a:rPr lang="en-US" altLang="en-US" sz="3204" dirty="0" err="1">
                <a:solidFill>
                  <a:srgbClr val="FF0000"/>
                </a:solidFill>
                <a:cs typeface="Times New Roman" pitchFamily="18" charset="0"/>
              </a:rPr>
              <a:t>u,v</a:t>
            </a:r>
            <a:r>
              <a:rPr lang="en-US" altLang="en-US" sz="3204" dirty="0">
                <a:solidFill>
                  <a:srgbClr val="FF0000"/>
                </a:solidFill>
                <a:cs typeface="Times New Roman" pitchFamily="18" charset="0"/>
              </a:rPr>
              <a:t>) </a:t>
            </a:r>
          </a:p>
        </p:txBody>
      </p:sp>
      <p:cxnSp>
        <p:nvCxnSpPr>
          <p:cNvPr id="32" name="Curved Connector 31"/>
          <p:cNvCxnSpPr>
            <a:stCxn id="23" idx="3"/>
            <a:endCxn id="24" idx="1"/>
          </p:cNvCxnSpPr>
          <p:nvPr/>
        </p:nvCxnSpPr>
        <p:spPr bwMode="auto">
          <a:xfrm flipV="1">
            <a:off x="3249443" y="4767977"/>
            <a:ext cx="673809" cy="145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24" idx="3"/>
            <a:endCxn id="25" idx="1"/>
          </p:cNvCxnSpPr>
          <p:nvPr/>
        </p:nvCxnSpPr>
        <p:spPr bwMode="auto">
          <a:xfrm flipV="1">
            <a:off x="5108277" y="4753463"/>
            <a:ext cx="643048" cy="145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/>
          <p:cNvCxnSpPr>
            <a:stCxn id="25" idx="2"/>
            <a:endCxn id="23" idx="2"/>
          </p:cNvCxnSpPr>
          <p:nvPr/>
        </p:nvCxnSpPr>
        <p:spPr bwMode="auto">
          <a:xfrm rot="5400000">
            <a:off x="4548857" y="3138395"/>
            <a:ext cx="29028" cy="3793838"/>
          </a:xfrm>
          <a:prstGeom prst="curvedConnector3">
            <a:avLst>
              <a:gd name="adj1" fmla="val 887516"/>
            </a:avLst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1029"/>
          <p:cNvSpPr>
            <a:spLocks noChangeArrowheads="1"/>
          </p:cNvSpPr>
          <p:nvPr/>
        </p:nvSpPr>
        <p:spPr bwMode="auto">
          <a:xfrm>
            <a:off x="519835" y="5547290"/>
            <a:ext cx="8376327" cy="10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X-ray data</a:t>
            </a:r>
            <a:r>
              <a:rPr kumimoji="0" lang="en-US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 are essentially samples in the Fourier space, and image reconstruction can be done via inverse Fourier transform!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5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Backprojection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6" y="1368738"/>
            <a:ext cx="7845209" cy="4113023"/>
          </a:xfrm>
          <a:prstGeom prst="rect">
            <a:avLst/>
          </a:prstGeom>
        </p:spPr>
      </p:pic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747252" y="5859899"/>
            <a:ext cx="8175062" cy="75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The idea is to express f(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x,y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) in terms of the Fourier transform in polar coordinates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8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Backprojection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1350"/>
            <a:ext cx="8875454" cy="4578359"/>
          </a:xfrm>
          <a:prstGeom prst="rect">
            <a:avLst/>
          </a:prstGeom>
        </p:spPr>
      </p:pic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747252" y="5859899"/>
            <a:ext cx="8175062" cy="75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noProof="0" dirty="0" smtClean="0">
                <a:solidFill>
                  <a:schemeClr val="tx1"/>
                </a:solidFill>
                <a:cs typeface="Times New Roman" pitchFamily="18" charset="0"/>
              </a:rPr>
              <a:t>Half-scan over 0-180 Degrees Gives Sufficient Information for Image Reconstruction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4089" y="810653"/>
          <a:ext cx="7615822" cy="5029200"/>
        </p:xfrm>
        <a:graphic>
          <a:graphicData uri="http://schemas.openxmlformats.org/drawingml/2006/table">
            <a:tbl>
              <a:tblPr firstRow="1" bandRow="1"/>
              <a:tblGrid>
                <a:gridCol w="8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1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strike="noStrike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ntro</a:t>
                      </a:r>
                      <a:r>
                        <a:rPr lang="en-US" sz="1600" b="1" strike="noStrike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1/19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 (Basics)</a:t>
                      </a:r>
                      <a:endParaRPr lang="en-US" sz="1600" b="1" strike="noStrike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Fourier Series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-3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7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 Processing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 FT &amp; FFT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2/13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1600" b="1" spc="-5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 (Homework)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2/20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&amp; Performance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&amp; Radiography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Reconstruction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3/09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Scanner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3/20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III (CT)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Physics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 &amp; SPECT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</a:t>
                      </a:r>
                      <a:r>
                        <a:rPr lang="en-US" sz="1600" b="1" spc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Imaging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</a:t>
                      </a:r>
                      <a:r>
                        <a:rPr lang="en-US" sz="1600" b="1" spc="-5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lang="en-US" sz="1600" b="1" spc="-1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3679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BB Schedule for S18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03" y="5928390"/>
            <a:ext cx="8227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Hour: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Tue &amp; Fri 3-4 @ CBIS 3209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wangg6@rpi.edu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Kathleen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4-5 &amp; Thurs 4-5 @ JEC 7045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chens18@rpi.edu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00979" y="3042263"/>
            <a:ext cx="4065973" cy="57704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1968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Backprojection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55" y="1271279"/>
            <a:ext cx="6142631" cy="4402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5794485"/>
            <a:ext cx="4905885" cy="532105"/>
          </a:xfrm>
          <a:prstGeom prst="rect">
            <a:avLst/>
          </a:prstGeom>
        </p:spPr>
      </p:pic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880" y="4905592"/>
            <a:ext cx="2046695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2625407" y="4047497"/>
            <a:ext cx="3578747" cy="717755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3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6" y="1963420"/>
            <a:ext cx="6597085" cy="4365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86" y="1292432"/>
            <a:ext cx="4649896" cy="709053"/>
          </a:xfrm>
          <a:prstGeom prst="rect">
            <a:avLst/>
          </a:prstGeom>
        </p:spPr>
      </p:pic>
      <p:pic>
        <p:nvPicPr>
          <p:cNvPr id="5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2" y="396039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7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Bandlimited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7" y="1673962"/>
            <a:ext cx="8840923" cy="4196829"/>
          </a:xfrm>
          <a:prstGeom prst="rect">
            <a:avLst/>
          </a:prstGeom>
        </p:spPr>
      </p:pic>
      <p:pic>
        <p:nvPicPr>
          <p:cNvPr id="5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3" y="2627962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9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582"/>
            <a:ext cx="5288959" cy="4980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940" y="1491587"/>
            <a:ext cx="5182660" cy="2838778"/>
          </a:xfrm>
          <a:prstGeom prst="rect">
            <a:avLst/>
          </a:prstGeom>
        </p:spPr>
      </p:pic>
      <p:pic>
        <p:nvPicPr>
          <p:cNvPr id="6" name="Picture 5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6" y="1920039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1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44" name="Picture 140" descr="http://orig02.deviantart.net/b47f/f/2014/065/b/7/green_sphere_2_png_by_clipartcotttage-d7951u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56" y="2469354"/>
            <a:ext cx="1038820" cy="10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800" y="2479408"/>
            <a:ext cx="1193053" cy="1039661"/>
          </a:xfrm>
          <a:prstGeom prst="rect">
            <a:avLst/>
          </a:prstGeom>
        </p:spPr>
      </p:pic>
      <p:sp>
        <p:nvSpPr>
          <p:cNvPr id="4" name="Oval 2"/>
          <p:cNvSpPr>
            <a:spLocks noChangeAspect="1" noChangeArrowheads="1"/>
          </p:cNvSpPr>
          <p:nvPr/>
        </p:nvSpPr>
        <p:spPr bwMode="auto">
          <a:xfrm>
            <a:off x="1253269" y="1904589"/>
            <a:ext cx="2103633" cy="217691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000" b="1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5" name="Arc 3"/>
          <p:cNvSpPr>
            <a:spLocks noChangeAspect="1"/>
          </p:cNvSpPr>
          <p:nvPr/>
        </p:nvSpPr>
        <p:spPr bwMode="auto">
          <a:xfrm rot="11647623" flipH="1">
            <a:off x="1874014" y="1863476"/>
            <a:ext cx="439694" cy="2155363"/>
          </a:xfrm>
          <a:custGeom>
            <a:avLst/>
            <a:gdLst>
              <a:gd name="T0" fmla="*/ 4683303 w 22229"/>
              <a:gd name="T1" fmla="*/ 58330186 h 43200"/>
              <a:gd name="T2" fmla="*/ 4718108 w 22229"/>
              <a:gd name="T3" fmla="*/ 12163 h 43200"/>
              <a:gd name="T4" fmla="*/ 4584600 w 22229"/>
              <a:gd name="T5" fmla="*/ 29168474 h 43200"/>
              <a:gd name="T6" fmla="*/ 0 60000 65536"/>
              <a:gd name="T7" fmla="*/ 0 60000 65536"/>
              <a:gd name="T8" fmla="*/ 0 60000 65536"/>
              <a:gd name="T9" fmla="*/ 0 w 22229"/>
              <a:gd name="T10" fmla="*/ 0 h 43200"/>
              <a:gd name="T11" fmla="*/ 22229 w 2222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29" h="43200" fill="none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</a:path>
              <a:path w="22229" h="43200" stroke="0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+mn-lt"/>
            </a:endParaRPr>
          </a:p>
        </p:txBody>
      </p:sp>
      <p:sp>
        <p:nvSpPr>
          <p:cNvPr id="6" name="Arc 4"/>
          <p:cNvSpPr>
            <a:spLocks noChangeAspect="1"/>
          </p:cNvSpPr>
          <p:nvPr/>
        </p:nvSpPr>
        <p:spPr bwMode="auto">
          <a:xfrm rot="862047" flipH="1">
            <a:off x="2287843" y="1966932"/>
            <a:ext cx="439694" cy="2155363"/>
          </a:xfrm>
          <a:custGeom>
            <a:avLst/>
            <a:gdLst>
              <a:gd name="T0" fmla="*/ 4683303 w 22229"/>
              <a:gd name="T1" fmla="*/ 58330186 h 43200"/>
              <a:gd name="T2" fmla="*/ 4718108 w 22229"/>
              <a:gd name="T3" fmla="*/ 12163 h 43200"/>
              <a:gd name="T4" fmla="*/ 4584600 w 22229"/>
              <a:gd name="T5" fmla="*/ 29168474 h 43200"/>
              <a:gd name="T6" fmla="*/ 0 60000 65536"/>
              <a:gd name="T7" fmla="*/ 0 60000 65536"/>
              <a:gd name="T8" fmla="*/ 0 60000 65536"/>
              <a:gd name="T9" fmla="*/ 0 w 22229"/>
              <a:gd name="T10" fmla="*/ 0 h 43200"/>
              <a:gd name="T11" fmla="*/ 22229 w 2222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29" h="43200" fill="none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</a:path>
              <a:path w="22229" h="43200" stroke="0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+mn-lt"/>
            </a:endParaRPr>
          </a:p>
        </p:txBody>
      </p:sp>
      <p:sp>
        <p:nvSpPr>
          <p:cNvPr id="32" name="Line 33"/>
          <p:cNvSpPr>
            <a:spLocks noChangeAspect="1" noChangeShapeType="1"/>
          </p:cNvSpPr>
          <p:nvPr/>
        </p:nvSpPr>
        <p:spPr bwMode="auto">
          <a:xfrm>
            <a:off x="2298621" y="1251513"/>
            <a:ext cx="0" cy="1741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33" name="Line 34"/>
          <p:cNvSpPr>
            <a:spLocks noChangeAspect="1" noChangeShapeType="1"/>
          </p:cNvSpPr>
          <p:nvPr/>
        </p:nvSpPr>
        <p:spPr bwMode="auto">
          <a:xfrm>
            <a:off x="2298620" y="2993046"/>
            <a:ext cx="172202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34" name="Line 35"/>
          <p:cNvSpPr>
            <a:spLocks noChangeAspect="1" noChangeShapeType="1"/>
          </p:cNvSpPr>
          <p:nvPr/>
        </p:nvSpPr>
        <p:spPr bwMode="auto">
          <a:xfrm flipH="1">
            <a:off x="1253269" y="2993047"/>
            <a:ext cx="1045352" cy="1217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38" name="Line 39"/>
          <p:cNvSpPr>
            <a:spLocks noChangeAspect="1" noChangeShapeType="1"/>
          </p:cNvSpPr>
          <p:nvPr/>
        </p:nvSpPr>
        <p:spPr bwMode="auto">
          <a:xfrm flipV="1">
            <a:off x="2300776" y="1641300"/>
            <a:ext cx="582001" cy="1351745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40" name="Line 41"/>
          <p:cNvSpPr>
            <a:spLocks noChangeAspect="1" noChangeShapeType="1"/>
          </p:cNvSpPr>
          <p:nvPr/>
        </p:nvSpPr>
        <p:spPr bwMode="auto">
          <a:xfrm flipH="1" flipV="1">
            <a:off x="2281377" y="2969338"/>
            <a:ext cx="1135876" cy="1138032"/>
          </a:xfrm>
          <a:prstGeom prst="line">
            <a:avLst/>
          </a:prstGeom>
          <a:noFill/>
          <a:ln w="25400" cap="rnd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4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97598"/>
              </p:ext>
            </p:extLst>
          </p:nvPr>
        </p:nvGraphicFramePr>
        <p:xfrm>
          <a:off x="2799833" y="4691804"/>
          <a:ext cx="1018114" cy="42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8" name="Equation" r:id="rId6" imgW="799920" imgH="330120" progId="Equation.DSMT4">
                  <p:embed/>
                </p:oleObj>
              </mc:Choice>
              <mc:Fallback>
                <p:oleObj name="Equation" r:id="rId6" imgW="799920" imgH="330120" progId="Equation.DSMT4">
                  <p:embed/>
                  <p:pic>
                    <p:nvPicPr>
                      <p:cNvPr id="4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833" y="4691804"/>
                        <a:ext cx="1018114" cy="423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1925"/>
              </p:ext>
            </p:extLst>
          </p:nvPr>
        </p:nvGraphicFramePr>
        <p:xfrm>
          <a:off x="2164696" y="875273"/>
          <a:ext cx="308819" cy="44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9" name="Equation" r:id="rId8" imgW="228600" imgH="330120" progId="Equation.DSMT4">
                  <p:embed/>
                </p:oleObj>
              </mc:Choice>
              <mc:Fallback>
                <p:oleObj name="Equation" r:id="rId8" imgW="228600" imgH="330120" progId="Equation.DSMT4">
                  <p:embed/>
                  <p:pic>
                    <p:nvPicPr>
                      <p:cNvPr id="42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696" y="875273"/>
                        <a:ext cx="308819" cy="44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23114"/>
              </p:ext>
            </p:extLst>
          </p:nvPr>
        </p:nvGraphicFramePr>
        <p:xfrm>
          <a:off x="1021572" y="4077899"/>
          <a:ext cx="291896" cy="44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0" name="Equation" r:id="rId10" imgW="215640" imgH="330120" progId="Equation.DSMT4">
                  <p:embed/>
                </p:oleObj>
              </mc:Choice>
              <mc:Fallback>
                <p:oleObj name="Equation" r:id="rId10" imgW="215640" imgH="330120" progId="Equation.DSMT4">
                  <p:embed/>
                  <p:pic>
                    <p:nvPicPr>
                      <p:cNvPr id="43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72" y="4077899"/>
                        <a:ext cx="291896" cy="44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08345"/>
              </p:ext>
            </p:extLst>
          </p:nvPr>
        </p:nvGraphicFramePr>
        <p:xfrm>
          <a:off x="4043447" y="2758761"/>
          <a:ext cx="329970" cy="44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1" name="Equation" r:id="rId12" imgW="241200" imgH="330120" progId="Equation.DSMT4">
                  <p:embed/>
                </p:oleObj>
              </mc:Choice>
              <mc:Fallback>
                <p:oleObj name="Equation" r:id="rId12" imgW="241200" imgH="330120" progId="Equation.DSMT4">
                  <p:embed/>
                  <p:pic>
                    <p:nvPicPr>
                      <p:cNvPr id="44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447" y="2758761"/>
                        <a:ext cx="329970" cy="44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614863"/>
              </p:ext>
            </p:extLst>
          </p:nvPr>
        </p:nvGraphicFramePr>
        <p:xfrm>
          <a:off x="1445178" y="2410229"/>
          <a:ext cx="337020" cy="48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2" name="Equation" r:id="rId14" imgW="177480" imgH="253800" progId="Equation.DSMT4">
                  <p:embed/>
                </p:oleObj>
              </mc:Choice>
              <mc:Fallback>
                <p:oleObj name="Equation" r:id="rId14" imgW="177480" imgH="253800" progId="Equation.DSMT4">
                  <p:embed/>
                  <p:pic>
                    <p:nvPicPr>
                      <p:cNvPr id="45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178" y="2410229"/>
                        <a:ext cx="337020" cy="482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55"/>
          <p:cNvSpPr>
            <a:spLocks noChangeAspect="1" noChangeShapeType="1"/>
          </p:cNvSpPr>
          <p:nvPr/>
        </p:nvSpPr>
        <p:spPr bwMode="auto">
          <a:xfrm flipV="1">
            <a:off x="2984359" y="4058293"/>
            <a:ext cx="958063" cy="2013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63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05686"/>
              </p:ext>
            </p:extLst>
          </p:nvPr>
        </p:nvGraphicFramePr>
        <p:xfrm>
          <a:off x="908970" y="1496097"/>
          <a:ext cx="256643" cy="47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3" name="Equation" r:id="rId16" imgW="177480" imgH="330120" progId="Equation.DSMT4">
                  <p:embed/>
                </p:oleObj>
              </mc:Choice>
              <mc:Fallback>
                <p:oleObj name="Equation" r:id="rId16" imgW="177480" imgH="330120" progId="Equation.DSMT4">
                  <p:embed/>
                  <p:pic>
                    <p:nvPicPr>
                      <p:cNvPr id="63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70" y="1496097"/>
                        <a:ext cx="256643" cy="47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20948"/>
              </p:ext>
            </p:extLst>
          </p:nvPr>
        </p:nvGraphicFramePr>
        <p:xfrm>
          <a:off x="1697944" y="4026414"/>
          <a:ext cx="775571" cy="5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4" name="Equation" r:id="rId18" imgW="558720" imgH="368280" progId="Equation.DSMT4">
                  <p:embed/>
                </p:oleObj>
              </mc:Choice>
              <mc:Fallback>
                <p:oleObj name="Equation" r:id="rId18" imgW="558720" imgH="368280" progId="Equation.DSMT4">
                  <p:embed/>
                  <p:pic>
                    <p:nvPicPr>
                      <p:cNvPr id="72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944" y="4026414"/>
                        <a:ext cx="775571" cy="51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Line 90"/>
          <p:cNvSpPr>
            <a:spLocks noChangeAspect="1" noChangeShapeType="1"/>
          </p:cNvSpPr>
          <p:nvPr/>
        </p:nvSpPr>
        <p:spPr bwMode="auto">
          <a:xfrm flipV="1">
            <a:off x="2287843" y="2841391"/>
            <a:ext cx="717477" cy="140876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95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57757"/>
              </p:ext>
            </p:extLst>
          </p:nvPr>
        </p:nvGraphicFramePr>
        <p:xfrm>
          <a:off x="3026058" y="2540342"/>
          <a:ext cx="224211" cy="44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5" name="Equation" r:id="rId20" imgW="164880" imgH="330120" progId="Equation.DSMT4">
                  <p:embed/>
                </p:oleObj>
              </mc:Choice>
              <mc:Fallback>
                <p:oleObj name="Equation" r:id="rId20" imgW="164880" imgH="330120" progId="Equation.DSMT4">
                  <p:embed/>
                  <p:pic>
                    <p:nvPicPr>
                      <p:cNvPr id="95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058" y="2540342"/>
                        <a:ext cx="224211" cy="448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19290"/>
              </p:ext>
            </p:extLst>
          </p:nvPr>
        </p:nvGraphicFramePr>
        <p:xfrm>
          <a:off x="2893229" y="1289425"/>
          <a:ext cx="256643" cy="44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6" name="Equation" r:id="rId22" imgW="190440" imgH="330120" progId="Equation.DSMT4">
                  <p:embed/>
                </p:oleObj>
              </mc:Choice>
              <mc:Fallback>
                <p:oleObj name="Equation" r:id="rId22" imgW="190440" imgH="330120" progId="Equation.DSMT4">
                  <p:embed/>
                  <p:pic>
                    <p:nvPicPr>
                      <p:cNvPr id="96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229" y="1289425"/>
                        <a:ext cx="256643" cy="44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Oval 100"/>
          <p:cNvSpPr/>
          <p:nvPr/>
        </p:nvSpPr>
        <p:spPr bwMode="auto">
          <a:xfrm rot="17100000">
            <a:off x="2657421" y="3857779"/>
            <a:ext cx="1611940" cy="63455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292100"/>
          </a:effectLst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2000" b="1" dirty="0" err="1">
              <a:latin typeface="+mn-lt"/>
            </a:endParaRPr>
          </a:p>
        </p:txBody>
      </p:sp>
      <p:cxnSp>
        <p:nvCxnSpPr>
          <p:cNvPr id="103" name="Straight Connector 102"/>
          <p:cNvCxnSpPr/>
          <p:nvPr/>
        </p:nvCxnSpPr>
        <p:spPr bwMode="auto">
          <a:xfrm rot="17100000">
            <a:off x="2932115" y="4136838"/>
            <a:ext cx="1094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Line 63"/>
          <p:cNvSpPr>
            <a:spLocks noChangeAspect="1" noChangeShapeType="1"/>
          </p:cNvSpPr>
          <p:nvPr/>
        </p:nvSpPr>
        <p:spPr bwMode="auto">
          <a:xfrm flipH="1" flipV="1">
            <a:off x="1161933" y="1852049"/>
            <a:ext cx="1134533" cy="1134533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107" name="Line 86"/>
          <p:cNvSpPr>
            <a:spLocks noChangeAspect="1" noChangeShapeType="1"/>
          </p:cNvSpPr>
          <p:nvPr/>
        </p:nvSpPr>
        <p:spPr bwMode="auto">
          <a:xfrm flipH="1" flipV="1">
            <a:off x="1813718" y="2502340"/>
            <a:ext cx="486424" cy="4864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11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7107"/>
              </p:ext>
            </p:extLst>
          </p:nvPr>
        </p:nvGraphicFramePr>
        <p:xfrm>
          <a:off x="2840164" y="2030834"/>
          <a:ext cx="679683" cy="39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7" name="Equation" r:id="rId24" imgW="533160" imgH="304560" progId="Equation.DSMT4">
                  <p:embed/>
                </p:oleObj>
              </mc:Choice>
              <mc:Fallback>
                <p:oleObj name="Equation" r:id="rId24" imgW="533160" imgH="304560" progId="Equation.DSMT4">
                  <p:embed/>
                  <p:pic>
                    <p:nvPicPr>
                      <p:cNvPr id="11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164" y="2030834"/>
                        <a:ext cx="679683" cy="3934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Oval 2"/>
          <p:cNvSpPr>
            <a:spLocks noChangeAspect="1" noChangeArrowheads="1"/>
          </p:cNvSpPr>
          <p:nvPr/>
        </p:nvSpPr>
        <p:spPr bwMode="auto">
          <a:xfrm>
            <a:off x="5110305" y="1904589"/>
            <a:ext cx="2103633" cy="217691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000" b="1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18" name="Arc 3"/>
          <p:cNvSpPr>
            <a:spLocks noChangeAspect="1"/>
          </p:cNvSpPr>
          <p:nvPr/>
        </p:nvSpPr>
        <p:spPr bwMode="auto">
          <a:xfrm rot="11647623" flipH="1">
            <a:off x="5731050" y="1863476"/>
            <a:ext cx="439694" cy="2155363"/>
          </a:xfrm>
          <a:custGeom>
            <a:avLst/>
            <a:gdLst>
              <a:gd name="T0" fmla="*/ 4683303 w 22229"/>
              <a:gd name="T1" fmla="*/ 58330186 h 43200"/>
              <a:gd name="T2" fmla="*/ 4718108 w 22229"/>
              <a:gd name="T3" fmla="*/ 12163 h 43200"/>
              <a:gd name="T4" fmla="*/ 4584600 w 22229"/>
              <a:gd name="T5" fmla="*/ 29168474 h 43200"/>
              <a:gd name="T6" fmla="*/ 0 60000 65536"/>
              <a:gd name="T7" fmla="*/ 0 60000 65536"/>
              <a:gd name="T8" fmla="*/ 0 60000 65536"/>
              <a:gd name="T9" fmla="*/ 0 w 22229"/>
              <a:gd name="T10" fmla="*/ 0 h 43200"/>
              <a:gd name="T11" fmla="*/ 22229 w 2222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29" h="43200" fill="none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</a:path>
              <a:path w="22229" h="43200" stroke="0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+mn-lt"/>
            </a:endParaRPr>
          </a:p>
        </p:txBody>
      </p:sp>
      <p:sp>
        <p:nvSpPr>
          <p:cNvPr id="119" name="Arc 4"/>
          <p:cNvSpPr>
            <a:spLocks noChangeAspect="1"/>
          </p:cNvSpPr>
          <p:nvPr/>
        </p:nvSpPr>
        <p:spPr bwMode="auto">
          <a:xfrm rot="862047" flipH="1">
            <a:off x="6144879" y="1966932"/>
            <a:ext cx="439694" cy="2155363"/>
          </a:xfrm>
          <a:custGeom>
            <a:avLst/>
            <a:gdLst>
              <a:gd name="T0" fmla="*/ 4683303 w 22229"/>
              <a:gd name="T1" fmla="*/ 58330186 h 43200"/>
              <a:gd name="T2" fmla="*/ 4718108 w 22229"/>
              <a:gd name="T3" fmla="*/ 12163 h 43200"/>
              <a:gd name="T4" fmla="*/ 4584600 w 22229"/>
              <a:gd name="T5" fmla="*/ 29168474 h 43200"/>
              <a:gd name="T6" fmla="*/ 0 60000 65536"/>
              <a:gd name="T7" fmla="*/ 0 60000 65536"/>
              <a:gd name="T8" fmla="*/ 0 60000 65536"/>
              <a:gd name="T9" fmla="*/ 0 w 22229"/>
              <a:gd name="T10" fmla="*/ 0 h 43200"/>
              <a:gd name="T11" fmla="*/ 22229 w 2222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29" h="43200" fill="none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</a:path>
              <a:path w="22229" h="43200" stroke="0" extrusionOk="0">
                <a:moveTo>
                  <a:pt x="22064" y="43194"/>
                </a:moveTo>
                <a:cubicBezTo>
                  <a:pt x="21910" y="43198"/>
                  <a:pt x="2175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-1"/>
                  <a:pt x="22019" y="3"/>
                  <a:pt x="22228" y="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+mn-lt"/>
            </a:endParaRPr>
          </a:p>
        </p:txBody>
      </p:sp>
      <p:sp>
        <p:nvSpPr>
          <p:cNvPr id="120" name="Line 33"/>
          <p:cNvSpPr>
            <a:spLocks noChangeAspect="1" noChangeShapeType="1"/>
          </p:cNvSpPr>
          <p:nvPr/>
        </p:nvSpPr>
        <p:spPr bwMode="auto">
          <a:xfrm>
            <a:off x="6155657" y="1251513"/>
            <a:ext cx="0" cy="1741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121" name="Line 34"/>
          <p:cNvSpPr>
            <a:spLocks noChangeAspect="1" noChangeShapeType="1"/>
          </p:cNvSpPr>
          <p:nvPr/>
        </p:nvSpPr>
        <p:spPr bwMode="auto">
          <a:xfrm>
            <a:off x="6155656" y="2993046"/>
            <a:ext cx="172202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122" name="Line 35"/>
          <p:cNvSpPr>
            <a:spLocks noChangeAspect="1" noChangeShapeType="1"/>
          </p:cNvSpPr>
          <p:nvPr/>
        </p:nvSpPr>
        <p:spPr bwMode="auto">
          <a:xfrm flipH="1">
            <a:off x="5110305" y="2993047"/>
            <a:ext cx="1045352" cy="1217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123" name="Line 39"/>
          <p:cNvSpPr>
            <a:spLocks noChangeAspect="1" noChangeShapeType="1"/>
          </p:cNvSpPr>
          <p:nvPr/>
        </p:nvSpPr>
        <p:spPr bwMode="auto">
          <a:xfrm flipV="1">
            <a:off x="6157812" y="1641300"/>
            <a:ext cx="582001" cy="1351745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124" name="Line 41"/>
          <p:cNvSpPr>
            <a:spLocks noChangeAspect="1" noChangeShapeType="1"/>
          </p:cNvSpPr>
          <p:nvPr/>
        </p:nvSpPr>
        <p:spPr bwMode="auto">
          <a:xfrm flipH="1" flipV="1">
            <a:off x="6138413" y="2969338"/>
            <a:ext cx="1135876" cy="1138032"/>
          </a:xfrm>
          <a:prstGeom prst="line">
            <a:avLst/>
          </a:prstGeom>
          <a:noFill/>
          <a:ln w="25400" cap="rnd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12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13660"/>
              </p:ext>
            </p:extLst>
          </p:nvPr>
        </p:nvGraphicFramePr>
        <p:xfrm>
          <a:off x="6488367" y="4691804"/>
          <a:ext cx="1291679" cy="42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8" name="Equation" r:id="rId26" imgW="1015920" imgH="330120" progId="Equation.DSMT4">
                  <p:embed/>
                </p:oleObj>
              </mc:Choice>
              <mc:Fallback>
                <p:oleObj name="Equation" r:id="rId26" imgW="1015920" imgH="330120" progId="Equation.DSMT4">
                  <p:embed/>
                  <p:pic>
                    <p:nvPicPr>
                      <p:cNvPr id="12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367" y="4691804"/>
                        <a:ext cx="1291679" cy="423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871116"/>
              </p:ext>
            </p:extLst>
          </p:nvPr>
        </p:nvGraphicFramePr>
        <p:xfrm>
          <a:off x="6007711" y="867724"/>
          <a:ext cx="308819" cy="44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9" name="Equation" r:id="rId28" imgW="228600" imgH="330120" progId="Equation.DSMT4">
                  <p:embed/>
                </p:oleObj>
              </mc:Choice>
              <mc:Fallback>
                <p:oleObj name="Equation" r:id="rId28" imgW="228600" imgH="330120" progId="Equation.DSMT4">
                  <p:embed/>
                  <p:pic>
                    <p:nvPicPr>
                      <p:cNvPr id="126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711" y="867724"/>
                        <a:ext cx="308819" cy="44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44795"/>
              </p:ext>
            </p:extLst>
          </p:nvPr>
        </p:nvGraphicFramePr>
        <p:xfrm>
          <a:off x="4894945" y="4085787"/>
          <a:ext cx="291897" cy="44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0" name="Equation" r:id="rId30" imgW="215640" imgH="330120" progId="Equation.DSMT4">
                  <p:embed/>
                </p:oleObj>
              </mc:Choice>
              <mc:Fallback>
                <p:oleObj name="Equation" r:id="rId30" imgW="215640" imgH="330120" progId="Equation.DSMT4">
                  <p:embed/>
                  <p:pic>
                    <p:nvPicPr>
                      <p:cNvPr id="127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945" y="4085787"/>
                        <a:ext cx="291897" cy="44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66178"/>
              </p:ext>
            </p:extLst>
          </p:nvPr>
        </p:nvGraphicFramePr>
        <p:xfrm>
          <a:off x="7916329" y="2821108"/>
          <a:ext cx="331381" cy="44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1" name="Equation" r:id="rId32" imgW="241200" imgH="330120" progId="Equation.DSMT4">
                  <p:embed/>
                </p:oleObj>
              </mc:Choice>
              <mc:Fallback>
                <p:oleObj name="Equation" r:id="rId32" imgW="241200" imgH="330120" progId="Equation.DSMT4">
                  <p:embed/>
                  <p:pic>
                    <p:nvPicPr>
                      <p:cNvPr id="12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329" y="2821108"/>
                        <a:ext cx="331381" cy="44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Line 55"/>
          <p:cNvSpPr>
            <a:spLocks noChangeAspect="1" noChangeShapeType="1"/>
          </p:cNvSpPr>
          <p:nvPr/>
        </p:nvSpPr>
        <p:spPr bwMode="auto">
          <a:xfrm flipV="1">
            <a:off x="6841395" y="4058293"/>
            <a:ext cx="958063" cy="2013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131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43313"/>
              </p:ext>
            </p:extLst>
          </p:nvPr>
        </p:nvGraphicFramePr>
        <p:xfrm>
          <a:off x="4527639" y="1364143"/>
          <a:ext cx="384966" cy="47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2" name="Equation" r:id="rId34" imgW="266400" imgH="330120" progId="Equation.DSMT4">
                  <p:embed/>
                </p:oleObj>
              </mc:Choice>
              <mc:Fallback>
                <p:oleObj name="Equation" r:id="rId34" imgW="266400" imgH="330120" progId="Equation.DSMT4">
                  <p:embed/>
                  <p:pic>
                    <p:nvPicPr>
                      <p:cNvPr id="131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639" y="1364143"/>
                        <a:ext cx="384966" cy="47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Line 90"/>
          <p:cNvSpPr>
            <a:spLocks noChangeAspect="1" noChangeShapeType="1"/>
          </p:cNvSpPr>
          <p:nvPr/>
        </p:nvSpPr>
        <p:spPr bwMode="auto">
          <a:xfrm flipV="1">
            <a:off x="6144879" y="2709477"/>
            <a:ext cx="1389321" cy="27279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134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91133"/>
              </p:ext>
            </p:extLst>
          </p:nvPr>
        </p:nvGraphicFramePr>
        <p:xfrm>
          <a:off x="7542106" y="2432421"/>
          <a:ext cx="345482" cy="44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3" name="Equation" r:id="rId36" imgW="253800" imgH="330120" progId="Equation.DSMT4">
                  <p:embed/>
                </p:oleObj>
              </mc:Choice>
              <mc:Fallback>
                <p:oleObj name="Equation" r:id="rId36" imgW="253800" imgH="330120" progId="Equation.DSMT4">
                  <p:embed/>
                  <p:pic>
                    <p:nvPicPr>
                      <p:cNvPr id="134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106" y="2432421"/>
                        <a:ext cx="345482" cy="44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03195"/>
              </p:ext>
            </p:extLst>
          </p:nvPr>
        </p:nvGraphicFramePr>
        <p:xfrm>
          <a:off x="6618516" y="1268922"/>
          <a:ext cx="373684" cy="44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4" name="Equation" r:id="rId38" imgW="279360" imgH="330120" progId="Equation.DSMT4">
                  <p:embed/>
                </p:oleObj>
              </mc:Choice>
              <mc:Fallback>
                <p:oleObj name="Equation" r:id="rId38" imgW="279360" imgH="330120" progId="Equation.DSMT4">
                  <p:embed/>
                  <p:pic>
                    <p:nvPicPr>
                      <p:cNvPr id="135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516" y="1268922"/>
                        <a:ext cx="373684" cy="44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Oval 135"/>
          <p:cNvSpPr/>
          <p:nvPr/>
        </p:nvSpPr>
        <p:spPr bwMode="auto">
          <a:xfrm rot="17100000">
            <a:off x="6514457" y="3857779"/>
            <a:ext cx="1611940" cy="634558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292100"/>
          </a:effectLst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2000" b="1" dirty="0" err="1">
              <a:latin typeface="+mn-lt"/>
            </a:endParaRPr>
          </a:p>
        </p:txBody>
      </p:sp>
      <p:cxnSp>
        <p:nvCxnSpPr>
          <p:cNvPr id="137" name="Straight Connector 136"/>
          <p:cNvCxnSpPr/>
          <p:nvPr/>
        </p:nvCxnSpPr>
        <p:spPr bwMode="auto">
          <a:xfrm rot="17100000">
            <a:off x="6789151" y="4136838"/>
            <a:ext cx="1094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8" name="Line 63"/>
          <p:cNvSpPr>
            <a:spLocks noChangeAspect="1" noChangeShapeType="1"/>
          </p:cNvSpPr>
          <p:nvPr/>
        </p:nvSpPr>
        <p:spPr bwMode="auto">
          <a:xfrm flipH="1" flipV="1">
            <a:off x="4918249" y="1751330"/>
            <a:ext cx="1235251" cy="123525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graphicFrame>
        <p:nvGraphicFramePr>
          <p:cNvPr id="1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584236"/>
              </p:ext>
            </p:extLst>
          </p:nvPr>
        </p:nvGraphicFramePr>
        <p:xfrm>
          <a:off x="6807396" y="2030834"/>
          <a:ext cx="713526" cy="47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5" name="Equation" r:id="rId40" imgW="558720" imgH="368280" progId="Equation.DSMT4">
                  <p:embed/>
                </p:oleObj>
              </mc:Choice>
              <mc:Fallback>
                <p:oleObj name="Equation" r:id="rId40" imgW="558720" imgH="368280" progId="Equation.DSMT4">
                  <p:embed/>
                  <p:pic>
                    <p:nvPicPr>
                      <p:cNvPr id="1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396" y="2030834"/>
                        <a:ext cx="713526" cy="4738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itle 1"/>
          <p:cNvSpPr txBox="1">
            <a:spLocks/>
          </p:cNvSpPr>
          <p:nvPr/>
        </p:nvSpPr>
        <p:spPr bwMode="auto">
          <a:xfrm>
            <a:off x="3451561" y="3460255"/>
            <a:ext cx="1687964" cy="5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ctr" eaLnBrk="1" hangingPunct="1"/>
            <a:r>
              <a:rPr lang="en-US" sz="2000" kern="0" dirty="0">
                <a:latin typeface="+mn-lt"/>
              </a:rPr>
              <a:t>3D Fourier Transform</a:t>
            </a: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3220976" y="3293389"/>
            <a:ext cx="2153569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7" name="Title 1"/>
          <p:cNvSpPr>
            <a:spLocks noGrp="1"/>
          </p:cNvSpPr>
          <p:nvPr>
            <p:ph type="title"/>
          </p:nvPr>
        </p:nvSpPr>
        <p:spPr>
          <a:xfrm>
            <a:off x="4234662" y="5085030"/>
            <a:ext cx="1791587" cy="509263"/>
          </a:xfrm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2D Fourier Transform</a:t>
            </a:r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3974133" y="4885714"/>
            <a:ext cx="235575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3" name="Line 86"/>
          <p:cNvSpPr>
            <a:spLocks noChangeAspect="1" noChangeShapeType="1"/>
          </p:cNvSpPr>
          <p:nvPr/>
        </p:nvSpPr>
        <p:spPr bwMode="auto">
          <a:xfrm flipH="1" flipV="1">
            <a:off x="5663085" y="2502340"/>
            <a:ext cx="486424" cy="4864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b="1">
              <a:latin typeface="+mn-lt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152401" y="174362"/>
            <a:ext cx="8839200" cy="744548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67" tIns="45784" rIns="91567" bIns="45784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548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5pPr>
            <a:lvl6pPr marL="405536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811073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216609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622146" algn="l" rtl="0" fontAlgn="base">
              <a:spcBef>
                <a:spcPct val="0"/>
              </a:spcBef>
              <a:spcAft>
                <a:spcPct val="0"/>
              </a:spcAft>
              <a:defRPr sz="3903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3553" kern="0" dirty="0" smtClean="0"/>
              <a:t>Extended Fourier </a:t>
            </a:r>
            <a:r>
              <a:rPr lang="en-US" sz="3553" kern="0" dirty="0"/>
              <a:t>Slice Theorem</a:t>
            </a:r>
          </a:p>
        </p:txBody>
      </p:sp>
      <p:sp>
        <p:nvSpPr>
          <p:cNvPr id="56" name="Rectangle 1029"/>
          <p:cNvSpPr>
            <a:spLocks noChangeArrowheads="1"/>
          </p:cNvSpPr>
          <p:nvPr/>
        </p:nvSpPr>
        <p:spPr bwMode="auto">
          <a:xfrm>
            <a:off x="519835" y="5773432"/>
            <a:ext cx="8376327" cy="75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16" charset="-128"/>
                <a:cs typeface="Times New Roman" pitchFamily="18" charset="0"/>
              </a:rPr>
              <a:t>Fourier slice theorem can be generalized into other forms… …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pic>
        <p:nvPicPr>
          <p:cNvPr id="57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79" y="885555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93" y="1288113"/>
            <a:ext cx="7502014" cy="3908323"/>
          </a:xfrm>
        </p:spPr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Convert X-ray data into the Fourier/Radon space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Invert the Fourier/Radon transform according to a closed-form formula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In the reconstruction process, some filtering/processing steps may be used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oise/incompleteness/inconsistency may induce stronger artifacts than iterative reconstruction</a:t>
            </a:r>
            <a:endParaRPr lang="en-US" dirty="0"/>
          </a:p>
        </p:txBody>
      </p:sp>
      <p:pic>
        <p:nvPicPr>
          <p:cNvPr id="4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5763" y="4905592"/>
            <a:ext cx="2046695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0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Reconstruction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32" y="1406634"/>
            <a:ext cx="60804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Duality of Information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Algebraic Approach</a:t>
            </a:r>
          </a:p>
          <a:p>
            <a:r>
              <a:rPr lang="en-US" sz="2800" b="1" dirty="0"/>
              <a:t>	</a:t>
            </a:r>
            <a:r>
              <a:rPr lang="en-US" sz="2800" dirty="0" smtClean="0"/>
              <a:t>Solution Uniqueness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Data Independence/Sufficiency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Analytic Approach</a:t>
            </a:r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dirty="0" smtClean="0"/>
              <a:t>Fourier Slice Theorem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Filtered Backprojection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Examples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Numerical Examples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Clinical Images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31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61" descr="C:\AAA\proj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01206" y="3068882"/>
            <a:ext cx="3148174" cy="2197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5" name="Rectangle 108"/>
          <p:cNvSpPr>
            <a:spLocks noChangeArrowheads="1"/>
          </p:cNvSpPr>
          <p:nvPr/>
        </p:nvSpPr>
        <p:spPr bwMode="auto">
          <a:xfrm>
            <a:off x="4910804" y="5373415"/>
            <a:ext cx="1297086" cy="3164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Sinogram</a:t>
            </a:r>
          </a:p>
        </p:txBody>
      </p:sp>
      <p:sp>
        <p:nvSpPr>
          <p:cNvPr id="11286" name="Rectangle 109"/>
          <p:cNvSpPr>
            <a:spLocks noChangeArrowheads="1"/>
          </p:cNvSpPr>
          <p:nvPr/>
        </p:nvSpPr>
        <p:spPr bwMode="auto">
          <a:xfrm>
            <a:off x="650340" y="1741637"/>
            <a:ext cx="1367618" cy="3164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Projection</a:t>
            </a:r>
          </a:p>
        </p:txBody>
      </p:sp>
      <p:graphicFrame>
        <p:nvGraphicFramePr>
          <p:cNvPr id="4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25788"/>
              </p:ext>
            </p:extLst>
          </p:nvPr>
        </p:nvGraphicFramePr>
        <p:xfrm>
          <a:off x="2548465" y="5334086"/>
          <a:ext cx="896843" cy="36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" name="Equation" r:id="rId5" imgW="761760" imgH="304560" progId="Equation.DSMT4">
                  <p:embed/>
                </p:oleObj>
              </mc:Choice>
              <mc:Fallback>
                <p:oleObj name="Equation" r:id="rId5" imgW="761760" imgH="304560" progId="Equation.DSMT4">
                  <p:embed/>
                  <p:pic>
                    <p:nvPicPr>
                      <p:cNvPr id="45" name="对象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8465" y="5334086"/>
                        <a:ext cx="896843" cy="365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58238"/>
              </p:ext>
            </p:extLst>
          </p:nvPr>
        </p:nvGraphicFramePr>
        <p:xfrm>
          <a:off x="6101992" y="5332676"/>
          <a:ext cx="826336" cy="36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7" name="Equation" r:id="rId7" imgW="698400" imgH="304560" progId="Equation.DSMT4">
                  <p:embed/>
                </p:oleObj>
              </mc:Choice>
              <mc:Fallback>
                <p:oleObj name="Equation" r:id="rId7" imgW="698400" imgH="304560" progId="Equation.DSMT4">
                  <p:embed/>
                  <p:pic>
                    <p:nvPicPr>
                      <p:cNvPr id="46" name="对象 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1992" y="5332676"/>
                        <a:ext cx="826336" cy="366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traight Arrow Connector 105"/>
          <p:cNvSpPr>
            <a:spLocks noChangeShapeType="1"/>
          </p:cNvSpPr>
          <p:nvPr/>
        </p:nvSpPr>
        <p:spPr bwMode="auto">
          <a:xfrm flipV="1">
            <a:off x="4670200" y="5266096"/>
            <a:ext cx="3836063" cy="70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2000" b="1"/>
          </a:p>
        </p:txBody>
      </p:sp>
      <p:sp>
        <p:nvSpPr>
          <p:cNvPr id="31" name="Straight Arrow Connector 105"/>
          <p:cNvSpPr>
            <a:spLocks noChangeShapeType="1"/>
          </p:cNvSpPr>
          <p:nvPr/>
        </p:nvSpPr>
        <p:spPr bwMode="auto">
          <a:xfrm rot="16200000" flipV="1">
            <a:off x="4823003" y="3596706"/>
            <a:ext cx="3312758" cy="4019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2000" b="1"/>
          </a:p>
        </p:txBody>
      </p:sp>
      <p:graphicFrame>
        <p:nvGraphicFramePr>
          <p:cNvPr id="3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301579"/>
              </p:ext>
            </p:extLst>
          </p:nvPr>
        </p:nvGraphicFramePr>
        <p:xfrm>
          <a:off x="8386402" y="5377800"/>
          <a:ext cx="135372" cy="25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8" name="Equation" r:id="rId9" imgW="114120" imgH="215640" progId="Equation.DSMT4">
                  <p:embed/>
                </p:oleObj>
              </mc:Choice>
              <mc:Fallback>
                <p:oleObj name="Equation" r:id="rId9" imgW="114120" imgH="215640" progId="Equation.DSMT4">
                  <p:embed/>
                  <p:pic>
                    <p:nvPicPr>
                      <p:cNvPr id="32" name="对象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6402" y="5377800"/>
                        <a:ext cx="135372" cy="258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63759"/>
              </p:ext>
            </p:extLst>
          </p:nvPr>
        </p:nvGraphicFramePr>
        <p:xfrm>
          <a:off x="6544772" y="1860935"/>
          <a:ext cx="211520" cy="28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9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33" name="对象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44772" y="1860935"/>
                        <a:ext cx="211520" cy="289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8"/>
          <p:cNvSpPr>
            <a:spLocks noChangeArrowheads="1"/>
          </p:cNvSpPr>
          <p:nvPr/>
        </p:nvSpPr>
        <p:spPr bwMode="auto">
          <a:xfrm>
            <a:off x="1799112" y="5373415"/>
            <a:ext cx="854657" cy="3164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1288" name="Line 82"/>
          <p:cNvSpPr>
            <a:spLocks noChangeShapeType="1"/>
          </p:cNvSpPr>
          <p:nvPr/>
        </p:nvSpPr>
        <p:spPr bwMode="auto">
          <a:xfrm>
            <a:off x="4714346" y="4746233"/>
            <a:ext cx="3502706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11268" name="Picture 60" descr="C:\AAA\imag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7659" y="3221268"/>
            <a:ext cx="2030587" cy="2030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7" name="Line 80"/>
          <p:cNvSpPr>
            <a:spLocks noChangeShapeType="1"/>
          </p:cNvSpPr>
          <p:nvPr/>
        </p:nvSpPr>
        <p:spPr bwMode="auto">
          <a:xfrm flipH="1">
            <a:off x="789375" y="1909165"/>
            <a:ext cx="1965630" cy="196563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2" name="Line 69"/>
          <p:cNvSpPr>
            <a:spLocks noChangeShapeType="1"/>
          </p:cNvSpPr>
          <p:nvPr/>
        </p:nvSpPr>
        <p:spPr bwMode="auto">
          <a:xfrm flipH="1" flipV="1">
            <a:off x="2331317" y="2338278"/>
            <a:ext cx="1855787" cy="1855787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3" name="Line 70"/>
          <p:cNvSpPr>
            <a:spLocks noChangeShapeType="1"/>
          </p:cNvSpPr>
          <p:nvPr/>
        </p:nvSpPr>
        <p:spPr bwMode="auto">
          <a:xfrm flipH="1" flipV="1">
            <a:off x="2195757" y="2473838"/>
            <a:ext cx="1991348" cy="1991348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4" name="Line 71"/>
          <p:cNvSpPr>
            <a:spLocks noChangeShapeType="1"/>
          </p:cNvSpPr>
          <p:nvPr/>
        </p:nvSpPr>
        <p:spPr bwMode="auto">
          <a:xfrm flipH="1" flipV="1">
            <a:off x="2060196" y="2609401"/>
            <a:ext cx="2126909" cy="212690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5" name="Line 72"/>
          <p:cNvSpPr>
            <a:spLocks noChangeShapeType="1"/>
          </p:cNvSpPr>
          <p:nvPr/>
        </p:nvSpPr>
        <p:spPr bwMode="auto">
          <a:xfrm flipH="1" flipV="1">
            <a:off x="1924636" y="2744961"/>
            <a:ext cx="2262469" cy="226246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6" name="Line 73"/>
          <p:cNvSpPr>
            <a:spLocks noChangeShapeType="1"/>
          </p:cNvSpPr>
          <p:nvPr/>
        </p:nvSpPr>
        <p:spPr bwMode="auto">
          <a:xfrm flipH="1" flipV="1">
            <a:off x="1789074" y="2880521"/>
            <a:ext cx="2392661" cy="2392661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7" name="Line 74"/>
          <p:cNvSpPr>
            <a:spLocks noChangeShapeType="1"/>
          </p:cNvSpPr>
          <p:nvPr/>
        </p:nvSpPr>
        <p:spPr bwMode="auto">
          <a:xfrm flipH="1" flipV="1">
            <a:off x="1653513" y="3016083"/>
            <a:ext cx="2290076" cy="2290076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8" name="Line 75"/>
          <p:cNvSpPr>
            <a:spLocks noChangeShapeType="1"/>
          </p:cNvSpPr>
          <p:nvPr/>
        </p:nvSpPr>
        <p:spPr bwMode="auto">
          <a:xfrm flipH="1" flipV="1">
            <a:off x="1517952" y="3151642"/>
            <a:ext cx="2140519" cy="214051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11279" name="Line 76"/>
          <p:cNvSpPr>
            <a:spLocks noChangeShapeType="1"/>
          </p:cNvSpPr>
          <p:nvPr/>
        </p:nvSpPr>
        <p:spPr bwMode="auto">
          <a:xfrm flipH="1" flipV="1">
            <a:off x="1382393" y="3287203"/>
            <a:ext cx="2028104" cy="2028104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42" name="Line 76"/>
          <p:cNvSpPr>
            <a:spLocks noChangeShapeType="1"/>
          </p:cNvSpPr>
          <p:nvPr/>
        </p:nvSpPr>
        <p:spPr bwMode="auto">
          <a:xfrm flipH="1" flipV="1">
            <a:off x="1247018" y="3422577"/>
            <a:ext cx="1869585" cy="186958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43" name="Line 76"/>
          <p:cNvSpPr>
            <a:spLocks noChangeShapeType="1"/>
          </p:cNvSpPr>
          <p:nvPr/>
        </p:nvSpPr>
        <p:spPr bwMode="auto">
          <a:xfrm flipH="1" flipV="1">
            <a:off x="1111646" y="3557950"/>
            <a:ext cx="1748208" cy="1748208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36" name="Freeform 35"/>
          <p:cNvSpPr/>
          <p:nvPr/>
        </p:nvSpPr>
        <p:spPr bwMode="auto">
          <a:xfrm flipH="1">
            <a:off x="876308" y="2064019"/>
            <a:ext cx="1516203" cy="1542486"/>
          </a:xfrm>
          <a:custGeom>
            <a:avLst/>
            <a:gdLst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24038 w 2185988"/>
              <a:gd name="connsiteY11" fmla="*/ 504825 h 2171700"/>
              <a:gd name="connsiteX12" fmla="*/ 1938338 w 2185988"/>
              <a:gd name="connsiteY12" fmla="*/ 633412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2066926 w 2185988"/>
              <a:gd name="connsiteY11" fmla="*/ 361950 h 2171700"/>
              <a:gd name="connsiteX12" fmla="*/ 1938338 w 2185988"/>
              <a:gd name="connsiteY12" fmla="*/ 633412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2066926 w 2185988"/>
              <a:gd name="connsiteY11" fmla="*/ 361950 h 2171700"/>
              <a:gd name="connsiteX12" fmla="*/ 2009775 w 2185988"/>
              <a:gd name="connsiteY12" fmla="*/ 590550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85950 w 2185988"/>
              <a:gd name="connsiteY11" fmla="*/ 347662 h 2171700"/>
              <a:gd name="connsiteX12" fmla="*/ 2066926 w 2185988"/>
              <a:gd name="connsiteY12" fmla="*/ 361950 h 2171700"/>
              <a:gd name="connsiteX13" fmla="*/ 2009775 w 2185988"/>
              <a:gd name="connsiteY13" fmla="*/ 590550 h 2171700"/>
              <a:gd name="connsiteX14" fmla="*/ 2024063 w 2185988"/>
              <a:gd name="connsiteY14" fmla="*/ 781050 h 2171700"/>
              <a:gd name="connsiteX15" fmla="*/ 2085975 w 2185988"/>
              <a:gd name="connsiteY15" fmla="*/ 952500 h 2171700"/>
              <a:gd name="connsiteX16" fmla="*/ 2152650 w 2185988"/>
              <a:gd name="connsiteY16" fmla="*/ 1152525 h 2171700"/>
              <a:gd name="connsiteX17" fmla="*/ 2185988 w 2185988"/>
              <a:gd name="connsiteY17" fmla="*/ 1428750 h 2171700"/>
              <a:gd name="connsiteX18" fmla="*/ 2171700 w 2185988"/>
              <a:gd name="connsiteY18" fmla="*/ 1609725 h 2171700"/>
              <a:gd name="connsiteX19" fmla="*/ 2124075 w 2185988"/>
              <a:gd name="connsiteY19" fmla="*/ 1804987 h 2171700"/>
              <a:gd name="connsiteX20" fmla="*/ 2038350 w 2185988"/>
              <a:gd name="connsiteY20" fmla="*/ 1981200 h 2171700"/>
              <a:gd name="connsiteX21" fmla="*/ 1957388 w 2185988"/>
              <a:gd name="connsiteY21" fmla="*/ 2100262 h 2171700"/>
              <a:gd name="connsiteX22" fmla="*/ 1895475 w 2185988"/>
              <a:gd name="connsiteY22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914525 w 2185988"/>
              <a:gd name="connsiteY11" fmla="*/ 290512 h 2171700"/>
              <a:gd name="connsiteX12" fmla="*/ 2066926 w 2185988"/>
              <a:gd name="connsiteY12" fmla="*/ 361950 h 2171700"/>
              <a:gd name="connsiteX13" fmla="*/ 2009775 w 2185988"/>
              <a:gd name="connsiteY13" fmla="*/ 590550 h 2171700"/>
              <a:gd name="connsiteX14" fmla="*/ 2024063 w 2185988"/>
              <a:gd name="connsiteY14" fmla="*/ 781050 h 2171700"/>
              <a:gd name="connsiteX15" fmla="*/ 2085975 w 2185988"/>
              <a:gd name="connsiteY15" fmla="*/ 952500 h 2171700"/>
              <a:gd name="connsiteX16" fmla="*/ 2152650 w 2185988"/>
              <a:gd name="connsiteY16" fmla="*/ 1152525 h 2171700"/>
              <a:gd name="connsiteX17" fmla="*/ 2185988 w 2185988"/>
              <a:gd name="connsiteY17" fmla="*/ 1428750 h 2171700"/>
              <a:gd name="connsiteX18" fmla="*/ 2171700 w 2185988"/>
              <a:gd name="connsiteY18" fmla="*/ 1609725 h 2171700"/>
              <a:gd name="connsiteX19" fmla="*/ 2124075 w 2185988"/>
              <a:gd name="connsiteY19" fmla="*/ 1804987 h 2171700"/>
              <a:gd name="connsiteX20" fmla="*/ 2038350 w 2185988"/>
              <a:gd name="connsiteY20" fmla="*/ 1981200 h 2171700"/>
              <a:gd name="connsiteX21" fmla="*/ 1957388 w 2185988"/>
              <a:gd name="connsiteY21" fmla="*/ 2100262 h 2171700"/>
              <a:gd name="connsiteX22" fmla="*/ 1895475 w 21859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914525 w 2224088"/>
              <a:gd name="connsiteY11" fmla="*/ 290512 h 2171700"/>
              <a:gd name="connsiteX12" fmla="*/ 2066926 w 2224088"/>
              <a:gd name="connsiteY12" fmla="*/ 361950 h 2171700"/>
              <a:gd name="connsiteX13" fmla="*/ 2224088 w 2224088"/>
              <a:gd name="connsiteY13" fmla="*/ 604837 h 2171700"/>
              <a:gd name="connsiteX14" fmla="*/ 2024063 w 2224088"/>
              <a:gd name="connsiteY14" fmla="*/ 781050 h 2171700"/>
              <a:gd name="connsiteX15" fmla="*/ 2085975 w 2224088"/>
              <a:gd name="connsiteY15" fmla="*/ 952500 h 2171700"/>
              <a:gd name="connsiteX16" fmla="*/ 2152650 w 2224088"/>
              <a:gd name="connsiteY16" fmla="*/ 1152525 h 2171700"/>
              <a:gd name="connsiteX17" fmla="*/ 2185988 w 2224088"/>
              <a:gd name="connsiteY17" fmla="*/ 1428750 h 2171700"/>
              <a:gd name="connsiteX18" fmla="*/ 2171700 w 2224088"/>
              <a:gd name="connsiteY18" fmla="*/ 1609725 h 2171700"/>
              <a:gd name="connsiteX19" fmla="*/ 2124075 w 2224088"/>
              <a:gd name="connsiteY19" fmla="*/ 1804987 h 2171700"/>
              <a:gd name="connsiteX20" fmla="*/ 2038350 w 2224088"/>
              <a:gd name="connsiteY20" fmla="*/ 1981200 h 2171700"/>
              <a:gd name="connsiteX21" fmla="*/ 1957388 w 2224088"/>
              <a:gd name="connsiteY21" fmla="*/ 2100262 h 2171700"/>
              <a:gd name="connsiteX22" fmla="*/ 1895475 w 22240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224088 w 2224088"/>
              <a:gd name="connsiteY13" fmla="*/ 604837 h 2171700"/>
              <a:gd name="connsiteX14" fmla="*/ 2024063 w 2224088"/>
              <a:gd name="connsiteY14" fmla="*/ 781050 h 2171700"/>
              <a:gd name="connsiteX15" fmla="*/ 2085975 w 2224088"/>
              <a:gd name="connsiteY15" fmla="*/ 952500 h 2171700"/>
              <a:gd name="connsiteX16" fmla="*/ 2152650 w 2224088"/>
              <a:gd name="connsiteY16" fmla="*/ 1152525 h 2171700"/>
              <a:gd name="connsiteX17" fmla="*/ 2185988 w 2224088"/>
              <a:gd name="connsiteY17" fmla="*/ 1428750 h 2171700"/>
              <a:gd name="connsiteX18" fmla="*/ 2171700 w 2224088"/>
              <a:gd name="connsiteY18" fmla="*/ 1609725 h 2171700"/>
              <a:gd name="connsiteX19" fmla="*/ 2124075 w 2224088"/>
              <a:gd name="connsiteY19" fmla="*/ 1804987 h 2171700"/>
              <a:gd name="connsiteX20" fmla="*/ 2038350 w 2224088"/>
              <a:gd name="connsiteY20" fmla="*/ 1981200 h 2171700"/>
              <a:gd name="connsiteX21" fmla="*/ 1957388 w 2224088"/>
              <a:gd name="connsiteY21" fmla="*/ 2100262 h 2171700"/>
              <a:gd name="connsiteX22" fmla="*/ 1895475 w 22240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128838 w 2224088"/>
              <a:gd name="connsiteY13" fmla="*/ 452437 h 2171700"/>
              <a:gd name="connsiteX14" fmla="*/ 2224088 w 2224088"/>
              <a:gd name="connsiteY14" fmla="*/ 604837 h 2171700"/>
              <a:gd name="connsiteX15" fmla="*/ 2024063 w 2224088"/>
              <a:gd name="connsiteY15" fmla="*/ 781050 h 2171700"/>
              <a:gd name="connsiteX16" fmla="*/ 2085975 w 2224088"/>
              <a:gd name="connsiteY16" fmla="*/ 952500 h 2171700"/>
              <a:gd name="connsiteX17" fmla="*/ 2152650 w 2224088"/>
              <a:gd name="connsiteY17" fmla="*/ 1152525 h 2171700"/>
              <a:gd name="connsiteX18" fmla="*/ 2185988 w 2224088"/>
              <a:gd name="connsiteY18" fmla="*/ 1428750 h 2171700"/>
              <a:gd name="connsiteX19" fmla="*/ 2171700 w 2224088"/>
              <a:gd name="connsiteY19" fmla="*/ 1609725 h 2171700"/>
              <a:gd name="connsiteX20" fmla="*/ 2124075 w 2224088"/>
              <a:gd name="connsiteY20" fmla="*/ 1804987 h 2171700"/>
              <a:gd name="connsiteX21" fmla="*/ 2038350 w 2224088"/>
              <a:gd name="connsiteY21" fmla="*/ 1981200 h 2171700"/>
              <a:gd name="connsiteX22" fmla="*/ 1957388 w 2224088"/>
              <a:gd name="connsiteY22" fmla="*/ 2100262 h 2171700"/>
              <a:gd name="connsiteX23" fmla="*/ 1895475 w 2224088"/>
              <a:gd name="connsiteY23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128838 w 2224088"/>
              <a:gd name="connsiteY13" fmla="*/ 452437 h 2171700"/>
              <a:gd name="connsiteX14" fmla="*/ 2224088 w 2224088"/>
              <a:gd name="connsiteY14" fmla="*/ 604837 h 2171700"/>
              <a:gd name="connsiteX15" fmla="*/ 2128838 w 2224088"/>
              <a:gd name="connsiteY15" fmla="*/ 671512 h 2171700"/>
              <a:gd name="connsiteX16" fmla="*/ 2024063 w 2224088"/>
              <a:gd name="connsiteY16" fmla="*/ 781050 h 2171700"/>
              <a:gd name="connsiteX17" fmla="*/ 2085975 w 2224088"/>
              <a:gd name="connsiteY17" fmla="*/ 952500 h 2171700"/>
              <a:gd name="connsiteX18" fmla="*/ 2152650 w 2224088"/>
              <a:gd name="connsiteY18" fmla="*/ 1152525 h 2171700"/>
              <a:gd name="connsiteX19" fmla="*/ 2185988 w 2224088"/>
              <a:gd name="connsiteY19" fmla="*/ 1428750 h 2171700"/>
              <a:gd name="connsiteX20" fmla="*/ 2171700 w 2224088"/>
              <a:gd name="connsiteY20" fmla="*/ 1609725 h 2171700"/>
              <a:gd name="connsiteX21" fmla="*/ 2124075 w 2224088"/>
              <a:gd name="connsiteY21" fmla="*/ 1804987 h 2171700"/>
              <a:gd name="connsiteX22" fmla="*/ 2038350 w 2224088"/>
              <a:gd name="connsiteY22" fmla="*/ 1981200 h 2171700"/>
              <a:gd name="connsiteX23" fmla="*/ 1957388 w 2224088"/>
              <a:gd name="connsiteY23" fmla="*/ 2100262 h 2171700"/>
              <a:gd name="connsiteX24" fmla="*/ 1895475 w 22240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128838 w 2185988"/>
              <a:gd name="connsiteY15" fmla="*/ 671512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1962150 w 2185988"/>
              <a:gd name="connsiteY13" fmla="*/ 342900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62150 w 2185988"/>
              <a:gd name="connsiteY13" fmla="*/ 342900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09764 w 2185988"/>
              <a:gd name="connsiteY12" fmla="*/ 290513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09764 w 2185988"/>
              <a:gd name="connsiteY12" fmla="*/ 290513 h 2171700"/>
              <a:gd name="connsiteX13" fmla="*/ 2071687 w 2185988"/>
              <a:gd name="connsiteY13" fmla="*/ 309562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071687 w 2185988"/>
              <a:gd name="connsiteY13" fmla="*/ 309562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105025 w 2185988"/>
              <a:gd name="connsiteY17" fmla="*/ 962025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105025 w 2185988"/>
              <a:gd name="connsiteY17" fmla="*/ 962025 h 2171700"/>
              <a:gd name="connsiteX18" fmla="*/ 2176463 w 2185988"/>
              <a:gd name="connsiteY18" fmla="*/ 1214437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262286"/>
              <a:gd name="connsiteX1" fmla="*/ 157163 w 2185988"/>
              <a:gd name="connsiteY1" fmla="*/ 185737 h 2262286"/>
              <a:gd name="connsiteX2" fmla="*/ 333375 w 2185988"/>
              <a:gd name="connsiteY2" fmla="*/ 95250 h 2262286"/>
              <a:gd name="connsiteX3" fmla="*/ 495300 w 2185988"/>
              <a:gd name="connsiteY3" fmla="*/ 33337 h 2262286"/>
              <a:gd name="connsiteX4" fmla="*/ 690563 w 2185988"/>
              <a:gd name="connsiteY4" fmla="*/ 0 h 2262286"/>
              <a:gd name="connsiteX5" fmla="*/ 871538 w 2185988"/>
              <a:gd name="connsiteY5" fmla="*/ 4762 h 2262286"/>
              <a:gd name="connsiteX6" fmla="*/ 1066800 w 2185988"/>
              <a:gd name="connsiteY6" fmla="*/ 28575 h 2262286"/>
              <a:gd name="connsiteX7" fmla="*/ 1276350 w 2185988"/>
              <a:gd name="connsiteY7" fmla="*/ 104775 h 2262286"/>
              <a:gd name="connsiteX8" fmla="*/ 1428750 w 2185988"/>
              <a:gd name="connsiteY8" fmla="*/ 171450 h 2262286"/>
              <a:gd name="connsiteX9" fmla="*/ 1571625 w 2185988"/>
              <a:gd name="connsiteY9" fmla="*/ 266700 h 2262286"/>
              <a:gd name="connsiteX10" fmla="*/ 1704975 w 2185988"/>
              <a:gd name="connsiteY10" fmla="*/ 385762 h 2262286"/>
              <a:gd name="connsiteX11" fmla="*/ 1809750 w 2185988"/>
              <a:gd name="connsiteY11" fmla="*/ 328613 h 2262286"/>
              <a:gd name="connsiteX12" fmla="*/ 1976439 w 2185988"/>
              <a:gd name="connsiteY12" fmla="*/ 300038 h 2262286"/>
              <a:gd name="connsiteX13" fmla="*/ 2128838 w 2185988"/>
              <a:gd name="connsiteY13" fmla="*/ 452437 h 2262286"/>
              <a:gd name="connsiteX14" fmla="*/ 2138363 w 2185988"/>
              <a:gd name="connsiteY14" fmla="*/ 576262 h 2262286"/>
              <a:gd name="connsiteX15" fmla="*/ 2095501 w 2185988"/>
              <a:gd name="connsiteY15" fmla="*/ 681037 h 2262286"/>
              <a:gd name="connsiteX16" fmla="*/ 2024063 w 2185988"/>
              <a:gd name="connsiteY16" fmla="*/ 781050 h 2262286"/>
              <a:gd name="connsiteX17" fmla="*/ 2105025 w 2185988"/>
              <a:gd name="connsiteY17" fmla="*/ 962025 h 2262286"/>
              <a:gd name="connsiteX18" fmla="*/ 2176463 w 2185988"/>
              <a:gd name="connsiteY18" fmla="*/ 1214437 h 2262286"/>
              <a:gd name="connsiteX19" fmla="*/ 2185988 w 2185988"/>
              <a:gd name="connsiteY19" fmla="*/ 1428750 h 2262286"/>
              <a:gd name="connsiteX20" fmla="*/ 2171700 w 2185988"/>
              <a:gd name="connsiteY20" fmla="*/ 1609725 h 2262286"/>
              <a:gd name="connsiteX21" fmla="*/ 2124075 w 2185988"/>
              <a:gd name="connsiteY21" fmla="*/ 1804987 h 2262286"/>
              <a:gd name="connsiteX22" fmla="*/ 2038350 w 2185988"/>
              <a:gd name="connsiteY22" fmla="*/ 1981200 h 2262286"/>
              <a:gd name="connsiteX23" fmla="*/ 1957388 w 2185988"/>
              <a:gd name="connsiteY23" fmla="*/ 2100262 h 2262286"/>
              <a:gd name="connsiteX24" fmla="*/ 1833006 w 2185988"/>
              <a:gd name="connsiteY24" fmla="*/ 2262286 h 2262286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571625 w 2185988"/>
              <a:gd name="connsiteY9" fmla="*/ 266700 h 2231435"/>
              <a:gd name="connsiteX10" fmla="*/ 1704975 w 2185988"/>
              <a:gd name="connsiteY10" fmla="*/ 38576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704975 w 2185988"/>
              <a:gd name="connsiteY10" fmla="*/ 38576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1987499 w 2185988"/>
              <a:gd name="connsiteY16" fmla="*/ 756368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2004758 w 2185988"/>
              <a:gd name="connsiteY11" fmla="*/ 106478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80382 w 2185988"/>
              <a:gd name="connsiteY11" fmla="*/ 75626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92570 w 2185988"/>
              <a:gd name="connsiteY11" fmla="*/ 81797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92570 w 2185988"/>
              <a:gd name="connsiteY11" fmla="*/ 81797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32949 w 2185988"/>
              <a:gd name="connsiteY10" fmla="*/ 15537 h 2231435"/>
              <a:gd name="connsiteX11" fmla="*/ 1992570 w 2185988"/>
              <a:gd name="connsiteY11" fmla="*/ 81797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26471 w 2185988"/>
              <a:gd name="connsiteY9" fmla="*/ 69247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7691 w 2185988"/>
              <a:gd name="connsiteY15" fmla="*/ 65018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45777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608190 w 2185988"/>
              <a:gd name="connsiteY9" fmla="*/ 50735 h 2206753"/>
              <a:gd name="connsiteX10" fmla="*/ 1832949 w 2185988"/>
              <a:gd name="connsiteY10" fmla="*/ 15537 h 2206753"/>
              <a:gd name="connsiteX11" fmla="*/ 1998663 w 2185988"/>
              <a:gd name="connsiteY11" fmla="*/ 44774 h 2206753"/>
              <a:gd name="connsiteX12" fmla="*/ 2104411 w 2185988"/>
              <a:gd name="connsiteY12" fmla="*/ 145777 h 2206753"/>
              <a:gd name="connsiteX13" fmla="*/ 2177590 w 2185988"/>
              <a:gd name="connsiteY13" fmla="*/ 335200 h 2206753"/>
              <a:gd name="connsiteX14" fmla="*/ 2168833 w 2185988"/>
              <a:gd name="connsiteY14" fmla="*/ 489877 h 2206753"/>
              <a:gd name="connsiteX15" fmla="*/ 2095503 w 2185988"/>
              <a:gd name="connsiteY15" fmla="*/ 625503 h 2206753"/>
              <a:gd name="connsiteX16" fmla="*/ 2005780 w 2185988"/>
              <a:gd name="connsiteY16" fmla="*/ 737857 h 2206753"/>
              <a:gd name="connsiteX17" fmla="*/ 2105025 w 2185988"/>
              <a:gd name="connsiteY17" fmla="*/ 962025 h 2206753"/>
              <a:gd name="connsiteX18" fmla="*/ 2176463 w 2185988"/>
              <a:gd name="connsiteY18" fmla="*/ 1214437 h 2206753"/>
              <a:gd name="connsiteX19" fmla="*/ 2185988 w 2185988"/>
              <a:gd name="connsiteY19" fmla="*/ 1428750 h 2206753"/>
              <a:gd name="connsiteX20" fmla="*/ 2171700 w 2185988"/>
              <a:gd name="connsiteY20" fmla="*/ 1609725 h 2206753"/>
              <a:gd name="connsiteX21" fmla="*/ 2124075 w 2185988"/>
              <a:gd name="connsiteY21" fmla="*/ 1804987 h 2206753"/>
              <a:gd name="connsiteX22" fmla="*/ 2038350 w 2185988"/>
              <a:gd name="connsiteY22" fmla="*/ 1981200 h 2206753"/>
              <a:gd name="connsiteX23" fmla="*/ 1957388 w 2185988"/>
              <a:gd name="connsiteY23" fmla="*/ 2100262 h 2206753"/>
              <a:gd name="connsiteX24" fmla="*/ 1881757 w 2185988"/>
              <a:gd name="connsiteY24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608190 w 2185988"/>
              <a:gd name="connsiteY9" fmla="*/ 50735 h 2206753"/>
              <a:gd name="connsiteX10" fmla="*/ 1725998 w 2185988"/>
              <a:gd name="connsiteY10" fmla="*/ 16732 h 2206753"/>
              <a:gd name="connsiteX11" fmla="*/ 1832949 w 2185988"/>
              <a:gd name="connsiteY11" fmla="*/ 15537 h 2206753"/>
              <a:gd name="connsiteX12" fmla="*/ 1998663 w 2185988"/>
              <a:gd name="connsiteY12" fmla="*/ 44774 h 2206753"/>
              <a:gd name="connsiteX13" fmla="*/ 2104411 w 2185988"/>
              <a:gd name="connsiteY13" fmla="*/ 145777 h 2206753"/>
              <a:gd name="connsiteX14" fmla="*/ 2177590 w 2185988"/>
              <a:gd name="connsiteY14" fmla="*/ 335200 h 2206753"/>
              <a:gd name="connsiteX15" fmla="*/ 2168833 w 2185988"/>
              <a:gd name="connsiteY15" fmla="*/ 489877 h 2206753"/>
              <a:gd name="connsiteX16" fmla="*/ 2095503 w 2185988"/>
              <a:gd name="connsiteY16" fmla="*/ 625503 h 2206753"/>
              <a:gd name="connsiteX17" fmla="*/ 2005780 w 2185988"/>
              <a:gd name="connsiteY17" fmla="*/ 737857 h 2206753"/>
              <a:gd name="connsiteX18" fmla="*/ 2105025 w 2185988"/>
              <a:gd name="connsiteY18" fmla="*/ 962025 h 2206753"/>
              <a:gd name="connsiteX19" fmla="*/ 2176463 w 2185988"/>
              <a:gd name="connsiteY19" fmla="*/ 1214437 h 2206753"/>
              <a:gd name="connsiteX20" fmla="*/ 2185988 w 2185988"/>
              <a:gd name="connsiteY20" fmla="*/ 1428750 h 2206753"/>
              <a:gd name="connsiteX21" fmla="*/ 2171700 w 2185988"/>
              <a:gd name="connsiteY21" fmla="*/ 1609725 h 2206753"/>
              <a:gd name="connsiteX22" fmla="*/ 2124075 w 2185988"/>
              <a:gd name="connsiteY22" fmla="*/ 1804987 h 2206753"/>
              <a:gd name="connsiteX23" fmla="*/ 2038350 w 2185988"/>
              <a:gd name="connsiteY23" fmla="*/ 1981200 h 2206753"/>
              <a:gd name="connsiteX24" fmla="*/ 1957388 w 2185988"/>
              <a:gd name="connsiteY24" fmla="*/ 2100262 h 2206753"/>
              <a:gd name="connsiteX25" fmla="*/ 1881757 w 2185988"/>
              <a:gd name="connsiteY25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98663 w 2185988"/>
              <a:gd name="connsiteY13" fmla="*/ 44774 h 2206753"/>
              <a:gd name="connsiteX14" fmla="*/ 2104411 w 2185988"/>
              <a:gd name="connsiteY14" fmla="*/ 145777 h 2206753"/>
              <a:gd name="connsiteX15" fmla="*/ 2177590 w 2185988"/>
              <a:gd name="connsiteY15" fmla="*/ 335200 h 2206753"/>
              <a:gd name="connsiteX16" fmla="*/ 2168833 w 2185988"/>
              <a:gd name="connsiteY16" fmla="*/ 489877 h 2206753"/>
              <a:gd name="connsiteX17" fmla="*/ 2095503 w 2185988"/>
              <a:gd name="connsiteY17" fmla="*/ 625503 h 2206753"/>
              <a:gd name="connsiteX18" fmla="*/ 2005780 w 2185988"/>
              <a:gd name="connsiteY18" fmla="*/ 737857 h 2206753"/>
              <a:gd name="connsiteX19" fmla="*/ 2105025 w 2185988"/>
              <a:gd name="connsiteY19" fmla="*/ 962025 h 2206753"/>
              <a:gd name="connsiteX20" fmla="*/ 2176463 w 2185988"/>
              <a:gd name="connsiteY20" fmla="*/ 1214437 h 2206753"/>
              <a:gd name="connsiteX21" fmla="*/ 2185988 w 2185988"/>
              <a:gd name="connsiteY21" fmla="*/ 1428750 h 2206753"/>
              <a:gd name="connsiteX22" fmla="*/ 2171700 w 2185988"/>
              <a:gd name="connsiteY22" fmla="*/ 1609725 h 2206753"/>
              <a:gd name="connsiteX23" fmla="*/ 2124075 w 2185988"/>
              <a:gd name="connsiteY23" fmla="*/ 1804987 h 2206753"/>
              <a:gd name="connsiteX24" fmla="*/ 2038350 w 2185988"/>
              <a:gd name="connsiteY24" fmla="*/ 1981200 h 2206753"/>
              <a:gd name="connsiteX25" fmla="*/ 1957388 w 2185988"/>
              <a:gd name="connsiteY25" fmla="*/ 2100262 h 2206753"/>
              <a:gd name="connsiteX26" fmla="*/ 1881757 w 2185988"/>
              <a:gd name="connsiteY26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104411 w 2185988"/>
              <a:gd name="connsiteY15" fmla="*/ 145777 h 2206753"/>
              <a:gd name="connsiteX16" fmla="*/ 2177590 w 2185988"/>
              <a:gd name="connsiteY16" fmla="*/ 335200 h 2206753"/>
              <a:gd name="connsiteX17" fmla="*/ 2168833 w 2185988"/>
              <a:gd name="connsiteY17" fmla="*/ 489877 h 2206753"/>
              <a:gd name="connsiteX18" fmla="*/ 2095503 w 2185988"/>
              <a:gd name="connsiteY18" fmla="*/ 625503 h 2206753"/>
              <a:gd name="connsiteX19" fmla="*/ 2005780 w 2185988"/>
              <a:gd name="connsiteY19" fmla="*/ 737857 h 2206753"/>
              <a:gd name="connsiteX20" fmla="*/ 2105025 w 2185988"/>
              <a:gd name="connsiteY20" fmla="*/ 962025 h 2206753"/>
              <a:gd name="connsiteX21" fmla="*/ 2176463 w 2185988"/>
              <a:gd name="connsiteY21" fmla="*/ 1214437 h 2206753"/>
              <a:gd name="connsiteX22" fmla="*/ 2185988 w 2185988"/>
              <a:gd name="connsiteY22" fmla="*/ 1428750 h 2206753"/>
              <a:gd name="connsiteX23" fmla="*/ 2171700 w 2185988"/>
              <a:gd name="connsiteY23" fmla="*/ 1609725 h 2206753"/>
              <a:gd name="connsiteX24" fmla="*/ 2124075 w 2185988"/>
              <a:gd name="connsiteY24" fmla="*/ 1804987 h 2206753"/>
              <a:gd name="connsiteX25" fmla="*/ 2038350 w 2185988"/>
              <a:gd name="connsiteY25" fmla="*/ 1981200 h 2206753"/>
              <a:gd name="connsiteX26" fmla="*/ 1957388 w 2185988"/>
              <a:gd name="connsiteY26" fmla="*/ 2100262 h 2206753"/>
              <a:gd name="connsiteX27" fmla="*/ 1881757 w 2185988"/>
              <a:gd name="connsiteY27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77590 w 2185988"/>
              <a:gd name="connsiteY17" fmla="*/ 335200 h 2206753"/>
              <a:gd name="connsiteX18" fmla="*/ 2168833 w 2185988"/>
              <a:gd name="connsiteY18" fmla="*/ 489877 h 2206753"/>
              <a:gd name="connsiteX19" fmla="*/ 2095503 w 2185988"/>
              <a:gd name="connsiteY19" fmla="*/ 625503 h 2206753"/>
              <a:gd name="connsiteX20" fmla="*/ 2005780 w 2185988"/>
              <a:gd name="connsiteY20" fmla="*/ 737857 h 2206753"/>
              <a:gd name="connsiteX21" fmla="*/ 2105025 w 2185988"/>
              <a:gd name="connsiteY21" fmla="*/ 962025 h 2206753"/>
              <a:gd name="connsiteX22" fmla="*/ 2176463 w 2185988"/>
              <a:gd name="connsiteY22" fmla="*/ 1214437 h 2206753"/>
              <a:gd name="connsiteX23" fmla="*/ 2185988 w 2185988"/>
              <a:gd name="connsiteY23" fmla="*/ 1428750 h 2206753"/>
              <a:gd name="connsiteX24" fmla="*/ 2171700 w 2185988"/>
              <a:gd name="connsiteY24" fmla="*/ 1609725 h 2206753"/>
              <a:gd name="connsiteX25" fmla="*/ 2124075 w 2185988"/>
              <a:gd name="connsiteY25" fmla="*/ 1804987 h 2206753"/>
              <a:gd name="connsiteX26" fmla="*/ 2038350 w 2185988"/>
              <a:gd name="connsiteY26" fmla="*/ 1981200 h 2206753"/>
              <a:gd name="connsiteX27" fmla="*/ 1957388 w 2185988"/>
              <a:gd name="connsiteY27" fmla="*/ 2100262 h 2206753"/>
              <a:gd name="connsiteX28" fmla="*/ 1881757 w 2185988"/>
              <a:gd name="connsiteY28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68833 w 2185988"/>
              <a:gd name="connsiteY19" fmla="*/ 489877 h 2206753"/>
              <a:gd name="connsiteX20" fmla="*/ 2095503 w 2185988"/>
              <a:gd name="connsiteY20" fmla="*/ 625503 h 2206753"/>
              <a:gd name="connsiteX21" fmla="*/ 2005780 w 2185988"/>
              <a:gd name="connsiteY21" fmla="*/ 737857 h 2206753"/>
              <a:gd name="connsiteX22" fmla="*/ 2105025 w 2185988"/>
              <a:gd name="connsiteY22" fmla="*/ 962025 h 2206753"/>
              <a:gd name="connsiteX23" fmla="*/ 2176463 w 2185988"/>
              <a:gd name="connsiteY23" fmla="*/ 1214437 h 2206753"/>
              <a:gd name="connsiteX24" fmla="*/ 2185988 w 2185988"/>
              <a:gd name="connsiteY24" fmla="*/ 1428750 h 2206753"/>
              <a:gd name="connsiteX25" fmla="*/ 2171700 w 2185988"/>
              <a:gd name="connsiteY25" fmla="*/ 1609725 h 2206753"/>
              <a:gd name="connsiteX26" fmla="*/ 2124075 w 2185988"/>
              <a:gd name="connsiteY26" fmla="*/ 1804987 h 2206753"/>
              <a:gd name="connsiteX27" fmla="*/ 2038350 w 2185988"/>
              <a:gd name="connsiteY27" fmla="*/ 1981200 h 2206753"/>
              <a:gd name="connsiteX28" fmla="*/ 1957388 w 2185988"/>
              <a:gd name="connsiteY28" fmla="*/ 2100262 h 2206753"/>
              <a:gd name="connsiteX29" fmla="*/ 1881757 w 2185988"/>
              <a:gd name="connsiteY29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095503 w 2185988"/>
              <a:gd name="connsiteY21" fmla="*/ 625503 h 2206753"/>
              <a:gd name="connsiteX22" fmla="*/ 2005780 w 2185988"/>
              <a:gd name="connsiteY22" fmla="*/ 737857 h 2206753"/>
              <a:gd name="connsiteX23" fmla="*/ 2105025 w 2185988"/>
              <a:gd name="connsiteY23" fmla="*/ 962025 h 2206753"/>
              <a:gd name="connsiteX24" fmla="*/ 2176463 w 2185988"/>
              <a:gd name="connsiteY24" fmla="*/ 1214437 h 2206753"/>
              <a:gd name="connsiteX25" fmla="*/ 2185988 w 2185988"/>
              <a:gd name="connsiteY25" fmla="*/ 1428750 h 2206753"/>
              <a:gd name="connsiteX26" fmla="*/ 2171700 w 2185988"/>
              <a:gd name="connsiteY26" fmla="*/ 1609725 h 2206753"/>
              <a:gd name="connsiteX27" fmla="*/ 2124075 w 2185988"/>
              <a:gd name="connsiteY27" fmla="*/ 1804987 h 2206753"/>
              <a:gd name="connsiteX28" fmla="*/ 2038350 w 2185988"/>
              <a:gd name="connsiteY28" fmla="*/ 1981200 h 2206753"/>
              <a:gd name="connsiteX29" fmla="*/ 1957388 w 2185988"/>
              <a:gd name="connsiteY29" fmla="*/ 2100262 h 2206753"/>
              <a:gd name="connsiteX30" fmla="*/ 1881757 w 2185988"/>
              <a:gd name="connsiteY30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6811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3842 w 2185988"/>
              <a:gd name="connsiteY11" fmla="*/ 10187 h 2206753"/>
              <a:gd name="connsiteX12" fmla="*/ 1832949 w 2185988"/>
              <a:gd name="connsiteY12" fmla="*/ 6811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8582 h 2211010"/>
              <a:gd name="connsiteX1" fmla="*/ 157163 w 2185988"/>
              <a:gd name="connsiteY1" fmla="*/ 189994 h 2211010"/>
              <a:gd name="connsiteX2" fmla="*/ 333375 w 2185988"/>
              <a:gd name="connsiteY2" fmla="*/ 99507 h 2211010"/>
              <a:gd name="connsiteX3" fmla="*/ 495300 w 2185988"/>
              <a:gd name="connsiteY3" fmla="*/ 37594 h 2211010"/>
              <a:gd name="connsiteX4" fmla="*/ 690563 w 2185988"/>
              <a:gd name="connsiteY4" fmla="*/ 4257 h 2211010"/>
              <a:gd name="connsiteX5" fmla="*/ 871538 w 2185988"/>
              <a:gd name="connsiteY5" fmla="*/ 9019 h 2211010"/>
              <a:gd name="connsiteX6" fmla="*/ 1066800 w 2185988"/>
              <a:gd name="connsiteY6" fmla="*/ 32832 h 2211010"/>
              <a:gd name="connsiteX7" fmla="*/ 1276350 w 2185988"/>
              <a:gd name="connsiteY7" fmla="*/ 109032 h 2211010"/>
              <a:gd name="connsiteX8" fmla="*/ 1428750 w 2185988"/>
              <a:gd name="connsiteY8" fmla="*/ 175707 h 2211010"/>
              <a:gd name="connsiteX9" fmla="*/ 1512708 w 2185988"/>
              <a:gd name="connsiteY9" fmla="*/ 113545 h 2211010"/>
              <a:gd name="connsiteX10" fmla="*/ 1608190 w 2185988"/>
              <a:gd name="connsiteY10" fmla="*/ 54992 h 2211010"/>
              <a:gd name="connsiteX11" fmla="*/ 1723842 w 2185988"/>
              <a:gd name="connsiteY11" fmla="*/ 14444 h 2211010"/>
              <a:gd name="connsiteX12" fmla="*/ 1835105 w 2185988"/>
              <a:gd name="connsiteY12" fmla="*/ 160 h 2211010"/>
              <a:gd name="connsiteX13" fmla="*/ 1921004 w 2185988"/>
              <a:gd name="connsiteY13" fmla="*/ 25881 h 2211010"/>
              <a:gd name="connsiteX14" fmla="*/ 1998663 w 2185988"/>
              <a:gd name="connsiteY14" fmla="*/ 49031 h 2211010"/>
              <a:gd name="connsiteX15" fmla="*/ 2052027 w 2185988"/>
              <a:gd name="connsiteY15" fmla="*/ 88864 h 2211010"/>
              <a:gd name="connsiteX16" fmla="*/ 2104411 w 2185988"/>
              <a:gd name="connsiteY16" fmla="*/ 150034 h 2211010"/>
              <a:gd name="connsiteX17" fmla="*/ 2158670 w 2185988"/>
              <a:gd name="connsiteY17" fmla="*/ 240038 h 2211010"/>
              <a:gd name="connsiteX18" fmla="*/ 2177590 w 2185988"/>
              <a:gd name="connsiteY18" fmla="*/ 339457 h 2211010"/>
              <a:gd name="connsiteX19" fmla="*/ 2176953 w 2185988"/>
              <a:gd name="connsiteY19" fmla="*/ 409725 h 2211010"/>
              <a:gd name="connsiteX20" fmla="*/ 2168833 w 2185988"/>
              <a:gd name="connsiteY20" fmla="*/ 494134 h 2211010"/>
              <a:gd name="connsiteX21" fmla="*/ 2134294 w 2185988"/>
              <a:gd name="connsiteY21" fmla="*/ 567069 h 2211010"/>
              <a:gd name="connsiteX22" fmla="*/ 2095503 w 2185988"/>
              <a:gd name="connsiteY22" fmla="*/ 629760 h 2211010"/>
              <a:gd name="connsiteX23" fmla="*/ 2005780 w 2185988"/>
              <a:gd name="connsiteY23" fmla="*/ 742114 h 2211010"/>
              <a:gd name="connsiteX24" fmla="*/ 2105025 w 2185988"/>
              <a:gd name="connsiteY24" fmla="*/ 966282 h 2211010"/>
              <a:gd name="connsiteX25" fmla="*/ 2176463 w 2185988"/>
              <a:gd name="connsiteY25" fmla="*/ 1218694 h 2211010"/>
              <a:gd name="connsiteX26" fmla="*/ 2185988 w 2185988"/>
              <a:gd name="connsiteY26" fmla="*/ 1433007 h 2211010"/>
              <a:gd name="connsiteX27" fmla="*/ 2171700 w 2185988"/>
              <a:gd name="connsiteY27" fmla="*/ 1613982 h 2211010"/>
              <a:gd name="connsiteX28" fmla="*/ 2124075 w 2185988"/>
              <a:gd name="connsiteY28" fmla="*/ 1809244 h 2211010"/>
              <a:gd name="connsiteX29" fmla="*/ 2038350 w 2185988"/>
              <a:gd name="connsiteY29" fmla="*/ 1985457 h 2211010"/>
              <a:gd name="connsiteX30" fmla="*/ 1957388 w 2185988"/>
              <a:gd name="connsiteY30" fmla="*/ 2104519 h 2211010"/>
              <a:gd name="connsiteX31" fmla="*/ 1881757 w 2185988"/>
              <a:gd name="connsiteY31" fmla="*/ 2211010 h 2211010"/>
              <a:gd name="connsiteX0" fmla="*/ 0 w 2185988"/>
              <a:gd name="connsiteY0" fmla="*/ 318582 h 2211010"/>
              <a:gd name="connsiteX1" fmla="*/ 157163 w 2185988"/>
              <a:gd name="connsiteY1" fmla="*/ 189994 h 2211010"/>
              <a:gd name="connsiteX2" fmla="*/ 333375 w 2185988"/>
              <a:gd name="connsiteY2" fmla="*/ 99507 h 2211010"/>
              <a:gd name="connsiteX3" fmla="*/ 495300 w 2185988"/>
              <a:gd name="connsiteY3" fmla="*/ 37594 h 2211010"/>
              <a:gd name="connsiteX4" fmla="*/ 690563 w 2185988"/>
              <a:gd name="connsiteY4" fmla="*/ 4257 h 2211010"/>
              <a:gd name="connsiteX5" fmla="*/ 871538 w 2185988"/>
              <a:gd name="connsiteY5" fmla="*/ 9019 h 2211010"/>
              <a:gd name="connsiteX6" fmla="*/ 1066800 w 2185988"/>
              <a:gd name="connsiteY6" fmla="*/ 32832 h 2211010"/>
              <a:gd name="connsiteX7" fmla="*/ 1276350 w 2185988"/>
              <a:gd name="connsiteY7" fmla="*/ 109032 h 2211010"/>
              <a:gd name="connsiteX8" fmla="*/ 1428750 w 2185988"/>
              <a:gd name="connsiteY8" fmla="*/ 175707 h 2211010"/>
              <a:gd name="connsiteX9" fmla="*/ 1512708 w 2185988"/>
              <a:gd name="connsiteY9" fmla="*/ 113545 h 2211010"/>
              <a:gd name="connsiteX10" fmla="*/ 1608190 w 2185988"/>
              <a:gd name="connsiteY10" fmla="*/ 54992 h 2211010"/>
              <a:gd name="connsiteX11" fmla="*/ 1723842 w 2185988"/>
              <a:gd name="connsiteY11" fmla="*/ 14444 h 2211010"/>
              <a:gd name="connsiteX12" fmla="*/ 1835105 w 2185988"/>
              <a:gd name="connsiteY12" fmla="*/ 160 h 2211010"/>
              <a:gd name="connsiteX13" fmla="*/ 1923158 w 2185988"/>
              <a:gd name="connsiteY13" fmla="*/ 19337 h 2211010"/>
              <a:gd name="connsiteX14" fmla="*/ 1998663 w 2185988"/>
              <a:gd name="connsiteY14" fmla="*/ 49031 h 2211010"/>
              <a:gd name="connsiteX15" fmla="*/ 2052027 w 2185988"/>
              <a:gd name="connsiteY15" fmla="*/ 88864 h 2211010"/>
              <a:gd name="connsiteX16" fmla="*/ 2104411 w 2185988"/>
              <a:gd name="connsiteY16" fmla="*/ 150034 h 2211010"/>
              <a:gd name="connsiteX17" fmla="*/ 2158670 w 2185988"/>
              <a:gd name="connsiteY17" fmla="*/ 240038 h 2211010"/>
              <a:gd name="connsiteX18" fmla="*/ 2177590 w 2185988"/>
              <a:gd name="connsiteY18" fmla="*/ 339457 h 2211010"/>
              <a:gd name="connsiteX19" fmla="*/ 2176953 w 2185988"/>
              <a:gd name="connsiteY19" fmla="*/ 409725 h 2211010"/>
              <a:gd name="connsiteX20" fmla="*/ 2168833 w 2185988"/>
              <a:gd name="connsiteY20" fmla="*/ 494134 h 2211010"/>
              <a:gd name="connsiteX21" fmla="*/ 2134294 w 2185988"/>
              <a:gd name="connsiteY21" fmla="*/ 567069 h 2211010"/>
              <a:gd name="connsiteX22" fmla="*/ 2095503 w 2185988"/>
              <a:gd name="connsiteY22" fmla="*/ 629760 h 2211010"/>
              <a:gd name="connsiteX23" fmla="*/ 2005780 w 2185988"/>
              <a:gd name="connsiteY23" fmla="*/ 742114 h 2211010"/>
              <a:gd name="connsiteX24" fmla="*/ 2105025 w 2185988"/>
              <a:gd name="connsiteY24" fmla="*/ 966282 h 2211010"/>
              <a:gd name="connsiteX25" fmla="*/ 2176463 w 2185988"/>
              <a:gd name="connsiteY25" fmla="*/ 1218694 h 2211010"/>
              <a:gd name="connsiteX26" fmla="*/ 2185988 w 2185988"/>
              <a:gd name="connsiteY26" fmla="*/ 1433007 h 2211010"/>
              <a:gd name="connsiteX27" fmla="*/ 2171700 w 2185988"/>
              <a:gd name="connsiteY27" fmla="*/ 1613982 h 2211010"/>
              <a:gd name="connsiteX28" fmla="*/ 2124075 w 2185988"/>
              <a:gd name="connsiteY28" fmla="*/ 1809244 h 2211010"/>
              <a:gd name="connsiteX29" fmla="*/ 2038350 w 2185988"/>
              <a:gd name="connsiteY29" fmla="*/ 1985457 h 2211010"/>
              <a:gd name="connsiteX30" fmla="*/ 1957388 w 2185988"/>
              <a:gd name="connsiteY30" fmla="*/ 2104519 h 2211010"/>
              <a:gd name="connsiteX31" fmla="*/ 1881757 w 2185988"/>
              <a:gd name="connsiteY31" fmla="*/ 2211010 h 221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85988" h="2211010">
                <a:moveTo>
                  <a:pt x="0" y="318582"/>
                </a:moveTo>
                <a:lnTo>
                  <a:pt x="157163" y="189994"/>
                </a:lnTo>
                <a:lnTo>
                  <a:pt x="333375" y="99507"/>
                </a:lnTo>
                <a:lnTo>
                  <a:pt x="495300" y="37594"/>
                </a:lnTo>
                <a:lnTo>
                  <a:pt x="690563" y="4257"/>
                </a:lnTo>
                <a:lnTo>
                  <a:pt x="871538" y="9019"/>
                </a:lnTo>
                <a:lnTo>
                  <a:pt x="1066800" y="32832"/>
                </a:lnTo>
                <a:lnTo>
                  <a:pt x="1276350" y="109032"/>
                </a:lnTo>
                <a:lnTo>
                  <a:pt x="1428750" y="175707"/>
                </a:lnTo>
                <a:lnTo>
                  <a:pt x="1512708" y="113545"/>
                </a:lnTo>
                <a:lnTo>
                  <a:pt x="1608190" y="54992"/>
                </a:lnTo>
                <a:cubicBezTo>
                  <a:pt x="1657731" y="29206"/>
                  <a:pt x="1686382" y="20310"/>
                  <a:pt x="1723842" y="14444"/>
                </a:cubicBezTo>
                <a:cubicBezTo>
                  <a:pt x="1761302" y="8578"/>
                  <a:pt x="1802604" y="-1383"/>
                  <a:pt x="1835105" y="160"/>
                </a:cubicBezTo>
                <a:lnTo>
                  <a:pt x="1923158" y="19337"/>
                </a:lnTo>
                <a:lnTo>
                  <a:pt x="1998663" y="49031"/>
                </a:lnTo>
                <a:lnTo>
                  <a:pt x="2052027" y="88864"/>
                </a:lnTo>
                <a:lnTo>
                  <a:pt x="2104411" y="150034"/>
                </a:lnTo>
                <a:cubicBezTo>
                  <a:pt x="2122185" y="175230"/>
                  <a:pt x="2146474" y="208468"/>
                  <a:pt x="2158670" y="240038"/>
                </a:cubicBezTo>
                <a:cubicBezTo>
                  <a:pt x="2170867" y="271609"/>
                  <a:pt x="2174543" y="311176"/>
                  <a:pt x="2177590" y="339457"/>
                </a:cubicBezTo>
                <a:cubicBezTo>
                  <a:pt x="2177378" y="362880"/>
                  <a:pt x="2177165" y="386302"/>
                  <a:pt x="2176953" y="409725"/>
                </a:cubicBezTo>
                <a:lnTo>
                  <a:pt x="2168833" y="494134"/>
                </a:lnTo>
                <a:lnTo>
                  <a:pt x="2134294" y="567069"/>
                </a:lnTo>
                <a:lnTo>
                  <a:pt x="2095503" y="629760"/>
                </a:lnTo>
                <a:lnTo>
                  <a:pt x="2005780" y="742114"/>
                </a:lnTo>
                <a:lnTo>
                  <a:pt x="2105025" y="966282"/>
                </a:lnTo>
                <a:lnTo>
                  <a:pt x="2176463" y="1218694"/>
                </a:lnTo>
                <a:lnTo>
                  <a:pt x="2185988" y="1433007"/>
                </a:lnTo>
                <a:lnTo>
                  <a:pt x="2171700" y="1613982"/>
                </a:lnTo>
                <a:lnTo>
                  <a:pt x="2124075" y="1809244"/>
                </a:lnTo>
                <a:lnTo>
                  <a:pt x="2038350" y="1985457"/>
                </a:lnTo>
                <a:lnTo>
                  <a:pt x="1957388" y="2104519"/>
                </a:lnTo>
                <a:cubicBezTo>
                  <a:pt x="1926084" y="2148243"/>
                  <a:pt x="1913061" y="2167286"/>
                  <a:pt x="1881757" y="2211010"/>
                </a:cubicBezTo>
              </a:path>
            </a:pathLst>
          </a:cu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defTabSz="812209"/>
            <a:endParaRPr lang="en-US" sz="2000" b="1" dirty="0"/>
          </a:p>
        </p:txBody>
      </p:sp>
      <p:sp>
        <p:nvSpPr>
          <p:cNvPr id="27" name="Straight Arrow Connector 105"/>
          <p:cNvSpPr>
            <a:spLocks noChangeShapeType="1"/>
          </p:cNvSpPr>
          <p:nvPr/>
        </p:nvSpPr>
        <p:spPr bwMode="auto">
          <a:xfrm rot="16200000">
            <a:off x="1167524" y="3526484"/>
            <a:ext cx="3671368" cy="2249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2000" b="1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61204"/>
              </p:ext>
            </p:extLst>
          </p:nvPr>
        </p:nvGraphicFramePr>
        <p:xfrm>
          <a:off x="3081494" y="1621213"/>
          <a:ext cx="224210" cy="28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0"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81494" y="1621213"/>
                        <a:ext cx="224210" cy="289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Straight Arrow Connector 105"/>
          <p:cNvSpPr>
            <a:spLocks noChangeShapeType="1"/>
          </p:cNvSpPr>
          <p:nvPr/>
        </p:nvSpPr>
        <p:spPr bwMode="auto">
          <a:xfrm>
            <a:off x="1584292" y="4242914"/>
            <a:ext cx="2922813" cy="70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2000" b="1"/>
          </a:p>
        </p:txBody>
      </p:sp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0138"/>
              </p:ext>
            </p:extLst>
          </p:nvPr>
        </p:nvGraphicFramePr>
        <p:xfrm>
          <a:off x="4361955" y="4331710"/>
          <a:ext cx="211584" cy="2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1" name="Equation" r:id="rId16" imgW="177480" imgH="190440" progId="Equation.DSMT4">
                  <p:embed/>
                </p:oleObj>
              </mc:Choice>
              <mc:Fallback>
                <p:oleObj name="Equation" r:id="rId16" imgW="177480" imgH="190440" progId="Equation.DSMT4">
                  <p:embed/>
                  <p:pic>
                    <p:nvPicPr>
                      <p:cNvPr id="28" name="对象 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61955" y="4331710"/>
                        <a:ext cx="211584" cy="22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89" name="AutoShape 103"/>
          <p:cNvCxnSpPr>
            <a:cxnSpLocks noChangeShapeType="1"/>
          </p:cNvCxnSpPr>
          <p:nvPr/>
        </p:nvCxnSpPr>
        <p:spPr bwMode="auto">
          <a:xfrm>
            <a:off x="2094362" y="1960425"/>
            <a:ext cx="3586001" cy="2170820"/>
          </a:xfrm>
          <a:prstGeom prst="curvedConnector3">
            <a:avLst>
              <a:gd name="adj1" fmla="val 50000"/>
            </a:avLst>
          </a:prstGeom>
          <a:noFill/>
          <a:ln w="63500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77038"/>
              </p:ext>
            </p:extLst>
          </p:nvPr>
        </p:nvGraphicFramePr>
        <p:xfrm>
          <a:off x="4478932" y="2821234"/>
          <a:ext cx="135372" cy="25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2" name="Equation" r:id="rId18" imgW="114120" imgH="215640" progId="Equation.DSMT4">
                  <p:embed/>
                </p:oleObj>
              </mc:Choice>
              <mc:Fallback>
                <p:oleObj name="Equation" r:id="rId18" imgW="114120" imgH="215640" progId="Equation.DSMT4">
                  <p:embed/>
                  <p:pic>
                    <p:nvPicPr>
                      <p:cNvPr id="38" name="对象 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78932" y="2821234"/>
                        <a:ext cx="135372" cy="259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Straight Arrow Connector 105"/>
          <p:cNvSpPr>
            <a:spLocks noChangeShapeType="1"/>
          </p:cNvSpPr>
          <p:nvPr/>
        </p:nvSpPr>
        <p:spPr bwMode="auto">
          <a:xfrm rot="18900000">
            <a:off x="1352694" y="4150423"/>
            <a:ext cx="3492610" cy="20443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2000" b="1"/>
          </a:p>
        </p:txBody>
      </p:sp>
      <p:graphicFrame>
        <p:nvGraphicFramePr>
          <p:cNvPr id="4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525631"/>
              </p:ext>
            </p:extLst>
          </p:nvPr>
        </p:nvGraphicFramePr>
        <p:xfrm>
          <a:off x="1396387" y="2384095"/>
          <a:ext cx="180497" cy="2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3" name="Equation" r:id="rId20" imgW="152280" imgH="190440" progId="Equation.DSMT4">
                  <p:embed/>
                </p:oleObj>
              </mc:Choice>
              <mc:Fallback>
                <p:oleObj name="Equation" r:id="rId20" imgW="152280" imgH="190440" progId="Equation.DSMT4">
                  <p:embed/>
                  <p:pic>
                    <p:nvPicPr>
                      <p:cNvPr id="40" name="对象 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96387" y="2384095"/>
                        <a:ext cx="180497" cy="22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Straight Arrow Connector 105"/>
          <p:cNvSpPr>
            <a:spLocks noChangeShapeType="1"/>
          </p:cNvSpPr>
          <p:nvPr/>
        </p:nvSpPr>
        <p:spPr bwMode="auto">
          <a:xfrm rot="13500000" flipV="1">
            <a:off x="718419" y="3990416"/>
            <a:ext cx="4108371" cy="13112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1224" tIns="40611" rIns="81224" bIns="40611" numCol="1" anchor="t" anchorCtr="0" compatLnSpc="1">
            <a:prstTxWarp prst="textNoShape">
              <a:avLst/>
            </a:prstTxWarp>
          </a:bodyPr>
          <a:lstStyle/>
          <a:p>
            <a:endParaRPr lang="en-US" sz="2000" b="1"/>
          </a:p>
        </p:txBody>
      </p:sp>
      <p:sp>
        <p:nvSpPr>
          <p:cNvPr id="48" name="Freeform 47"/>
          <p:cNvSpPr/>
          <p:nvPr/>
        </p:nvSpPr>
        <p:spPr bwMode="auto">
          <a:xfrm rot="2700000" flipH="1">
            <a:off x="5724047" y="3815636"/>
            <a:ext cx="1516203" cy="1542486"/>
          </a:xfrm>
          <a:custGeom>
            <a:avLst/>
            <a:gdLst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24038 w 2185988"/>
              <a:gd name="connsiteY11" fmla="*/ 504825 h 2171700"/>
              <a:gd name="connsiteX12" fmla="*/ 1938338 w 2185988"/>
              <a:gd name="connsiteY12" fmla="*/ 633412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2066926 w 2185988"/>
              <a:gd name="connsiteY11" fmla="*/ 361950 h 2171700"/>
              <a:gd name="connsiteX12" fmla="*/ 1938338 w 2185988"/>
              <a:gd name="connsiteY12" fmla="*/ 633412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2066926 w 2185988"/>
              <a:gd name="connsiteY11" fmla="*/ 361950 h 2171700"/>
              <a:gd name="connsiteX12" fmla="*/ 2009775 w 2185988"/>
              <a:gd name="connsiteY12" fmla="*/ 590550 h 2171700"/>
              <a:gd name="connsiteX13" fmla="*/ 2024063 w 2185988"/>
              <a:gd name="connsiteY13" fmla="*/ 781050 h 2171700"/>
              <a:gd name="connsiteX14" fmla="*/ 2085975 w 2185988"/>
              <a:gd name="connsiteY14" fmla="*/ 952500 h 2171700"/>
              <a:gd name="connsiteX15" fmla="*/ 2152650 w 2185988"/>
              <a:gd name="connsiteY15" fmla="*/ 1152525 h 2171700"/>
              <a:gd name="connsiteX16" fmla="*/ 2185988 w 2185988"/>
              <a:gd name="connsiteY16" fmla="*/ 1428750 h 2171700"/>
              <a:gd name="connsiteX17" fmla="*/ 2171700 w 2185988"/>
              <a:gd name="connsiteY17" fmla="*/ 1609725 h 2171700"/>
              <a:gd name="connsiteX18" fmla="*/ 2124075 w 2185988"/>
              <a:gd name="connsiteY18" fmla="*/ 1804987 h 2171700"/>
              <a:gd name="connsiteX19" fmla="*/ 2038350 w 2185988"/>
              <a:gd name="connsiteY19" fmla="*/ 1981200 h 2171700"/>
              <a:gd name="connsiteX20" fmla="*/ 1957388 w 2185988"/>
              <a:gd name="connsiteY20" fmla="*/ 2100262 h 2171700"/>
              <a:gd name="connsiteX21" fmla="*/ 1895475 w 2185988"/>
              <a:gd name="connsiteY21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85950 w 2185988"/>
              <a:gd name="connsiteY11" fmla="*/ 347662 h 2171700"/>
              <a:gd name="connsiteX12" fmla="*/ 2066926 w 2185988"/>
              <a:gd name="connsiteY12" fmla="*/ 361950 h 2171700"/>
              <a:gd name="connsiteX13" fmla="*/ 2009775 w 2185988"/>
              <a:gd name="connsiteY13" fmla="*/ 590550 h 2171700"/>
              <a:gd name="connsiteX14" fmla="*/ 2024063 w 2185988"/>
              <a:gd name="connsiteY14" fmla="*/ 781050 h 2171700"/>
              <a:gd name="connsiteX15" fmla="*/ 2085975 w 2185988"/>
              <a:gd name="connsiteY15" fmla="*/ 952500 h 2171700"/>
              <a:gd name="connsiteX16" fmla="*/ 2152650 w 2185988"/>
              <a:gd name="connsiteY16" fmla="*/ 1152525 h 2171700"/>
              <a:gd name="connsiteX17" fmla="*/ 2185988 w 2185988"/>
              <a:gd name="connsiteY17" fmla="*/ 1428750 h 2171700"/>
              <a:gd name="connsiteX18" fmla="*/ 2171700 w 2185988"/>
              <a:gd name="connsiteY18" fmla="*/ 1609725 h 2171700"/>
              <a:gd name="connsiteX19" fmla="*/ 2124075 w 2185988"/>
              <a:gd name="connsiteY19" fmla="*/ 1804987 h 2171700"/>
              <a:gd name="connsiteX20" fmla="*/ 2038350 w 2185988"/>
              <a:gd name="connsiteY20" fmla="*/ 1981200 h 2171700"/>
              <a:gd name="connsiteX21" fmla="*/ 1957388 w 2185988"/>
              <a:gd name="connsiteY21" fmla="*/ 2100262 h 2171700"/>
              <a:gd name="connsiteX22" fmla="*/ 1895475 w 2185988"/>
              <a:gd name="connsiteY22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914525 w 2185988"/>
              <a:gd name="connsiteY11" fmla="*/ 290512 h 2171700"/>
              <a:gd name="connsiteX12" fmla="*/ 2066926 w 2185988"/>
              <a:gd name="connsiteY12" fmla="*/ 361950 h 2171700"/>
              <a:gd name="connsiteX13" fmla="*/ 2009775 w 2185988"/>
              <a:gd name="connsiteY13" fmla="*/ 590550 h 2171700"/>
              <a:gd name="connsiteX14" fmla="*/ 2024063 w 2185988"/>
              <a:gd name="connsiteY14" fmla="*/ 781050 h 2171700"/>
              <a:gd name="connsiteX15" fmla="*/ 2085975 w 2185988"/>
              <a:gd name="connsiteY15" fmla="*/ 952500 h 2171700"/>
              <a:gd name="connsiteX16" fmla="*/ 2152650 w 2185988"/>
              <a:gd name="connsiteY16" fmla="*/ 1152525 h 2171700"/>
              <a:gd name="connsiteX17" fmla="*/ 2185988 w 2185988"/>
              <a:gd name="connsiteY17" fmla="*/ 1428750 h 2171700"/>
              <a:gd name="connsiteX18" fmla="*/ 2171700 w 2185988"/>
              <a:gd name="connsiteY18" fmla="*/ 1609725 h 2171700"/>
              <a:gd name="connsiteX19" fmla="*/ 2124075 w 2185988"/>
              <a:gd name="connsiteY19" fmla="*/ 1804987 h 2171700"/>
              <a:gd name="connsiteX20" fmla="*/ 2038350 w 2185988"/>
              <a:gd name="connsiteY20" fmla="*/ 1981200 h 2171700"/>
              <a:gd name="connsiteX21" fmla="*/ 1957388 w 2185988"/>
              <a:gd name="connsiteY21" fmla="*/ 2100262 h 2171700"/>
              <a:gd name="connsiteX22" fmla="*/ 1895475 w 21859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914525 w 2224088"/>
              <a:gd name="connsiteY11" fmla="*/ 290512 h 2171700"/>
              <a:gd name="connsiteX12" fmla="*/ 2066926 w 2224088"/>
              <a:gd name="connsiteY12" fmla="*/ 361950 h 2171700"/>
              <a:gd name="connsiteX13" fmla="*/ 2224088 w 2224088"/>
              <a:gd name="connsiteY13" fmla="*/ 604837 h 2171700"/>
              <a:gd name="connsiteX14" fmla="*/ 2024063 w 2224088"/>
              <a:gd name="connsiteY14" fmla="*/ 781050 h 2171700"/>
              <a:gd name="connsiteX15" fmla="*/ 2085975 w 2224088"/>
              <a:gd name="connsiteY15" fmla="*/ 952500 h 2171700"/>
              <a:gd name="connsiteX16" fmla="*/ 2152650 w 2224088"/>
              <a:gd name="connsiteY16" fmla="*/ 1152525 h 2171700"/>
              <a:gd name="connsiteX17" fmla="*/ 2185988 w 2224088"/>
              <a:gd name="connsiteY17" fmla="*/ 1428750 h 2171700"/>
              <a:gd name="connsiteX18" fmla="*/ 2171700 w 2224088"/>
              <a:gd name="connsiteY18" fmla="*/ 1609725 h 2171700"/>
              <a:gd name="connsiteX19" fmla="*/ 2124075 w 2224088"/>
              <a:gd name="connsiteY19" fmla="*/ 1804987 h 2171700"/>
              <a:gd name="connsiteX20" fmla="*/ 2038350 w 2224088"/>
              <a:gd name="connsiteY20" fmla="*/ 1981200 h 2171700"/>
              <a:gd name="connsiteX21" fmla="*/ 1957388 w 2224088"/>
              <a:gd name="connsiteY21" fmla="*/ 2100262 h 2171700"/>
              <a:gd name="connsiteX22" fmla="*/ 1895475 w 22240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224088 w 2224088"/>
              <a:gd name="connsiteY13" fmla="*/ 604837 h 2171700"/>
              <a:gd name="connsiteX14" fmla="*/ 2024063 w 2224088"/>
              <a:gd name="connsiteY14" fmla="*/ 781050 h 2171700"/>
              <a:gd name="connsiteX15" fmla="*/ 2085975 w 2224088"/>
              <a:gd name="connsiteY15" fmla="*/ 952500 h 2171700"/>
              <a:gd name="connsiteX16" fmla="*/ 2152650 w 2224088"/>
              <a:gd name="connsiteY16" fmla="*/ 1152525 h 2171700"/>
              <a:gd name="connsiteX17" fmla="*/ 2185988 w 2224088"/>
              <a:gd name="connsiteY17" fmla="*/ 1428750 h 2171700"/>
              <a:gd name="connsiteX18" fmla="*/ 2171700 w 2224088"/>
              <a:gd name="connsiteY18" fmla="*/ 1609725 h 2171700"/>
              <a:gd name="connsiteX19" fmla="*/ 2124075 w 2224088"/>
              <a:gd name="connsiteY19" fmla="*/ 1804987 h 2171700"/>
              <a:gd name="connsiteX20" fmla="*/ 2038350 w 2224088"/>
              <a:gd name="connsiteY20" fmla="*/ 1981200 h 2171700"/>
              <a:gd name="connsiteX21" fmla="*/ 1957388 w 2224088"/>
              <a:gd name="connsiteY21" fmla="*/ 2100262 h 2171700"/>
              <a:gd name="connsiteX22" fmla="*/ 1895475 w 2224088"/>
              <a:gd name="connsiteY22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128838 w 2224088"/>
              <a:gd name="connsiteY13" fmla="*/ 452437 h 2171700"/>
              <a:gd name="connsiteX14" fmla="*/ 2224088 w 2224088"/>
              <a:gd name="connsiteY14" fmla="*/ 604837 h 2171700"/>
              <a:gd name="connsiteX15" fmla="*/ 2024063 w 2224088"/>
              <a:gd name="connsiteY15" fmla="*/ 781050 h 2171700"/>
              <a:gd name="connsiteX16" fmla="*/ 2085975 w 2224088"/>
              <a:gd name="connsiteY16" fmla="*/ 952500 h 2171700"/>
              <a:gd name="connsiteX17" fmla="*/ 2152650 w 2224088"/>
              <a:gd name="connsiteY17" fmla="*/ 1152525 h 2171700"/>
              <a:gd name="connsiteX18" fmla="*/ 2185988 w 2224088"/>
              <a:gd name="connsiteY18" fmla="*/ 1428750 h 2171700"/>
              <a:gd name="connsiteX19" fmla="*/ 2171700 w 2224088"/>
              <a:gd name="connsiteY19" fmla="*/ 1609725 h 2171700"/>
              <a:gd name="connsiteX20" fmla="*/ 2124075 w 2224088"/>
              <a:gd name="connsiteY20" fmla="*/ 1804987 h 2171700"/>
              <a:gd name="connsiteX21" fmla="*/ 2038350 w 2224088"/>
              <a:gd name="connsiteY21" fmla="*/ 1981200 h 2171700"/>
              <a:gd name="connsiteX22" fmla="*/ 1957388 w 2224088"/>
              <a:gd name="connsiteY22" fmla="*/ 2100262 h 2171700"/>
              <a:gd name="connsiteX23" fmla="*/ 1895475 w 2224088"/>
              <a:gd name="connsiteY23" fmla="*/ 2171700 h 2171700"/>
              <a:gd name="connsiteX0" fmla="*/ 0 w 2224088"/>
              <a:gd name="connsiteY0" fmla="*/ 314325 h 2171700"/>
              <a:gd name="connsiteX1" fmla="*/ 157163 w 2224088"/>
              <a:gd name="connsiteY1" fmla="*/ 185737 h 2171700"/>
              <a:gd name="connsiteX2" fmla="*/ 333375 w 2224088"/>
              <a:gd name="connsiteY2" fmla="*/ 95250 h 2171700"/>
              <a:gd name="connsiteX3" fmla="*/ 495300 w 2224088"/>
              <a:gd name="connsiteY3" fmla="*/ 33337 h 2171700"/>
              <a:gd name="connsiteX4" fmla="*/ 690563 w 2224088"/>
              <a:gd name="connsiteY4" fmla="*/ 0 h 2171700"/>
              <a:gd name="connsiteX5" fmla="*/ 871538 w 2224088"/>
              <a:gd name="connsiteY5" fmla="*/ 4762 h 2171700"/>
              <a:gd name="connsiteX6" fmla="*/ 1066800 w 2224088"/>
              <a:gd name="connsiteY6" fmla="*/ 28575 h 2171700"/>
              <a:gd name="connsiteX7" fmla="*/ 1276350 w 2224088"/>
              <a:gd name="connsiteY7" fmla="*/ 104775 h 2171700"/>
              <a:gd name="connsiteX8" fmla="*/ 1428750 w 2224088"/>
              <a:gd name="connsiteY8" fmla="*/ 171450 h 2171700"/>
              <a:gd name="connsiteX9" fmla="*/ 1571625 w 2224088"/>
              <a:gd name="connsiteY9" fmla="*/ 266700 h 2171700"/>
              <a:gd name="connsiteX10" fmla="*/ 1704975 w 2224088"/>
              <a:gd name="connsiteY10" fmla="*/ 385762 h 2171700"/>
              <a:gd name="connsiteX11" fmla="*/ 1838325 w 2224088"/>
              <a:gd name="connsiteY11" fmla="*/ 323850 h 2171700"/>
              <a:gd name="connsiteX12" fmla="*/ 2066926 w 2224088"/>
              <a:gd name="connsiteY12" fmla="*/ 361950 h 2171700"/>
              <a:gd name="connsiteX13" fmla="*/ 2128838 w 2224088"/>
              <a:gd name="connsiteY13" fmla="*/ 452437 h 2171700"/>
              <a:gd name="connsiteX14" fmla="*/ 2224088 w 2224088"/>
              <a:gd name="connsiteY14" fmla="*/ 604837 h 2171700"/>
              <a:gd name="connsiteX15" fmla="*/ 2128838 w 2224088"/>
              <a:gd name="connsiteY15" fmla="*/ 671512 h 2171700"/>
              <a:gd name="connsiteX16" fmla="*/ 2024063 w 2224088"/>
              <a:gd name="connsiteY16" fmla="*/ 781050 h 2171700"/>
              <a:gd name="connsiteX17" fmla="*/ 2085975 w 2224088"/>
              <a:gd name="connsiteY17" fmla="*/ 952500 h 2171700"/>
              <a:gd name="connsiteX18" fmla="*/ 2152650 w 2224088"/>
              <a:gd name="connsiteY18" fmla="*/ 1152525 h 2171700"/>
              <a:gd name="connsiteX19" fmla="*/ 2185988 w 2224088"/>
              <a:gd name="connsiteY19" fmla="*/ 1428750 h 2171700"/>
              <a:gd name="connsiteX20" fmla="*/ 2171700 w 2224088"/>
              <a:gd name="connsiteY20" fmla="*/ 1609725 h 2171700"/>
              <a:gd name="connsiteX21" fmla="*/ 2124075 w 2224088"/>
              <a:gd name="connsiteY21" fmla="*/ 1804987 h 2171700"/>
              <a:gd name="connsiteX22" fmla="*/ 2038350 w 2224088"/>
              <a:gd name="connsiteY22" fmla="*/ 1981200 h 2171700"/>
              <a:gd name="connsiteX23" fmla="*/ 1957388 w 2224088"/>
              <a:gd name="connsiteY23" fmla="*/ 2100262 h 2171700"/>
              <a:gd name="connsiteX24" fmla="*/ 1895475 w 22240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128838 w 2185988"/>
              <a:gd name="connsiteY15" fmla="*/ 671512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38325 w 2185988"/>
              <a:gd name="connsiteY11" fmla="*/ 323850 h 2171700"/>
              <a:gd name="connsiteX12" fmla="*/ 2066926 w 2185988"/>
              <a:gd name="connsiteY12" fmla="*/ 361950 h 2171700"/>
              <a:gd name="connsiteX13" fmla="*/ 1962150 w 2185988"/>
              <a:gd name="connsiteY13" fmla="*/ 342900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62150 w 2185988"/>
              <a:gd name="connsiteY13" fmla="*/ 342900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2066926 w 2185988"/>
              <a:gd name="connsiteY12" fmla="*/ 361950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09764 w 2185988"/>
              <a:gd name="connsiteY12" fmla="*/ 290513 h 2171700"/>
              <a:gd name="connsiteX13" fmla="*/ 1933575 w 2185988"/>
              <a:gd name="connsiteY13" fmla="*/ 314325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09764 w 2185988"/>
              <a:gd name="connsiteY12" fmla="*/ 290513 h 2171700"/>
              <a:gd name="connsiteX13" fmla="*/ 2071687 w 2185988"/>
              <a:gd name="connsiteY13" fmla="*/ 309562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071687 w 2185988"/>
              <a:gd name="connsiteY13" fmla="*/ 309562 h 2171700"/>
              <a:gd name="connsiteX14" fmla="*/ 2128838 w 2185988"/>
              <a:gd name="connsiteY14" fmla="*/ 452437 h 2171700"/>
              <a:gd name="connsiteX15" fmla="*/ 2138363 w 2185988"/>
              <a:gd name="connsiteY15" fmla="*/ 576262 h 2171700"/>
              <a:gd name="connsiteX16" fmla="*/ 2095501 w 2185988"/>
              <a:gd name="connsiteY16" fmla="*/ 681037 h 2171700"/>
              <a:gd name="connsiteX17" fmla="*/ 2024063 w 2185988"/>
              <a:gd name="connsiteY17" fmla="*/ 781050 h 2171700"/>
              <a:gd name="connsiteX18" fmla="*/ 2085975 w 2185988"/>
              <a:gd name="connsiteY18" fmla="*/ 952500 h 2171700"/>
              <a:gd name="connsiteX19" fmla="*/ 2152650 w 2185988"/>
              <a:gd name="connsiteY19" fmla="*/ 1152525 h 2171700"/>
              <a:gd name="connsiteX20" fmla="*/ 2185988 w 2185988"/>
              <a:gd name="connsiteY20" fmla="*/ 1428750 h 2171700"/>
              <a:gd name="connsiteX21" fmla="*/ 2171700 w 2185988"/>
              <a:gd name="connsiteY21" fmla="*/ 1609725 h 2171700"/>
              <a:gd name="connsiteX22" fmla="*/ 2124075 w 2185988"/>
              <a:gd name="connsiteY22" fmla="*/ 1804987 h 2171700"/>
              <a:gd name="connsiteX23" fmla="*/ 2038350 w 2185988"/>
              <a:gd name="connsiteY23" fmla="*/ 1981200 h 2171700"/>
              <a:gd name="connsiteX24" fmla="*/ 1957388 w 2185988"/>
              <a:gd name="connsiteY24" fmla="*/ 2100262 h 2171700"/>
              <a:gd name="connsiteX25" fmla="*/ 1895475 w 2185988"/>
              <a:gd name="connsiteY25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085975 w 2185988"/>
              <a:gd name="connsiteY17" fmla="*/ 952500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105025 w 2185988"/>
              <a:gd name="connsiteY17" fmla="*/ 962025 h 2171700"/>
              <a:gd name="connsiteX18" fmla="*/ 2152650 w 2185988"/>
              <a:gd name="connsiteY18" fmla="*/ 1152525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171700"/>
              <a:gd name="connsiteX1" fmla="*/ 157163 w 2185988"/>
              <a:gd name="connsiteY1" fmla="*/ 185737 h 2171700"/>
              <a:gd name="connsiteX2" fmla="*/ 333375 w 2185988"/>
              <a:gd name="connsiteY2" fmla="*/ 95250 h 2171700"/>
              <a:gd name="connsiteX3" fmla="*/ 495300 w 2185988"/>
              <a:gd name="connsiteY3" fmla="*/ 33337 h 2171700"/>
              <a:gd name="connsiteX4" fmla="*/ 690563 w 2185988"/>
              <a:gd name="connsiteY4" fmla="*/ 0 h 2171700"/>
              <a:gd name="connsiteX5" fmla="*/ 871538 w 2185988"/>
              <a:gd name="connsiteY5" fmla="*/ 4762 h 2171700"/>
              <a:gd name="connsiteX6" fmla="*/ 1066800 w 2185988"/>
              <a:gd name="connsiteY6" fmla="*/ 28575 h 2171700"/>
              <a:gd name="connsiteX7" fmla="*/ 1276350 w 2185988"/>
              <a:gd name="connsiteY7" fmla="*/ 104775 h 2171700"/>
              <a:gd name="connsiteX8" fmla="*/ 1428750 w 2185988"/>
              <a:gd name="connsiteY8" fmla="*/ 171450 h 2171700"/>
              <a:gd name="connsiteX9" fmla="*/ 1571625 w 2185988"/>
              <a:gd name="connsiteY9" fmla="*/ 266700 h 2171700"/>
              <a:gd name="connsiteX10" fmla="*/ 1704975 w 2185988"/>
              <a:gd name="connsiteY10" fmla="*/ 385762 h 2171700"/>
              <a:gd name="connsiteX11" fmla="*/ 1809750 w 2185988"/>
              <a:gd name="connsiteY11" fmla="*/ 328613 h 2171700"/>
              <a:gd name="connsiteX12" fmla="*/ 1976439 w 2185988"/>
              <a:gd name="connsiteY12" fmla="*/ 300038 h 2171700"/>
              <a:gd name="connsiteX13" fmla="*/ 2128838 w 2185988"/>
              <a:gd name="connsiteY13" fmla="*/ 452437 h 2171700"/>
              <a:gd name="connsiteX14" fmla="*/ 2138363 w 2185988"/>
              <a:gd name="connsiteY14" fmla="*/ 576262 h 2171700"/>
              <a:gd name="connsiteX15" fmla="*/ 2095501 w 2185988"/>
              <a:gd name="connsiteY15" fmla="*/ 681037 h 2171700"/>
              <a:gd name="connsiteX16" fmla="*/ 2024063 w 2185988"/>
              <a:gd name="connsiteY16" fmla="*/ 781050 h 2171700"/>
              <a:gd name="connsiteX17" fmla="*/ 2105025 w 2185988"/>
              <a:gd name="connsiteY17" fmla="*/ 962025 h 2171700"/>
              <a:gd name="connsiteX18" fmla="*/ 2176463 w 2185988"/>
              <a:gd name="connsiteY18" fmla="*/ 1214437 h 2171700"/>
              <a:gd name="connsiteX19" fmla="*/ 2185988 w 2185988"/>
              <a:gd name="connsiteY19" fmla="*/ 1428750 h 2171700"/>
              <a:gd name="connsiteX20" fmla="*/ 2171700 w 2185988"/>
              <a:gd name="connsiteY20" fmla="*/ 1609725 h 2171700"/>
              <a:gd name="connsiteX21" fmla="*/ 2124075 w 2185988"/>
              <a:gd name="connsiteY21" fmla="*/ 1804987 h 2171700"/>
              <a:gd name="connsiteX22" fmla="*/ 2038350 w 2185988"/>
              <a:gd name="connsiteY22" fmla="*/ 1981200 h 2171700"/>
              <a:gd name="connsiteX23" fmla="*/ 1957388 w 2185988"/>
              <a:gd name="connsiteY23" fmla="*/ 2100262 h 2171700"/>
              <a:gd name="connsiteX24" fmla="*/ 1895475 w 2185988"/>
              <a:gd name="connsiteY24" fmla="*/ 2171700 h 2171700"/>
              <a:gd name="connsiteX0" fmla="*/ 0 w 2185988"/>
              <a:gd name="connsiteY0" fmla="*/ 314325 h 2262286"/>
              <a:gd name="connsiteX1" fmla="*/ 157163 w 2185988"/>
              <a:gd name="connsiteY1" fmla="*/ 185737 h 2262286"/>
              <a:gd name="connsiteX2" fmla="*/ 333375 w 2185988"/>
              <a:gd name="connsiteY2" fmla="*/ 95250 h 2262286"/>
              <a:gd name="connsiteX3" fmla="*/ 495300 w 2185988"/>
              <a:gd name="connsiteY3" fmla="*/ 33337 h 2262286"/>
              <a:gd name="connsiteX4" fmla="*/ 690563 w 2185988"/>
              <a:gd name="connsiteY4" fmla="*/ 0 h 2262286"/>
              <a:gd name="connsiteX5" fmla="*/ 871538 w 2185988"/>
              <a:gd name="connsiteY5" fmla="*/ 4762 h 2262286"/>
              <a:gd name="connsiteX6" fmla="*/ 1066800 w 2185988"/>
              <a:gd name="connsiteY6" fmla="*/ 28575 h 2262286"/>
              <a:gd name="connsiteX7" fmla="*/ 1276350 w 2185988"/>
              <a:gd name="connsiteY7" fmla="*/ 104775 h 2262286"/>
              <a:gd name="connsiteX8" fmla="*/ 1428750 w 2185988"/>
              <a:gd name="connsiteY8" fmla="*/ 171450 h 2262286"/>
              <a:gd name="connsiteX9" fmla="*/ 1571625 w 2185988"/>
              <a:gd name="connsiteY9" fmla="*/ 266700 h 2262286"/>
              <a:gd name="connsiteX10" fmla="*/ 1704975 w 2185988"/>
              <a:gd name="connsiteY10" fmla="*/ 385762 h 2262286"/>
              <a:gd name="connsiteX11" fmla="*/ 1809750 w 2185988"/>
              <a:gd name="connsiteY11" fmla="*/ 328613 h 2262286"/>
              <a:gd name="connsiteX12" fmla="*/ 1976439 w 2185988"/>
              <a:gd name="connsiteY12" fmla="*/ 300038 h 2262286"/>
              <a:gd name="connsiteX13" fmla="*/ 2128838 w 2185988"/>
              <a:gd name="connsiteY13" fmla="*/ 452437 h 2262286"/>
              <a:gd name="connsiteX14" fmla="*/ 2138363 w 2185988"/>
              <a:gd name="connsiteY14" fmla="*/ 576262 h 2262286"/>
              <a:gd name="connsiteX15" fmla="*/ 2095501 w 2185988"/>
              <a:gd name="connsiteY15" fmla="*/ 681037 h 2262286"/>
              <a:gd name="connsiteX16" fmla="*/ 2024063 w 2185988"/>
              <a:gd name="connsiteY16" fmla="*/ 781050 h 2262286"/>
              <a:gd name="connsiteX17" fmla="*/ 2105025 w 2185988"/>
              <a:gd name="connsiteY17" fmla="*/ 962025 h 2262286"/>
              <a:gd name="connsiteX18" fmla="*/ 2176463 w 2185988"/>
              <a:gd name="connsiteY18" fmla="*/ 1214437 h 2262286"/>
              <a:gd name="connsiteX19" fmla="*/ 2185988 w 2185988"/>
              <a:gd name="connsiteY19" fmla="*/ 1428750 h 2262286"/>
              <a:gd name="connsiteX20" fmla="*/ 2171700 w 2185988"/>
              <a:gd name="connsiteY20" fmla="*/ 1609725 h 2262286"/>
              <a:gd name="connsiteX21" fmla="*/ 2124075 w 2185988"/>
              <a:gd name="connsiteY21" fmla="*/ 1804987 h 2262286"/>
              <a:gd name="connsiteX22" fmla="*/ 2038350 w 2185988"/>
              <a:gd name="connsiteY22" fmla="*/ 1981200 h 2262286"/>
              <a:gd name="connsiteX23" fmla="*/ 1957388 w 2185988"/>
              <a:gd name="connsiteY23" fmla="*/ 2100262 h 2262286"/>
              <a:gd name="connsiteX24" fmla="*/ 1833006 w 2185988"/>
              <a:gd name="connsiteY24" fmla="*/ 2262286 h 2262286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571625 w 2185988"/>
              <a:gd name="connsiteY9" fmla="*/ 266700 h 2231435"/>
              <a:gd name="connsiteX10" fmla="*/ 1704975 w 2185988"/>
              <a:gd name="connsiteY10" fmla="*/ 38576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704975 w 2185988"/>
              <a:gd name="connsiteY10" fmla="*/ 38576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1809750 w 2185988"/>
              <a:gd name="connsiteY11" fmla="*/ 328613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1976439 w 2185988"/>
              <a:gd name="connsiteY12" fmla="*/ 300038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28838 w 2185988"/>
              <a:gd name="connsiteY13" fmla="*/ 452437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24063 w 2185988"/>
              <a:gd name="connsiteY16" fmla="*/ 781050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1987499 w 2185988"/>
              <a:gd name="connsiteY16" fmla="*/ 756368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095501 w 2185988"/>
              <a:gd name="connsiteY15" fmla="*/ 681037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38363 w 2185988"/>
              <a:gd name="connsiteY14" fmla="*/ 576262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427755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92224 w 2185988"/>
              <a:gd name="connsiteY12" fmla="*/ 213652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51230 w 2185988"/>
              <a:gd name="connsiteY10" fmla="*/ 89582 h 2231435"/>
              <a:gd name="connsiteX11" fmla="*/ 2004758 w 2185988"/>
              <a:gd name="connsiteY11" fmla="*/ 106478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2004758 w 2185988"/>
              <a:gd name="connsiteY11" fmla="*/ 106478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80382 w 2185988"/>
              <a:gd name="connsiteY11" fmla="*/ 75626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92570 w 2185988"/>
              <a:gd name="connsiteY11" fmla="*/ 81797 h 2231435"/>
              <a:gd name="connsiteX12" fmla="*/ 2086130 w 2185988"/>
              <a:gd name="connsiteY12" fmla="*/ 151948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20761 w 2185988"/>
              <a:gd name="connsiteY10" fmla="*/ 64900 h 2231435"/>
              <a:gd name="connsiteX11" fmla="*/ 1992570 w 2185988"/>
              <a:gd name="connsiteY11" fmla="*/ 81797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32949 w 2185988"/>
              <a:gd name="connsiteY10" fmla="*/ 15537 h 2231435"/>
              <a:gd name="connsiteX11" fmla="*/ 1992570 w 2185988"/>
              <a:gd name="connsiteY11" fmla="*/ 81797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14283 w 2185988"/>
              <a:gd name="connsiteY9" fmla="*/ 93929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26471 w 2185988"/>
              <a:gd name="connsiteY9" fmla="*/ 69247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1596 w 2185988"/>
              <a:gd name="connsiteY15" fmla="*/ 63167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107691 w 2185988"/>
              <a:gd name="connsiteY15" fmla="*/ 650184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44457 w 2185988"/>
              <a:gd name="connsiteY14" fmla="*/ 514558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32566 w 2185988"/>
              <a:gd name="connsiteY9" fmla="*/ 44566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76630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31435"/>
              <a:gd name="connsiteX1" fmla="*/ 157163 w 2185988"/>
              <a:gd name="connsiteY1" fmla="*/ 185737 h 2231435"/>
              <a:gd name="connsiteX2" fmla="*/ 333375 w 2185988"/>
              <a:gd name="connsiteY2" fmla="*/ 95250 h 2231435"/>
              <a:gd name="connsiteX3" fmla="*/ 495300 w 2185988"/>
              <a:gd name="connsiteY3" fmla="*/ 33337 h 2231435"/>
              <a:gd name="connsiteX4" fmla="*/ 690563 w 2185988"/>
              <a:gd name="connsiteY4" fmla="*/ 0 h 2231435"/>
              <a:gd name="connsiteX5" fmla="*/ 871538 w 2185988"/>
              <a:gd name="connsiteY5" fmla="*/ 4762 h 2231435"/>
              <a:gd name="connsiteX6" fmla="*/ 1066800 w 2185988"/>
              <a:gd name="connsiteY6" fmla="*/ 28575 h 2231435"/>
              <a:gd name="connsiteX7" fmla="*/ 1276350 w 2185988"/>
              <a:gd name="connsiteY7" fmla="*/ 104775 h 2231435"/>
              <a:gd name="connsiteX8" fmla="*/ 1428750 w 2185988"/>
              <a:gd name="connsiteY8" fmla="*/ 171450 h 2231435"/>
              <a:gd name="connsiteX9" fmla="*/ 1608190 w 2185988"/>
              <a:gd name="connsiteY9" fmla="*/ 50735 h 2231435"/>
              <a:gd name="connsiteX10" fmla="*/ 1832949 w 2185988"/>
              <a:gd name="connsiteY10" fmla="*/ 15537 h 2231435"/>
              <a:gd name="connsiteX11" fmla="*/ 1998663 w 2185988"/>
              <a:gd name="connsiteY11" fmla="*/ 44774 h 2231435"/>
              <a:gd name="connsiteX12" fmla="*/ 2104411 w 2185988"/>
              <a:gd name="connsiteY12" fmla="*/ 145777 h 2231435"/>
              <a:gd name="connsiteX13" fmla="*/ 2177590 w 2185988"/>
              <a:gd name="connsiteY13" fmla="*/ 335200 h 2231435"/>
              <a:gd name="connsiteX14" fmla="*/ 2168833 w 2185988"/>
              <a:gd name="connsiteY14" fmla="*/ 489877 h 2231435"/>
              <a:gd name="connsiteX15" fmla="*/ 2095503 w 2185988"/>
              <a:gd name="connsiteY15" fmla="*/ 625503 h 2231435"/>
              <a:gd name="connsiteX16" fmla="*/ 2005780 w 2185988"/>
              <a:gd name="connsiteY16" fmla="*/ 737857 h 2231435"/>
              <a:gd name="connsiteX17" fmla="*/ 2105025 w 2185988"/>
              <a:gd name="connsiteY17" fmla="*/ 962025 h 2231435"/>
              <a:gd name="connsiteX18" fmla="*/ 2176463 w 2185988"/>
              <a:gd name="connsiteY18" fmla="*/ 1214437 h 2231435"/>
              <a:gd name="connsiteX19" fmla="*/ 2185988 w 2185988"/>
              <a:gd name="connsiteY19" fmla="*/ 1428750 h 2231435"/>
              <a:gd name="connsiteX20" fmla="*/ 2171700 w 2185988"/>
              <a:gd name="connsiteY20" fmla="*/ 1609725 h 2231435"/>
              <a:gd name="connsiteX21" fmla="*/ 2124075 w 2185988"/>
              <a:gd name="connsiteY21" fmla="*/ 1804987 h 2231435"/>
              <a:gd name="connsiteX22" fmla="*/ 2038350 w 2185988"/>
              <a:gd name="connsiteY22" fmla="*/ 1981200 h 2231435"/>
              <a:gd name="connsiteX23" fmla="*/ 1957388 w 2185988"/>
              <a:gd name="connsiteY23" fmla="*/ 2100262 h 2231435"/>
              <a:gd name="connsiteX24" fmla="*/ 1863476 w 2185988"/>
              <a:gd name="connsiteY24" fmla="*/ 2231435 h 2231435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608190 w 2185988"/>
              <a:gd name="connsiteY9" fmla="*/ 50735 h 2206753"/>
              <a:gd name="connsiteX10" fmla="*/ 1832949 w 2185988"/>
              <a:gd name="connsiteY10" fmla="*/ 15537 h 2206753"/>
              <a:gd name="connsiteX11" fmla="*/ 1998663 w 2185988"/>
              <a:gd name="connsiteY11" fmla="*/ 44774 h 2206753"/>
              <a:gd name="connsiteX12" fmla="*/ 2104411 w 2185988"/>
              <a:gd name="connsiteY12" fmla="*/ 145777 h 2206753"/>
              <a:gd name="connsiteX13" fmla="*/ 2177590 w 2185988"/>
              <a:gd name="connsiteY13" fmla="*/ 335200 h 2206753"/>
              <a:gd name="connsiteX14" fmla="*/ 2168833 w 2185988"/>
              <a:gd name="connsiteY14" fmla="*/ 489877 h 2206753"/>
              <a:gd name="connsiteX15" fmla="*/ 2095503 w 2185988"/>
              <a:gd name="connsiteY15" fmla="*/ 625503 h 2206753"/>
              <a:gd name="connsiteX16" fmla="*/ 2005780 w 2185988"/>
              <a:gd name="connsiteY16" fmla="*/ 737857 h 2206753"/>
              <a:gd name="connsiteX17" fmla="*/ 2105025 w 2185988"/>
              <a:gd name="connsiteY17" fmla="*/ 962025 h 2206753"/>
              <a:gd name="connsiteX18" fmla="*/ 2176463 w 2185988"/>
              <a:gd name="connsiteY18" fmla="*/ 1214437 h 2206753"/>
              <a:gd name="connsiteX19" fmla="*/ 2185988 w 2185988"/>
              <a:gd name="connsiteY19" fmla="*/ 1428750 h 2206753"/>
              <a:gd name="connsiteX20" fmla="*/ 2171700 w 2185988"/>
              <a:gd name="connsiteY20" fmla="*/ 1609725 h 2206753"/>
              <a:gd name="connsiteX21" fmla="*/ 2124075 w 2185988"/>
              <a:gd name="connsiteY21" fmla="*/ 1804987 h 2206753"/>
              <a:gd name="connsiteX22" fmla="*/ 2038350 w 2185988"/>
              <a:gd name="connsiteY22" fmla="*/ 1981200 h 2206753"/>
              <a:gd name="connsiteX23" fmla="*/ 1957388 w 2185988"/>
              <a:gd name="connsiteY23" fmla="*/ 2100262 h 2206753"/>
              <a:gd name="connsiteX24" fmla="*/ 1881757 w 2185988"/>
              <a:gd name="connsiteY24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608190 w 2185988"/>
              <a:gd name="connsiteY9" fmla="*/ 50735 h 2206753"/>
              <a:gd name="connsiteX10" fmla="*/ 1725998 w 2185988"/>
              <a:gd name="connsiteY10" fmla="*/ 16732 h 2206753"/>
              <a:gd name="connsiteX11" fmla="*/ 1832949 w 2185988"/>
              <a:gd name="connsiteY11" fmla="*/ 15537 h 2206753"/>
              <a:gd name="connsiteX12" fmla="*/ 1998663 w 2185988"/>
              <a:gd name="connsiteY12" fmla="*/ 44774 h 2206753"/>
              <a:gd name="connsiteX13" fmla="*/ 2104411 w 2185988"/>
              <a:gd name="connsiteY13" fmla="*/ 145777 h 2206753"/>
              <a:gd name="connsiteX14" fmla="*/ 2177590 w 2185988"/>
              <a:gd name="connsiteY14" fmla="*/ 335200 h 2206753"/>
              <a:gd name="connsiteX15" fmla="*/ 2168833 w 2185988"/>
              <a:gd name="connsiteY15" fmla="*/ 489877 h 2206753"/>
              <a:gd name="connsiteX16" fmla="*/ 2095503 w 2185988"/>
              <a:gd name="connsiteY16" fmla="*/ 625503 h 2206753"/>
              <a:gd name="connsiteX17" fmla="*/ 2005780 w 2185988"/>
              <a:gd name="connsiteY17" fmla="*/ 737857 h 2206753"/>
              <a:gd name="connsiteX18" fmla="*/ 2105025 w 2185988"/>
              <a:gd name="connsiteY18" fmla="*/ 962025 h 2206753"/>
              <a:gd name="connsiteX19" fmla="*/ 2176463 w 2185988"/>
              <a:gd name="connsiteY19" fmla="*/ 1214437 h 2206753"/>
              <a:gd name="connsiteX20" fmla="*/ 2185988 w 2185988"/>
              <a:gd name="connsiteY20" fmla="*/ 1428750 h 2206753"/>
              <a:gd name="connsiteX21" fmla="*/ 2171700 w 2185988"/>
              <a:gd name="connsiteY21" fmla="*/ 1609725 h 2206753"/>
              <a:gd name="connsiteX22" fmla="*/ 2124075 w 2185988"/>
              <a:gd name="connsiteY22" fmla="*/ 1804987 h 2206753"/>
              <a:gd name="connsiteX23" fmla="*/ 2038350 w 2185988"/>
              <a:gd name="connsiteY23" fmla="*/ 1981200 h 2206753"/>
              <a:gd name="connsiteX24" fmla="*/ 1957388 w 2185988"/>
              <a:gd name="connsiteY24" fmla="*/ 2100262 h 2206753"/>
              <a:gd name="connsiteX25" fmla="*/ 1881757 w 2185988"/>
              <a:gd name="connsiteY25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98663 w 2185988"/>
              <a:gd name="connsiteY13" fmla="*/ 44774 h 2206753"/>
              <a:gd name="connsiteX14" fmla="*/ 2104411 w 2185988"/>
              <a:gd name="connsiteY14" fmla="*/ 145777 h 2206753"/>
              <a:gd name="connsiteX15" fmla="*/ 2177590 w 2185988"/>
              <a:gd name="connsiteY15" fmla="*/ 335200 h 2206753"/>
              <a:gd name="connsiteX16" fmla="*/ 2168833 w 2185988"/>
              <a:gd name="connsiteY16" fmla="*/ 489877 h 2206753"/>
              <a:gd name="connsiteX17" fmla="*/ 2095503 w 2185988"/>
              <a:gd name="connsiteY17" fmla="*/ 625503 h 2206753"/>
              <a:gd name="connsiteX18" fmla="*/ 2005780 w 2185988"/>
              <a:gd name="connsiteY18" fmla="*/ 737857 h 2206753"/>
              <a:gd name="connsiteX19" fmla="*/ 2105025 w 2185988"/>
              <a:gd name="connsiteY19" fmla="*/ 962025 h 2206753"/>
              <a:gd name="connsiteX20" fmla="*/ 2176463 w 2185988"/>
              <a:gd name="connsiteY20" fmla="*/ 1214437 h 2206753"/>
              <a:gd name="connsiteX21" fmla="*/ 2185988 w 2185988"/>
              <a:gd name="connsiteY21" fmla="*/ 1428750 h 2206753"/>
              <a:gd name="connsiteX22" fmla="*/ 2171700 w 2185988"/>
              <a:gd name="connsiteY22" fmla="*/ 1609725 h 2206753"/>
              <a:gd name="connsiteX23" fmla="*/ 2124075 w 2185988"/>
              <a:gd name="connsiteY23" fmla="*/ 1804987 h 2206753"/>
              <a:gd name="connsiteX24" fmla="*/ 2038350 w 2185988"/>
              <a:gd name="connsiteY24" fmla="*/ 1981200 h 2206753"/>
              <a:gd name="connsiteX25" fmla="*/ 1957388 w 2185988"/>
              <a:gd name="connsiteY25" fmla="*/ 2100262 h 2206753"/>
              <a:gd name="connsiteX26" fmla="*/ 1881757 w 2185988"/>
              <a:gd name="connsiteY26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104411 w 2185988"/>
              <a:gd name="connsiteY15" fmla="*/ 145777 h 2206753"/>
              <a:gd name="connsiteX16" fmla="*/ 2177590 w 2185988"/>
              <a:gd name="connsiteY16" fmla="*/ 335200 h 2206753"/>
              <a:gd name="connsiteX17" fmla="*/ 2168833 w 2185988"/>
              <a:gd name="connsiteY17" fmla="*/ 489877 h 2206753"/>
              <a:gd name="connsiteX18" fmla="*/ 2095503 w 2185988"/>
              <a:gd name="connsiteY18" fmla="*/ 625503 h 2206753"/>
              <a:gd name="connsiteX19" fmla="*/ 2005780 w 2185988"/>
              <a:gd name="connsiteY19" fmla="*/ 737857 h 2206753"/>
              <a:gd name="connsiteX20" fmla="*/ 2105025 w 2185988"/>
              <a:gd name="connsiteY20" fmla="*/ 962025 h 2206753"/>
              <a:gd name="connsiteX21" fmla="*/ 2176463 w 2185988"/>
              <a:gd name="connsiteY21" fmla="*/ 1214437 h 2206753"/>
              <a:gd name="connsiteX22" fmla="*/ 2185988 w 2185988"/>
              <a:gd name="connsiteY22" fmla="*/ 1428750 h 2206753"/>
              <a:gd name="connsiteX23" fmla="*/ 2171700 w 2185988"/>
              <a:gd name="connsiteY23" fmla="*/ 1609725 h 2206753"/>
              <a:gd name="connsiteX24" fmla="*/ 2124075 w 2185988"/>
              <a:gd name="connsiteY24" fmla="*/ 1804987 h 2206753"/>
              <a:gd name="connsiteX25" fmla="*/ 2038350 w 2185988"/>
              <a:gd name="connsiteY25" fmla="*/ 1981200 h 2206753"/>
              <a:gd name="connsiteX26" fmla="*/ 1957388 w 2185988"/>
              <a:gd name="connsiteY26" fmla="*/ 2100262 h 2206753"/>
              <a:gd name="connsiteX27" fmla="*/ 1881757 w 2185988"/>
              <a:gd name="connsiteY27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77590 w 2185988"/>
              <a:gd name="connsiteY17" fmla="*/ 335200 h 2206753"/>
              <a:gd name="connsiteX18" fmla="*/ 2168833 w 2185988"/>
              <a:gd name="connsiteY18" fmla="*/ 489877 h 2206753"/>
              <a:gd name="connsiteX19" fmla="*/ 2095503 w 2185988"/>
              <a:gd name="connsiteY19" fmla="*/ 625503 h 2206753"/>
              <a:gd name="connsiteX20" fmla="*/ 2005780 w 2185988"/>
              <a:gd name="connsiteY20" fmla="*/ 737857 h 2206753"/>
              <a:gd name="connsiteX21" fmla="*/ 2105025 w 2185988"/>
              <a:gd name="connsiteY21" fmla="*/ 962025 h 2206753"/>
              <a:gd name="connsiteX22" fmla="*/ 2176463 w 2185988"/>
              <a:gd name="connsiteY22" fmla="*/ 1214437 h 2206753"/>
              <a:gd name="connsiteX23" fmla="*/ 2185988 w 2185988"/>
              <a:gd name="connsiteY23" fmla="*/ 1428750 h 2206753"/>
              <a:gd name="connsiteX24" fmla="*/ 2171700 w 2185988"/>
              <a:gd name="connsiteY24" fmla="*/ 1609725 h 2206753"/>
              <a:gd name="connsiteX25" fmla="*/ 2124075 w 2185988"/>
              <a:gd name="connsiteY25" fmla="*/ 1804987 h 2206753"/>
              <a:gd name="connsiteX26" fmla="*/ 2038350 w 2185988"/>
              <a:gd name="connsiteY26" fmla="*/ 1981200 h 2206753"/>
              <a:gd name="connsiteX27" fmla="*/ 1957388 w 2185988"/>
              <a:gd name="connsiteY27" fmla="*/ 2100262 h 2206753"/>
              <a:gd name="connsiteX28" fmla="*/ 1881757 w 2185988"/>
              <a:gd name="connsiteY28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68833 w 2185988"/>
              <a:gd name="connsiteY19" fmla="*/ 489877 h 2206753"/>
              <a:gd name="connsiteX20" fmla="*/ 2095503 w 2185988"/>
              <a:gd name="connsiteY20" fmla="*/ 625503 h 2206753"/>
              <a:gd name="connsiteX21" fmla="*/ 2005780 w 2185988"/>
              <a:gd name="connsiteY21" fmla="*/ 737857 h 2206753"/>
              <a:gd name="connsiteX22" fmla="*/ 2105025 w 2185988"/>
              <a:gd name="connsiteY22" fmla="*/ 962025 h 2206753"/>
              <a:gd name="connsiteX23" fmla="*/ 2176463 w 2185988"/>
              <a:gd name="connsiteY23" fmla="*/ 1214437 h 2206753"/>
              <a:gd name="connsiteX24" fmla="*/ 2185988 w 2185988"/>
              <a:gd name="connsiteY24" fmla="*/ 1428750 h 2206753"/>
              <a:gd name="connsiteX25" fmla="*/ 2171700 w 2185988"/>
              <a:gd name="connsiteY25" fmla="*/ 1609725 h 2206753"/>
              <a:gd name="connsiteX26" fmla="*/ 2124075 w 2185988"/>
              <a:gd name="connsiteY26" fmla="*/ 1804987 h 2206753"/>
              <a:gd name="connsiteX27" fmla="*/ 2038350 w 2185988"/>
              <a:gd name="connsiteY27" fmla="*/ 1981200 h 2206753"/>
              <a:gd name="connsiteX28" fmla="*/ 1957388 w 2185988"/>
              <a:gd name="connsiteY28" fmla="*/ 2100262 h 2206753"/>
              <a:gd name="connsiteX29" fmla="*/ 1881757 w 2185988"/>
              <a:gd name="connsiteY29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095503 w 2185988"/>
              <a:gd name="connsiteY21" fmla="*/ 625503 h 2206753"/>
              <a:gd name="connsiteX22" fmla="*/ 2005780 w 2185988"/>
              <a:gd name="connsiteY22" fmla="*/ 737857 h 2206753"/>
              <a:gd name="connsiteX23" fmla="*/ 2105025 w 2185988"/>
              <a:gd name="connsiteY23" fmla="*/ 962025 h 2206753"/>
              <a:gd name="connsiteX24" fmla="*/ 2176463 w 2185988"/>
              <a:gd name="connsiteY24" fmla="*/ 1214437 h 2206753"/>
              <a:gd name="connsiteX25" fmla="*/ 2185988 w 2185988"/>
              <a:gd name="connsiteY25" fmla="*/ 1428750 h 2206753"/>
              <a:gd name="connsiteX26" fmla="*/ 2171700 w 2185988"/>
              <a:gd name="connsiteY26" fmla="*/ 1609725 h 2206753"/>
              <a:gd name="connsiteX27" fmla="*/ 2124075 w 2185988"/>
              <a:gd name="connsiteY27" fmla="*/ 1804987 h 2206753"/>
              <a:gd name="connsiteX28" fmla="*/ 2038350 w 2185988"/>
              <a:gd name="connsiteY28" fmla="*/ 1981200 h 2206753"/>
              <a:gd name="connsiteX29" fmla="*/ 1957388 w 2185988"/>
              <a:gd name="connsiteY29" fmla="*/ 2100262 h 2206753"/>
              <a:gd name="connsiteX30" fmla="*/ 1881757 w 2185988"/>
              <a:gd name="connsiteY30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6 w 2185988"/>
              <a:gd name="connsiteY13" fmla="*/ 25988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15537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5998 w 2185988"/>
              <a:gd name="connsiteY11" fmla="*/ 16732 h 2206753"/>
              <a:gd name="connsiteX12" fmla="*/ 1832949 w 2185988"/>
              <a:gd name="connsiteY12" fmla="*/ 6811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4325 h 2206753"/>
              <a:gd name="connsiteX1" fmla="*/ 157163 w 2185988"/>
              <a:gd name="connsiteY1" fmla="*/ 185737 h 2206753"/>
              <a:gd name="connsiteX2" fmla="*/ 333375 w 2185988"/>
              <a:gd name="connsiteY2" fmla="*/ 95250 h 2206753"/>
              <a:gd name="connsiteX3" fmla="*/ 495300 w 2185988"/>
              <a:gd name="connsiteY3" fmla="*/ 33337 h 2206753"/>
              <a:gd name="connsiteX4" fmla="*/ 690563 w 2185988"/>
              <a:gd name="connsiteY4" fmla="*/ 0 h 2206753"/>
              <a:gd name="connsiteX5" fmla="*/ 871538 w 2185988"/>
              <a:gd name="connsiteY5" fmla="*/ 4762 h 2206753"/>
              <a:gd name="connsiteX6" fmla="*/ 1066800 w 2185988"/>
              <a:gd name="connsiteY6" fmla="*/ 28575 h 2206753"/>
              <a:gd name="connsiteX7" fmla="*/ 1276350 w 2185988"/>
              <a:gd name="connsiteY7" fmla="*/ 104775 h 2206753"/>
              <a:gd name="connsiteX8" fmla="*/ 1428750 w 2185988"/>
              <a:gd name="connsiteY8" fmla="*/ 171450 h 2206753"/>
              <a:gd name="connsiteX9" fmla="*/ 1512708 w 2185988"/>
              <a:gd name="connsiteY9" fmla="*/ 109288 h 2206753"/>
              <a:gd name="connsiteX10" fmla="*/ 1608190 w 2185988"/>
              <a:gd name="connsiteY10" fmla="*/ 50735 h 2206753"/>
              <a:gd name="connsiteX11" fmla="*/ 1723842 w 2185988"/>
              <a:gd name="connsiteY11" fmla="*/ 10187 h 2206753"/>
              <a:gd name="connsiteX12" fmla="*/ 1832949 w 2185988"/>
              <a:gd name="connsiteY12" fmla="*/ 6811 h 2206753"/>
              <a:gd name="connsiteX13" fmla="*/ 1921004 w 2185988"/>
              <a:gd name="connsiteY13" fmla="*/ 21624 h 2206753"/>
              <a:gd name="connsiteX14" fmla="*/ 1998663 w 2185988"/>
              <a:gd name="connsiteY14" fmla="*/ 44774 h 2206753"/>
              <a:gd name="connsiteX15" fmla="*/ 2052027 w 2185988"/>
              <a:gd name="connsiteY15" fmla="*/ 84607 h 2206753"/>
              <a:gd name="connsiteX16" fmla="*/ 2104411 w 2185988"/>
              <a:gd name="connsiteY16" fmla="*/ 145777 h 2206753"/>
              <a:gd name="connsiteX17" fmla="*/ 2158670 w 2185988"/>
              <a:gd name="connsiteY17" fmla="*/ 235781 h 2206753"/>
              <a:gd name="connsiteX18" fmla="*/ 2177590 w 2185988"/>
              <a:gd name="connsiteY18" fmla="*/ 335200 h 2206753"/>
              <a:gd name="connsiteX19" fmla="*/ 2176953 w 2185988"/>
              <a:gd name="connsiteY19" fmla="*/ 405468 h 2206753"/>
              <a:gd name="connsiteX20" fmla="*/ 2168833 w 2185988"/>
              <a:gd name="connsiteY20" fmla="*/ 489877 h 2206753"/>
              <a:gd name="connsiteX21" fmla="*/ 2134294 w 2185988"/>
              <a:gd name="connsiteY21" fmla="*/ 562812 h 2206753"/>
              <a:gd name="connsiteX22" fmla="*/ 2095503 w 2185988"/>
              <a:gd name="connsiteY22" fmla="*/ 625503 h 2206753"/>
              <a:gd name="connsiteX23" fmla="*/ 2005780 w 2185988"/>
              <a:gd name="connsiteY23" fmla="*/ 737857 h 2206753"/>
              <a:gd name="connsiteX24" fmla="*/ 2105025 w 2185988"/>
              <a:gd name="connsiteY24" fmla="*/ 962025 h 2206753"/>
              <a:gd name="connsiteX25" fmla="*/ 2176463 w 2185988"/>
              <a:gd name="connsiteY25" fmla="*/ 1214437 h 2206753"/>
              <a:gd name="connsiteX26" fmla="*/ 2185988 w 2185988"/>
              <a:gd name="connsiteY26" fmla="*/ 1428750 h 2206753"/>
              <a:gd name="connsiteX27" fmla="*/ 2171700 w 2185988"/>
              <a:gd name="connsiteY27" fmla="*/ 1609725 h 2206753"/>
              <a:gd name="connsiteX28" fmla="*/ 2124075 w 2185988"/>
              <a:gd name="connsiteY28" fmla="*/ 1804987 h 2206753"/>
              <a:gd name="connsiteX29" fmla="*/ 2038350 w 2185988"/>
              <a:gd name="connsiteY29" fmla="*/ 1981200 h 2206753"/>
              <a:gd name="connsiteX30" fmla="*/ 1957388 w 2185988"/>
              <a:gd name="connsiteY30" fmla="*/ 2100262 h 2206753"/>
              <a:gd name="connsiteX31" fmla="*/ 1881757 w 2185988"/>
              <a:gd name="connsiteY31" fmla="*/ 2206753 h 2206753"/>
              <a:gd name="connsiteX0" fmla="*/ 0 w 2185988"/>
              <a:gd name="connsiteY0" fmla="*/ 318582 h 2211010"/>
              <a:gd name="connsiteX1" fmla="*/ 157163 w 2185988"/>
              <a:gd name="connsiteY1" fmla="*/ 189994 h 2211010"/>
              <a:gd name="connsiteX2" fmla="*/ 333375 w 2185988"/>
              <a:gd name="connsiteY2" fmla="*/ 99507 h 2211010"/>
              <a:gd name="connsiteX3" fmla="*/ 495300 w 2185988"/>
              <a:gd name="connsiteY3" fmla="*/ 37594 h 2211010"/>
              <a:gd name="connsiteX4" fmla="*/ 690563 w 2185988"/>
              <a:gd name="connsiteY4" fmla="*/ 4257 h 2211010"/>
              <a:gd name="connsiteX5" fmla="*/ 871538 w 2185988"/>
              <a:gd name="connsiteY5" fmla="*/ 9019 h 2211010"/>
              <a:gd name="connsiteX6" fmla="*/ 1066800 w 2185988"/>
              <a:gd name="connsiteY6" fmla="*/ 32832 h 2211010"/>
              <a:gd name="connsiteX7" fmla="*/ 1276350 w 2185988"/>
              <a:gd name="connsiteY7" fmla="*/ 109032 h 2211010"/>
              <a:gd name="connsiteX8" fmla="*/ 1428750 w 2185988"/>
              <a:gd name="connsiteY8" fmla="*/ 175707 h 2211010"/>
              <a:gd name="connsiteX9" fmla="*/ 1512708 w 2185988"/>
              <a:gd name="connsiteY9" fmla="*/ 113545 h 2211010"/>
              <a:gd name="connsiteX10" fmla="*/ 1608190 w 2185988"/>
              <a:gd name="connsiteY10" fmla="*/ 54992 h 2211010"/>
              <a:gd name="connsiteX11" fmla="*/ 1723842 w 2185988"/>
              <a:gd name="connsiteY11" fmla="*/ 14444 h 2211010"/>
              <a:gd name="connsiteX12" fmla="*/ 1835105 w 2185988"/>
              <a:gd name="connsiteY12" fmla="*/ 160 h 2211010"/>
              <a:gd name="connsiteX13" fmla="*/ 1921004 w 2185988"/>
              <a:gd name="connsiteY13" fmla="*/ 25881 h 2211010"/>
              <a:gd name="connsiteX14" fmla="*/ 1998663 w 2185988"/>
              <a:gd name="connsiteY14" fmla="*/ 49031 h 2211010"/>
              <a:gd name="connsiteX15" fmla="*/ 2052027 w 2185988"/>
              <a:gd name="connsiteY15" fmla="*/ 88864 h 2211010"/>
              <a:gd name="connsiteX16" fmla="*/ 2104411 w 2185988"/>
              <a:gd name="connsiteY16" fmla="*/ 150034 h 2211010"/>
              <a:gd name="connsiteX17" fmla="*/ 2158670 w 2185988"/>
              <a:gd name="connsiteY17" fmla="*/ 240038 h 2211010"/>
              <a:gd name="connsiteX18" fmla="*/ 2177590 w 2185988"/>
              <a:gd name="connsiteY18" fmla="*/ 339457 h 2211010"/>
              <a:gd name="connsiteX19" fmla="*/ 2176953 w 2185988"/>
              <a:gd name="connsiteY19" fmla="*/ 409725 h 2211010"/>
              <a:gd name="connsiteX20" fmla="*/ 2168833 w 2185988"/>
              <a:gd name="connsiteY20" fmla="*/ 494134 h 2211010"/>
              <a:gd name="connsiteX21" fmla="*/ 2134294 w 2185988"/>
              <a:gd name="connsiteY21" fmla="*/ 567069 h 2211010"/>
              <a:gd name="connsiteX22" fmla="*/ 2095503 w 2185988"/>
              <a:gd name="connsiteY22" fmla="*/ 629760 h 2211010"/>
              <a:gd name="connsiteX23" fmla="*/ 2005780 w 2185988"/>
              <a:gd name="connsiteY23" fmla="*/ 742114 h 2211010"/>
              <a:gd name="connsiteX24" fmla="*/ 2105025 w 2185988"/>
              <a:gd name="connsiteY24" fmla="*/ 966282 h 2211010"/>
              <a:gd name="connsiteX25" fmla="*/ 2176463 w 2185988"/>
              <a:gd name="connsiteY25" fmla="*/ 1218694 h 2211010"/>
              <a:gd name="connsiteX26" fmla="*/ 2185988 w 2185988"/>
              <a:gd name="connsiteY26" fmla="*/ 1433007 h 2211010"/>
              <a:gd name="connsiteX27" fmla="*/ 2171700 w 2185988"/>
              <a:gd name="connsiteY27" fmla="*/ 1613982 h 2211010"/>
              <a:gd name="connsiteX28" fmla="*/ 2124075 w 2185988"/>
              <a:gd name="connsiteY28" fmla="*/ 1809244 h 2211010"/>
              <a:gd name="connsiteX29" fmla="*/ 2038350 w 2185988"/>
              <a:gd name="connsiteY29" fmla="*/ 1985457 h 2211010"/>
              <a:gd name="connsiteX30" fmla="*/ 1957388 w 2185988"/>
              <a:gd name="connsiteY30" fmla="*/ 2104519 h 2211010"/>
              <a:gd name="connsiteX31" fmla="*/ 1881757 w 2185988"/>
              <a:gd name="connsiteY31" fmla="*/ 2211010 h 2211010"/>
              <a:gd name="connsiteX0" fmla="*/ 0 w 2185988"/>
              <a:gd name="connsiteY0" fmla="*/ 318582 h 2211010"/>
              <a:gd name="connsiteX1" fmla="*/ 157163 w 2185988"/>
              <a:gd name="connsiteY1" fmla="*/ 189994 h 2211010"/>
              <a:gd name="connsiteX2" fmla="*/ 333375 w 2185988"/>
              <a:gd name="connsiteY2" fmla="*/ 99507 h 2211010"/>
              <a:gd name="connsiteX3" fmla="*/ 495300 w 2185988"/>
              <a:gd name="connsiteY3" fmla="*/ 37594 h 2211010"/>
              <a:gd name="connsiteX4" fmla="*/ 690563 w 2185988"/>
              <a:gd name="connsiteY4" fmla="*/ 4257 h 2211010"/>
              <a:gd name="connsiteX5" fmla="*/ 871538 w 2185988"/>
              <a:gd name="connsiteY5" fmla="*/ 9019 h 2211010"/>
              <a:gd name="connsiteX6" fmla="*/ 1066800 w 2185988"/>
              <a:gd name="connsiteY6" fmla="*/ 32832 h 2211010"/>
              <a:gd name="connsiteX7" fmla="*/ 1276350 w 2185988"/>
              <a:gd name="connsiteY7" fmla="*/ 109032 h 2211010"/>
              <a:gd name="connsiteX8" fmla="*/ 1428750 w 2185988"/>
              <a:gd name="connsiteY8" fmla="*/ 175707 h 2211010"/>
              <a:gd name="connsiteX9" fmla="*/ 1512708 w 2185988"/>
              <a:gd name="connsiteY9" fmla="*/ 113545 h 2211010"/>
              <a:gd name="connsiteX10" fmla="*/ 1608190 w 2185988"/>
              <a:gd name="connsiteY10" fmla="*/ 54992 h 2211010"/>
              <a:gd name="connsiteX11" fmla="*/ 1723842 w 2185988"/>
              <a:gd name="connsiteY11" fmla="*/ 14444 h 2211010"/>
              <a:gd name="connsiteX12" fmla="*/ 1835105 w 2185988"/>
              <a:gd name="connsiteY12" fmla="*/ 160 h 2211010"/>
              <a:gd name="connsiteX13" fmla="*/ 1923158 w 2185988"/>
              <a:gd name="connsiteY13" fmla="*/ 19337 h 2211010"/>
              <a:gd name="connsiteX14" fmla="*/ 1998663 w 2185988"/>
              <a:gd name="connsiteY14" fmla="*/ 49031 h 2211010"/>
              <a:gd name="connsiteX15" fmla="*/ 2052027 w 2185988"/>
              <a:gd name="connsiteY15" fmla="*/ 88864 h 2211010"/>
              <a:gd name="connsiteX16" fmla="*/ 2104411 w 2185988"/>
              <a:gd name="connsiteY16" fmla="*/ 150034 h 2211010"/>
              <a:gd name="connsiteX17" fmla="*/ 2158670 w 2185988"/>
              <a:gd name="connsiteY17" fmla="*/ 240038 h 2211010"/>
              <a:gd name="connsiteX18" fmla="*/ 2177590 w 2185988"/>
              <a:gd name="connsiteY18" fmla="*/ 339457 h 2211010"/>
              <a:gd name="connsiteX19" fmla="*/ 2176953 w 2185988"/>
              <a:gd name="connsiteY19" fmla="*/ 409725 h 2211010"/>
              <a:gd name="connsiteX20" fmla="*/ 2168833 w 2185988"/>
              <a:gd name="connsiteY20" fmla="*/ 494134 h 2211010"/>
              <a:gd name="connsiteX21" fmla="*/ 2134294 w 2185988"/>
              <a:gd name="connsiteY21" fmla="*/ 567069 h 2211010"/>
              <a:gd name="connsiteX22" fmla="*/ 2095503 w 2185988"/>
              <a:gd name="connsiteY22" fmla="*/ 629760 h 2211010"/>
              <a:gd name="connsiteX23" fmla="*/ 2005780 w 2185988"/>
              <a:gd name="connsiteY23" fmla="*/ 742114 h 2211010"/>
              <a:gd name="connsiteX24" fmla="*/ 2105025 w 2185988"/>
              <a:gd name="connsiteY24" fmla="*/ 966282 h 2211010"/>
              <a:gd name="connsiteX25" fmla="*/ 2176463 w 2185988"/>
              <a:gd name="connsiteY25" fmla="*/ 1218694 h 2211010"/>
              <a:gd name="connsiteX26" fmla="*/ 2185988 w 2185988"/>
              <a:gd name="connsiteY26" fmla="*/ 1433007 h 2211010"/>
              <a:gd name="connsiteX27" fmla="*/ 2171700 w 2185988"/>
              <a:gd name="connsiteY27" fmla="*/ 1613982 h 2211010"/>
              <a:gd name="connsiteX28" fmla="*/ 2124075 w 2185988"/>
              <a:gd name="connsiteY28" fmla="*/ 1809244 h 2211010"/>
              <a:gd name="connsiteX29" fmla="*/ 2038350 w 2185988"/>
              <a:gd name="connsiteY29" fmla="*/ 1985457 h 2211010"/>
              <a:gd name="connsiteX30" fmla="*/ 1957388 w 2185988"/>
              <a:gd name="connsiteY30" fmla="*/ 2104519 h 2211010"/>
              <a:gd name="connsiteX31" fmla="*/ 1881757 w 2185988"/>
              <a:gd name="connsiteY31" fmla="*/ 2211010 h 221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85988" h="2211010">
                <a:moveTo>
                  <a:pt x="0" y="318582"/>
                </a:moveTo>
                <a:lnTo>
                  <a:pt x="157163" y="189994"/>
                </a:lnTo>
                <a:lnTo>
                  <a:pt x="333375" y="99507"/>
                </a:lnTo>
                <a:lnTo>
                  <a:pt x="495300" y="37594"/>
                </a:lnTo>
                <a:lnTo>
                  <a:pt x="690563" y="4257"/>
                </a:lnTo>
                <a:lnTo>
                  <a:pt x="871538" y="9019"/>
                </a:lnTo>
                <a:lnTo>
                  <a:pt x="1066800" y="32832"/>
                </a:lnTo>
                <a:lnTo>
                  <a:pt x="1276350" y="109032"/>
                </a:lnTo>
                <a:lnTo>
                  <a:pt x="1428750" y="175707"/>
                </a:lnTo>
                <a:lnTo>
                  <a:pt x="1512708" y="113545"/>
                </a:lnTo>
                <a:lnTo>
                  <a:pt x="1608190" y="54992"/>
                </a:lnTo>
                <a:cubicBezTo>
                  <a:pt x="1657731" y="29206"/>
                  <a:pt x="1686382" y="20310"/>
                  <a:pt x="1723842" y="14444"/>
                </a:cubicBezTo>
                <a:cubicBezTo>
                  <a:pt x="1761302" y="8578"/>
                  <a:pt x="1802604" y="-1383"/>
                  <a:pt x="1835105" y="160"/>
                </a:cubicBezTo>
                <a:lnTo>
                  <a:pt x="1923158" y="19337"/>
                </a:lnTo>
                <a:lnTo>
                  <a:pt x="1998663" y="49031"/>
                </a:lnTo>
                <a:lnTo>
                  <a:pt x="2052027" y="88864"/>
                </a:lnTo>
                <a:lnTo>
                  <a:pt x="2104411" y="150034"/>
                </a:lnTo>
                <a:cubicBezTo>
                  <a:pt x="2122185" y="175230"/>
                  <a:pt x="2146474" y="208468"/>
                  <a:pt x="2158670" y="240038"/>
                </a:cubicBezTo>
                <a:cubicBezTo>
                  <a:pt x="2170867" y="271609"/>
                  <a:pt x="2174543" y="311176"/>
                  <a:pt x="2177590" y="339457"/>
                </a:cubicBezTo>
                <a:cubicBezTo>
                  <a:pt x="2177378" y="362880"/>
                  <a:pt x="2177165" y="386302"/>
                  <a:pt x="2176953" y="409725"/>
                </a:cubicBezTo>
                <a:lnTo>
                  <a:pt x="2168833" y="494134"/>
                </a:lnTo>
                <a:lnTo>
                  <a:pt x="2134294" y="567069"/>
                </a:lnTo>
                <a:lnTo>
                  <a:pt x="2095503" y="629760"/>
                </a:lnTo>
                <a:lnTo>
                  <a:pt x="2005780" y="742114"/>
                </a:lnTo>
                <a:lnTo>
                  <a:pt x="2105025" y="966282"/>
                </a:lnTo>
                <a:lnTo>
                  <a:pt x="2176463" y="1218694"/>
                </a:lnTo>
                <a:lnTo>
                  <a:pt x="2185988" y="1433007"/>
                </a:lnTo>
                <a:lnTo>
                  <a:pt x="2171700" y="1613982"/>
                </a:lnTo>
                <a:lnTo>
                  <a:pt x="2124075" y="1809244"/>
                </a:lnTo>
                <a:lnTo>
                  <a:pt x="2038350" y="1985457"/>
                </a:lnTo>
                <a:lnTo>
                  <a:pt x="1957388" y="2104519"/>
                </a:lnTo>
                <a:cubicBezTo>
                  <a:pt x="1926084" y="2148243"/>
                  <a:pt x="1913061" y="2167286"/>
                  <a:pt x="1881757" y="2211010"/>
                </a:cubicBezTo>
              </a:path>
            </a:pathLst>
          </a:cu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defTabSz="812209"/>
            <a:endParaRPr lang="en-US" sz="2000" b="1" dirty="0"/>
          </a:p>
        </p:txBody>
      </p:sp>
      <p:sp>
        <p:nvSpPr>
          <p:cNvPr id="49" name="Arc 48"/>
          <p:cNvSpPr/>
          <p:nvPr/>
        </p:nvSpPr>
        <p:spPr bwMode="auto">
          <a:xfrm>
            <a:off x="2981433" y="3548424"/>
            <a:ext cx="1119312" cy="1421656"/>
          </a:xfrm>
          <a:prstGeom prst="arc">
            <a:avLst>
              <a:gd name="adj1" fmla="val 16909222"/>
              <a:gd name="adj2" fmla="val 21533365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defTabSz="812209"/>
            <a:endParaRPr lang="en-US" sz="2000" b="1"/>
          </a:p>
        </p:txBody>
      </p:sp>
      <p:graphicFrame>
        <p:nvGraphicFramePr>
          <p:cNvPr id="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99958"/>
              </p:ext>
            </p:extLst>
          </p:nvPr>
        </p:nvGraphicFramePr>
        <p:xfrm>
          <a:off x="4088327" y="3740641"/>
          <a:ext cx="210109" cy="29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4" name="Equation" r:id="rId22" imgW="177480" imgH="241200" progId="Equation.DSMT4">
                  <p:embed/>
                </p:oleObj>
              </mc:Choice>
              <mc:Fallback>
                <p:oleObj name="Equation" r:id="rId22" imgW="177480" imgH="241200" progId="Equation.DSMT4">
                  <p:embed/>
                  <p:pic>
                    <p:nvPicPr>
                      <p:cNvPr id="50" name="对象 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88327" y="3740641"/>
                        <a:ext cx="210109" cy="29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52401" y="518493"/>
            <a:ext cx="8839200" cy="744548"/>
          </a:xfrm>
        </p:spPr>
        <p:txBody>
          <a:bodyPr/>
          <a:lstStyle/>
          <a:p>
            <a:r>
              <a:rPr lang="en-US" dirty="0" smtClean="0"/>
              <a:t>Image to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2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Backprojection</a:t>
            </a:r>
            <a:endParaRPr lang="en-US" dirty="0"/>
          </a:p>
        </p:txBody>
      </p:sp>
      <p:pic>
        <p:nvPicPr>
          <p:cNvPr id="4" name="Picture 37" descr="C:\AAA\b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40" y="2875782"/>
            <a:ext cx="2441791" cy="244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594403" y="2174721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747015" y="2327333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899627" y="2479945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3052239" y="2632557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204851" y="2785169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357463" y="2937781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3510075" y="3090393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3662687" y="3243005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815299" y="3395617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3967911" y="3548229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120523" y="3700841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4273135" y="3853453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4425747" y="4006064"/>
            <a:ext cx="1812267" cy="18122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4619692" y="2160413"/>
            <a:ext cx="1770935" cy="1712116"/>
            <a:chOff x="1838" y="1010"/>
            <a:chExt cx="1114" cy="1077"/>
          </a:xfrm>
        </p:grpSpPr>
        <p:grpSp>
          <p:nvGrpSpPr>
            <p:cNvPr id="19" name="Group 23"/>
            <p:cNvGrpSpPr>
              <a:grpSpLocks/>
            </p:cNvGrpSpPr>
            <p:nvPr/>
          </p:nvGrpSpPr>
          <p:grpSpPr bwMode="auto">
            <a:xfrm rot="16253419" flipH="1">
              <a:off x="2232" y="616"/>
              <a:ext cx="184" cy="972"/>
              <a:chOff x="368" y="2484"/>
              <a:chExt cx="172" cy="924"/>
            </a:xfrm>
          </p:grpSpPr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476" y="3180"/>
                <a:ext cx="64" cy="228"/>
              </a:xfrm>
              <a:custGeom>
                <a:avLst/>
                <a:gdLst>
                  <a:gd name="T0" fmla="*/ 40 w 64"/>
                  <a:gd name="T1" fmla="*/ 0 h 228"/>
                  <a:gd name="T2" fmla="*/ 4 w 64"/>
                  <a:gd name="T3" fmla="*/ 132 h 228"/>
                  <a:gd name="T4" fmla="*/ 64 w 64"/>
                  <a:gd name="T5" fmla="*/ 228 h 228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228"/>
                  <a:gd name="T11" fmla="*/ 64 w 6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228">
                    <a:moveTo>
                      <a:pt x="40" y="0"/>
                    </a:moveTo>
                    <a:cubicBezTo>
                      <a:pt x="20" y="47"/>
                      <a:pt x="0" y="94"/>
                      <a:pt x="4" y="132"/>
                    </a:cubicBezTo>
                    <a:cubicBezTo>
                      <a:pt x="8" y="170"/>
                      <a:pt x="36" y="199"/>
                      <a:pt x="64" y="228"/>
                    </a:cubicBez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2403">
                  <a:latin typeface="+mn-lt"/>
                  <a:cs typeface="Times New Roman" pitchFamily="18" charset="0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368" y="2484"/>
                <a:ext cx="172" cy="720"/>
              </a:xfrm>
              <a:custGeom>
                <a:avLst/>
                <a:gdLst>
                  <a:gd name="T0" fmla="*/ 148 w 172"/>
                  <a:gd name="T1" fmla="*/ 0 h 720"/>
                  <a:gd name="T2" fmla="*/ 16 w 172"/>
                  <a:gd name="T3" fmla="*/ 264 h 720"/>
                  <a:gd name="T4" fmla="*/ 52 w 172"/>
                  <a:gd name="T5" fmla="*/ 552 h 720"/>
                  <a:gd name="T6" fmla="*/ 172 w 172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720"/>
                  <a:gd name="T14" fmla="*/ 172 w 172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720">
                    <a:moveTo>
                      <a:pt x="148" y="0"/>
                    </a:moveTo>
                    <a:cubicBezTo>
                      <a:pt x="90" y="86"/>
                      <a:pt x="32" y="172"/>
                      <a:pt x="16" y="264"/>
                    </a:cubicBezTo>
                    <a:cubicBezTo>
                      <a:pt x="0" y="356"/>
                      <a:pt x="26" y="476"/>
                      <a:pt x="52" y="552"/>
                    </a:cubicBezTo>
                    <a:cubicBezTo>
                      <a:pt x="78" y="628"/>
                      <a:pt x="125" y="674"/>
                      <a:pt x="172" y="720"/>
                    </a:cubicBez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2403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 rot="-10709558">
              <a:off x="2756" y="1163"/>
              <a:ext cx="196" cy="924"/>
              <a:chOff x="368" y="2484"/>
              <a:chExt cx="172" cy="924"/>
            </a:xfrm>
          </p:grpSpPr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476" y="3180"/>
                <a:ext cx="64" cy="228"/>
              </a:xfrm>
              <a:custGeom>
                <a:avLst/>
                <a:gdLst>
                  <a:gd name="T0" fmla="*/ 40 w 64"/>
                  <a:gd name="T1" fmla="*/ 0 h 228"/>
                  <a:gd name="T2" fmla="*/ 4 w 64"/>
                  <a:gd name="T3" fmla="*/ 132 h 228"/>
                  <a:gd name="T4" fmla="*/ 64 w 64"/>
                  <a:gd name="T5" fmla="*/ 228 h 228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228"/>
                  <a:gd name="T11" fmla="*/ 64 w 6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228">
                    <a:moveTo>
                      <a:pt x="40" y="0"/>
                    </a:moveTo>
                    <a:cubicBezTo>
                      <a:pt x="20" y="47"/>
                      <a:pt x="0" y="94"/>
                      <a:pt x="4" y="132"/>
                    </a:cubicBezTo>
                    <a:cubicBezTo>
                      <a:pt x="8" y="170"/>
                      <a:pt x="36" y="199"/>
                      <a:pt x="64" y="228"/>
                    </a:cubicBez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2403">
                  <a:latin typeface="+mn-lt"/>
                  <a:cs typeface="Times New Roman" pitchFamily="18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68" y="2484"/>
                <a:ext cx="172" cy="720"/>
              </a:xfrm>
              <a:custGeom>
                <a:avLst/>
                <a:gdLst>
                  <a:gd name="T0" fmla="*/ 148 w 172"/>
                  <a:gd name="T1" fmla="*/ 0 h 720"/>
                  <a:gd name="T2" fmla="*/ 16 w 172"/>
                  <a:gd name="T3" fmla="*/ 264 h 720"/>
                  <a:gd name="T4" fmla="*/ 52 w 172"/>
                  <a:gd name="T5" fmla="*/ 552 h 720"/>
                  <a:gd name="T6" fmla="*/ 172 w 172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720"/>
                  <a:gd name="T14" fmla="*/ 172 w 172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720">
                    <a:moveTo>
                      <a:pt x="148" y="0"/>
                    </a:moveTo>
                    <a:cubicBezTo>
                      <a:pt x="90" y="86"/>
                      <a:pt x="32" y="172"/>
                      <a:pt x="16" y="264"/>
                    </a:cubicBezTo>
                    <a:cubicBezTo>
                      <a:pt x="0" y="356"/>
                      <a:pt x="26" y="476"/>
                      <a:pt x="52" y="552"/>
                    </a:cubicBezTo>
                    <a:cubicBezTo>
                      <a:pt x="78" y="628"/>
                      <a:pt x="125" y="674"/>
                      <a:pt x="172" y="720"/>
                    </a:cubicBez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2403">
                  <a:latin typeface="+mn-lt"/>
                  <a:cs typeface="Times New Roman" pitchFamily="18" charset="0"/>
                </a:endParaRPr>
              </a:p>
            </p:txBody>
          </p:sp>
        </p:grpSp>
      </p:grp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6293306" y="2549892"/>
            <a:ext cx="1386922" cy="3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8000"/>
              </a:lnSpc>
              <a:defRPr/>
            </a:pPr>
            <a:r>
              <a:rPr lang="en-US" altLang="en-US" sz="2003">
                <a:solidFill>
                  <a:schemeClr val="tx1"/>
                </a:solidFill>
                <a:latin typeface="+mn-lt"/>
                <a:cs typeface="Times New Roman" pitchFamily="18" charset="0"/>
              </a:rPr>
              <a:t>Projection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4215906" y="2004622"/>
            <a:ext cx="2212873" cy="2212873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61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 descr="C:\AAA\pro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83" y="2583504"/>
            <a:ext cx="2934955" cy="20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AAA\bac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14" y="2583504"/>
            <a:ext cx="2030587" cy="20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1284582" y="2284411"/>
            <a:ext cx="2934954" cy="31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Sinogram</a:t>
            </a:r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4982745" y="2284411"/>
            <a:ext cx="2693301" cy="31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2000">
                <a:solidFill>
                  <a:schemeClr val="tx1"/>
                </a:solidFill>
              </a:rPr>
              <a:t>Backprojected Image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222027" y="3336512"/>
            <a:ext cx="1087309" cy="524569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1776" dirty="0" err="1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1" y="518493"/>
            <a:ext cx="8839200" cy="744548"/>
          </a:xfrm>
        </p:spPr>
        <p:txBody>
          <a:bodyPr/>
          <a:lstStyle/>
          <a:p>
            <a:r>
              <a:rPr lang="en-US" dirty="0" smtClean="0"/>
              <a:t>Backprojection to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96" y="1469922"/>
            <a:ext cx="7867501" cy="4350774"/>
          </a:xfrm>
        </p:spPr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200" dirty="0" smtClean="0"/>
              <a:t>Basic Books:</a:t>
            </a:r>
          </a:p>
          <a:p>
            <a:pPr>
              <a:buClrTx/>
            </a:pPr>
            <a:r>
              <a:rPr lang="en-US" sz="3200" dirty="0"/>
              <a:t>	</a:t>
            </a:r>
            <a:r>
              <a:rPr lang="en-US" sz="3200" dirty="0" smtClean="0"/>
              <a:t>Ge’s Book &amp; Green Book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200" b="0" dirty="0" smtClean="0"/>
              <a:t>Understand Logic Flow/Key Ideas from Lectures/PPTs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200" b="0" dirty="0" smtClean="0"/>
              <a:t>Gain Skills from Homework &amp; Textbook Questions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200" b="0" dirty="0" smtClean="0"/>
              <a:t>Have Habit of Doing Preview-Listening-Review, &amp; Repeated Reviews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16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Backprojection</a:t>
            </a:r>
            <a:endParaRPr lang="en-US" dirty="0"/>
          </a:p>
        </p:txBody>
      </p:sp>
      <p:sp>
        <p:nvSpPr>
          <p:cNvPr id="5" name="Arc 3"/>
          <p:cNvSpPr>
            <a:spLocks/>
          </p:cNvSpPr>
          <p:nvPr/>
        </p:nvSpPr>
        <p:spPr bwMode="auto">
          <a:xfrm>
            <a:off x="7215732" y="2578333"/>
            <a:ext cx="297266" cy="689830"/>
          </a:xfrm>
          <a:custGeom>
            <a:avLst/>
            <a:gdLst>
              <a:gd name="T0" fmla="*/ 0 w 21709"/>
              <a:gd name="T1" fmla="*/ 0 h 21600"/>
              <a:gd name="T2" fmla="*/ 0 w 21709"/>
              <a:gd name="T3" fmla="*/ 0 h 21600"/>
              <a:gd name="T4" fmla="*/ 0 w 21709"/>
              <a:gd name="T5" fmla="*/ 0 h 21600"/>
              <a:gd name="T6" fmla="*/ 0 60000 65536"/>
              <a:gd name="T7" fmla="*/ 0 60000 65536"/>
              <a:gd name="T8" fmla="*/ 0 60000 65536"/>
              <a:gd name="T9" fmla="*/ 0 w 21709"/>
              <a:gd name="T10" fmla="*/ 0 h 21600"/>
              <a:gd name="T11" fmla="*/ 21709 w 2170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9" h="21600" fill="none" extrusionOk="0">
                <a:moveTo>
                  <a:pt x="0" y="0"/>
                </a:moveTo>
                <a:cubicBezTo>
                  <a:pt x="36" y="0"/>
                  <a:pt x="72" y="0"/>
                  <a:pt x="109" y="0"/>
                </a:cubicBezTo>
                <a:cubicBezTo>
                  <a:pt x="12019" y="0"/>
                  <a:pt x="21682" y="9641"/>
                  <a:pt x="21708" y="21552"/>
                </a:cubicBezTo>
              </a:path>
              <a:path w="21709" h="21600" stroke="0" extrusionOk="0">
                <a:moveTo>
                  <a:pt x="0" y="0"/>
                </a:moveTo>
                <a:cubicBezTo>
                  <a:pt x="36" y="0"/>
                  <a:pt x="72" y="0"/>
                  <a:pt x="109" y="0"/>
                </a:cubicBezTo>
                <a:cubicBezTo>
                  <a:pt x="12019" y="0"/>
                  <a:pt x="21682" y="9641"/>
                  <a:pt x="21708" y="21552"/>
                </a:cubicBezTo>
                <a:lnTo>
                  <a:pt x="109" y="21600"/>
                </a:ln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6" name="Arc 4"/>
          <p:cNvSpPr>
            <a:spLocks/>
          </p:cNvSpPr>
          <p:nvPr/>
        </p:nvSpPr>
        <p:spPr bwMode="auto">
          <a:xfrm>
            <a:off x="7215732" y="3286477"/>
            <a:ext cx="297266" cy="731036"/>
          </a:xfrm>
          <a:custGeom>
            <a:avLst/>
            <a:gdLst>
              <a:gd name="T0" fmla="*/ 0 w 21709"/>
              <a:gd name="T1" fmla="*/ 0 h 21600"/>
              <a:gd name="T2" fmla="*/ 0 w 21709"/>
              <a:gd name="T3" fmla="*/ 0 h 21600"/>
              <a:gd name="T4" fmla="*/ 0 w 21709"/>
              <a:gd name="T5" fmla="*/ 0 h 21600"/>
              <a:gd name="T6" fmla="*/ 0 60000 65536"/>
              <a:gd name="T7" fmla="*/ 0 60000 65536"/>
              <a:gd name="T8" fmla="*/ 0 60000 65536"/>
              <a:gd name="T9" fmla="*/ 0 w 21709"/>
              <a:gd name="T10" fmla="*/ 0 h 21600"/>
              <a:gd name="T11" fmla="*/ 21709 w 2170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9" h="21600" fill="none" extrusionOk="0">
                <a:moveTo>
                  <a:pt x="21709" y="0"/>
                </a:moveTo>
                <a:cubicBezTo>
                  <a:pt x="21709" y="11929"/>
                  <a:pt x="12038" y="21600"/>
                  <a:pt x="109" y="21600"/>
                </a:cubicBezTo>
                <a:cubicBezTo>
                  <a:pt x="72" y="21600"/>
                  <a:pt x="36" y="21599"/>
                  <a:pt x="0" y="21599"/>
                </a:cubicBezTo>
              </a:path>
              <a:path w="21709" h="21600" stroke="0" extrusionOk="0">
                <a:moveTo>
                  <a:pt x="21709" y="0"/>
                </a:moveTo>
                <a:cubicBezTo>
                  <a:pt x="21709" y="11929"/>
                  <a:pt x="12038" y="21600"/>
                  <a:pt x="109" y="21600"/>
                </a:cubicBezTo>
                <a:cubicBezTo>
                  <a:pt x="72" y="21600"/>
                  <a:pt x="36" y="21599"/>
                  <a:pt x="0" y="21599"/>
                </a:cubicBezTo>
                <a:lnTo>
                  <a:pt x="109" y="0"/>
                </a:lnTo>
                <a:lnTo>
                  <a:pt x="21709" y="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7" name="Arc 5"/>
          <p:cNvSpPr>
            <a:spLocks/>
          </p:cNvSpPr>
          <p:nvPr/>
        </p:nvSpPr>
        <p:spPr bwMode="auto">
          <a:xfrm>
            <a:off x="3304739" y="2614961"/>
            <a:ext cx="436890" cy="738667"/>
          </a:xfrm>
          <a:custGeom>
            <a:avLst/>
            <a:gdLst>
              <a:gd name="T0" fmla="*/ 0 w 21675"/>
              <a:gd name="T1" fmla="*/ 0 h 21600"/>
              <a:gd name="T2" fmla="*/ 0 w 21675"/>
              <a:gd name="T3" fmla="*/ 0 h 21600"/>
              <a:gd name="T4" fmla="*/ 0 w 21675"/>
              <a:gd name="T5" fmla="*/ 0 h 21600"/>
              <a:gd name="T6" fmla="*/ 0 60000 65536"/>
              <a:gd name="T7" fmla="*/ 0 60000 65536"/>
              <a:gd name="T8" fmla="*/ 0 60000 65536"/>
              <a:gd name="T9" fmla="*/ 0 w 21675"/>
              <a:gd name="T10" fmla="*/ 0 h 21600"/>
              <a:gd name="T11" fmla="*/ 21675 w 216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0"/>
                  <a:pt x="75" y="0"/>
                </a:cubicBezTo>
                <a:cubicBezTo>
                  <a:pt x="11986" y="0"/>
                  <a:pt x="21650" y="9643"/>
                  <a:pt x="21674" y="21555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0"/>
                  <a:pt x="75" y="0"/>
                </a:cubicBezTo>
                <a:cubicBezTo>
                  <a:pt x="11986" y="0"/>
                  <a:pt x="21650" y="9643"/>
                  <a:pt x="21674" y="21555"/>
                </a:cubicBezTo>
                <a:lnTo>
                  <a:pt x="75" y="21600"/>
                </a:ln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8" name="Arc 6"/>
          <p:cNvSpPr>
            <a:spLocks/>
          </p:cNvSpPr>
          <p:nvPr/>
        </p:nvSpPr>
        <p:spPr bwMode="auto">
          <a:xfrm>
            <a:off x="3322755" y="3298686"/>
            <a:ext cx="418874" cy="700513"/>
          </a:xfrm>
          <a:custGeom>
            <a:avLst/>
            <a:gdLst>
              <a:gd name="T0" fmla="*/ 0 w 21678"/>
              <a:gd name="T1" fmla="*/ 0 h 21600"/>
              <a:gd name="T2" fmla="*/ 0 w 21678"/>
              <a:gd name="T3" fmla="*/ 0 h 21600"/>
              <a:gd name="T4" fmla="*/ 0 w 21678"/>
              <a:gd name="T5" fmla="*/ 0 h 21600"/>
              <a:gd name="T6" fmla="*/ 0 60000 65536"/>
              <a:gd name="T7" fmla="*/ 0 60000 65536"/>
              <a:gd name="T8" fmla="*/ 0 60000 65536"/>
              <a:gd name="T9" fmla="*/ 0 w 21678"/>
              <a:gd name="T10" fmla="*/ 0 h 21600"/>
              <a:gd name="T11" fmla="*/ 21678 w 216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78" h="21600" fill="none" extrusionOk="0">
                <a:moveTo>
                  <a:pt x="21678" y="0"/>
                </a:moveTo>
                <a:cubicBezTo>
                  <a:pt x="21678" y="11929"/>
                  <a:pt x="12007" y="21600"/>
                  <a:pt x="78" y="21600"/>
                </a:cubicBezTo>
                <a:cubicBezTo>
                  <a:pt x="52" y="21600"/>
                  <a:pt x="26" y="21599"/>
                  <a:pt x="0" y="21599"/>
                </a:cubicBezTo>
              </a:path>
              <a:path w="21678" h="21600" stroke="0" extrusionOk="0">
                <a:moveTo>
                  <a:pt x="21678" y="0"/>
                </a:moveTo>
                <a:cubicBezTo>
                  <a:pt x="21678" y="11929"/>
                  <a:pt x="12007" y="21600"/>
                  <a:pt x="78" y="21600"/>
                </a:cubicBezTo>
                <a:cubicBezTo>
                  <a:pt x="52" y="21600"/>
                  <a:pt x="26" y="21599"/>
                  <a:pt x="0" y="21599"/>
                </a:cubicBezTo>
                <a:lnTo>
                  <a:pt x="78" y="0"/>
                </a:lnTo>
                <a:lnTo>
                  <a:pt x="21678" y="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337982" y="2553915"/>
            <a:ext cx="1484826" cy="1494122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en-US" altLang="en-US" sz="3204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29939" y="3280372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25435" y="2556967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29939" y="2871358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43451" y="3703122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80395" y="4049563"/>
            <a:ext cx="253426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283506" y="2553915"/>
            <a:ext cx="1484826" cy="1494122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en-US" altLang="en-US" sz="3204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75463" y="3280372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652943" y="2538653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675463" y="2871358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688975" y="3703122"/>
            <a:ext cx="25327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643935" y="4067877"/>
            <a:ext cx="253426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459591" y="4209811"/>
            <a:ext cx="1165041" cy="5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f(x,y)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370584" y="4212863"/>
            <a:ext cx="1165041" cy="5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f(x,y)</a:t>
            </a:r>
          </a:p>
        </p:txBody>
      </p:sp>
      <p:sp>
        <p:nvSpPr>
          <p:cNvPr id="23" name="Arc 23"/>
          <p:cNvSpPr>
            <a:spLocks/>
          </p:cNvSpPr>
          <p:nvPr/>
        </p:nvSpPr>
        <p:spPr bwMode="auto">
          <a:xfrm>
            <a:off x="7068601" y="4092296"/>
            <a:ext cx="177158" cy="224347"/>
          </a:xfrm>
          <a:custGeom>
            <a:avLst/>
            <a:gdLst>
              <a:gd name="T0" fmla="*/ 0 w 21600"/>
              <a:gd name="T1" fmla="*/ 0 h 21599"/>
              <a:gd name="T2" fmla="*/ 0 w 21600"/>
              <a:gd name="T3" fmla="*/ 0 h 21599"/>
              <a:gd name="T4" fmla="*/ 0 w 21600"/>
              <a:gd name="T5" fmla="*/ 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41"/>
                  <a:pt x="9558" y="100"/>
                  <a:pt x="2141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41"/>
                  <a:pt x="9558" y="100"/>
                  <a:pt x="21415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4" name="Arc 24"/>
          <p:cNvSpPr>
            <a:spLocks/>
          </p:cNvSpPr>
          <p:nvPr/>
        </p:nvSpPr>
        <p:spPr bwMode="auto">
          <a:xfrm>
            <a:off x="7092622" y="2260890"/>
            <a:ext cx="129115" cy="218243"/>
          </a:xfrm>
          <a:custGeom>
            <a:avLst/>
            <a:gdLst>
              <a:gd name="T0" fmla="*/ 0 w 21600"/>
              <a:gd name="T1" fmla="*/ 0 h 21599"/>
              <a:gd name="T2" fmla="*/ 0 w 21600"/>
              <a:gd name="T3" fmla="*/ 0 h 21599"/>
              <a:gd name="T4" fmla="*/ 0 w 21600"/>
              <a:gd name="T5" fmla="*/ 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1347" y="21598"/>
                </a:moveTo>
                <a:cubicBezTo>
                  <a:pt x="9517" y="21459"/>
                  <a:pt x="0" y="11830"/>
                  <a:pt x="0" y="0"/>
                </a:cubicBezTo>
              </a:path>
              <a:path w="21600" h="21599" stroke="0" extrusionOk="0">
                <a:moveTo>
                  <a:pt x="21347" y="21598"/>
                </a:moveTo>
                <a:cubicBezTo>
                  <a:pt x="9517" y="21459"/>
                  <a:pt x="0" y="11830"/>
                  <a:pt x="0" y="0"/>
                </a:cubicBezTo>
                <a:lnTo>
                  <a:pt x="21600" y="0"/>
                </a:lnTo>
                <a:lnTo>
                  <a:pt x="21347" y="21598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05329" y="2161688"/>
            <a:ext cx="1184558" cy="5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P(</a:t>
            </a:r>
            <a:r>
              <a:rPr lang="en-US" altLang="en-US" sz="3204">
                <a:solidFill>
                  <a:schemeClr val="tx1"/>
                </a:solidFill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t)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361362" y="2161688"/>
            <a:ext cx="1298660" cy="5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P’(</a:t>
            </a:r>
            <a:r>
              <a:rPr lang="en-US" altLang="en-US" sz="3204">
                <a:solidFill>
                  <a:schemeClr val="tx1"/>
                </a:solidFill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3204">
                <a:solidFill>
                  <a:schemeClr val="tx1"/>
                </a:solidFill>
                <a:cs typeface="Times New Roman" pitchFamily="18" charset="0"/>
              </a:rPr>
              <a:t>t)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17017" y="4924059"/>
            <a:ext cx="6263594" cy="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804">
                <a:solidFill>
                  <a:schemeClr val="tx1"/>
                </a:solidFill>
                <a:cs typeface="Times New Roman" pitchFamily="18" charset="0"/>
              </a:rPr>
              <a:t>1) Convolve projections with a filter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4">
                <a:solidFill>
                  <a:schemeClr val="tx1"/>
                </a:solidFill>
                <a:cs typeface="Times New Roman" pitchFamily="18" charset="0"/>
              </a:rPr>
              <a:t>2) Backproject filtered projections</a:t>
            </a: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3300235" y="2077749"/>
            <a:ext cx="0" cy="2603649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7245759" y="2077749"/>
            <a:ext cx="0" cy="2603649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403"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54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Backprojection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77" y="1443764"/>
            <a:ext cx="5642246" cy="50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9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 descr="C:\AAA\fpro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18" y="2593948"/>
            <a:ext cx="2925198" cy="20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5" descr="C:\AAA\proj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2" y="2593948"/>
            <a:ext cx="2934955" cy="20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5608282" y="2284411"/>
            <a:ext cx="1913536" cy="2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1776" b="0" i="1" dirty="0">
                <a:solidFill>
                  <a:schemeClr val="tx1"/>
                </a:solidFill>
              </a:rPr>
              <a:t>Filtered Sinogram</a:t>
            </a:r>
          </a:p>
        </p:txBody>
      </p:sp>
      <p:sp>
        <p:nvSpPr>
          <p:cNvPr id="14342" name="Rectangle 18"/>
          <p:cNvSpPr>
            <a:spLocks noChangeArrowheads="1"/>
          </p:cNvSpPr>
          <p:nvPr/>
        </p:nvSpPr>
        <p:spPr bwMode="auto">
          <a:xfrm>
            <a:off x="1951553" y="2284411"/>
            <a:ext cx="1090052" cy="2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1776" b="0" i="1" dirty="0">
                <a:solidFill>
                  <a:schemeClr val="tx1"/>
                </a:solidFill>
              </a:rPr>
              <a:t>Sinogram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93585" y="3346957"/>
            <a:ext cx="1087309" cy="524569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1776" dirty="0" err="1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1" y="518493"/>
            <a:ext cx="8839200" cy="744548"/>
          </a:xfrm>
        </p:spPr>
        <p:txBody>
          <a:bodyPr/>
          <a:lstStyle/>
          <a:p>
            <a:r>
              <a:rPr lang="en-US" dirty="0" smtClean="0"/>
              <a:t>Projection to Filtered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C:\AAA\fpro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19" y="2590821"/>
            <a:ext cx="2902700" cy="20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C:\AAA\filtbac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90" y="2590821"/>
            <a:ext cx="2030587" cy="20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1981962" y="2284411"/>
            <a:ext cx="1913536" cy="2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1776" b="0" i="1" dirty="0">
                <a:solidFill>
                  <a:schemeClr val="tx1"/>
                </a:solidFill>
              </a:rPr>
              <a:t>Filtered Sinogram</a:t>
            </a: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5339516" y="2301355"/>
            <a:ext cx="2276319" cy="2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en-US" sz="1776" b="0" i="1">
                <a:solidFill>
                  <a:schemeClr val="tx1"/>
                </a:solidFill>
              </a:rPr>
              <a:t>Reconstructed Image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378100" y="3343830"/>
            <a:ext cx="1087309" cy="524569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24" tIns="40611" rIns="81224" bIns="40611" numCol="1" rtlCol="0" anchor="t" anchorCtr="0" compatLnSpc="1">
            <a:prstTxWarp prst="textNoShape">
              <a:avLst/>
            </a:prstTxWarp>
          </a:bodyPr>
          <a:lstStyle/>
          <a:p>
            <a:pPr algn="ctr" defTabSz="812209"/>
            <a:endParaRPr lang="en-US" sz="1776" dirty="0" err="1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1" y="518493"/>
            <a:ext cx="8839200" cy="744548"/>
          </a:xfrm>
        </p:spPr>
        <p:txBody>
          <a:bodyPr/>
          <a:lstStyle/>
          <a:p>
            <a:r>
              <a:rPr lang="en-US" dirty="0" smtClean="0"/>
              <a:t>Filtered Backprojection to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Radon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24107"/>
            <a:ext cx="8839200" cy="44196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509525" cy="45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5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Radon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" y="990600"/>
            <a:ext cx="8603987" cy="41170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410632" y="4076995"/>
            <a:ext cx="2261419" cy="268864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8709" y="4316363"/>
            <a:ext cx="850491" cy="268864"/>
          </a:xfrm>
          <a:prstGeom prst="rect">
            <a:avLst/>
          </a:prstGeom>
          <a:solidFill>
            <a:srgbClr val="FF0000">
              <a:alpha val="50000"/>
            </a:srgbClr>
          </a:solidFill>
          <a:ln w="50800">
            <a:noFill/>
            <a:round/>
            <a:headEnd type="triangle" w="med" len="med"/>
            <a:tailEnd/>
          </a:ln>
          <a:effectLst/>
          <a:extLst/>
        </p:spPr>
        <p:txBody>
          <a:bodyPr wrap="none" rtlCol="0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4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ＭＳ Ｐゴシック" pitchFamily="116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66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Beam Geometry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4" y="1073336"/>
            <a:ext cx="7778970" cy="57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6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614487"/>
            <a:ext cx="5105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7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Radon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1366342"/>
            <a:ext cx="3762703" cy="4987159"/>
          </a:xfrm>
        </p:spPr>
        <p:txBody>
          <a:bodyPr/>
          <a:lstStyle/>
          <a:p>
            <a:r>
              <a:rPr lang="en-US" sz="2000" dirty="0" smtClean="0"/>
              <a:t>I </a:t>
            </a:r>
            <a:r>
              <a:rPr lang="en-US" sz="2000" dirty="0"/>
              <a:t>= zeros(100,100);</a:t>
            </a:r>
          </a:p>
          <a:p>
            <a:r>
              <a:rPr lang="en-US" sz="2000" dirty="0"/>
              <a:t>I(25:75,25:75) = 1;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(I)</a:t>
            </a:r>
          </a:p>
          <a:p>
            <a:endParaRPr lang="en-US" sz="2000" dirty="0"/>
          </a:p>
          <a:p>
            <a:r>
              <a:rPr lang="en-US" sz="2000" dirty="0" smtClean="0"/>
              <a:t>theta </a:t>
            </a:r>
            <a:r>
              <a:rPr lang="en-US" sz="2000" dirty="0"/>
              <a:t>= 0:180;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R,xp</a:t>
            </a:r>
            <a:r>
              <a:rPr lang="en-US" sz="2000" dirty="0"/>
              <a:t>] = radon(</a:t>
            </a:r>
            <a:r>
              <a:rPr lang="en-US" sz="2000" dirty="0" err="1"/>
              <a:t>I,theta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imagesc</a:t>
            </a:r>
            <a:r>
              <a:rPr lang="en-US" sz="2000" dirty="0"/>
              <a:t>(</a:t>
            </a:r>
            <a:r>
              <a:rPr lang="en-US" sz="2000" dirty="0" err="1"/>
              <a:t>theta,xp,R</a:t>
            </a:r>
            <a:r>
              <a:rPr lang="en-US" sz="2000" dirty="0"/>
              <a:t>);</a:t>
            </a:r>
          </a:p>
          <a:p>
            <a:r>
              <a:rPr lang="en-US" sz="2000" dirty="0"/>
              <a:t>title('R_{\theta} (X\prime)');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('\theta (degrees)');</a:t>
            </a:r>
          </a:p>
          <a:p>
            <a:r>
              <a:rPr lang="en-US" sz="2000" dirty="0" err="1"/>
              <a:t>ylabel</a:t>
            </a:r>
            <a:r>
              <a:rPr lang="en-US" sz="2000" dirty="0"/>
              <a:t>('X\prime');</a:t>
            </a:r>
          </a:p>
          <a:p>
            <a:r>
              <a:rPr lang="en-US" sz="2000" dirty="0"/>
              <a:t>set(gca,'XTick',0:20:180);</a:t>
            </a:r>
          </a:p>
          <a:p>
            <a:r>
              <a:rPr lang="en-US" sz="2000" dirty="0" err="1"/>
              <a:t>colormap</a:t>
            </a:r>
            <a:r>
              <a:rPr lang="en-US" sz="2000" dirty="0"/>
              <a:t>(hot);</a:t>
            </a:r>
          </a:p>
          <a:p>
            <a:r>
              <a:rPr lang="en-US" sz="2000" dirty="0" err="1"/>
              <a:t>colorbar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19" y="1874446"/>
            <a:ext cx="3879139" cy="39709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2064774" y="2349910"/>
            <a:ext cx="2487561" cy="120936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256503" y="3938161"/>
            <a:ext cx="2315497" cy="289080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279355" y="5771535"/>
            <a:ext cx="846988" cy="105743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00509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Sinogram Display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5" y="1284406"/>
            <a:ext cx="8698450" cy="50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 Reconstruction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432" y="1406634"/>
            <a:ext cx="60804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Duality of Information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Algebraic Approach</a:t>
            </a:r>
          </a:p>
          <a:p>
            <a:r>
              <a:rPr lang="en-US" sz="2800" b="1" dirty="0"/>
              <a:t>	</a:t>
            </a:r>
            <a:r>
              <a:rPr lang="en-US" sz="2800" dirty="0" smtClean="0"/>
              <a:t>Solution Uniqueness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Data Independence/Sufficiency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Analytic Approach</a:t>
            </a:r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dirty="0" smtClean="0"/>
              <a:t>Fourier Slice Theorem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Filtered Backprojection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Examples</a:t>
            </a:r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dirty="0" smtClean="0"/>
              <a:t>Numerical Examples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Clinical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8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iRadon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72" y="2065283"/>
            <a:ext cx="7777655" cy="2758965"/>
          </a:xfrm>
        </p:spPr>
        <p:txBody>
          <a:bodyPr/>
          <a:lstStyle/>
          <a:p>
            <a:r>
              <a:rPr lang="en-US" sz="2000" dirty="0"/>
              <a:t>P = phantom(128); </a:t>
            </a:r>
          </a:p>
          <a:p>
            <a:r>
              <a:rPr lang="en-US" sz="2000" dirty="0"/>
              <a:t>R = radon(P,0:179);</a:t>
            </a:r>
          </a:p>
          <a:p>
            <a:r>
              <a:rPr lang="en-US" sz="2000" dirty="0"/>
              <a:t>I1 = </a:t>
            </a:r>
            <a:r>
              <a:rPr lang="en-US" sz="2000" dirty="0" err="1"/>
              <a:t>iradon</a:t>
            </a:r>
            <a:r>
              <a:rPr lang="en-US" sz="2000" dirty="0"/>
              <a:t>(R,0:179);</a:t>
            </a:r>
          </a:p>
          <a:p>
            <a:r>
              <a:rPr lang="en-US" sz="2000" dirty="0"/>
              <a:t>I2 = </a:t>
            </a:r>
            <a:r>
              <a:rPr lang="en-US" sz="2000" dirty="0" err="1"/>
              <a:t>iradon</a:t>
            </a:r>
            <a:r>
              <a:rPr lang="en-US" sz="2000" dirty="0"/>
              <a:t>(R,0:179,'linear','none');</a:t>
            </a:r>
          </a:p>
          <a:p>
            <a:r>
              <a:rPr lang="en-US" sz="2000" dirty="0"/>
              <a:t>subplot(1,3,1), </a:t>
            </a:r>
            <a:r>
              <a:rPr lang="en-US" sz="2000" dirty="0" err="1"/>
              <a:t>imshow</a:t>
            </a:r>
            <a:r>
              <a:rPr lang="en-US" sz="2000" dirty="0"/>
              <a:t>(P), title('Original')</a:t>
            </a:r>
          </a:p>
          <a:p>
            <a:r>
              <a:rPr lang="en-US" sz="2000" dirty="0"/>
              <a:t>subplot(1,3,2), </a:t>
            </a:r>
            <a:r>
              <a:rPr lang="en-US" sz="2000" dirty="0" err="1"/>
              <a:t>imshow</a:t>
            </a:r>
            <a:r>
              <a:rPr lang="en-US" sz="2000" dirty="0"/>
              <a:t>(I1), title('Filtered </a:t>
            </a:r>
            <a:r>
              <a:rPr lang="en-US" sz="2000" dirty="0" err="1"/>
              <a:t>backprojection</a:t>
            </a:r>
            <a:r>
              <a:rPr lang="en-US" sz="2000" dirty="0"/>
              <a:t>')</a:t>
            </a:r>
          </a:p>
          <a:p>
            <a:r>
              <a:rPr lang="en-US" sz="2000" dirty="0"/>
              <a:t>subplot(1,3,3), </a:t>
            </a:r>
            <a:r>
              <a:rPr lang="en-US" sz="2000" dirty="0" err="1"/>
              <a:t>imshow</a:t>
            </a:r>
            <a:r>
              <a:rPr lang="en-US" sz="2000" dirty="0"/>
              <a:t>(I2,[]), title('Unfiltered </a:t>
            </a:r>
            <a:r>
              <a:rPr lang="en-US" sz="2000" dirty="0" err="1"/>
              <a:t>backprojection</a:t>
            </a:r>
            <a:r>
              <a:rPr lang="en-US" sz="2000" dirty="0"/>
              <a:t>')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424006" y="4766950"/>
            <a:ext cx="1697543" cy="21193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1424006" y="4277032"/>
            <a:ext cx="2089961" cy="2609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24006" y="3873910"/>
            <a:ext cx="2412857" cy="30123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1958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Reconstructed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1964827"/>
            <a:ext cx="8824401" cy="2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12" y="271504"/>
            <a:ext cx="8838776" cy="7455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Clinical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972" y="1060619"/>
            <a:ext cx="6506056" cy="55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6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ctr" eaLnBrk="1" hangingPunct="1"/>
            <a:r>
              <a:rPr lang="en-US" sz="4000" b="1" kern="0" dirty="0" smtClean="0"/>
              <a:t>BB13 Homework</a:t>
            </a:r>
            <a:endParaRPr lang="en-US" sz="40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1325289"/>
            <a:ext cx="8839200" cy="294716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Tx/>
            </a:pPr>
            <a:r>
              <a:rPr lang="en-US" sz="2400" kern="0" dirty="0" smtClean="0"/>
              <a:t>Read the </a:t>
            </a:r>
            <a:r>
              <a:rPr lang="en-US" sz="2400" kern="0" dirty="0"/>
              <a:t>web page </a:t>
            </a:r>
            <a:r>
              <a:rPr lang="en-US" sz="2400" kern="0" dirty="0" smtClean="0"/>
              <a:t>carefully and run the codes on your PC:</a:t>
            </a:r>
          </a:p>
          <a:p>
            <a:pPr eaLnBrk="1" hangingPunct="1">
              <a:buClrTx/>
            </a:pPr>
            <a:r>
              <a:rPr lang="en-US" sz="2400" kern="0" dirty="0" smtClean="0">
                <a:hlinkClick r:id="rId2"/>
              </a:rPr>
              <a:t>http</a:t>
            </a:r>
            <a:r>
              <a:rPr lang="en-US" sz="2400" kern="0" dirty="0">
                <a:hlinkClick r:id="rId2"/>
              </a:rPr>
              <a:t>://</a:t>
            </a:r>
            <a:r>
              <a:rPr lang="en-US" sz="2400" kern="0" dirty="0" smtClean="0">
                <a:hlinkClick r:id="rId2"/>
              </a:rPr>
              <a:t>www.mathworks.com/help/images/radon-transform.html?refresh=true</a:t>
            </a:r>
            <a:endParaRPr lang="en-US" sz="2400" kern="0" dirty="0" smtClean="0"/>
          </a:p>
          <a:p>
            <a:pPr eaLnBrk="1" hangingPunct="1">
              <a:buClrTx/>
            </a:pPr>
            <a:r>
              <a:rPr lang="en-US" sz="2400" kern="0" dirty="0" smtClean="0"/>
              <a:t>Then write a similar page with an ellipse as your object (instead of the square).</a:t>
            </a:r>
          </a:p>
          <a:p>
            <a:pPr eaLnBrk="1" hangingPunct="1">
              <a:buClrTx/>
            </a:pPr>
            <a:endParaRPr lang="en-US" sz="2400" kern="0" dirty="0" smtClean="0"/>
          </a:p>
          <a:p>
            <a:pPr eaLnBrk="1" hangingPunct="1">
              <a:buClrTx/>
            </a:pPr>
            <a:r>
              <a:rPr lang="en-US" sz="2400" kern="0" dirty="0" smtClean="0"/>
              <a:t>Use the </a:t>
            </a:r>
            <a:r>
              <a:rPr lang="en-US" sz="2400" kern="0" dirty="0" err="1" smtClean="0"/>
              <a:t>iradon</a:t>
            </a:r>
            <a:r>
              <a:rPr lang="en-US" sz="2400" kern="0" dirty="0" smtClean="0"/>
              <a:t> function to reconstruct your ellipse.</a:t>
            </a:r>
          </a:p>
          <a:p>
            <a:pPr eaLnBrk="1" hangingPunct="1">
              <a:buClrTx/>
            </a:pPr>
            <a:endParaRPr lang="en-US" sz="2400" kern="0" dirty="0" smtClean="0"/>
          </a:p>
          <a:p>
            <a:pPr eaLnBrk="1" hangingPunct="1">
              <a:buClrTx/>
            </a:pPr>
            <a:r>
              <a:rPr lang="en-US" sz="2400" kern="0" dirty="0" smtClean="0">
                <a:solidFill>
                  <a:srgbClr val="FF0000"/>
                </a:solidFill>
              </a:rPr>
              <a:t>Due Date: Same (Week Later)</a:t>
            </a:r>
          </a:p>
        </p:txBody>
      </p:sp>
    </p:spTree>
    <p:extLst>
      <p:ext uri="{BB962C8B-B14F-4D97-AF65-F5344CB8AC3E}">
        <p14:creationId xmlns:p14="http://schemas.microsoft.com/office/powerpoint/2010/main" val="10456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Image result for Double Sl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064794" y="1143000"/>
            <a:ext cx="1825345" cy="7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842" kern="0" dirty="0">
                <a:solidFill>
                  <a:srgbClr val="FF0000"/>
                </a:solidFill>
              </a:rPr>
              <a:t>Particle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18655" y="2472785"/>
            <a:ext cx="1825345" cy="7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842" kern="0" dirty="0">
                <a:solidFill>
                  <a:srgbClr val="0000FF"/>
                </a:solidFill>
              </a:rPr>
              <a:t>Wave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70000"/>
          </a:xfrm>
        </p:spPr>
        <p:txBody>
          <a:bodyPr/>
          <a:lstStyle/>
          <a:p>
            <a:r>
              <a:rPr lang="en-US" dirty="0" smtClean="0"/>
              <a:t>Duality of Information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7419" y="4455105"/>
            <a:ext cx="7806813" cy="1165123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Image = Collection of Pixels/Voxels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Image = Superposition of Waves/Wavelets</a:t>
            </a:r>
          </a:p>
        </p:txBody>
      </p:sp>
    </p:spTree>
    <p:extLst>
      <p:ext uri="{BB962C8B-B14F-4D97-AF65-F5344CB8AC3E}">
        <p14:creationId xmlns:p14="http://schemas.microsoft.com/office/powerpoint/2010/main" val="4195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Pixel: Picture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37606"/>
            <a:ext cx="4129241" cy="5505654"/>
          </a:xfrm>
          <a:prstGeom prst="rect">
            <a:avLst/>
          </a:prstGeom>
        </p:spPr>
      </p:pic>
      <p:pic>
        <p:nvPicPr>
          <p:cNvPr id="7172" name="Picture 4" descr="Image result for lincoln pixel re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70" y="1137606"/>
            <a:ext cx="4640018" cy="55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Analysis</a:t>
            </a:r>
            <a:endParaRPr lang="en-US" dirty="0"/>
          </a:p>
        </p:txBody>
      </p:sp>
      <p:pic>
        <p:nvPicPr>
          <p:cNvPr id="8194" name="Picture 2" descr="Image result for 2d fourier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116963"/>
            <a:ext cx="5118773" cy="26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98273" y="1113364"/>
            <a:ext cx="2620813" cy="2628012"/>
          </a:xfrm>
          <a:prstGeom prst="rect">
            <a:avLst/>
          </a:prstGeom>
        </p:spPr>
      </p:pic>
      <p:pic>
        <p:nvPicPr>
          <p:cNvPr id="7170" name="Picture 2" descr="Image result for 3d  visualization of fourier spectrum ma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3801014"/>
            <a:ext cx="2555876" cy="25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2.bp.blogspot.com/_qvZ1h1bgBRo/SX1DGi68ZVI/AAAAAAAAAZo/gAkAVbSQEaE/s400/Picture+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2" y="3801014"/>
            <a:ext cx="5264968" cy="25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Reconstruction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32" y="1406634"/>
            <a:ext cx="60804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Duality of Information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Algebraic Approach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Solution Uniqueness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Data Independence/Sufficiency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Analytic Approach</a:t>
            </a:r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dirty="0" smtClean="0"/>
              <a:t>Fourier Slice Theorem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Filtered Backprojection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Examples</a:t>
            </a:r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dirty="0" smtClean="0"/>
              <a:t>Numerical Examples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Clinical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66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>
          <a:solidFill>
            <a:srgbClr val="FF0000"/>
          </a:solidFill>
          <a:round/>
          <a:headEnd type="triangle" w="med" len="med"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4" b="1" i="0" u="none" strike="noStrike" kern="1200" cap="none" spc="0" normalizeH="0" baseline="0" noProof="0">
            <a:ln>
              <a:noFill/>
            </a:ln>
            <a:effectLst/>
            <a:uLnTx/>
            <a:uFillTx/>
            <a:latin typeface="+mn-lt"/>
            <a:ea typeface="ＭＳ Ｐゴシック" pitchFamily="116" charset="-128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10611</TotalTime>
  <Words>876</Words>
  <Application>Microsoft Office PowerPoint</Application>
  <PresentationFormat>On-screen Show (4:3)</PresentationFormat>
  <Paragraphs>310</Paragraphs>
  <Slides>53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SimSun</vt:lpstr>
      <vt:lpstr>Arial</vt:lpstr>
      <vt:lpstr>Garamond</vt:lpstr>
      <vt:lpstr>Symbol</vt:lpstr>
      <vt:lpstr>Times</vt:lpstr>
      <vt:lpstr>Times New Roman</vt:lpstr>
      <vt:lpstr>Blank Presentation</vt:lpstr>
      <vt:lpstr>2_Blank Presentation</vt:lpstr>
      <vt:lpstr>Equation</vt:lpstr>
      <vt:lpstr>PowerPoint Presentation</vt:lpstr>
      <vt:lpstr>Are Your Scores Good?</vt:lpstr>
      <vt:lpstr>PowerPoint Presentation</vt:lpstr>
      <vt:lpstr>Some Tips</vt:lpstr>
      <vt:lpstr>CT Reconstruction</vt:lpstr>
      <vt:lpstr>Duality of Information</vt:lpstr>
      <vt:lpstr>Pixel: Picture Element</vt:lpstr>
      <vt:lpstr>Fourier Analysis</vt:lpstr>
      <vt:lpstr>CT Reconstruction</vt:lpstr>
      <vt:lpstr>Linear Equation</vt:lpstr>
      <vt:lpstr>Data Independence</vt:lpstr>
      <vt:lpstr>Data Sufficiency</vt:lpstr>
      <vt:lpstr>Projection &amp; Sinogram</vt:lpstr>
      <vt:lpstr>Computed Tomography</vt:lpstr>
      <vt:lpstr>Sum Game</vt:lpstr>
      <vt:lpstr>Trial &amp; Error</vt:lpstr>
      <vt:lpstr>Algebraic Approach</vt:lpstr>
      <vt:lpstr>CT Reconstruction</vt:lpstr>
      <vt:lpstr>Probing Waves</vt:lpstr>
      <vt:lpstr>Fourier Slice Theorem</vt:lpstr>
      <vt:lpstr>Kak’s Book Chapter 3</vt:lpstr>
      <vt:lpstr>Simplest Example</vt:lpstr>
      <vt:lpstr>Along Vertical Direction</vt:lpstr>
      <vt:lpstr>Along Any Direction</vt:lpstr>
      <vt:lpstr>Fourier Slice Theorem</vt:lpstr>
      <vt:lpstr>Fourier Slice Theorem</vt:lpstr>
      <vt:lpstr>From Projections to Image</vt:lpstr>
      <vt:lpstr>Filtered Backprojection</vt:lpstr>
      <vt:lpstr>Filtered Backprojection</vt:lpstr>
      <vt:lpstr>Filtered Backprojection</vt:lpstr>
      <vt:lpstr>Ramp Filter</vt:lpstr>
      <vt:lpstr>Bandlimited Expression</vt:lpstr>
      <vt:lpstr>Digital Filtration</vt:lpstr>
      <vt:lpstr>2D Fourier Transform</vt:lpstr>
      <vt:lpstr>Analytic Approach</vt:lpstr>
      <vt:lpstr>CT Reconstruction</vt:lpstr>
      <vt:lpstr>Image to Projection</vt:lpstr>
      <vt:lpstr>Backprojection</vt:lpstr>
      <vt:lpstr>Backprojection to Image</vt:lpstr>
      <vt:lpstr>Filtered Backprojection</vt:lpstr>
      <vt:lpstr>Filtered Backprojection</vt:lpstr>
      <vt:lpstr>Projection to Filtered Projection</vt:lpstr>
      <vt:lpstr>Filtered Backprojection to Image</vt:lpstr>
      <vt:lpstr>Radon Transform</vt:lpstr>
      <vt:lpstr>Radon Parameters</vt:lpstr>
      <vt:lpstr>Parallel Beam Geometry</vt:lpstr>
      <vt:lpstr>Projection Algorithm</vt:lpstr>
      <vt:lpstr>Sample Radon Code</vt:lpstr>
      <vt:lpstr>Sinogram Display</vt:lpstr>
      <vt:lpstr>Sample iRadon Code</vt:lpstr>
      <vt:lpstr>Reconstructed Results</vt:lpstr>
      <vt:lpstr>Clinical Examples</vt:lpstr>
      <vt:lpstr>PowerPoint Presentation</vt:lpstr>
    </vt:vector>
  </TitlesOfParts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Wang, Ge</cp:lastModifiedBy>
  <cp:revision>2709</cp:revision>
  <cp:lastPrinted>2012-03-08T21:40:16Z</cp:lastPrinted>
  <dcterms:created xsi:type="dcterms:W3CDTF">2006-10-23T16:36:06Z</dcterms:created>
  <dcterms:modified xsi:type="dcterms:W3CDTF">2018-03-04T23:02:20Z</dcterms:modified>
</cp:coreProperties>
</file>