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4"/>
  </p:sldMasterIdLst>
  <p:notesMasterIdLst>
    <p:notesMasterId r:id="rId39"/>
  </p:notesMasterIdLst>
  <p:handoutMasterIdLst>
    <p:handoutMasterId r:id="rId40"/>
  </p:handoutMasterIdLst>
  <p:sldIdLst>
    <p:sldId id="1214" r:id="rId5"/>
    <p:sldId id="1076" r:id="rId6"/>
    <p:sldId id="1388" r:id="rId7"/>
    <p:sldId id="1483" r:id="rId8"/>
    <p:sldId id="1429" r:id="rId9"/>
    <p:sldId id="1488" r:id="rId10"/>
    <p:sldId id="1491" r:id="rId11"/>
    <p:sldId id="1482" r:id="rId12"/>
    <p:sldId id="1448" r:id="rId13"/>
    <p:sldId id="1450" r:id="rId14"/>
    <p:sldId id="1451" r:id="rId15"/>
    <p:sldId id="1492" r:id="rId16"/>
    <p:sldId id="1478" r:id="rId17"/>
    <p:sldId id="1449" r:id="rId18"/>
    <p:sldId id="1453" r:id="rId19"/>
    <p:sldId id="1493" r:id="rId20"/>
    <p:sldId id="1456" r:id="rId21"/>
    <p:sldId id="1494" r:id="rId22"/>
    <p:sldId id="1479" r:id="rId23"/>
    <p:sldId id="1495" r:id="rId24"/>
    <p:sldId id="1496" r:id="rId25"/>
    <p:sldId id="1497" r:id="rId26"/>
    <p:sldId id="1457" r:id="rId27"/>
    <p:sldId id="1458" r:id="rId28"/>
    <p:sldId id="1498" r:id="rId29"/>
    <p:sldId id="1459" r:id="rId30"/>
    <p:sldId id="1460" r:id="rId31"/>
    <p:sldId id="1481" r:id="rId32"/>
    <p:sldId id="1461" r:id="rId33"/>
    <p:sldId id="1462" r:id="rId34"/>
    <p:sldId id="1500" r:id="rId35"/>
    <p:sldId id="1452" r:id="rId36"/>
    <p:sldId id="1499" r:id="rId37"/>
    <p:sldId id="1473" r:id="rId38"/>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5pPr>
    <a:lvl6pPr marL="2286000" algn="l" defTabSz="914400" rtl="0" eaLnBrk="1" latinLnBrk="0" hangingPunct="1">
      <a:defRPr sz="2400" kern="1200">
        <a:solidFill>
          <a:schemeClr val="tx1"/>
        </a:solidFill>
        <a:latin typeface="Arial" charset="0"/>
        <a:ea typeface="ＭＳ Ｐゴシック" pitchFamily="116" charset="-128"/>
        <a:cs typeface="+mn-cs"/>
      </a:defRPr>
    </a:lvl6pPr>
    <a:lvl7pPr marL="2743200" algn="l" defTabSz="914400" rtl="0" eaLnBrk="1" latinLnBrk="0" hangingPunct="1">
      <a:defRPr sz="2400" kern="1200">
        <a:solidFill>
          <a:schemeClr val="tx1"/>
        </a:solidFill>
        <a:latin typeface="Arial" charset="0"/>
        <a:ea typeface="ＭＳ Ｐゴシック" pitchFamily="116" charset="-128"/>
        <a:cs typeface="+mn-cs"/>
      </a:defRPr>
    </a:lvl7pPr>
    <a:lvl8pPr marL="3200400" algn="l" defTabSz="914400" rtl="0" eaLnBrk="1" latinLnBrk="0" hangingPunct="1">
      <a:defRPr sz="2400" kern="1200">
        <a:solidFill>
          <a:schemeClr val="tx1"/>
        </a:solidFill>
        <a:latin typeface="Arial" charset="0"/>
        <a:ea typeface="ＭＳ Ｐゴシック" pitchFamily="116" charset="-128"/>
        <a:cs typeface="+mn-cs"/>
      </a:defRPr>
    </a:lvl8pPr>
    <a:lvl9pPr marL="3657600" algn="l" defTabSz="914400" rtl="0" eaLnBrk="1" latinLnBrk="0" hangingPunct="1">
      <a:defRPr sz="2400" kern="1200">
        <a:solidFill>
          <a:schemeClr val="tx1"/>
        </a:solidFill>
        <a:latin typeface="Arial" charset="0"/>
        <a:ea typeface="ＭＳ Ｐゴシック" pitchFamily="116"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a:srgbClr val="009900"/>
    <a:srgbClr val="33CC33"/>
    <a:srgbClr val="9900FF"/>
    <a:srgbClr val="CCFFFF"/>
    <a:srgbClr val="CC0000"/>
    <a:srgbClr val="C5F3FF"/>
    <a:srgbClr val="003366"/>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04C0B-3149-4125-B136-61798C0C6C22}" v="6" dt="2020-08-22T15:37:2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8" autoAdjust="0"/>
    <p:restoredTop sz="97216" autoAdjust="0"/>
  </p:normalViewPr>
  <p:slideViewPr>
    <p:cSldViewPr snapToGrid="0">
      <p:cViewPr varScale="1">
        <p:scale>
          <a:sx n="59" d="100"/>
          <a:sy n="59" d="100"/>
        </p:scale>
        <p:origin x="1074" y="36"/>
      </p:cViewPr>
      <p:guideLst>
        <p:guide orient="horz" pos="2160"/>
        <p:guide pos="3840"/>
      </p:guideLst>
    </p:cSldViewPr>
  </p:slideViewPr>
  <p:outlineViewPr>
    <p:cViewPr>
      <p:scale>
        <a:sx n="33" d="100"/>
        <a:sy n="33" d="100"/>
      </p:scale>
      <p:origin x="0" y="-17622"/>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3204" y="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edeman, Christopher" userId="43b95ad6-b8e0-40d3-ac51-68d3541aa8c0" providerId="ADAL" clId="{D3304C0B-3149-4125-B136-61798C0C6C22}"/>
    <pc:docChg chg="custSel modSld">
      <pc:chgData name="Wiedeman, Christopher" userId="43b95ad6-b8e0-40d3-ac51-68d3541aa8c0" providerId="ADAL" clId="{D3304C0B-3149-4125-B136-61798C0C6C22}" dt="2020-08-22T16:03:22.430" v="142" actId="20577"/>
      <pc:docMkLst>
        <pc:docMk/>
      </pc:docMkLst>
      <pc:sldChg chg="modSp">
        <pc:chgData name="Wiedeman, Christopher" userId="43b95ad6-b8e0-40d3-ac51-68d3541aa8c0" providerId="ADAL" clId="{D3304C0B-3149-4125-B136-61798C0C6C22}" dt="2020-08-22T15:40:46.185" v="14" actId="20577"/>
        <pc:sldMkLst>
          <pc:docMk/>
          <pc:sldMk cId="735331607" sldId="1076"/>
        </pc:sldMkLst>
        <pc:spChg chg="mod">
          <ac:chgData name="Wiedeman, Christopher" userId="43b95ad6-b8e0-40d3-ac51-68d3541aa8c0" providerId="ADAL" clId="{D3304C0B-3149-4125-B136-61798C0C6C22}" dt="2020-08-22T15:40:46.185" v="14" actId="20577"/>
          <ac:spMkLst>
            <pc:docMk/>
            <pc:sldMk cId="735331607" sldId="1076"/>
            <ac:spMk id="7" creationId="{8F5D0DF2-549C-C94E-9D83-6797CAEE0544}"/>
          </ac:spMkLst>
        </pc:spChg>
      </pc:sldChg>
      <pc:sldChg chg="modSp">
        <pc:chgData name="Wiedeman, Christopher" userId="43b95ad6-b8e0-40d3-ac51-68d3541aa8c0" providerId="ADAL" clId="{D3304C0B-3149-4125-B136-61798C0C6C22}" dt="2020-08-22T15:11:01.790" v="11" actId="20577"/>
        <pc:sldMkLst>
          <pc:docMk/>
          <pc:sldMk cId="2692700253" sldId="1214"/>
        </pc:sldMkLst>
        <pc:spChg chg="mod">
          <ac:chgData name="Wiedeman, Christopher" userId="43b95ad6-b8e0-40d3-ac51-68d3541aa8c0" providerId="ADAL" clId="{D3304C0B-3149-4125-B136-61798C0C6C22}" dt="2020-08-22T15:11:01.790" v="11" actId="20577"/>
          <ac:spMkLst>
            <pc:docMk/>
            <pc:sldMk cId="2692700253" sldId="1214"/>
            <ac:spMk id="8" creationId="{00000000-0000-0000-0000-000000000000}"/>
          </ac:spMkLst>
        </pc:spChg>
      </pc:sldChg>
      <pc:sldChg chg="modSp">
        <pc:chgData name="Wiedeman, Christopher" userId="43b95ad6-b8e0-40d3-ac51-68d3541aa8c0" providerId="ADAL" clId="{D3304C0B-3149-4125-B136-61798C0C6C22}" dt="2020-08-22T16:03:22.430" v="142" actId="20577"/>
        <pc:sldMkLst>
          <pc:docMk/>
          <pc:sldMk cId="2790147423" sldId="1482"/>
        </pc:sldMkLst>
        <pc:spChg chg="mod">
          <ac:chgData name="Wiedeman, Christopher" userId="43b95ad6-b8e0-40d3-ac51-68d3541aa8c0" providerId="ADAL" clId="{D3304C0B-3149-4125-B136-61798C0C6C22}" dt="2020-08-22T16:03:22.430" v="142" actId="20577"/>
          <ac:spMkLst>
            <pc:docMk/>
            <pc:sldMk cId="2790147423" sldId="1482"/>
            <ac:spMk id="3" creationId="{B3FF37E4-3A55-5D4B-A4CA-6A9AAE8672AE}"/>
          </ac:spMkLst>
        </pc:spChg>
      </pc:sldChg>
      <pc:sldChg chg="modSp">
        <pc:chgData name="Wiedeman, Christopher" userId="43b95ad6-b8e0-40d3-ac51-68d3541aa8c0" providerId="ADAL" clId="{D3304C0B-3149-4125-B136-61798C0C6C22}" dt="2020-08-22T15:54:00.484" v="31" actId="20577"/>
        <pc:sldMkLst>
          <pc:docMk/>
          <pc:sldMk cId="1992968297" sldId="1484"/>
        </pc:sldMkLst>
        <pc:spChg chg="mod">
          <ac:chgData name="Wiedeman, Christopher" userId="43b95ad6-b8e0-40d3-ac51-68d3541aa8c0" providerId="ADAL" clId="{D3304C0B-3149-4125-B136-61798C0C6C22}" dt="2020-08-22T15:54:00.484" v="31" actId="20577"/>
          <ac:spMkLst>
            <pc:docMk/>
            <pc:sldMk cId="1992968297" sldId="1484"/>
            <ac:spMk id="16" creationId="{A7149553-8219-4C7D-877F-39D6E24F3C36}"/>
          </ac:spMkLst>
        </pc:spChg>
      </pc:sldChg>
      <pc:sldChg chg="modSp">
        <pc:chgData name="Wiedeman, Christopher" userId="43b95ad6-b8e0-40d3-ac51-68d3541aa8c0" providerId="ADAL" clId="{D3304C0B-3149-4125-B136-61798C0C6C22}" dt="2020-08-22T15:46:18.911" v="25" actId="20577"/>
        <pc:sldMkLst>
          <pc:docMk/>
          <pc:sldMk cId="1899277635" sldId="1486"/>
        </pc:sldMkLst>
        <pc:spChg chg="mod">
          <ac:chgData name="Wiedeman, Christopher" userId="43b95ad6-b8e0-40d3-ac51-68d3541aa8c0" providerId="ADAL" clId="{D3304C0B-3149-4125-B136-61798C0C6C22}" dt="2020-08-22T15:46:18.911" v="25" actId="20577"/>
          <ac:spMkLst>
            <pc:docMk/>
            <pc:sldMk cId="1899277635" sldId="1486"/>
            <ac:spMk id="16" creationId="{A7149553-8219-4C7D-877F-39D6E24F3C36}"/>
          </ac:spMkLst>
        </pc:spChg>
      </pc:sldChg>
      <pc:sldChg chg="modSp">
        <pc:chgData name="Wiedeman, Christopher" userId="43b95ad6-b8e0-40d3-ac51-68d3541aa8c0" providerId="ADAL" clId="{D3304C0B-3149-4125-B136-61798C0C6C22}" dt="2020-08-22T15:46:23.043" v="27" actId="20577"/>
        <pc:sldMkLst>
          <pc:docMk/>
          <pc:sldMk cId="2093330919" sldId="1487"/>
        </pc:sldMkLst>
        <pc:spChg chg="mod">
          <ac:chgData name="Wiedeman, Christopher" userId="43b95ad6-b8e0-40d3-ac51-68d3541aa8c0" providerId="ADAL" clId="{D3304C0B-3149-4125-B136-61798C0C6C22}" dt="2020-08-22T15:46:23.043" v="27" actId="20577"/>
          <ac:spMkLst>
            <pc:docMk/>
            <pc:sldMk cId="2093330919" sldId="1487"/>
            <ac:spMk id="16" creationId="{A7149553-8219-4C7D-877F-39D6E24F3C36}"/>
          </ac:spMkLst>
        </pc:spChg>
        <pc:spChg chg="mod">
          <ac:chgData name="Wiedeman, Christopher" userId="43b95ad6-b8e0-40d3-ac51-68d3541aa8c0" providerId="ADAL" clId="{D3304C0B-3149-4125-B136-61798C0C6C22}" dt="2020-08-22T15:45:28.463" v="23" actId="1035"/>
          <ac:spMkLst>
            <pc:docMk/>
            <pc:sldMk cId="2093330919" sldId="1487"/>
            <ac:spMk id="28" creationId="{815DCB8A-B906-4735-9C82-4DC31963B073}"/>
          </ac:spMkLst>
        </pc:spChg>
      </pc:sldChg>
      <pc:sldChg chg="modSp">
        <pc:chgData name="Wiedeman, Christopher" userId="43b95ad6-b8e0-40d3-ac51-68d3541aa8c0" providerId="ADAL" clId="{D3304C0B-3149-4125-B136-61798C0C6C22}" dt="2020-08-22T15:46:27.290" v="29" actId="20577"/>
        <pc:sldMkLst>
          <pc:docMk/>
          <pc:sldMk cId="2847284414" sldId="1489"/>
        </pc:sldMkLst>
        <pc:spChg chg="mod">
          <ac:chgData name="Wiedeman, Christopher" userId="43b95ad6-b8e0-40d3-ac51-68d3541aa8c0" providerId="ADAL" clId="{D3304C0B-3149-4125-B136-61798C0C6C22}" dt="2020-08-22T15:46:27.290" v="29" actId="20577"/>
          <ac:spMkLst>
            <pc:docMk/>
            <pc:sldMk cId="2847284414" sldId="1489"/>
            <ac:spMk id="16" creationId="{A7149553-8219-4C7D-877F-39D6E24F3C36}"/>
          </ac:spMkLst>
        </pc:spChg>
      </pc:sldChg>
      <pc:sldChg chg="addSp modSp">
        <pc:chgData name="Wiedeman, Christopher" userId="43b95ad6-b8e0-40d3-ac51-68d3541aa8c0" providerId="ADAL" clId="{D3304C0B-3149-4125-B136-61798C0C6C22}" dt="2020-08-22T15:37:32.460" v="13" actId="1076"/>
        <pc:sldMkLst>
          <pc:docMk/>
          <pc:sldMk cId="953193046" sldId="1495"/>
        </pc:sldMkLst>
        <pc:picChg chg="add mod">
          <ac:chgData name="Wiedeman, Christopher" userId="43b95ad6-b8e0-40d3-ac51-68d3541aa8c0" providerId="ADAL" clId="{D3304C0B-3149-4125-B136-61798C0C6C22}" dt="2020-08-22T15:37:32.460" v="13" actId="1076"/>
          <ac:picMkLst>
            <pc:docMk/>
            <pc:sldMk cId="953193046" sldId="1495"/>
            <ac:picMk id="3" creationId="{E1CF4396-6725-4436-BEC6-124CF06DA0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34316-6637-4CE1-9B72-F0CA3A461E32}" type="datetimeFigureOut">
              <a:rPr lang="en-US" smtClean="0"/>
              <a:t>9/9/2021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5BF9BD-D9D2-4553-9EC6-6BBB2D7F9AFC}" type="slidenum">
              <a:rPr lang="en-US" smtClean="0"/>
              <a:t>‹#›</a:t>
            </a:fld>
            <a:endParaRPr lang="en-US"/>
          </a:p>
        </p:txBody>
      </p:sp>
    </p:spTree>
    <p:extLst>
      <p:ext uri="{BB962C8B-B14F-4D97-AF65-F5344CB8AC3E}">
        <p14:creationId xmlns:p14="http://schemas.microsoft.com/office/powerpoint/2010/main" val="1545118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F30534E-9FB8-46AE-8E3B-5675B268AE6A}" type="slidenum">
              <a:rPr lang="en-US"/>
              <a:pPr/>
              <a:t>‹#›</a:t>
            </a:fld>
            <a:endParaRPr lang="en-US"/>
          </a:p>
        </p:txBody>
      </p:sp>
    </p:spTree>
    <p:extLst>
      <p:ext uri="{BB962C8B-B14F-4D97-AF65-F5344CB8AC3E}">
        <p14:creationId xmlns:p14="http://schemas.microsoft.com/office/powerpoint/2010/main" val="39136188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since Professor Wang has a conference today</a:t>
            </a:r>
            <a:r>
              <a:rPr lang="en-US" baseline="0" dirty="0"/>
              <a:t> out of town</a:t>
            </a:r>
            <a:r>
              <a:rPr lang="en-US" dirty="0"/>
              <a:t>, I will give this hands-on introduction</a:t>
            </a:r>
            <a:r>
              <a:rPr lang="en-US" baseline="0" dirty="0"/>
              <a:t> based on this PPT we prepared together. As he mentioned last time,</a:t>
            </a:r>
            <a:r>
              <a:rPr lang="en-US" dirty="0"/>
              <a:t> we will have deep learning final projects by the end of the semester. Tentatively, we will have five lectures on deep learning hands-on,</a:t>
            </a:r>
            <a:r>
              <a:rPr lang="en-US" baseline="0" dirty="0"/>
              <a:t> including this one</a:t>
            </a:r>
            <a:r>
              <a:rPr lang="en-US" dirty="0"/>
              <a:t>.</a:t>
            </a:r>
          </a:p>
        </p:txBody>
      </p:sp>
      <p:sp>
        <p:nvSpPr>
          <p:cNvPr id="4" name="Slide Number Placeholder 3"/>
          <p:cNvSpPr>
            <a:spLocks noGrp="1"/>
          </p:cNvSpPr>
          <p:nvPr>
            <p:ph type="sldNum" sz="quarter" idx="5"/>
          </p:nvPr>
        </p:nvSpPr>
        <p:spPr/>
        <p:txBody>
          <a:bodyPr/>
          <a:lstStyle/>
          <a:p>
            <a:fld id="{9F30534E-9FB8-46AE-8E3B-5675B268AE6A}" type="slidenum">
              <a:rPr lang="en-US" smtClean="0"/>
              <a:pPr/>
              <a:t>1</a:t>
            </a:fld>
            <a:endParaRPr lang="en-US"/>
          </a:p>
        </p:txBody>
      </p:sp>
    </p:spTree>
    <p:extLst>
      <p:ext uri="{BB962C8B-B14F-4D97-AF65-F5344CB8AC3E}">
        <p14:creationId xmlns:p14="http://schemas.microsoft.com/office/powerpoint/2010/main" val="194821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0534E-9FB8-46AE-8E3B-5675B268AE6A}" type="slidenum">
              <a:rPr lang="en-US" smtClean="0"/>
              <a:pPr/>
              <a:t>26</a:t>
            </a:fld>
            <a:endParaRPr lang="en-US"/>
          </a:p>
        </p:txBody>
      </p:sp>
    </p:spTree>
    <p:extLst>
      <p:ext uri="{BB962C8B-B14F-4D97-AF65-F5344CB8AC3E}">
        <p14:creationId xmlns:p14="http://schemas.microsoft.com/office/powerpoint/2010/main" val="263992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I am going to introduce some basic python coding knowledge, and some useful python packages I use frequently for machine learning and medical imaging. After this class, you would be able to write a deep-learning program that is able to recognize your hand-written digits. By the end of this class, you can try to write some digits using your computer and see if trained network can recognize the digits you write.</a:t>
            </a:r>
          </a:p>
          <a:p>
            <a:endParaRPr lang="en-US" dirty="0"/>
          </a:p>
          <a:p>
            <a:r>
              <a:rPr lang="en-US" dirty="0"/>
              <a:t>We will use Google Colab for our deep learning projects in this course. And it provides free GPU for us. Google account is required. Colab is super easy to use, to install necessary packages. There is no need to install anything on your computer.</a:t>
            </a:r>
          </a:p>
          <a:p>
            <a:endParaRPr lang="en-US" dirty="0"/>
          </a:p>
          <a:p>
            <a:r>
              <a:rPr lang="en-US" dirty="0"/>
              <a:t>If you have any problems, feel free to stop me and ask.</a:t>
            </a:r>
          </a:p>
        </p:txBody>
      </p:sp>
      <p:sp>
        <p:nvSpPr>
          <p:cNvPr id="4" name="Slide Number Placeholder 3"/>
          <p:cNvSpPr>
            <a:spLocks noGrp="1"/>
          </p:cNvSpPr>
          <p:nvPr>
            <p:ph type="sldNum" sz="quarter" idx="10"/>
          </p:nvPr>
        </p:nvSpPr>
        <p:spPr/>
        <p:txBody>
          <a:bodyPr/>
          <a:lstStyle/>
          <a:p>
            <a:fld id="{9F30534E-9FB8-46AE-8E3B-5675B268AE6A}" type="slidenum">
              <a:rPr lang="en-US" smtClean="0"/>
              <a:pPr/>
              <a:t>2</a:t>
            </a:fld>
            <a:endParaRPr lang="en-US"/>
          </a:p>
        </p:txBody>
      </p:sp>
    </p:spTree>
    <p:extLst>
      <p:ext uri="{BB962C8B-B14F-4D97-AF65-F5344CB8AC3E}">
        <p14:creationId xmlns:p14="http://schemas.microsoft.com/office/powerpoint/2010/main" val="39294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0534E-9FB8-46AE-8E3B-5675B268AE6A}" type="slidenum">
              <a:rPr lang="en-US" smtClean="0"/>
              <a:pPr/>
              <a:t>3</a:t>
            </a:fld>
            <a:endParaRPr lang="en-US"/>
          </a:p>
        </p:txBody>
      </p:sp>
    </p:spTree>
    <p:extLst>
      <p:ext uri="{BB962C8B-B14F-4D97-AF65-F5344CB8AC3E}">
        <p14:creationId xmlns:p14="http://schemas.microsoft.com/office/powerpoint/2010/main" val="1415364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0534E-9FB8-46AE-8E3B-5675B268AE6A}" type="slidenum">
              <a:rPr lang="en-US" smtClean="0"/>
              <a:pPr/>
              <a:t>5</a:t>
            </a:fld>
            <a:endParaRPr lang="en-US"/>
          </a:p>
        </p:txBody>
      </p:sp>
    </p:spTree>
    <p:extLst>
      <p:ext uri="{BB962C8B-B14F-4D97-AF65-F5344CB8AC3E}">
        <p14:creationId xmlns:p14="http://schemas.microsoft.com/office/powerpoint/2010/main" val="192807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0534E-9FB8-46AE-8E3B-5675B268AE6A}" type="slidenum">
              <a:rPr lang="en-US" smtClean="0"/>
              <a:pPr/>
              <a:t>7</a:t>
            </a:fld>
            <a:endParaRPr lang="en-US"/>
          </a:p>
        </p:txBody>
      </p:sp>
    </p:spTree>
    <p:extLst>
      <p:ext uri="{BB962C8B-B14F-4D97-AF65-F5344CB8AC3E}">
        <p14:creationId xmlns:p14="http://schemas.microsoft.com/office/powerpoint/2010/main" val="4186920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0534E-9FB8-46AE-8E3B-5675B268AE6A}" type="slidenum">
              <a:rPr lang="en-US" smtClean="0"/>
              <a:pPr/>
              <a:t>13</a:t>
            </a:fld>
            <a:endParaRPr lang="en-US"/>
          </a:p>
        </p:txBody>
      </p:sp>
    </p:spTree>
    <p:extLst>
      <p:ext uri="{BB962C8B-B14F-4D97-AF65-F5344CB8AC3E}">
        <p14:creationId xmlns:p14="http://schemas.microsoft.com/office/powerpoint/2010/main" val="683740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looks like it is missing one of the ‘flatten’ or ‘pooling’ layers at the end to me. I can only count 7 layers (excluding the ‘input’ layer) in this network, but the slide prior shows eight. Also, why does the 2</a:t>
            </a:r>
            <a:r>
              <a:rPr lang="en-US" baseline="30000" dirty="0"/>
              <a:t>nd</a:t>
            </a:r>
            <a:r>
              <a:rPr lang="en-US" dirty="0"/>
              <a:t> conv2d layer not increase the data size by a factor of 128? Is only one filter being applied to each ‘image’ from the previous layer?</a:t>
            </a:r>
          </a:p>
        </p:txBody>
      </p:sp>
      <p:sp>
        <p:nvSpPr>
          <p:cNvPr id="4" name="Slide Number Placeholder 3"/>
          <p:cNvSpPr>
            <a:spLocks noGrp="1"/>
          </p:cNvSpPr>
          <p:nvPr>
            <p:ph type="sldNum" sz="quarter" idx="5"/>
          </p:nvPr>
        </p:nvSpPr>
        <p:spPr/>
        <p:txBody>
          <a:bodyPr/>
          <a:lstStyle/>
          <a:p>
            <a:fld id="{9F30534E-9FB8-46AE-8E3B-5675B268AE6A}" type="slidenum">
              <a:rPr lang="en-US" smtClean="0"/>
              <a:pPr/>
              <a:t>19</a:t>
            </a:fld>
            <a:endParaRPr lang="en-US"/>
          </a:p>
        </p:txBody>
      </p:sp>
    </p:spTree>
    <p:extLst>
      <p:ext uri="{BB962C8B-B14F-4D97-AF65-F5344CB8AC3E}">
        <p14:creationId xmlns:p14="http://schemas.microsoft.com/office/powerpoint/2010/main" val="385430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looks like it is missing one of the ‘flatten’ or ‘pooling’ layers at the end to me. I can only count 7 layers (excluding the ‘input’ layer) in this network, but the slide prior shows eight. Also, why does the 2</a:t>
            </a:r>
            <a:r>
              <a:rPr lang="en-US" baseline="30000" dirty="0"/>
              <a:t>nd</a:t>
            </a:r>
            <a:r>
              <a:rPr lang="en-US" dirty="0"/>
              <a:t> conv2d layer not increase the data size by a factor of 128? Is only one filter being applied to each ‘image’ from the previous layer?</a:t>
            </a:r>
          </a:p>
        </p:txBody>
      </p:sp>
      <p:sp>
        <p:nvSpPr>
          <p:cNvPr id="4" name="Slide Number Placeholder 3"/>
          <p:cNvSpPr>
            <a:spLocks noGrp="1"/>
          </p:cNvSpPr>
          <p:nvPr>
            <p:ph type="sldNum" sz="quarter" idx="5"/>
          </p:nvPr>
        </p:nvSpPr>
        <p:spPr/>
        <p:txBody>
          <a:bodyPr/>
          <a:lstStyle/>
          <a:p>
            <a:fld id="{9F30534E-9FB8-46AE-8E3B-5675B268AE6A}" type="slidenum">
              <a:rPr lang="en-US" smtClean="0"/>
              <a:pPr/>
              <a:t>20</a:t>
            </a:fld>
            <a:endParaRPr lang="en-US"/>
          </a:p>
        </p:txBody>
      </p:sp>
    </p:spTree>
    <p:extLst>
      <p:ext uri="{BB962C8B-B14F-4D97-AF65-F5344CB8AC3E}">
        <p14:creationId xmlns:p14="http://schemas.microsoft.com/office/powerpoint/2010/main" val="304785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30534E-9FB8-46AE-8E3B-5675B268AE6A}" type="slidenum">
              <a:rPr lang="en-US" smtClean="0"/>
              <a:pPr/>
              <a:t>24</a:t>
            </a:fld>
            <a:endParaRPr lang="en-US"/>
          </a:p>
        </p:txBody>
      </p:sp>
    </p:spTree>
    <p:extLst>
      <p:ext uri="{BB962C8B-B14F-4D97-AF65-F5344CB8AC3E}">
        <p14:creationId xmlns:p14="http://schemas.microsoft.com/office/powerpoint/2010/main" val="201224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E70BB656-96AB-4B78-8EA5-C82FE78C7608}" type="datetime1">
              <a:rPr lang="en-US" smtClean="0"/>
              <a:t>9/9/2021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6A09340-0AFB-4924-A558-5568C0609C8B}" type="slidenum">
              <a:rPr lang="en-US" smtClean="0"/>
              <a:t>‹#›</a:t>
            </a:fld>
            <a:endParaRPr lang="en-US"/>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Tree>
    <p:extLst>
      <p:ext uri="{BB962C8B-B14F-4D97-AF65-F5344CB8AC3E}">
        <p14:creationId xmlns:p14="http://schemas.microsoft.com/office/powerpoint/2010/main" val="371774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ACAD0C-DDA8-41F8-B355-8FC9FC1D91D6}"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FABA215-C6CD-4E2F-96B1-2280DCFBB8B3}" type="slidenum">
              <a:rPr lang="en-US" smtClean="0"/>
              <a:pPr>
                <a:defRPr/>
              </a:pPr>
              <a:t>‹#›</a:t>
            </a:fld>
            <a:endParaRPr lang="en-US"/>
          </a:p>
        </p:txBody>
      </p:sp>
    </p:spTree>
    <p:extLst>
      <p:ext uri="{BB962C8B-B14F-4D97-AF65-F5344CB8AC3E}">
        <p14:creationId xmlns:p14="http://schemas.microsoft.com/office/powerpoint/2010/main" val="234664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4"/>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C40C58-476B-4006-B784-E343E3609029}"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8083724-F38A-4329-8323-400DF434F34B}" type="slidenum">
              <a:rPr lang="en-US" smtClean="0"/>
              <a:pPr>
                <a:defRPr/>
              </a:pPr>
              <a:t>‹#›</a:t>
            </a:fld>
            <a:endParaRPr lang="en-US"/>
          </a:p>
        </p:txBody>
      </p:sp>
    </p:spTree>
    <p:extLst>
      <p:ext uri="{BB962C8B-B14F-4D97-AF65-F5344CB8AC3E}">
        <p14:creationId xmlns:p14="http://schemas.microsoft.com/office/powerpoint/2010/main" val="186309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426464"/>
          </a:xfrm>
          <a:solidFill>
            <a:schemeClr val="accent4">
              <a:lumMod val="20000"/>
              <a:lumOff val="80000"/>
            </a:schemeClr>
          </a:solidFill>
        </p:spPr>
        <p:txBody>
          <a:bodyPr anchor="ctr"/>
          <a:lstStyle>
            <a:lvl1pPr>
              <a:defRPr sz="4400"/>
            </a:lvl1pPr>
          </a:lstStyle>
          <a:p>
            <a:r>
              <a:rPr kumimoji="0" lang="en-US" dirty="0"/>
              <a:t>Click to Edit Master Title Style</a:t>
            </a:r>
          </a:p>
        </p:txBody>
      </p:sp>
      <p:sp>
        <p:nvSpPr>
          <p:cNvPr id="3" name="Content Placeholder 2"/>
          <p:cNvSpPr>
            <a:spLocks noGrp="1"/>
          </p:cNvSpPr>
          <p:nvPr>
            <p:ph idx="1"/>
          </p:nvPr>
        </p:nvSpPr>
        <p:spPr/>
        <p:txBody>
          <a:bodyPr/>
          <a:lstStyle>
            <a:lvl1pPr marL="411480" indent="-342900">
              <a:buFont typeface="Courier New" panose="02070309020205020404" pitchFamily="49" charset="0"/>
              <a:buChar char="o"/>
              <a:defRPr/>
            </a:lvl1pPr>
            <a:lvl2pPr marL="740664" indent="-285750">
              <a:buFont typeface="Courier New" panose="02070309020205020404" pitchFamily="49" charset="0"/>
              <a:buChar char="o"/>
              <a:defRPr/>
            </a:lvl2pPr>
            <a:lvl3pPr marL="996696" indent="-228600">
              <a:buFont typeface="Courier New" panose="02070309020205020404" pitchFamily="49" charset="0"/>
              <a:buChar char="o"/>
              <a:defRPr/>
            </a:lvl3pPr>
            <a:lvl4pPr marL="1261872" indent="-228600">
              <a:buFont typeface="Courier New" panose="02070309020205020404" pitchFamily="49" charset="0"/>
              <a:buChar char="o"/>
              <a:defRPr/>
            </a:lvl4pPr>
            <a:lvl5pPr marL="1481328" indent="-210312">
              <a:buFont typeface="Courier New" panose="02070309020205020404" pitchFamily="49" charset="0"/>
              <a:buChar char="o"/>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CB4C854-A830-46F9-8731-1A14C89D0846}" type="datetime1">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97C6A27-C62F-4789-8D4F-AF7F735C11DC}" type="slidenum">
              <a:rPr lang="en-US" smtClean="0"/>
              <a:pPr>
                <a:defRPr/>
              </a:pPr>
              <a:t>‹#›</a:t>
            </a:fld>
            <a:endParaRPr lang="en-US" dirty="0"/>
          </a:p>
        </p:txBody>
      </p:sp>
    </p:spTree>
    <p:extLst>
      <p:ext uri="{BB962C8B-B14F-4D97-AF65-F5344CB8AC3E}">
        <p14:creationId xmlns:p14="http://schemas.microsoft.com/office/powerpoint/2010/main" val="421813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4" y="4246568"/>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739A26-BFCB-49C7-BDA3-6C4EAADC5527}" type="datetime1">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B224DB9F-C2A9-4DA1-8168-14E954073F73}" type="slidenum">
              <a:rPr lang="en-US" smtClean="0"/>
              <a:pPr>
                <a:defRPr/>
              </a:pPr>
              <a:t>‹#›</a:t>
            </a:fld>
            <a:endParaRPr lang="en-US"/>
          </a:p>
        </p:txBody>
      </p:sp>
      <p:sp>
        <p:nvSpPr>
          <p:cNvPr id="7" name="Rectangle 6"/>
          <p:cNvSpPr/>
          <p:nvPr/>
        </p:nvSpPr>
        <p:spPr>
          <a:xfrm>
            <a:off x="484213" y="402269"/>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263927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6"/>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6"/>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84DAFE1-5DCF-4C10-81B8-B7CC92F60F92}" type="datetime1">
              <a:rPr lang="en-US" smtClean="0"/>
              <a:t>9/9/2021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6E4DA1F-CCFE-42FC-8C6A-1168F5C4F1A0}" type="slidenum">
              <a:rPr lang="en-US" smtClean="0"/>
              <a:pPr>
                <a:defRPr/>
              </a:pPr>
              <a:t>‹#›</a:t>
            </a:fld>
            <a:endParaRPr lang="en-US"/>
          </a:p>
        </p:txBody>
      </p:sp>
      <p:pic>
        <p:nvPicPr>
          <p:cNvPr id="8" name="Picture 7"/>
          <p:cNvPicPr>
            <a:picLocks noChangeAspect="1"/>
          </p:cNvPicPr>
          <p:nvPr userDrawn="1"/>
        </p:nvPicPr>
        <p:blipFill>
          <a:blip r:embed="rId2"/>
          <a:stretch>
            <a:fillRect/>
          </a:stretch>
        </p:blipFill>
        <p:spPr>
          <a:xfrm>
            <a:off x="10939020" y="6446496"/>
            <a:ext cx="520237" cy="335309"/>
          </a:xfrm>
          <a:prstGeom prst="rect">
            <a:avLst/>
          </a:prstGeom>
        </p:spPr>
      </p:pic>
    </p:spTree>
    <p:extLst>
      <p:ext uri="{BB962C8B-B14F-4D97-AF65-F5344CB8AC3E}">
        <p14:creationId xmlns:p14="http://schemas.microsoft.com/office/powerpoint/2010/main" val="377634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70"/>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70"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F1B744-4202-4B78-8640-C8EB1C667614}" type="datetime1">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69046C9-A841-4F2A-9FD5-0D30883EBC7D}" type="slidenum">
              <a:rPr lang="en-US" smtClean="0"/>
              <a:pPr>
                <a:defRPr/>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313964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B1B8773A-30F8-4BFE-9C82-4AED503D8992}" type="datetime1">
              <a:rPr lang="en-US" smtClean="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946E770A-854C-46B1-A8DF-99DCD4C291EA}" type="slidenum">
              <a:rPr lang="en-US" smtClean="0"/>
              <a:pPr>
                <a:defRPr/>
              </a:pPr>
              <a:t>‹#›</a:t>
            </a:fld>
            <a:endParaRPr lang="en-US" dirty="0"/>
          </a:p>
        </p:txBody>
      </p:sp>
    </p:spTree>
    <p:extLst>
      <p:ext uri="{BB962C8B-B14F-4D97-AF65-F5344CB8AC3E}">
        <p14:creationId xmlns:p14="http://schemas.microsoft.com/office/powerpoint/2010/main" val="152190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F4151-F107-4210-85EB-AF6F1712F0F0}" type="datetime1">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EB4FD61-213A-40C2-9122-0632383D12D8}" type="slidenum">
              <a:rPr lang="en-US" smtClean="0"/>
              <a:pPr>
                <a:defRPr/>
              </a:pPr>
              <a:t>‹#›</a:t>
            </a:fld>
            <a:endParaRPr lang="en-US"/>
          </a:p>
        </p:txBody>
      </p:sp>
    </p:spTree>
    <p:extLst>
      <p:ext uri="{BB962C8B-B14F-4D97-AF65-F5344CB8AC3E}">
        <p14:creationId xmlns:p14="http://schemas.microsoft.com/office/powerpoint/2010/main" val="264525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A16DEE-364E-4BA0-AFFE-B3858B53AE08}" type="datetime1">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DDC8ED9-5CFF-48E8-9D63-1C87EF331A7A}" type="slidenum">
              <a:rPr lang="en-US" smtClean="0"/>
              <a:pPr>
                <a:defRPr/>
              </a:pPr>
              <a:t>‹#›</a:t>
            </a:fld>
            <a:endParaRPr lang="en-US"/>
          </a:p>
        </p:txBody>
      </p:sp>
    </p:spTree>
    <p:extLst>
      <p:ext uri="{BB962C8B-B14F-4D97-AF65-F5344CB8AC3E}">
        <p14:creationId xmlns:p14="http://schemas.microsoft.com/office/powerpoint/2010/main" val="347205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1"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5"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6"/>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5"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81"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3425B349-B583-4A5D-98C2-DCEC0016445A}" type="datetime1">
              <a:rPr lang="en-US" smtClean="0"/>
              <a:t>9/9/2021</a:t>
            </a:fld>
            <a:endParaRPr lang="en-US"/>
          </a:p>
        </p:txBody>
      </p:sp>
      <p:sp>
        <p:nvSpPr>
          <p:cNvPr id="6" name="Footer Placeholder 5"/>
          <p:cNvSpPr>
            <a:spLocks noGrp="1"/>
          </p:cNvSpPr>
          <p:nvPr>
            <p:ph type="ftr" sz="quarter" idx="11"/>
          </p:nvPr>
        </p:nvSpPr>
        <p:spPr>
          <a:xfrm>
            <a:off x="1219200" y="55499"/>
            <a:ext cx="7416800" cy="365125"/>
          </a:xfrm>
        </p:spPr>
        <p:txBody>
          <a:bodyPr/>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p>
            <a:pPr>
              <a:defRPr/>
            </a:pPr>
            <a:fld id="{69B8646F-6C54-4D73-BE5F-D7471B73A58F}" type="slidenum">
              <a:rPr lang="en-US" smtClean="0"/>
              <a:pPr>
                <a:defRPr/>
              </a:pPr>
              <a:t>‹#›</a:t>
            </a:fld>
            <a:endParaRPr lang="en-US"/>
          </a:p>
        </p:txBody>
      </p:sp>
    </p:spTree>
    <p:extLst>
      <p:ext uri="{BB962C8B-B14F-4D97-AF65-F5344CB8AC3E}">
        <p14:creationId xmlns:p14="http://schemas.microsoft.com/office/powerpoint/2010/main" val="369339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90600" y="512064"/>
            <a:ext cx="10363200" cy="914400"/>
          </a:xfrm>
          <a:prstGeom prst="rect">
            <a:avLst/>
          </a:prstGeom>
        </p:spPr>
        <p:txBody>
          <a:bodyPr vert="horz" anchor="t">
            <a:noAutofit/>
          </a:bodyPr>
          <a:lstStyle/>
          <a:p>
            <a:r>
              <a:rPr kumimoji="0" lang="en-US" dirty="0"/>
              <a:t>Click to Edit Master Title Style</a:t>
            </a:r>
          </a:p>
        </p:txBody>
      </p:sp>
      <p:sp>
        <p:nvSpPr>
          <p:cNvPr id="13" name="Text Placeholder 12"/>
          <p:cNvSpPr>
            <a:spLocks noGrp="1"/>
          </p:cNvSpPr>
          <p:nvPr>
            <p:ph type="body" idx="1"/>
          </p:nvPr>
        </p:nvSpPr>
        <p:spPr>
          <a:xfrm>
            <a:off x="990600" y="1783560"/>
            <a:ext cx="10363200" cy="45720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636000" y="6416680"/>
            <a:ext cx="2844800" cy="365125"/>
          </a:xfrm>
          <a:prstGeom prst="rect">
            <a:avLst/>
          </a:prstGeom>
        </p:spPr>
        <p:txBody>
          <a:bodyPr vert="horz" anchor="b"/>
          <a:lstStyle>
            <a:lvl1pPr algn="l" eaLnBrk="1" latinLnBrk="0" hangingPunct="1">
              <a:defRPr kumimoji="0" sz="1100">
                <a:solidFill>
                  <a:schemeClr val="tx2"/>
                </a:solidFill>
                <a:latin typeface="Arial" panose="020B0604020202020204" pitchFamily="34" charset="0"/>
                <a:cs typeface="Arial" panose="020B0604020202020204" pitchFamily="34" charset="0"/>
              </a:defRPr>
            </a:lvl1pPr>
            <a:extLst/>
          </a:lstStyle>
          <a:p>
            <a:fld id="{83AEBA2D-B4AE-4DD3-A7AC-69EDD2B88F39}" type="datetime1">
              <a:rPr lang="en-US" smtClean="0"/>
              <a:pPr/>
              <a:t>9/9/2021</a:t>
            </a:fld>
            <a:endParaRPr lang="en-US"/>
          </a:p>
        </p:txBody>
      </p:sp>
      <p:sp>
        <p:nvSpPr>
          <p:cNvPr id="3" name="Footer Placeholder 2"/>
          <p:cNvSpPr>
            <a:spLocks noGrp="1"/>
          </p:cNvSpPr>
          <p:nvPr>
            <p:ph type="ftr" sz="quarter" idx="3"/>
          </p:nvPr>
        </p:nvSpPr>
        <p:spPr>
          <a:xfrm>
            <a:off x="1219200" y="6416680"/>
            <a:ext cx="7416800" cy="365125"/>
          </a:xfrm>
          <a:prstGeom prst="rect">
            <a:avLst/>
          </a:prstGeom>
        </p:spPr>
        <p:txBody>
          <a:bodyPr vert="horz"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extLst/>
          </a:lstStyle>
          <a:p>
            <a:endParaRPr lang="en-US"/>
          </a:p>
        </p:txBody>
      </p:sp>
      <p:sp>
        <p:nvSpPr>
          <p:cNvPr id="23" name="Slide Number Placeholder 22"/>
          <p:cNvSpPr>
            <a:spLocks noGrp="1"/>
          </p:cNvSpPr>
          <p:nvPr>
            <p:ph type="sldNum" sz="quarter" idx="4"/>
          </p:nvPr>
        </p:nvSpPr>
        <p:spPr>
          <a:xfrm>
            <a:off x="11480800" y="6416680"/>
            <a:ext cx="609600" cy="365125"/>
          </a:xfrm>
          <a:prstGeom prst="rect">
            <a:avLst/>
          </a:prstGeom>
        </p:spPr>
        <p:txBody>
          <a:bodyPr vert="horz" anchor="b"/>
          <a:lstStyle>
            <a:lvl1pPr algn="l" eaLnBrk="1" latinLnBrk="0" hangingPunct="1">
              <a:defRPr kumimoji="0" sz="1200">
                <a:solidFill>
                  <a:schemeClr val="tx2"/>
                </a:solidFill>
                <a:latin typeface="Arial" panose="020B0604020202020204" pitchFamily="34" charset="0"/>
                <a:cs typeface="Arial" panose="020B0604020202020204" pitchFamily="34" charset="0"/>
              </a:defRPr>
            </a:lvl1pPr>
            <a:extLst/>
          </a:lstStyle>
          <a:p>
            <a:pPr>
              <a:defRPr/>
            </a:pPr>
            <a:r>
              <a:rPr lang="en-US"/>
              <a:t>Slide</a:t>
            </a:r>
            <a:fld id="{088F9C99-2D15-43C9-BB30-1A2892BDD46B}" type="slidenum">
              <a:rPr lang="en-US" smtClean="0"/>
              <a:pPr>
                <a:defRPr/>
              </a:pPr>
              <a:t>‹#›</a:t>
            </a:fld>
            <a:endParaRPr lang="en-US"/>
          </a:p>
        </p:txBody>
      </p:sp>
    </p:spTree>
    <p:extLst>
      <p:ext uri="{BB962C8B-B14F-4D97-AF65-F5344CB8AC3E}">
        <p14:creationId xmlns:p14="http://schemas.microsoft.com/office/powerpoint/2010/main" val="3674472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spc="-100" baseline="0">
          <a:solidFill>
            <a:schemeClr val="tx1"/>
          </a:solidFill>
          <a:latin typeface="Arial" panose="020B0604020202020204" pitchFamily="34" charset="0"/>
          <a:ea typeface="+mj-ea"/>
          <a:cs typeface="Arial" panose="020B0604020202020204" pitchFamily="34" charset="0"/>
        </a:defRPr>
      </a:lvl1pPr>
      <a:extLst/>
    </p:titleStyle>
    <p:bodyStyle>
      <a:lvl1pPr marL="411480" indent="-342900" algn="l" rtl="0" eaLnBrk="1" latinLnBrk="0" hangingPunct="1">
        <a:spcBef>
          <a:spcPts val="700"/>
        </a:spcBef>
        <a:buClrTx/>
        <a:buSzPct val="95000"/>
        <a:buFont typeface="Wingdings" panose="05000000000000000000" pitchFamily="2" charset="2"/>
        <a:buChar char="l"/>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Wingdings" panose="05000000000000000000" pitchFamily="2" charset="2"/>
        <a:buChar char="l"/>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Wingdings" panose="05000000000000000000" pitchFamily="2" charset="2"/>
        <a:buChar char="l"/>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Wingdings" panose="05000000000000000000" pitchFamily="2" charset="2"/>
        <a:buChar char="l"/>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Wingdings" panose="05000000000000000000" pitchFamily="2" charset="2"/>
        <a:buChar char="l"/>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mailto:wangg6@rpi.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xieh2@rpi.edu" TargetMode="Externa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IHZwWFHWa-w&amp;t=656s" TargetMode="External"/><Relationship Id="rId2" Type="http://schemas.openxmlformats.org/officeDocument/2006/relationships/hyperlink" Target="https://www.youtube.com/watch?v=aircAruvnKk&amp;t=1s"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s://www.youtube.com/watch?v=tIeHLnjs5U8" TargetMode="External"/><Relationship Id="rId4" Type="http://schemas.openxmlformats.org/officeDocument/2006/relationships/hyperlink" Target="https://www.youtube.com/watch?v=Ilg3gGewQ5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441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orbel"/>
              <a:ea typeface="宋体" panose="02010600030101010101" pitchFamily="2" charset="-122"/>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0" y="110751"/>
            <a:ext cx="1453662" cy="1382751"/>
          </a:xfrm>
          <a:prstGeom prst="rect">
            <a:avLst/>
          </a:prstGeom>
        </p:spPr>
      </p:pic>
      <p:pic>
        <p:nvPicPr>
          <p:cNvPr id="6" name="Picture 2" descr="lgplogo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110752"/>
            <a:ext cx="6324600" cy="120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5" y="4038600"/>
            <a:ext cx="1218324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5"/>
          <p:cNvSpPr txBox="1">
            <a:spLocks noChangeArrowheads="1"/>
          </p:cNvSpPr>
          <p:nvPr/>
        </p:nvSpPr>
        <p:spPr bwMode="auto">
          <a:xfrm>
            <a:off x="-8755" y="1546599"/>
            <a:ext cx="12192000" cy="2893706"/>
          </a:xfrm>
          <a:prstGeom prst="rect">
            <a:avLst/>
          </a:prstGeom>
          <a:gradFill>
            <a:gsLst>
              <a:gs pos="0">
                <a:schemeClr val="accent1">
                  <a:lumMod val="5000"/>
                  <a:lumOff val="95000"/>
                </a:schemeClr>
              </a:gs>
              <a:gs pos="83000">
                <a:schemeClr val="bg2"/>
              </a:gs>
              <a:gs pos="100000">
                <a:schemeClr val="bg2"/>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rgbClr val="691638"/>
              </a:buClr>
              <a:buNone/>
              <a:defRPr sz="2800">
                <a:solidFill>
                  <a:schemeClr val="tx2"/>
                </a:solidFill>
                <a:latin typeface="+mn-lt"/>
                <a:ea typeface="+mn-ea"/>
                <a:cs typeface="+mn-cs"/>
              </a:defRPr>
            </a:lvl1pPr>
            <a:lvl2pPr marL="742950" indent="-285750" algn="l" rtl="0" fontAlgn="base">
              <a:spcBef>
                <a:spcPct val="20000"/>
              </a:spcBef>
              <a:spcAft>
                <a:spcPct val="0"/>
              </a:spcAft>
              <a:buClr>
                <a:srgbClr val="DC5A21"/>
              </a:buClr>
              <a:buFont typeface="Times" pitchFamily="18" charset="0"/>
              <a:buChar char="•"/>
              <a:defRPr sz="2400">
                <a:solidFill>
                  <a:schemeClr val="tx2"/>
                </a:solidFill>
                <a:latin typeface="+mn-lt"/>
                <a:ea typeface="+mn-ea"/>
              </a:defRPr>
            </a:lvl2pPr>
            <a:lvl3pPr marL="1143000" indent="-228600" algn="l" rtl="0" fontAlgn="base">
              <a:spcBef>
                <a:spcPct val="20000"/>
              </a:spcBef>
              <a:spcAft>
                <a:spcPct val="0"/>
              </a:spcAft>
              <a:buClr>
                <a:srgbClr val="87ADB0"/>
              </a:buClr>
              <a:buChar char="•"/>
              <a:defRPr sz="2000">
                <a:solidFill>
                  <a:schemeClr val="tx2"/>
                </a:solidFill>
                <a:latin typeface="+mn-lt"/>
                <a:ea typeface="+mn-ea"/>
              </a:defRPr>
            </a:lvl3pPr>
            <a:lvl4pPr marL="1600200" indent="-228600" algn="l" rtl="0" fontAlgn="base">
              <a:spcBef>
                <a:spcPct val="20000"/>
              </a:spcBef>
              <a:spcAft>
                <a:spcPct val="0"/>
              </a:spcAft>
              <a:buChar char="–"/>
              <a:defRPr>
                <a:solidFill>
                  <a:schemeClr val="tx2"/>
                </a:solidFill>
                <a:latin typeface="+mn-lt"/>
                <a:ea typeface="+mn-ea"/>
              </a:defRPr>
            </a:lvl4pPr>
            <a:lvl5pPr marL="2057400" indent="-228600" algn="l" rtl="0" fontAlgn="base">
              <a:spcBef>
                <a:spcPct val="20000"/>
              </a:spcBef>
              <a:spcAft>
                <a:spcPct val="0"/>
              </a:spcAft>
              <a:buChar char="»"/>
              <a:defRPr sz="1600">
                <a:solidFill>
                  <a:schemeClr val="tx2"/>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ctr" eaLnBrk="1" hangingPunct="1">
              <a:spcBef>
                <a:spcPts val="0"/>
              </a:spcBef>
              <a:spcAft>
                <a:spcPts val="0"/>
              </a:spcAft>
              <a:defRPr/>
            </a:pPr>
            <a:r>
              <a:rPr kumimoji="0" lang="en-US" altLang="zh-CN" sz="4600" b="1" i="0" u="none" strike="noStrike" kern="1200" cap="none" spc="0" normalizeH="0" baseline="0" noProof="0" dirty="0">
                <a:ln>
                  <a:noFill/>
                </a:ln>
                <a:solidFill>
                  <a:schemeClr val="tx1"/>
                </a:solidFill>
                <a:effectLst/>
                <a:uLnTx/>
                <a:uFillTx/>
                <a:latin typeface="Arial" panose="020B0604020202020204" pitchFamily="34" charset="0"/>
                <a:ea typeface="ＭＳ Ｐゴシック" pitchFamily="116" charset="-128"/>
                <a:cs typeface="Arial" panose="020B0604020202020204" pitchFamily="34" charset="0"/>
              </a:rPr>
              <a:t>Python, Colab</a:t>
            </a:r>
            <a:r>
              <a:rPr lang="en-US" altLang="zh-CN" sz="4600" b="1" dirty="0">
                <a:solidFill>
                  <a:schemeClr val="tx1"/>
                </a:solidFill>
                <a:latin typeface="Arial" panose="020B0604020202020204" pitchFamily="34" charset="0"/>
                <a:ea typeface="ＭＳ Ｐゴシック" pitchFamily="116" charset="-128"/>
                <a:cs typeface="Arial" panose="020B0604020202020204" pitchFamily="34" charset="0"/>
              </a:rPr>
              <a:t>, </a:t>
            </a:r>
            <a:r>
              <a:rPr kumimoji="0" lang="en-US" altLang="zh-CN" sz="4600" b="1" i="0" u="none" strike="noStrike" kern="1200" cap="none" spc="0" normalizeH="0" baseline="0" noProof="0" dirty="0">
                <a:ln>
                  <a:noFill/>
                </a:ln>
                <a:solidFill>
                  <a:schemeClr val="tx1"/>
                </a:solidFill>
                <a:effectLst/>
                <a:uLnTx/>
                <a:uFillTx/>
                <a:latin typeface="Arial" panose="020B0604020202020204" pitchFamily="34" charset="0"/>
                <a:ea typeface="ＭＳ Ｐゴシック" pitchFamily="116" charset="-128"/>
                <a:cs typeface="Arial" panose="020B0604020202020204" pitchFamily="34" charset="0"/>
              </a:rPr>
              <a:t>Tensor</a:t>
            </a:r>
            <a:r>
              <a:rPr lang="en-US" altLang="zh-CN" sz="4600" b="1" dirty="0">
                <a:solidFill>
                  <a:schemeClr val="tx1"/>
                </a:solidFill>
                <a:latin typeface="Arial" panose="020B0604020202020204" pitchFamily="34" charset="0"/>
                <a:ea typeface="ＭＳ Ｐゴシック" pitchFamily="116" charset="-128"/>
                <a:cs typeface="Arial" panose="020B0604020202020204" pitchFamily="34" charset="0"/>
              </a:rPr>
              <a:t>Flow, &amp;</a:t>
            </a:r>
          </a:p>
          <a:p>
            <a:pPr lvl="0" algn="ctr" eaLnBrk="1" hangingPunct="1">
              <a:spcBef>
                <a:spcPts val="0"/>
              </a:spcBef>
              <a:spcAft>
                <a:spcPts val="0"/>
              </a:spcAft>
              <a:defRPr/>
            </a:pPr>
            <a:r>
              <a:rPr kumimoji="0" lang="en-US" sz="4600" b="1" i="0" u="none" strike="noStrike" kern="1200" cap="none" spc="0" normalizeH="0" baseline="0" noProof="0" dirty="0">
                <a:ln>
                  <a:noFill/>
                </a:ln>
                <a:solidFill>
                  <a:schemeClr val="tx1"/>
                </a:solidFill>
                <a:effectLst/>
                <a:uLnTx/>
                <a:uFillTx/>
                <a:latin typeface="Arial" panose="020B0604020202020204" pitchFamily="34" charset="0"/>
                <a:ea typeface="ＭＳ Ｐゴシック" pitchFamily="116" charset="-128"/>
                <a:cs typeface="Arial" panose="020B0604020202020204" pitchFamily="34" charset="0"/>
              </a:rPr>
              <a:t>MNIST</a:t>
            </a:r>
            <a:r>
              <a:rPr kumimoji="0" lang="en-US" sz="4600" b="1" i="0" u="none" strike="noStrike" kern="1200" cap="none" spc="0" normalizeH="0" noProof="0" dirty="0">
                <a:ln>
                  <a:noFill/>
                </a:ln>
                <a:solidFill>
                  <a:schemeClr val="tx1"/>
                </a:solidFill>
                <a:effectLst/>
                <a:uLnTx/>
                <a:uFillTx/>
                <a:latin typeface="Arial" panose="020B0604020202020204" pitchFamily="34" charset="0"/>
                <a:ea typeface="ＭＳ Ｐゴシック" pitchFamily="116" charset="-128"/>
                <a:cs typeface="Arial" panose="020B0604020202020204" pitchFamily="34" charset="0"/>
              </a:rPr>
              <a:t> Example</a:t>
            </a:r>
          </a:p>
          <a:p>
            <a:pPr lvl="0" algn="ctr" eaLnBrk="1" hangingPunct="1">
              <a:spcBef>
                <a:spcPts val="0"/>
              </a:spcBef>
              <a:spcAft>
                <a:spcPts val="0"/>
              </a:spcAft>
              <a:defRPr/>
            </a:pPr>
            <a:r>
              <a:rPr lang="en-US" sz="2400" dirty="0">
                <a:solidFill>
                  <a:schemeClr val="tx1"/>
                </a:solidFill>
                <a:latin typeface="Arial" panose="020B0604020202020204" pitchFamily="34" charset="0"/>
                <a:cs typeface="Arial" panose="020B0604020202020204" pitchFamily="34" charset="0"/>
              </a:rPr>
              <a:t>Christopher Wiedeman,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Huidong Xie</a:t>
            </a:r>
            <a:r>
              <a:rPr lang="en-US" sz="2400" dirty="0">
                <a:solidFill>
                  <a:schemeClr val="tx1"/>
                </a:solidFill>
                <a:latin typeface="Arial" panose="020B0604020202020204" pitchFamily="34" charset="0"/>
                <a:cs typeface="Arial" panose="020B0604020202020204" pitchFamily="34" charset="0"/>
              </a:rPr>
              <a:t>,</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Pr>
              <a:t>and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Ge Wang</a:t>
            </a:r>
          </a:p>
          <a:p>
            <a:pPr lvl="0" algn="ctr" eaLnBrk="1" hangingPunct="1">
              <a:spcBef>
                <a:spcPts val="0"/>
              </a:spcBef>
              <a:spcAft>
                <a:spcPts val="600"/>
              </a:spcAft>
              <a:defRPr/>
            </a:pPr>
            <a:r>
              <a:rPr lang="en-US" sz="2400" dirty="0">
                <a:solidFill>
                  <a:schemeClr val="tx1"/>
                </a:solidFill>
                <a:latin typeface="Arial" panose="020B0604020202020204" pitchFamily="34" charset="0"/>
                <a:cs typeface="Arial" panose="020B0604020202020204" pitchFamily="34" charset="0"/>
              </a:rPr>
              <a:t>wiedec@rpi.edu,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hlinkClick r:id="rId6"/>
              </a:rPr>
              <a:t>xieh2@rpi.edu</a:t>
            </a:r>
            <a:r>
              <a:rPr lang="en-US" sz="2400" dirty="0">
                <a:solidFill>
                  <a:schemeClr val="tx1"/>
                </a:solidFill>
                <a:latin typeface="Arial" panose="020B0604020202020204" pitchFamily="34" charset="0"/>
                <a:cs typeface="Arial" panose="020B0604020202020204" pitchFamily="34" charset="0"/>
              </a:rPr>
              <a:t>,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and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hlinkClick r:id="rId7"/>
              </a:rPr>
              <a:t>wangg6@rpi.edu</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lvl="0" algn="ctr" eaLnBrk="1" hangingPunct="1">
              <a:spcBef>
                <a:spcPts val="0"/>
              </a:spcBef>
              <a:spcAft>
                <a:spcPts val="600"/>
              </a:spcAft>
              <a:defRPr/>
            </a:pPr>
            <a:r>
              <a:rPr lang="en-US" sz="2400" dirty="0">
                <a:solidFill>
                  <a:schemeClr val="tx1"/>
                </a:solidFill>
                <a:latin typeface="Arial" panose="020B0604020202020204" pitchFamily="34" charset="0"/>
                <a:cs typeface="Arial" panose="020B0604020202020204" pitchFamily="34" charset="0"/>
              </a:rPr>
              <a:t>Sept. </a:t>
            </a:r>
            <a:r>
              <a:rPr lang="en-US" sz="2400">
                <a:solidFill>
                  <a:schemeClr val="tx1"/>
                </a:solidFill>
                <a:latin typeface="Arial" panose="020B0604020202020204" pitchFamily="34" charset="0"/>
                <a:cs typeface="Arial" panose="020B0604020202020204" pitchFamily="34" charset="0"/>
              </a:rPr>
              <a:t>10, 2021</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80000"/>
              </a:lnSpc>
              <a:spcBef>
                <a:spcPts val="1200"/>
              </a:spcBef>
              <a:spcAft>
                <a:spcPts val="0"/>
              </a:spcAft>
              <a:buClr>
                <a:srgbClr val="691638"/>
              </a:buClr>
              <a:buSzTx/>
              <a:buFontTx/>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80000"/>
              </a:lnSpc>
              <a:spcBef>
                <a:spcPts val="0"/>
              </a:spcBef>
              <a:spcAft>
                <a:spcPts val="0"/>
              </a:spcAft>
              <a:buClr>
                <a:srgbClr val="691638"/>
              </a:buClr>
              <a:buSzTx/>
              <a:buFontTx/>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0000"/>
              </a:lnSpc>
              <a:spcBef>
                <a:spcPts val="0"/>
              </a:spcBef>
              <a:spcAft>
                <a:spcPts val="0"/>
              </a:spcAft>
              <a:buClr>
                <a:srgbClr val="691638"/>
              </a:buClr>
              <a:buSzTx/>
              <a:buFontTx/>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9270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5901-1F89-914D-A1DC-5E4FA5513497}"/>
              </a:ext>
            </a:extLst>
          </p:cNvPr>
          <p:cNvSpPr>
            <a:spLocks noGrp="1"/>
          </p:cNvSpPr>
          <p:nvPr>
            <p:ph type="title"/>
          </p:nvPr>
        </p:nvSpPr>
        <p:spPr/>
        <p:txBody>
          <a:bodyPr/>
          <a:lstStyle/>
          <a:p>
            <a:r>
              <a:rPr lang="en-US" dirty="0"/>
              <a:t>MNIST demo</a:t>
            </a:r>
          </a:p>
        </p:txBody>
      </p:sp>
      <p:sp>
        <p:nvSpPr>
          <p:cNvPr id="3" name="Content Placeholder 2">
            <a:extLst>
              <a:ext uri="{FF2B5EF4-FFF2-40B4-BE49-F238E27FC236}">
                <a16:creationId xmlns:a16="http://schemas.microsoft.com/office/drawing/2014/main" id="{A08EFF05-77D6-004D-9565-21B71B16FA60}"/>
              </a:ext>
            </a:extLst>
          </p:cNvPr>
          <p:cNvSpPr>
            <a:spLocks noGrp="1"/>
          </p:cNvSpPr>
          <p:nvPr>
            <p:ph idx="1"/>
          </p:nvPr>
        </p:nvSpPr>
        <p:spPr/>
        <p:txBody>
          <a:bodyPr/>
          <a:lstStyle/>
          <a:p>
            <a:pPr marL="68580" indent="0">
              <a:buNone/>
            </a:pPr>
            <a:r>
              <a:rPr lang="en-US" dirty="0">
                <a:solidFill>
                  <a:srgbClr val="FFC000"/>
                </a:solidFill>
              </a:rPr>
              <a:t>First, let us import necessary packages:</a:t>
            </a:r>
          </a:p>
          <a:p>
            <a:pPr marL="68580" indent="0">
              <a:buNone/>
            </a:pPr>
            <a:endParaRPr lang="en-US" dirty="0">
              <a:solidFill>
                <a:srgbClr val="FFC000"/>
              </a:solidFill>
            </a:endParaRPr>
          </a:p>
          <a:p>
            <a:pPr marL="68580" indent="0">
              <a:buNone/>
            </a:pPr>
            <a:endParaRPr lang="en-US" dirty="0">
              <a:solidFill>
                <a:srgbClr val="FFC000"/>
              </a:solidFill>
            </a:endParaRPr>
          </a:p>
          <a:p>
            <a:pPr marL="68580" indent="0">
              <a:buNone/>
            </a:pPr>
            <a:endParaRPr lang="en-US" dirty="0">
              <a:solidFill>
                <a:srgbClr val="FFC000"/>
              </a:solidFill>
            </a:endParaRPr>
          </a:p>
          <a:p>
            <a:pPr marL="68580" indent="0">
              <a:buNone/>
            </a:pPr>
            <a:endParaRPr lang="en-US" dirty="0">
              <a:solidFill>
                <a:srgbClr val="FFC000"/>
              </a:solidFill>
            </a:endParaRPr>
          </a:p>
          <a:p>
            <a:pPr marL="68580" indent="0">
              <a:buNone/>
            </a:pPr>
            <a:endParaRPr lang="en-US" dirty="0">
              <a:solidFill>
                <a:srgbClr val="FFC000"/>
              </a:solidFill>
            </a:endParaRPr>
          </a:p>
          <a:p>
            <a:pPr marL="68580" indent="0">
              <a:buNone/>
            </a:pPr>
            <a:endParaRPr lang="en-US" dirty="0">
              <a:solidFill>
                <a:srgbClr val="FFC000"/>
              </a:solidFill>
            </a:endParaRPr>
          </a:p>
        </p:txBody>
      </p:sp>
      <p:sp>
        <p:nvSpPr>
          <p:cNvPr id="4" name="Slide Number Placeholder 3">
            <a:extLst>
              <a:ext uri="{FF2B5EF4-FFF2-40B4-BE49-F238E27FC236}">
                <a16:creationId xmlns:a16="http://schemas.microsoft.com/office/drawing/2014/main" id="{6EC2922E-12A1-D74E-8D10-86576D0CC586}"/>
              </a:ext>
            </a:extLst>
          </p:cNvPr>
          <p:cNvSpPr>
            <a:spLocks noGrp="1"/>
          </p:cNvSpPr>
          <p:nvPr>
            <p:ph type="sldNum" sz="quarter" idx="12"/>
          </p:nvPr>
        </p:nvSpPr>
        <p:spPr/>
        <p:txBody>
          <a:bodyPr/>
          <a:lstStyle/>
          <a:p>
            <a:pPr>
              <a:defRPr/>
            </a:pPr>
            <a:fld id="{497C6A27-C62F-4789-8D4F-AF7F735C11DC}" type="slidenum">
              <a:rPr lang="en-US" smtClean="0"/>
              <a:pPr>
                <a:defRPr/>
              </a:pPr>
              <a:t>10</a:t>
            </a:fld>
            <a:endParaRPr lang="en-US" dirty="0"/>
          </a:p>
        </p:txBody>
      </p:sp>
      <p:pic>
        <p:nvPicPr>
          <p:cNvPr id="5" name="Picture 4">
            <a:extLst>
              <a:ext uri="{FF2B5EF4-FFF2-40B4-BE49-F238E27FC236}">
                <a16:creationId xmlns:a16="http://schemas.microsoft.com/office/drawing/2014/main" id="{1B2682D3-B53D-4B6A-9EB0-8D2A52D053D1}"/>
              </a:ext>
            </a:extLst>
          </p:cNvPr>
          <p:cNvPicPr>
            <a:picLocks noChangeAspect="1"/>
          </p:cNvPicPr>
          <p:nvPr/>
        </p:nvPicPr>
        <p:blipFill>
          <a:blip r:embed="rId2"/>
          <a:stretch>
            <a:fillRect/>
          </a:stretch>
        </p:blipFill>
        <p:spPr>
          <a:xfrm>
            <a:off x="990600" y="2516449"/>
            <a:ext cx="10400533" cy="2810245"/>
          </a:xfrm>
          <a:prstGeom prst="rect">
            <a:avLst/>
          </a:prstGeom>
        </p:spPr>
      </p:pic>
    </p:spTree>
    <p:extLst>
      <p:ext uri="{BB962C8B-B14F-4D97-AF65-F5344CB8AC3E}">
        <p14:creationId xmlns:p14="http://schemas.microsoft.com/office/powerpoint/2010/main" val="55333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A6D3-E58F-7248-95CE-66A98B46836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836DCB9-35CA-F549-8850-33ACC61996D1}"/>
              </a:ext>
            </a:extLst>
          </p:cNvPr>
          <p:cNvSpPr>
            <a:spLocks noGrp="1"/>
          </p:cNvSpPr>
          <p:nvPr>
            <p:ph idx="1"/>
          </p:nvPr>
        </p:nvSpPr>
        <p:spPr>
          <a:xfrm>
            <a:off x="990600" y="1905480"/>
            <a:ext cx="10363200" cy="3987320"/>
          </a:xfrm>
        </p:spPr>
        <p:txBody>
          <a:bodyPr>
            <a:normAutofit/>
          </a:bodyPr>
          <a:lstStyle/>
          <a:p>
            <a:pPr marL="68580" indent="0">
              <a:buNone/>
            </a:pPr>
            <a:r>
              <a:rPr lang="en-US" sz="2800" dirty="0">
                <a:solidFill>
                  <a:srgbClr val="FFC000"/>
                </a:solidFill>
              </a:rPr>
              <a:t>Then, let us load the dataset directly:</a:t>
            </a:r>
          </a:p>
          <a:p>
            <a:pPr marL="68580" indent="0">
              <a:buNone/>
            </a:pPr>
            <a:endParaRPr lang="en-US" sz="2800" dirty="0">
              <a:solidFill>
                <a:srgbClr val="FFC000"/>
              </a:solidFill>
            </a:endParaRPr>
          </a:p>
          <a:p>
            <a:pPr marL="68580" indent="0">
              <a:buNone/>
            </a:pPr>
            <a:endParaRPr lang="en-US" sz="100" dirty="0">
              <a:solidFill>
                <a:srgbClr val="FF0000"/>
              </a:solidFill>
            </a:endParaRPr>
          </a:p>
          <a:p>
            <a:pPr marL="68580" indent="0">
              <a:buNone/>
            </a:pPr>
            <a:r>
              <a:rPr lang="en-US" sz="2800" dirty="0">
                <a:solidFill>
                  <a:srgbClr val="FFC000"/>
                </a:solidFill>
              </a:rPr>
              <a:t>We can check the dimensionalities of </a:t>
            </a:r>
            <a:r>
              <a:rPr lang="en-US" sz="2800" dirty="0" err="1">
                <a:solidFill>
                  <a:srgbClr val="FFC000"/>
                </a:solidFill>
              </a:rPr>
              <a:t>x_train</a:t>
            </a:r>
            <a:r>
              <a:rPr lang="en-US" sz="2800" dirty="0">
                <a:solidFill>
                  <a:srgbClr val="FFC000"/>
                </a:solidFill>
              </a:rPr>
              <a:t>, </a:t>
            </a:r>
            <a:r>
              <a:rPr lang="en-US" sz="2800" dirty="0" err="1">
                <a:solidFill>
                  <a:srgbClr val="FFC000"/>
                </a:solidFill>
              </a:rPr>
              <a:t>y_train</a:t>
            </a:r>
            <a:r>
              <a:rPr lang="en-US" sz="2800" dirty="0">
                <a:solidFill>
                  <a:srgbClr val="FFC000"/>
                </a:solidFill>
              </a:rPr>
              <a:t>, </a:t>
            </a:r>
            <a:r>
              <a:rPr lang="en-US" sz="2800" dirty="0" err="1">
                <a:solidFill>
                  <a:srgbClr val="FFC000"/>
                </a:solidFill>
              </a:rPr>
              <a:t>x_test</a:t>
            </a:r>
            <a:r>
              <a:rPr lang="en-US" sz="2800" dirty="0">
                <a:solidFill>
                  <a:srgbClr val="FFC000"/>
                </a:solidFill>
              </a:rPr>
              <a:t> and </a:t>
            </a:r>
            <a:r>
              <a:rPr lang="en-US" sz="2800" dirty="0" err="1">
                <a:solidFill>
                  <a:srgbClr val="FFC000"/>
                </a:solidFill>
              </a:rPr>
              <a:t>y_test</a:t>
            </a:r>
            <a:r>
              <a:rPr lang="en-US" sz="2800" dirty="0">
                <a:solidFill>
                  <a:srgbClr val="FFC000"/>
                </a:solidFill>
              </a:rPr>
              <a:t> respectively, where </a:t>
            </a:r>
            <a:r>
              <a:rPr lang="en-US" sz="2800" dirty="0" err="1">
                <a:solidFill>
                  <a:srgbClr val="FFC000"/>
                </a:solidFill>
              </a:rPr>
              <a:t>x_train</a:t>
            </a:r>
            <a:r>
              <a:rPr lang="en-US" sz="2800" dirty="0">
                <a:solidFill>
                  <a:srgbClr val="FFC000"/>
                </a:solidFill>
              </a:rPr>
              <a:t> and </a:t>
            </a:r>
            <a:r>
              <a:rPr lang="en-US" sz="2800" dirty="0" err="1">
                <a:solidFill>
                  <a:srgbClr val="FFC000"/>
                </a:solidFill>
              </a:rPr>
              <a:t>x_test</a:t>
            </a:r>
            <a:r>
              <a:rPr lang="en-US" sz="2800" dirty="0">
                <a:solidFill>
                  <a:srgbClr val="FFC000"/>
                </a:solidFill>
              </a:rPr>
              <a:t> contain training and testing images, while </a:t>
            </a:r>
            <a:r>
              <a:rPr lang="en-US" sz="2800" dirty="0" err="1">
                <a:solidFill>
                  <a:srgbClr val="FFC000"/>
                </a:solidFill>
              </a:rPr>
              <a:t>y_train</a:t>
            </a:r>
            <a:r>
              <a:rPr lang="en-US" sz="2800" dirty="0">
                <a:solidFill>
                  <a:srgbClr val="FFC000"/>
                </a:solidFill>
              </a:rPr>
              <a:t> and </a:t>
            </a:r>
            <a:r>
              <a:rPr lang="en-US" sz="2800" dirty="0" err="1">
                <a:solidFill>
                  <a:srgbClr val="FFC000"/>
                </a:solidFill>
              </a:rPr>
              <a:t>y_test</a:t>
            </a:r>
            <a:r>
              <a:rPr lang="en-US" sz="2800" dirty="0">
                <a:solidFill>
                  <a:srgbClr val="FFC000"/>
                </a:solidFill>
              </a:rPr>
              <a:t> contain training and testing labels. </a:t>
            </a:r>
          </a:p>
          <a:p>
            <a:pPr marL="68580" indent="0">
              <a:buNone/>
            </a:pPr>
            <a:endParaRPr lang="en-US" sz="2800" dirty="0">
              <a:solidFill>
                <a:srgbClr val="FF0000"/>
              </a:solidFill>
            </a:endParaRPr>
          </a:p>
          <a:p>
            <a:pPr marL="68580" indent="0">
              <a:buNone/>
            </a:pPr>
            <a:endParaRPr lang="en-US" sz="2800" dirty="0">
              <a:solidFill>
                <a:srgbClr val="FF0000"/>
              </a:solidFill>
            </a:endParaRPr>
          </a:p>
        </p:txBody>
      </p:sp>
      <p:sp>
        <p:nvSpPr>
          <p:cNvPr id="4" name="Slide Number Placeholder 3">
            <a:extLst>
              <a:ext uri="{FF2B5EF4-FFF2-40B4-BE49-F238E27FC236}">
                <a16:creationId xmlns:a16="http://schemas.microsoft.com/office/drawing/2014/main" id="{C4B47AC6-072A-304C-A6E9-CFD13CF9AA3E}"/>
              </a:ext>
            </a:extLst>
          </p:cNvPr>
          <p:cNvSpPr>
            <a:spLocks noGrp="1"/>
          </p:cNvSpPr>
          <p:nvPr>
            <p:ph type="sldNum" sz="quarter" idx="12"/>
          </p:nvPr>
        </p:nvSpPr>
        <p:spPr/>
        <p:txBody>
          <a:bodyPr/>
          <a:lstStyle/>
          <a:p>
            <a:pPr>
              <a:defRPr/>
            </a:pPr>
            <a:fld id="{497C6A27-C62F-4789-8D4F-AF7F735C11DC}" type="slidenum">
              <a:rPr lang="en-US" smtClean="0"/>
              <a:pPr>
                <a:defRPr/>
              </a:pPr>
              <a:t>11</a:t>
            </a:fld>
            <a:endParaRPr lang="en-US" dirty="0"/>
          </a:p>
        </p:txBody>
      </p:sp>
      <p:pic>
        <p:nvPicPr>
          <p:cNvPr id="5" name="Picture 4">
            <a:extLst>
              <a:ext uri="{FF2B5EF4-FFF2-40B4-BE49-F238E27FC236}">
                <a16:creationId xmlns:a16="http://schemas.microsoft.com/office/drawing/2014/main" id="{E5C77C51-3BE7-6044-8F3E-F9B051703F66}"/>
              </a:ext>
            </a:extLst>
          </p:cNvPr>
          <p:cNvPicPr>
            <a:picLocks noChangeAspect="1"/>
          </p:cNvPicPr>
          <p:nvPr/>
        </p:nvPicPr>
        <p:blipFill>
          <a:blip r:embed="rId2"/>
          <a:stretch>
            <a:fillRect/>
          </a:stretch>
        </p:blipFill>
        <p:spPr>
          <a:xfrm>
            <a:off x="1087291" y="5010776"/>
            <a:ext cx="6934200" cy="775312"/>
          </a:xfrm>
          <a:prstGeom prst="rect">
            <a:avLst/>
          </a:prstGeom>
        </p:spPr>
      </p:pic>
      <p:pic>
        <p:nvPicPr>
          <p:cNvPr id="7" name="Picture 6">
            <a:extLst>
              <a:ext uri="{FF2B5EF4-FFF2-40B4-BE49-F238E27FC236}">
                <a16:creationId xmlns:a16="http://schemas.microsoft.com/office/drawing/2014/main" id="{3B29D694-3A74-A845-A2E0-D00B0C534C4B}"/>
              </a:ext>
            </a:extLst>
          </p:cNvPr>
          <p:cNvPicPr>
            <a:picLocks noChangeAspect="1"/>
          </p:cNvPicPr>
          <p:nvPr/>
        </p:nvPicPr>
        <p:blipFill>
          <a:blip r:embed="rId3"/>
          <a:stretch>
            <a:fillRect/>
          </a:stretch>
        </p:blipFill>
        <p:spPr>
          <a:xfrm>
            <a:off x="990600" y="2530332"/>
            <a:ext cx="6883400" cy="465187"/>
          </a:xfrm>
          <a:prstGeom prst="rect">
            <a:avLst/>
          </a:prstGeom>
        </p:spPr>
      </p:pic>
    </p:spTree>
    <p:extLst>
      <p:ext uri="{BB962C8B-B14F-4D97-AF65-F5344CB8AC3E}">
        <p14:creationId xmlns:p14="http://schemas.microsoft.com/office/powerpoint/2010/main" val="32769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A6D3-E58F-7248-95CE-66A98B46836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836DCB9-35CA-F549-8850-33ACC61996D1}"/>
              </a:ext>
            </a:extLst>
          </p:cNvPr>
          <p:cNvSpPr>
            <a:spLocks noGrp="1"/>
          </p:cNvSpPr>
          <p:nvPr>
            <p:ph idx="1"/>
          </p:nvPr>
        </p:nvSpPr>
        <p:spPr>
          <a:xfrm>
            <a:off x="990600" y="1905480"/>
            <a:ext cx="10363200" cy="3987320"/>
          </a:xfrm>
        </p:spPr>
        <p:txBody>
          <a:bodyPr>
            <a:normAutofit/>
          </a:bodyPr>
          <a:lstStyle/>
          <a:p>
            <a:pPr marL="68580" indent="0">
              <a:buNone/>
            </a:pPr>
            <a:r>
              <a:rPr lang="en-US" sz="2800" dirty="0"/>
              <a:t>Often, data must be preprocessed before feeding into the network. In this case, we will:</a:t>
            </a:r>
          </a:p>
          <a:p>
            <a:r>
              <a:rPr lang="en-US" sz="2800" dirty="0"/>
              <a:t>Distinguish between training and test data</a:t>
            </a:r>
          </a:p>
          <a:p>
            <a:r>
              <a:rPr lang="en-US" sz="2800" dirty="0"/>
              <a:t>View the data (images) and labels (answers)</a:t>
            </a:r>
          </a:p>
          <a:p>
            <a:r>
              <a:rPr lang="en-US" sz="2800" dirty="0"/>
              <a:t>Transform both into a format ideal for the network</a:t>
            </a:r>
          </a:p>
          <a:p>
            <a:pPr marL="68580" indent="0">
              <a:buNone/>
            </a:pPr>
            <a:endParaRPr lang="en-US" sz="2800" dirty="0">
              <a:solidFill>
                <a:srgbClr val="FF0000"/>
              </a:solidFill>
            </a:endParaRPr>
          </a:p>
        </p:txBody>
      </p:sp>
      <p:sp>
        <p:nvSpPr>
          <p:cNvPr id="4" name="Slide Number Placeholder 3">
            <a:extLst>
              <a:ext uri="{FF2B5EF4-FFF2-40B4-BE49-F238E27FC236}">
                <a16:creationId xmlns:a16="http://schemas.microsoft.com/office/drawing/2014/main" id="{C4B47AC6-072A-304C-A6E9-CFD13CF9AA3E}"/>
              </a:ext>
            </a:extLst>
          </p:cNvPr>
          <p:cNvSpPr>
            <a:spLocks noGrp="1"/>
          </p:cNvSpPr>
          <p:nvPr>
            <p:ph type="sldNum" sz="quarter" idx="12"/>
          </p:nvPr>
        </p:nvSpPr>
        <p:spPr/>
        <p:txBody>
          <a:bodyPr/>
          <a:lstStyle/>
          <a:p>
            <a:pPr>
              <a:defRPr/>
            </a:pPr>
            <a:fld id="{497C6A27-C62F-4789-8D4F-AF7F735C11DC}" type="slidenum">
              <a:rPr lang="en-US" smtClean="0"/>
              <a:pPr>
                <a:defRPr/>
              </a:pPr>
              <a:t>12</a:t>
            </a:fld>
            <a:endParaRPr lang="en-US" dirty="0"/>
          </a:p>
        </p:txBody>
      </p:sp>
    </p:spTree>
    <p:extLst>
      <p:ext uri="{BB962C8B-B14F-4D97-AF65-F5344CB8AC3E}">
        <p14:creationId xmlns:p14="http://schemas.microsoft.com/office/powerpoint/2010/main" val="281765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Exemplary Training Cycle</a:t>
            </a:r>
          </a:p>
        </p:txBody>
      </p:sp>
      <p:sp>
        <p:nvSpPr>
          <p:cNvPr id="4" name="Slide Number Placeholder 3"/>
          <p:cNvSpPr>
            <a:spLocks noGrp="1"/>
          </p:cNvSpPr>
          <p:nvPr>
            <p:ph type="sldNum" sz="quarter" idx="12"/>
          </p:nvPr>
        </p:nvSpPr>
        <p:spPr/>
        <p:txBody>
          <a:bodyPr/>
          <a:lstStyle/>
          <a:p>
            <a:pPr>
              <a:defRPr/>
            </a:pPr>
            <a:fld id="{497C6A27-C62F-4789-8D4F-AF7F735C11DC}" type="slidenum">
              <a:rPr lang="en-US" smtClean="0"/>
              <a:pPr>
                <a:defRPr/>
              </a:pPr>
              <a:t>13</a:t>
            </a:fld>
            <a:endParaRPr lang="en-US" dirty="0"/>
          </a:p>
        </p:txBody>
      </p:sp>
      <p:pic>
        <p:nvPicPr>
          <p:cNvPr id="1026" name="Picture 2" descr="Image result for training, validation, testing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008" y="1572468"/>
            <a:ext cx="8897263" cy="5006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0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25D5-E0BF-834F-AD29-478812A6F1B5}"/>
              </a:ext>
            </a:extLst>
          </p:cNvPr>
          <p:cNvSpPr>
            <a:spLocks noGrp="1"/>
          </p:cNvSpPr>
          <p:nvPr>
            <p:ph type="title"/>
          </p:nvPr>
        </p:nvSpPr>
        <p:spPr/>
        <p:txBody>
          <a:bodyPr/>
          <a:lstStyle/>
          <a:p>
            <a:r>
              <a:rPr lang="en-US" dirty="0"/>
              <a:t>Training, Validation, &amp; Testing</a:t>
            </a:r>
          </a:p>
        </p:txBody>
      </p:sp>
      <p:sp>
        <p:nvSpPr>
          <p:cNvPr id="3" name="Content Placeholder 2">
            <a:extLst>
              <a:ext uri="{FF2B5EF4-FFF2-40B4-BE49-F238E27FC236}">
                <a16:creationId xmlns:a16="http://schemas.microsoft.com/office/drawing/2014/main" id="{7B04F491-BD74-4644-A149-4E7AB35D7BD8}"/>
              </a:ext>
            </a:extLst>
          </p:cNvPr>
          <p:cNvSpPr>
            <a:spLocks noGrp="1"/>
          </p:cNvSpPr>
          <p:nvPr>
            <p:ph idx="1"/>
          </p:nvPr>
        </p:nvSpPr>
        <p:spPr>
          <a:xfrm>
            <a:off x="1762760" y="1986760"/>
            <a:ext cx="8285480" cy="4068600"/>
          </a:xfrm>
        </p:spPr>
        <p:txBody>
          <a:bodyPr/>
          <a:lstStyle/>
          <a:p>
            <a:pPr>
              <a:buFont typeface="Arial" panose="020B0604020202020204" pitchFamily="34" charset="0"/>
              <a:buChar char="•"/>
            </a:pPr>
            <a:r>
              <a:rPr lang="en-US" dirty="0"/>
              <a:t>Training dataset is used to train a network</a:t>
            </a:r>
          </a:p>
          <a:p>
            <a:pPr>
              <a:buFont typeface="Arial" panose="020B0604020202020204" pitchFamily="34" charset="0"/>
              <a:buChar char="•"/>
            </a:pPr>
            <a:r>
              <a:rPr lang="en-US" dirty="0"/>
              <a:t>Validation dataset is used to oversee the network during the training process, and to fine-tune hyper-parameters of the neural network</a:t>
            </a:r>
          </a:p>
          <a:p>
            <a:pPr>
              <a:buFont typeface="Arial" panose="020B0604020202020204" pitchFamily="34" charset="0"/>
              <a:buChar char="•"/>
            </a:pPr>
            <a:r>
              <a:rPr lang="en-US" dirty="0"/>
              <a:t>Testing dataset is used to test the performance of the trained network</a:t>
            </a:r>
          </a:p>
          <a:p>
            <a:pPr>
              <a:buFont typeface="Arial" panose="020B0604020202020204" pitchFamily="34" charset="0"/>
              <a:buChar char="•"/>
            </a:pPr>
            <a:r>
              <a:rPr lang="en-US" dirty="0"/>
              <a:t>Three datasets are non-overlapped</a:t>
            </a:r>
          </a:p>
          <a:p>
            <a:pPr marL="68580" indent="0">
              <a:buNone/>
            </a:pPr>
            <a:endParaRPr lang="en-US" dirty="0"/>
          </a:p>
        </p:txBody>
      </p:sp>
      <p:sp>
        <p:nvSpPr>
          <p:cNvPr id="4" name="Slide Number Placeholder 3">
            <a:extLst>
              <a:ext uri="{FF2B5EF4-FFF2-40B4-BE49-F238E27FC236}">
                <a16:creationId xmlns:a16="http://schemas.microsoft.com/office/drawing/2014/main" id="{017C373E-2DFE-9C45-8A31-8E2DDAED88DA}"/>
              </a:ext>
            </a:extLst>
          </p:cNvPr>
          <p:cNvSpPr>
            <a:spLocks noGrp="1"/>
          </p:cNvSpPr>
          <p:nvPr>
            <p:ph type="sldNum" sz="quarter" idx="12"/>
          </p:nvPr>
        </p:nvSpPr>
        <p:spPr/>
        <p:txBody>
          <a:bodyPr/>
          <a:lstStyle/>
          <a:p>
            <a:pPr>
              <a:defRPr/>
            </a:pPr>
            <a:fld id="{497C6A27-C62F-4789-8D4F-AF7F735C11DC}" type="slidenum">
              <a:rPr lang="en-US" smtClean="0"/>
              <a:pPr>
                <a:defRPr/>
              </a:pPr>
              <a:t>14</a:t>
            </a:fld>
            <a:endParaRPr lang="en-US" dirty="0"/>
          </a:p>
        </p:txBody>
      </p:sp>
    </p:spTree>
    <p:extLst>
      <p:ext uri="{BB962C8B-B14F-4D97-AF65-F5344CB8AC3E}">
        <p14:creationId xmlns:p14="http://schemas.microsoft.com/office/powerpoint/2010/main" val="170357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3ED7-97D8-6A40-9F2E-46FE8B2E1E86}"/>
              </a:ext>
            </a:extLst>
          </p:cNvPr>
          <p:cNvSpPr>
            <a:spLocks noGrp="1"/>
          </p:cNvSpPr>
          <p:nvPr>
            <p:ph type="title"/>
          </p:nvPr>
        </p:nvSpPr>
        <p:spPr/>
        <p:txBody>
          <a:bodyPr/>
          <a:lstStyle/>
          <a:p>
            <a:r>
              <a:rPr lang="en-US" dirty="0"/>
              <a:t>View data (images)</a:t>
            </a:r>
          </a:p>
        </p:txBody>
      </p:sp>
      <p:sp>
        <p:nvSpPr>
          <p:cNvPr id="3" name="Content Placeholder 2">
            <a:extLst>
              <a:ext uri="{FF2B5EF4-FFF2-40B4-BE49-F238E27FC236}">
                <a16:creationId xmlns:a16="http://schemas.microsoft.com/office/drawing/2014/main" id="{D5C7E69D-6A4B-264E-BB59-4510523C19B5}"/>
              </a:ext>
            </a:extLst>
          </p:cNvPr>
          <p:cNvSpPr>
            <a:spLocks noGrp="1"/>
          </p:cNvSpPr>
          <p:nvPr>
            <p:ph idx="1"/>
          </p:nvPr>
        </p:nvSpPr>
        <p:spPr>
          <a:xfrm>
            <a:off x="679398" y="3511966"/>
            <a:ext cx="4731846" cy="2046760"/>
          </a:xfrm>
        </p:spPr>
        <p:txBody>
          <a:bodyPr/>
          <a:lstStyle/>
          <a:p>
            <a:pPr marL="68580" indent="0">
              <a:buNone/>
            </a:pPr>
            <a:r>
              <a:rPr lang="en-US" dirty="0">
                <a:solidFill>
                  <a:srgbClr val="FFC000"/>
                </a:solidFill>
              </a:rPr>
              <a:t>We can display the first digit in the dataset and the corresponding label.</a:t>
            </a:r>
          </a:p>
          <a:p>
            <a:endParaRPr lang="en-US" dirty="0">
              <a:solidFill>
                <a:srgbClr val="FFC000"/>
              </a:solidFill>
            </a:endParaRPr>
          </a:p>
        </p:txBody>
      </p:sp>
      <p:sp>
        <p:nvSpPr>
          <p:cNvPr id="4" name="Slide Number Placeholder 3">
            <a:extLst>
              <a:ext uri="{FF2B5EF4-FFF2-40B4-BE49-F238E27FC236}">
                <a16:creationId xmlns:a16="http://schemas.microsoft.com/office/drawing/2014/main" id="{1BBA0353-D579-BF49-951B-3AE90275F102}"/>
              </a:ext>
            </a:extLst>
          </p:cNvPr>
          <p:cNvSpPr>
            <a:spLocks noGrp="1"/>
          </p:cNvSpPr>
          <p:nvPr>
            <p:ph type="sldNum" sz="quarter" idx="12"/>
          </p:nvPr>
        </p:nvSpPr>
        <p:spPr/>
        <p:txBody>
          <a:bodyPr/>
          <a:lstStyle/>
          <a:p>
            <a:pPr>
              <a:defRPr/>
            </a:pPr>
            <a:fld id="{497C6A27-C62F-4789-8D4F-AF7F735C11DC}" type="slidenum">
              <a:rPr lang="en-US" smtClean="0"/>
              <a:pPr>
                <a:defRPr/>
              </a:pPr>
              <a:t>15</a:t>
            </a:fld>
            <a:endParaRPr lang="en-US" dirty="0"/>
          </a:p>
        </p:txBody>
      </p:sp>
      <p:pic>
        <p:nvPicPr>
          <p:cNvPr id="5" name="Picture 4">
            <a:extLst>
              <a:ext uri="{FF2B5EF4-FFF2-40B4-BE49-F238E27FC236}">
                <a16:creationId xmlns:a16="http://schemas.microsoft.com/office/drawing/2014/main" id="{25A1CA34-7187-4C42-833D-0A91388EFB0B}"/>
              </a:ext>
            </a:extLst>
          </p:cNvPr>
          <p:cNvPicPr>
            <a:picLocks noChangeAspect="1"/>
          </p:cNvPicPr>
          <p:nvPr/>
        </p:nvPicPr>
        <p:blipFill>
          <a:blip r:embed="rId2"/>
          <a:stretch>
            <a:fillRect/>
          </a:stretch>
        </p:blipFill>
        <p:spPr>
          <a:xfrm>
            <a:off x="5626400" y="1971680"/>
            <a:ext cx="5600700" cy="4445000"/>
          </a:xfrm>
          <a:prstGeom prst="rect">
            <a:avLst/>
          </a:prstGeom>
        </p:spPr>
      </p:pic>
    </p:spTree>
    <p:extLst>
      <p:ext uri="{BB962C8B-B14F-4D97-AF65-F5344CB8AC3E}">
        <p14:creationId xmlns:p14="http://schemas.microsoft.com/office/powerpoint/2010/main" val="128393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656B-D21E-47B8-A83C-7F2F71DFAA9C}"/>
              </a:ext>
            </a:extLst>
          </p:cNvPr>
          <p:cNvSpPr>
            <a:spLocks noGrp="1"/>
          </p:cNvSpPr>
          <p:nvPr>
            <p:ph type="title"/>
          </p:nvPr>
        </p:nvSpPr>
        <p:spPr/>
        <p:txBody>
          <a:bodyPr/>
          <a:lstStyle/>
          <a:p>
            <a:r>
              <a:rPr lang="en-US" dirty="0"/>
              <a:t>Normalize values to between 0 and 1</a:t>
            </a:r>
          </a:p>
        </p:txBody>
      </p:sp>
      <p:sp>
        <p:nvSpPr>
          <p:cNvPr id="3" name="Content Placeholder 2">
            <a:extLst>
              <a:ext uri="{FF2B5EF4-FFF2-40B4-BE49-F238E27FC236}">
                <a16:creationId xmlns:a16="http://schemas.microsoft.com/office/drawing/2014/main" id="{14215EE7-5550-4E70-BCDA-177D76F40271}"/>
              </a:ext>
            </a:extLst>
          </p:cNvPr>
          <p:cNvSpPr>
            <a:spLocks noGrp="1"/>
          </p:cNvSpPr>
          <p:nvPr>
            <p:ph idx="1"/>
          </p:nvPr>
        </p:nvSpPr>
        <p:spPr/>
        <p:txBody>
          <a:bodyPr/>
          <a:lstStyle/>
          <a:p>
            <a:r>
              <a:rPr lang="en-US" dirty="0"/>
              <a:t>Currently, all pixel values are from 0-255.</a:t>
            </a:r>
          </a:p>
          <a:p>
            <a:r>
              <a:rPr lang="en-US" dirty="0"/>
              <a:t>It is good practice to normalize all inputs into a network from 0-1.</a:t>
            </a:r>
          </a:p>
        </p:txBody>
      </p:sp>
      <p:sp>
        <p:nvSpPr>
          <p:cNvPr id="4" name="Slide Number Placeholder 3">
            <a:extLst>
              <a:ext uri="{FF2B5EF4-FFF2-40B4-BE49-F238E27FC236}">
                <a16:creationId xmlns:a16="http://schemas.microsoft.com/office/drawing/2014/main" id="{22C89522-3D3C-4E95-925B-32821D52279E}"/>
              </a:ext>
            </a:extLst>
          </p:cNvPr>
          <p:cNvSpPr>
            <a:spLocks noGrp="1"/>
          </p:cNvSpPr>
          <p:nvPr>
            <p:ph type="sldNum" sz="quarter" idx="12"/>
          </p:nvPr>
        </p:nvSpPr>
        <p:spPr/>
        <p:txBody>
          <a:bodyPr/>
          <a:lstStyle/>
          <a:p>
            <a:pPr>
              <a:defRPr/>
            </a:pPr>
            <a:fld id="{497C6A27-C62F-4789-8D4F-AF7F735C11DC}" type="slidenum">
              <a:rPr lang="en-US" smtClean="0"/>
              <a:pPr>
                <a:defRPr/>
              </a:pPr>
              <a:t>16</a:t>
            </a:fld>
            <a:endParaRPr lang="en-US" dirty="0"/>
          </a:p>
        </p:txBody>
      </p:sp>
      <p:pic>
        <p:nvPicPr>
          <p:cNvPr id="5" name="Picture 4">
            <a:extLst>
              <a:ext uri="{FF2B5EF4-FFF2-40B4-BE49-F238E27FC236}">
                <a16:creationId xmlns:a16="http://schemas.microsoft.com/office/drawing/2014/main" id="{7932790D-3F3D-439D-BA51-BBFC693D6629}"/>
              </a:ext>
            </a:extLst>
          </p:cNvPr>
          <p:cNvPicPr>
            <a:picLocks noChangeAspect="1"/>
          </p:cNvPicPr>
          <p:nvPr/>
        </p:nvPicPr>
        <p:blipFill>
          <a:blip r:embed="rId2"/>
          <a:stretch>
            <a:fillRect/>
          </a:stretch>
        </p:blipFill>
        <p:spPr>
          <a:xfrm>
            <a:off x="476768" y="3668651"/>
            <a:ext cx="11238463" cy="2013058"/>
          </a:xfrm>
          <a:prstGeom prst="rect">
            <a:avLst/>
          </a:prstGeom>
        </p:spPr>
      </p:pic>
    </p:spTree>
    <p:extLst>
      <p:ext uri="{BB962C8B-B14F-4D97-AF65-F5344CB8AC3E}">
        <p14:creationId xmlns:p14="http://schemas.microsoft.com/office/powerpoint/2010/main" val="31549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820F-70AE-DC4D-8180-A4AE9EB992E7}"/>
              </a:ext>
            </a:extLst>
          </p:cNvPr>
          <p:cNvSpPr>
            <a:spLocks noGrp="1"/>
          </p:cNvSpPr>
          <p:nvPr>
            <p:ph type="title"/>
          </p:nvPr>
        </p:nvSpPr>
        <p:spPr/>
        <p:txBody>
          <a:bodyPr/>
          <a:lstStyle/>
          <a:p>
            <a:r>
              <a:rPr lang="en-US" dirty="0"/>
              <a:t>Preprocessing Labels (annotations)</a:t>
            </a:r>
          </a:p>
        </p:txBody>
      </p:sp>
      <p:sp>
        <p:nvSpPr>
          <p:cNvPr id="3" name="Content Placeholder 2">
            <a:extLst>
              <a:ext uri="{FF2B5EF4-FFF2-40B4-BE49-F238E27FC236}">
                <a16:creationId xmlns:a16="http://schemas.microsoft.com/office/drawing/2014/main" id="{72AAF5B0-56C7-4248-9E5D-FAA508D5239F}"/>
              </a:ext>
            </a:extLst>
          </p:cNvPr>
          <p:cNvSpPr>
            <a:spLocks noGrp="1"/>
          </p:cNvSpPr>
          <p:nvPr>
            <p:ph idx="1"/>
          </p:nvPr>
        </p:nvSpPr>
        <p:spPr>
          <a:xfrm>
            <a:off x="360680" y="1511315"/>
            <a:ext cx="10363200" cy="532920"/>
          </a:xfrm>
        </p:spPr>
        <p:txBody>
          <a:bodyPr>
            <a:normAutofit lnSpcReduction="10000"/>
          </a:bodyPr>
          <a:lstStyle/>
          <a:p>
            <a:pPr marL="68580" indent="0">
              <a:buNone/>
            </a:pPr>
            <a:r>
              <a:rPr lang="en-US" dirty="0">
                <a:solidFill>
                  <a:srgbClr val="FFC000"/>
                </a:solidFill>
              </a:rPr>
              <a:t>We encode the labels for calculating loss:</a:t>
            </a:r>
          </a:p>
          <a:p>
            <a:pPr marL="68580" indent="0">
              <a:buNone/>
            </a:pPr>
            <a:endParaRPr lang="en-US" dirty="0">
              <a:solidFill>
                <a:srgbClr val="FFC000"/>
              </a:solidFill>
            </a:endParaRPr>
          </a:p>
        </p:txBody>
      </p:sp>
      <p:sp>
        <p:nvSpPr>
          <p:cNvPr id="4" name="Slide Number Placeholder 3">
            <a:extLst>
              <a:ext uri="{FF2B5EF4-FFF2-40B4-BE49-F238E27FC236}">
                <a16:creationId xmlns:a16="http://schemas.microsoft.com/office/drawing/2014/main" id="{F53302FC-E506-7743-87C3-8625C88C021A}"/>
              </a:ext>
            </a:extLst>
          </p:cNvPr>
          <p:cNvSpPr>
            <a:spLocks noGrp="1"/>
          </p:cNvSpPr>
          <p:nvPr>
            <p:ph type="sldNum" sz="quarter" idx="12"/>
          </p:nvPr>
        </p:nvSpPr>
        <p:spPr/>
        <p:txBody>
          <a:bodyPr/>
          <a:lstStyle/>
          <a:p>
            <a:pPr>
              <a:defRPr/>
            </a:pPr>
            <a:fld id="{497C6A27-C62F-4789-8D4F-AF7F735C11DC}" type="slidenum">
              <a:rPr lang="en-US" smtClean="0"/>
              <a:pPr>
                <a:defRPr/>
              </a:pPr>
              <a:t>17</a:t>
            </a:fld>
            <a:endParaRPr lang="en-US" dirty="0"/>
          </a:p>
        </p:txBody>
      </p:sp>
      <p:pic>
        <p:nvPicPr>
          <p:cNvPr id="6" name="Picture 5"/>
          <p:cNvPicPr>
            <a:picLocks noChangeAspect="1"/>
          </p:cNvPicPr>
          <p:nvPr/>
        </p:nvPicPr>
        <p:blipFill>
          <a:blip r:embed="rId2"/>
          <a:stretch>
            <a:fillRect/>
          </a:stretch>
        </p:blipFill>
        <p:spPr>
          <a:xfrm>
            <a:off x="5767181" y="3204574"/>
            <a:ext cx="6089236" cy="339466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E8B464-9B04-439C-B245-895747B8D4BD}"/>
                  </a:ext>
                </a:extLst>
              </p:cNvPr>
              <p:cNvSpPr txBox="1"/>
              <p:nvPr/>
            </p:nvSpPr>
            <p:spPr>
              <a:xfrm>
                <a:off x="1934238" y="1937016"/>
                <a:ext cx="1604093" cy="4937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4</m:t>
                      </m:r>
                      <m:r>
                        <a:rPr lang="en-US" sz="3600" i="1" smtClean="0">
                          <a:latin typeface="Cambria Math" panose="02040503050406030204" pitchFamily="18" charset="0"/>
                          <a:ea typeface="Cambria Math" panose="02040503050406030204" pitchFamily="18" charset="0"/>
                        </a:rPr>
                        <m:t>→</m:t>
                      </m:r>
                      <m:d>
                        <m:dPr>
                          <m:begChr m:val="["/>
                          <m:endChr m:val="]"/>
                          <m:ctrlPr>
                            <a:rPr lang="en-US" sz="36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3600" i="1">
                                  <a:latin typeface="Cambria Math" panose="02040503050406030204" pitchFamily="18" charset="0"/>
                                </a:rPr>
                              </m:ctrlPr>
                            </m:mPr>
                            <m:mr>
                              <m:e>
                                <m:m>
                                  <m:mPr>
                                    <m:mcs>
                                      <m:mc>
                                        <m:mcPr>
                                          <m:count m:val="1"/>
                                          <m:mcJc m:val="center"/>
                                        </m:mcPr>
                                      </m:mc>
                                    </m:mcs>
                                    <m:ctrlPr>
                                      <a:rPr lang="en-US" sz="3600" i="1">
                                        <a:latin typeface="Cambria Math" panose="02040503050406030204" pitchFamily="18" charset="0"/>
                                      </a:rPr>
                                    </m:ctrlPr>
                                  </m:mPr>
                                  <m:mr>
                                    <m:e>
                                      <m:r>
                                        <m:rPr>
                                          <m:brk m:alnAt="7"/>
                                        </m:rPr>
                                        <a:rPr lang="en-US" sz="3600" b="0" i="1" smtClean="0">
                                          <a:latin typeface="Cambria Math" panose="02040503050406030204" pitchFamily="18" charset="0"/>
                                        </a:rPr>
                                        <m:t>0</m:t>
                                      </m:r>
                                    </m:e>
                                  </m:mr>
                                  <m:mr>
                                    <m:e>
                                      <m:r>
                                        <a:rPr lang="en-US" sz="3600" b="0" i="1" smtClean="0">
                                          <a:latin typeface="Cambria Math" panose="02040503050406030204" pitchFamily="18" charset="0"/>
                                        </a:rPr>
                                        <m:t>0</m:t>
                                      </m:r>
                                    </m:e>
                                  </m:mr>
                                </m:m>
                              </m:e>
                            </m:mr>
                            <m:mr>
                              <m:e>
                                <m:m>
                                  <m:mPr>
                                    <m:mcs>
                                      <m:mc>
                                        <m:mcPr>
                                          <m:count m:val="1"/>
                                          <m:mcJc m:val="center"/>
                                        </m:mcPr>
                                      </m:mc>
                                    </m:mcs>
                                    <m:ctrlPr>
                                      <a:rPr lang="en-US" sz="3600" i="1">
                                        <a:latin typeface="Cambria Math" panose="02040503050406030204" pitchFamily="18" charset="0"/>
                                      </a:rPr>
                                    </m:ctrlPr>
                                  </m:mPr>
                                  <m:mr>
                                    <m:e>
                                      <m:r>
                                        <m:rPr>
                                          <m:brk m:alnAt="7"/>
                                        </m:rPr>
                                        <a:rPr lang="en-US" sz="3600" b="0" i="1" smtClean="0">
                                          <a:latin typeface="Cambria Math" panose="02040503050406030204" pitchFamily="18" charset="0"/>
                                        </a:rPr>
                                        <m:t>0</m:t>
                                      </m:r>
                                    </m:e>
                                  </m:mr>
                                  <m:mr>
                                    <m:e>
                                      <m:r>
                                        <a:rPr lang="en-US" sz="3600" b="0" i="1" smtClean="0">
                                          <a:latin typeface="Cambria Math" panose="02040503050406030204" pitchFamily="18" charset="0"/>
                                        </a:rPr>
                                        <m:t>0</m:t>
                                      </m:r>
                                    </m:e>
                                  </m:mr>
                                </m:m>
                              </m:e>
                            </m:mr>
                            <m:mr>
                              <m:e>
                                <m:m>
                                  <m:mPr>
                                    <m:mcs>
                                      <m:mc>
                                        <m:mcPr>
                                          <m:count m:val="1"/>
                                          <m:mcJc m:val="center"/>
                                        </m:mcPr>
                                      </m:mc>
                                    </m:mcs>
                                    <m:ctrlPr>
                                      <a:rPr lang="en-US" sz="3600" i="1">
                                        <a:latin typeface="Cambria Math" panose="02040503050406030204" pitchFamily="18" charset="0"/>
                                      </a:rPr>
                                    </m:ctrlPr>
                                  </m:mPr>
                                  <m:mr>
                                    <m:e>
                                      <m:r>
                                        <m:rPr>
                                          <m:brk m:alnAt="7"/>
                                        </m:rPr>
                                        <a:rPr lang="en-US" sz="3600" b="0" i="1" smtClean="0">
                                          <a:latin typeface="Cambria Math" panose="02040503050406030204" pitchFamily="18" charset="0"/>
                                        </a:rPr>
                                        <m:t>1</m:t>
                                      </m:r>
                                    </m:e>
                                  </m:mr>
                                  <m:mr>
                                    <m:e>
                                      <m:r>
                                        <a:rPr lang="en-US" sz="3600" b="0" i="1" smtClean="0">
                                          <a:latin typeface="Cambria Math" panose="02040503050406030204" pitchFamily="18" charset="0"/>
                                        </a:rPr>
                                        <m:t>0</m:t>
                                      </m:r>
                                    </m:e>
                                  </m:mr>
                                  <m:mr>
                                    <m:e>
                                      <m:m>
                                        <m:mPr>
                                          <m:mcs>
                                            <m:mc>
                                              <m:mcPr>
                                                <m:count m:val="1"/>
                                                <m:mcJc m:val="center"/>
                                              </m:mcPr>
                                            </m:mc>
                                          </m:mcs>
                                          <m:ctrlPr>
                                            <a:rPr lang="en-US" sz="3600" i="1" smtClean="0">
                                              <a:latin typeface="Cambria Math" panose="02040503050406030204" pitchFamily="18" charset="0"/>
                                            </a:rPr>
                                          </m:ctrlPr>
                                        </m:mPr>
                                        <m:mr>
                                          <m:e>
                                            <m:r>
                                              <m:rPr>
                                                <m:brk m:alnAt="7"/>
                                              </m:rPr>
                                              <a:rPr lang="en-US" sz="3600" b="0" i="1" smtClean="0">
                                                <a:latin typeface="Cambria Math" panose="02040503050406030204" pitchFamily="18" charset="0"/>
                                              </a:rPr>
                                              <m:t>0</m:t>
                                            </m:r>
                                          </m:e>
                                        </m:mr>
                                        <m:mr>
                                          <m:e>
                                            <m:r>
                                              <a:rPr lang="en-US" sz="3600" b="0" i="1" smtClean="0">
                                                <a:latin typeface="Cambria Math" panose="02040503050406030204" pitchFamily="18" charset="0"/>
                                              </a:rPr>
                                              <m:t>0</m:t>
                                            </m:r>
                                          </m:e>
                                        </m:mr>
                                        <m:mr>
                                          <m:e>
                                            <m:m>
                                              <m:mPr>
                                                <m:mcs>
                                                  <m:mc>
                                                    <m:mcPr>
                                                      <m:count m:val="1"/>
                                                      <m:mcJc m:val="center"/>
                                                    </m:mcPr>
                                                  </m:mc>
                                                </m:mcs>
                                                <m:ctrlPr>
                                                  <a:rPr lang="en-US" sz="3600" i="1" smtClean="0">
                                                    <a:latin typeface="Cambria Math" panose="02040503050406030204" pitchFamily="18" charset="0"/>
                                                  </a:rPr>
                                                </m:ctrlPr>
                                              </m:mPr>
                                              <m:mr>
                                                <m:e>
                                                  <m:r>
                                                    <m:rPr>
                                                      <m:brk m:alnAt="7"/>
                                                    </m:rPr>
                                                    <a:rPr lang="en-US" sz="3600" b="0" i="1" smtClean="0">
                                                      <a:latin typeface="Cambria Math" panose="02040503050406030204" pitchFamily="18" charset="0"/>
                                                    </a:rPr>
                                                    <m:t>0</m:t>
                                                  </m:r>
                                                </m:e>
                                              </m:mr>
                                              <m:mr>
                                                <m:e>
                                                  <m:r>
                                                    <a:rPr lang="en-US" sz="3600" b="0" i="1" smtClean="0">
                                                      <a:latin typeface="Cambria Math" panose="02040503050406030204" pitchFamily="18" charset="0"/>
                                                    </a:rPr>
                                                    <m:t>0</m:t>
                                                  </m:r>
                                                </m:e>
                                              </m:mr>
                                            </m:m>
                                          </m:e>
                                        </m:mr>
                                      </m:m>
                                    </m:e>
                                  </m:mr>
                                </m:m>
                              </m:e>
                            </m:mr>
                          </m:m>
                        </m:e>
                      </m:d>
                    </m:oMath>
                  </m:oMathPara>
                </a14:m>
                <a:endParaRPr lang="en-US" dirty="0"/>
              </a:p>
            </p:txBody>
          </p:sp>
        </mc:Choice>
        <mc:Fallback xmlns="">
          <p:sp>
            <p:nvSpPr>
              <p:cNvPr id="10" name="TextBox 9">
                <a:extLst>
                  <a:ext uri="{FF2B5EF4-FFF2-40B4-BE49-F238E27FC236}">
                    <a16:creationId xmlns:a16="http://schemas.microsoft.com/office/drawing/2014/main" id="{B6E8B464-9B04-439C-B245-895747B8D4BD}"/>
                  </a:ext>
                </a:extLst>
              </p:cNvPr>
              <p:cNvSpPr txBox="1">
                <a:spLocks noRot="1" noChangeAspect="1" noMove="1" noResize="1" noEditPoints="1" noAdjustHandles="1" noChangeArrowheads="1" noChangeShapeType="1" noTextEdit="1"/>
              </p:cNvSpPr>
              <p:nvPr/>
            </p:nvSpPr>
            <p:spPr>
              <a:xfrm>
                <a:off x="1934238" y="1937016"/>
                <a:ext cx="1604093" cy="493718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5952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820F-70AE-DC4D-8180-A4AE9EB992E7}"/>
              </a:ext>
            </a:extLst>
          </p:cNvPr>
          <p:cNvSpPr>
            <a:spLocks noGrp="1"/>
          </p:cNvSpPr>
          <p:nvPr>
            <p:ph type="title"/>
          </p:nvPr>
        </p:nvSpPr>
        <p:spPr/>
        <p:txBody>
          <a:bodyPr/>
          <a:lstStyle/>
          <a:p>
            <a:r>
              <a:rPr lang="en-US" dirty="0"/>
              <a:t>Preprocessing Labels (annotations)</a:t>
            </a:r>
          </a:p>
        </p:txBody>
      </p:sp>
      <p:sp>
        <p:nvSpPr>
          <p:cNvPr id="3" name="Content Placeholder 2">
            <a:extLst>
              <a:ext uri="{FF2B5EF4-FFF2-40B4-BE49-F238E27FC236}">
                <a16:creationId xmlns:a16="http://schemas.microsoft.com/office/drawing/2014/main" id="{72AAF5B0-56C7-4248-9E5D-FAA508D5239F}"/>
              </a:ext>
            </a:extLst>
          </p:cNvPr>
          <p:cNvSpPr>
            <a:spLocks noGrp="1"/>
          </p:cNvSpPr>
          <p:nvPr>
            <p:ph idx="1"/>
          </p:nvPr>
        </p:nvSpPr>
        <p:spPr>
          <a:xfrm>
            <a:off x="360680" y="1511314"/>
            <a:ext cx="10363200" cy="1041431"/>
          </a:xfrm>
        </p:spPr>
        <p:txBody>
          <a:bodyPr>
            <a:normAutofit/>
          </a:bodyPr>
          <a:lstStyle/>
          <a:p>
            <a:pPr marL="68580" indent="0">
              <a:buNone/>
            </a:pPr>
            <a:r>
              <a:rPr lang="en-US" dirty="0">
                <a:solidFill>
                  <a:srgbClr val="FFC000"/>
                </a:solidFill>
              </a:rPr>
              <a:t>In the network, each value will correspond to a probability of the digit being a number</a:t>
            </a:r>
          </a:p>
          <a:p>
            <a:pPr marL="68580" indent="0">
              <a:buNone/>
            </a:pPr>
            <a:endParaRPr lang="en-US" dirty="0">
              <a:solidFill>
                <a:srgbClr val="FFC000"/>
              </a:solidFill>
            </a:endParaRPr>
          </a:p>
        </p:txBody>
      </p:sp>
      <p:sp>
        <p:nvSpPr>
          <p:cNvPr id="4" name="Slide Number Placeholder 3">
            <a:extLst>
              <a:ext uri="{FF2B5EF4-FFF2-40B4-BE49-F238E27FC236}">
                <a16:creationId xmlns:a16="http://schemas.microsoft.com/office/drawing/2014/main" id="{F53302FC-E506-7743-87C3-8625C88C021A}"/>
              </a:ext>
            </a:extLst>
          </p:cNvPr>
          <p:cNvSpPr>
            <a:spLocks noGrp="1"/>
          </p:cNvSpPr>
          <p:nvPr>
            <p:ph type="sldNum" sz="quarter" idx="12"/>
          </p:nvPr>
        </p:nvSpPr>
        <p:spPr/>
        <p:txBody>
          <a:bodyPr/>
          <a:lstStyle/>
          <a:p>
            <a:pPr>
              <a:defRPr/>
            </a:pPr>
            <a:fld id="{497C6A27-C62F-4789-8D4F-AF7F735C11DC}" type="slidenum">
              <a:rPr lang="en-US" smtClean="0"/>
              <a:pPr>
                <a:defRPr/>
              </a:pPr>
              <a:t>18</a:t>
            </a:fld>
            <a:endParaRPr lang="en-US" dirty="0"/>
          </a:p>
        </p:txBody>
      </p:sp>
      <p:pic>
        <p:nvPicPr>
          <p:cNvPr id="8" name="Picture 7">
            <a:extLst>
              <a:ext uri="{FF2B5EF4-FFF2-40B4-BE49-F238E27FC236}">
                <a16:creationId xmlns:a16="http://schemas.microsoft.com/office/drawing/2014/main" id="{F7D80936-AC12-4223-B434-F826119F6CF4}"/>
              </a:ext>
            </a:extLst>
          </p:cNvPr>
          <p:cNvPicPr>
            <a:picLocks noChangeAspect="1"/>
          </p:cNvPicPr>
          <p:nvPr/>
        </p:nvPicPr>
        <p:blipFill>
          <a:blip r:embed="rId2"/>
          <a:stretch>
            <a:fillRect/>
          </a:stretch>
        </p:blipFill>
        <p:spPr>
          <a:xfrm>
            <a:off x="967226" y="2952241"/>
            <a:ext cx="10257548" cy="3306516"/>
          </a:xfrm>
          <a:prstGeom prst="rect">
            <a:avLst/>
          </a:prstGeom>
        </p:spPr>
      </p:pic>
    </p:spTree>
    <p:extLst>
      <p:ext uri="{BB962C8B-B14F-4D97-AF65-F5344CB8AC3E}">
        <p14:creationId xmlns:p14="http://schemas.microsoft.com/office/powerpoint/2010/main" val="333918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786-5135-4845-A293-F285CE618DFA}"/>
              </a:ext>
            </a:extLst>
          </p:cNvPr>
          <p:cNvSpPr>
            <a:spLocks noGrp="1"/>
          </p:cNvSpPr>
          <p:nvPr>
            <p:ph type="title"/>
          </p:nvPr>
        </p:nvSpPr>
        <p:spPr/>
        <p:txBody>
          <a:bodyPr/>
          <a:lstStyle/>
          <a:p>
            <a:r>
              <a:rPr lang="en-US" dirty="0"/>
              <a:t>Network structure</a:t>
            </a:r>
          </a:p>
        </p:txBody>
      </p:sp>
      <p:sp>
        <p:nvSpPr>
          <p:cNvPr id="4" name="Slide Number Placeholder 3">
            <a:extLst>
              <a:ext uri="{FF2B5EF4-FFF2-40B4-BE49-F238E27FC236}">
                <a16:creationId xmlns:a16="http://schemas.microsoft.com/office/drawing/2014/main" id="{3065B499-ABA3-7242-B62A-50446BA949E7}"/>
              </a:ext>
            </a:extLst>
          </p:cNvPr>
          <p:cNvSpPr>
            <a:spLocks noGrp="1"/>
          </p:cNvSpPr>
          <p:nvPr>
            <p:ph type="sldNum" sz="quarter" idx="12"/>
          </p:nvPr>
        </p:nvSpPr>
        <p:spPr/>
        <p:txBody>
          <a:bodyPr/>
          <a:lstStyle/>
          <a:p>
            <a:pPr>
              <a:defRPr/>
            </a:pPr>
            <a:fld id="{497C6A27-C62F-4789-8D4F-AF7F735C11DC}" type="slidenum">
              <a:rPr lang="en-US" smtClean="0"/>
              <a:pPr>
                <a:defRPr/>
              </a:pPr>
              <a:t>19</a:t>
            </a:fld>
            <a:endParaRPr lang="en-US" dirty="0"/>
          </a:p>
        </p:txBody>
      </p:sp>
      <p:pic>
        <p:nvPicPr>
          <p:cNvPr id="5" name="Picture 4">
            <a:extLst>
              <a:ext uri="{FF2B5EF4-FFF2-40B4-BE49-F238E27FC236}">
                <a16:creationId xmlns:a16="http://schemas.microsoft.com/office/drawing/2014/main" id="{CAF76EE4-65B2-B645-8538-9303421AA0D7}"/>
              </a:ext>
            </a:extLst>
          </p:cNvPr>
          <p:cNvPicPr>
            <a:picLocks noChangeAspect="1"/>
          </p:cNvPicPr>
          <p:nvPr/>
        </p:nvPicPr>
        <p:blipFill>
          <a:blip r:embed="rId3"/>
          <a:stretch>
            <a:fillRect/>
          </a:stretch>
        </p:blipFill>
        <p:spPr>
          <a:xfrm>
            <a:off x="911069" y="2860669"/>
            <a:ext cx="1944254" cy="1944254"/>
          </a:xfrm>
          <a:prstGeom prst="rect">
            <a:avLst/>
          </a:prstGeom>
          <a:scene3d>
            <a:camera prst="orthographicFront">
              <a:rot lat="1800000" lon="4200000" rev="0"/>
            </a:camera>
            <a:lightRig rig="threePt" dir="t"/>
          </a:scene3d>
        </p:spPr>
      </p:pic>
      <p:cxnSp>
        <p:nvCxnSpPr>
          <p:cNvPr id="7" name="Straight Arrow Connector 6">
            <a:extLst>
              <a:ext uri="{FF2B5EF4-FFF2-40B4-BE49-F238E27FC236}">
                <a16:creationId xmlns:a16="http://schemas.microsoft.com/office/drawing/2014/main" id="{7FCCEFFE-BC1C-8549-B1B8-FDB16D561115}"/>
              </a:ext>
            </a:extLst>
          </p:cNvPr>
          <p:cNvCxnSpPr>
            <a:cxnSpLocks/>
          </p:cNvCxnSpPr>
          <p:nvPr/>
        </p:nvCxnSpPr>
        <p:spPr>
          <a:xfrm>
            <a:off x="2704403" y="4071521"/>
            <a:ext cx="1541073" cy="0"/>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8E462E78-6755-DE4C-B964-B231264B67A1}"/>
              </a:ext>
            </a:extLst>
          </p:cNvPr>
          <p:cNvSpPr txBox="1"/>
          <p:nvPr/>
        </p:nvSpPr>
        <p:spPr>
          <a:xfrm>
            <a:off x="1368381" y="6025120"/>
            <a:ext cx="1039091" cy="461665"/>
          </a:xfrm>
          <a:prstGeom prst="rect">
            <a:avLst/>
          </a:prstGeom>
          <a:noFill/>
        </p:spPr>
        <p:txBody>
          <a:bodyPr wrap="square" rtlCol="0">
            <a:spAutoFit/>
          </a:bodyPr>
          <a:lstStyle/>
          <a:p>
            <a:r>
              <a:rPr lang="en-US" dirty="0"/>
              <a:t>28*28</a:t>
            </a:r>
          </a:p>
        </p:txBody>
      </p:sp>
      <p:sp>
        <p:nvSpPr>
          <p:cNvPr id="11" name="TextBox 10">
            <a:extLst>
              <a:ext uri="{FF2B5EF4-FFF2-40B4-BE49-F238E27FC236}">
                <a16:creationId xmlns:a16="http://schemas.microsoft.com/office/drawing/2014/main" id="{03C8632B-7174-9241-90F4-AF8445EEBEA4}"/>
              </a:ext>
            </a:extLst>
          </p:cNvPr>
          <p:cNvSpPr txBox="1"/>
          <p:nvPr/>
        </p:nvSpPr>
        <p:spPr>
          <a:xfrm>
            <a:off x="4176962" y="6027003"/>
            <a:ext cx="1800000" cy="461665"/>
          </a:xfrm>
          <a:prstGeom prst="rect">
            <a:avLst/>
          </a:prstGeom>
          <a:noFill/>
        </p:spPr>
        <p:txBody>
          <a:bodyPr wrap="square" rtlCol="0">
            <a:spAutoFit/>
          </a:bodyPr>
          <a:lstStyle/>
          <a:p>
            <a:r>
              <a:rPr lang="en-US" dirty="0"/>
              <a:t>784*1</a:t>
            </a:r>
          </a:p>
        </p:txBody>
      </p:sp>
      <p:sp>
        <p:nvSpPr>
          <p:cNvPr id="14" name="TextBox 13">
            <a:extLst>
              <a:ext uri="{FF2B5EF4-FFF2-40B4-BE49-F238E27FC236}">
                <a16:creationId xmlns:a16="http://schemas.microsoft.com/office/drawing/2014/main" id="{2CD8CF8D-5369-6A4A-8A18-BBDB0789B224}"/>
              </a:ext>
            </a:extLst>
          </p:cNvPr>
          <p:cNvSpPr txBox="1"/>
          <p:nvPr/>
        </p:nvSpPr>
        <p:spPr>
          <a:xfrm>
            <a:off x="6312522" y="6000310"/>
            <a:ext cx="1026987" cy="461665"/>
          </a:xfrm>
          <a:prstGeom prst="rect">
            <a:avLst/>
          </a:prstGeom>
          <a:noFill/>
        </p:spPr>
        <p:txBody>
          <a:bodyPr wrap="square" rtlCol="0">
            <a:spAutoFit/>
          </a:bodyPr>
          <a:lstStyle/>
          <a:p>
            <a:r>
              <a:rPr lang="en-US" dirty="0"/>
              <a:t>1*128</a:t>
            </a:r>
          </a:p>
        </p:txBody>
      </p:sp>
      <p:sp>
        <p:nvSpPr>
          <p:cNvPr id="21" name="Rectangle 20">
            <a:extLst>
              <a:ext uri="{FF2B5EF4-FFF2-40B4-BE49-F238E27FC236}">
                <a16:creationId xmlns:a16="http://schemas.microsoft.com/office/drawing/2014/main" id="{32FE5CE3-D78C-4A47-BA0B-F17839B346EB}"/>
              </a:ext>
            </a:extLst>
          </p:cNvPr>
          <p:cNvSpPr/>
          <p:nvPr/>
        </p:nvSpPr>
        <p:spPr>
          <a:xfrm>
            <a:off x="4578072" y="1409639"/>
            <a:ext cx="230283" cy="4846314"/>
          </a:xfrm>
          <a:prstGeom prst="rect">
            <a:avLst/>
          </a:prstGeom>
          <a:scene3d>
            <a:camera prst="orthographicFront">
              <a:rot lat="1800000" lon="4200000" rev="0"/>
            </a:camera>
            <a:lightRig rig="threePt" dir="t"/>
          </a:scene3d>
          <a:sp3d extrusionH="25400"/>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3ECB3941-399B-F74C-9554-3F697646F623}"/>
              </a:ext>
            </a:extLst>
          </p:cNvPr>
          <p:cNvSpPr/>
          <p:nvPr/>
        </p:nvSpPr>
        <p:spPr>
          <a:xfrm>
            <a:off x="6826015" y="2712763"/>
            <a:ext cx="222842" cy="2717516"/>
          </a:xfrm>
          <a:prstGeom prst="rect">
            <a:avLst/>
          </a:prstGeom>
          <a:scene3d>
            <a:camera prst="orthographicFront">
              <a:rot lat="1800000" lon="4200000" rev="0"/>
            </a:camera>
            <a:lightRig rig="threePt" dir="t"/>
          </a:scene3d>
          <a:sp3d extrusionH="25400"/>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CE8B66FA-58FC-654D-853E-03EF06B20331}"/>
              </a:ext>
            </a:extLst>
          </p:cNvPr>
          <p:cNvSpPr/>
          <p:nvPr/>
        </p:nvSpPr>
        <p:spPr>
          <a:xfrm>
            <a:off x="9257315" y="3243478"/>
            <a:ext cx="230282" cy="1656085"/>
          </a:xfrm>
          <a:prstGeom prst="rect">
            <a:avLst/>
          </a:prstGeom>
          <a:scene3d>
            <a:camera prst="orthographicFront">
              <a:rot lat="1800000" lon="4200000" rev="0"/>
            </a:camera>
            <a:lightRig rig="threePt" dir="t"/>
          </a:scene3d>
          <a:sp3d extrusionH="25400"/>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32" name="TextBox 31">
            <a:extLst>
              <a:ext uri="{FF2B5EF4-FFF2-40B4-BE49-F238E27FC236}">
                <a16:creationId xmlns:a16="http://schemas.microsoft.com/office/drawing/2014/main" id="{5B42CAA6-DA96-594D-93A2-B749DC20E7F7}"/>
              </a:ext>
            </a:extLst>
          </p:cNvPr>
          <p:cNvSpPr txBox="1"/>
          <p:nvPr/>
        </p:nvSpPr>
        <p:spPr>
          <a:xfrm>
            <a:off x="9007974" y="5955015"/>
            <a:ext cx="959246" cy="461665"/>
          </a:xfrm>
          <a:prstGeom prst="rect">
            <a:avLst/>
          </a:prstGeom>
          <a:noFill/>
        </p:spPr>
        <p:txBody>
          <a:bodyPr wrap="square" rtlCol="0">
            <a:spAutoFit/>
          </a:bodyPr>
          <a:lstStyle/>
          <a:p>
            <a:r>
              <a:rPr lang="en-US" dirty="0"/>
              <a:t>10*1</a:t>
            </a:r>
          </a:p>
        </p:txBody>
      </p:sp>
      <p:sp>
        <p:nvSpPr>
          <p:cNvPr id="34" name="Rectangle 33">
            <a:extLst>
              <a:ext uri="{FF2B5EF4-FFF2-40B4-BE49-F238E27FC236}">
                <a16:creationId xmlns:a16="http://schemas.microsoft.com/office/drawing/2014/main" id="{BD391430-E680-BA44-A9E6-5B09FE06C28A}"/>
              </a:ext>
            </a:extLst>
          </p:cNvPr>
          <p:cNvSpPr/>
          <p:nvPr/>
        </p:nvSpPr>
        <p:spPr>
          <a:xfrm>
            <a:off x="8821644" y="1465780"/>
            <a:ext cx="3303518" cy="152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C000"/>
                </a:solidFill>
                <a:latin typeface="Arial" panose="020B0604020202020204" pitchFamily="34" charset="0"/>
                <a:cs typeface="Arial" panose="020B0604020202020204" pitchFamily="34" charset="0"/>
              </a:rPr>
              <a:t>Output is a hot vector of 10 elements representing probabilities for 10 digits</a:t>
            </a:r>
          </a:p>
        </p:txBody>
      </p:sp>
      <p:cxnSp>
        <p:nvCxnSpPr>
          <p:cNvPr id="30" name="Straight Arrow Connector 29">
            <a:extLst>
              <a:ext uri="{FF2B5EF4-FFF2-40B4-BE49-F238E27FC236}">
                <a16:creationId xmlns:a16="http://schemas.microsoft.com/office/drawing/2014/main" id="{9A1B811E-E817-4C14-BE85-4105F445B959}"/>
              </a:ext>
            </a:extLst>
          </p:cNvPr>
          <p:cNvCxnSpPr>
            <a:cxnSpLocks/>
          </p:cNvCxnSpPr>
          <p:nvPr/>
        </p:nvCxnSpPr>
        <p:spPr>
          <a:xfrm>
            <a:off x="5076962" y="4071521"/>
            <a:ext cx="1541073" cy="0"/>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08068033-23DB-42A2-A517-92DF3AF580FB}"/>
              </a:ext>
            </a:extLst>
          </p:cNvPr>
          <p:cNvCxnSpPr>
            <a:cxnSpLocks/>
          </p:cNvCxnSpPr>
          <p:nvPr/>
        </p:nvCxnSpPr>
        <p:spPr>
          <a:xfrm>
            <a:off x="7280571" y="4071521"/>
            <a:ext cx="1541073" cy="0"/>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sp>
        <p:nvSpPr>
          <p:cNvPr id="6" name="TextBox 5">
            <a:extLst>
              <a:ext uri="{FF2B5EF4-FFF2-40B4-BE49-F238E27FC236}">
                <a16:creationId xmlns:a16="http://schemas.microsoft.com/office/drawing/2014/main" id="{9AC1AFF3-2934-48FC-88C5-6EFD65CA6960}"/>
              </a:ext>
            </a:extLst>
          </p:cNvPr>
          <p:cNvSpPr txBox="1"/>
          <p:nvPr/>
        </p:nvSpPr>
        <p:spPr>
          <a:xfrm>
            <a:off x="2964473" y="3495901"/>
            <a:ext cx="1171853" cy="461665"/>
          </a:xfrm>
          <a:prstGeom prst="rect">
            <a:avLst/>
          </a:prstGeom>
          <a:noFill/>
        </p:spPr>
        <p:txBody>
          <a:bodyPr wrap="square" rtlCol="0">
            <a:spAutoFit/>
          </a:bodyPr>
          <a:lstStyle/>
          <a:p>
            <a:r>
              <a:rPr lang="en-US" dirty="0"/>
              <a:t>flatten</a:t>
            </a:r>
          </a:p>
        </p:txBody>
      </p:sp>
      <p:sp>
        <p:nvSpPr>
          <p:cNvPr id="35" name="TextBox 34">
            <a:extLst>
              <a:ext uri="{FF2B5EF4-FFF2-40B4-BE49-F238E27FC236}">
                <a16:creationId xmlns:a16="http://schemas.microsoft.com/office/drawing/2014/main" id="{EEC1704A-38DF-4BF5-9BC1-5D5863E2391E}"/>
              </a:ext>
            </a:extLst>
          </p:cNvPr>
          <p:cNvSpPr txBox="1"/>
          <p:nvPr/>
        </p:nvSpPr>
        <p:spPr>
          <a:xfrm>
            <a:off x="7329896" y="2786479"/>
            <a:ext cx="1678078" cy="1200329"/>
          </a:xfrm>
          <a:prstGeom prst="rect">
            <a:avLst/>
          </a:prstGeom>
          <a:noFill/>
        </p:spPr>
        <p:txBody>
          <a:bodyPr wrap="square" rtlCol="0">
            <a:spAutoFit/>
          </a:bodyPr>
          <a:lstStyle/>
          <a:p>
            <a:r>
              <a:rPr lang="en-US" dirty="0" err="1"/>
              <a:t>Fully-connected+softmax</a:t>
            </a:r>
            <a:endParaRPr lang="en-US" dirty="0"/>
          </a:p>
        </p:txBody>
      </p:sp>
      <p:sp>
        <p:nvSpPr>
          <p:cNvPr id="36" name="TextBox 35">
            <a:extLst>
              <a:ext uri="{FF2B5EF4-FFF2-40B4-BE49-F238E27FC236}">
                <a16:creationId xmlns:a16="http://schemas.microsoft.com/office/drawing/2014/main" id="{BFFA6E15-6FFD-47AF-A737-7816E354ACDF}"/>
              </a:ext>
            </a:extLst>
          </p:cNvPr>
          <p:cNvSpPr txBox="1"/>
          <p:nvPr/>
        </p:nvSpPr>
        <p:spPr>
          <a:xfrm>
            <a:off x="5160859" y="2926283"/>
            <a:ext cx="1678078" cy="1200329"/>
          </a:xfrm>
          <a:prstGeom prst="rect">
            <a:avLst/>
          </a:prstGeom>
          <a:noFill/>
        </p:spPr>
        <p:txBody>
          <a:bodyPr wrap="square" rtlCol="0">
            <a:spAutoFit/>
          </a:bodyPr>
          <a:lstStyle/>
          <a:p>
            <a:r>
              <a:rPr lang="en-US" dirty="0" err="1"/>
              <a:t>Fully-connected+ReLU</a:t>
            </a:r>
            <a:endParaRPr lang="en-US" dirty="0"/>
          </a:p>
        </p:txBody>
      </p:sp>
    </p:spTree>
    <p:extLst>
      <p:ext uri="{BB962C8B-B14F-4D97-AF65-F5344CB8AC3E}">
        <p14:creationId xmlns:p14="http://schemas.microsoft.com/office/powerpoint/2010/main" val="67084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Rectangle 4"/>
          <p:cNvSpPr/>
          <p:nvPr/>
        </p:nvSpPr>
        <p:spPr>
          <a:xfrm>
            <a:off x="2112962" y="1433336"/>
            <a:ext cx="8928848" cy="55887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7" name="Content Placeholder 6">
            <a:extLst>
              <a:ext uri="{FF2B5EF4-FFF2-40B4-BE49-F238E27FC236}">
                <a16:creationId xmlns:a16="http://schemas.microsoft.com/office/drawing/2014/main" id="{8F5D0DF2-549C-C94E-9D83-6797CAEE0544}"/>
              </a:ext>
            </a:extLst>
          </p:cNvPr>
          <p:cNvSpPr>
            <a:spLocks noGrp="1"/>
          </p:cNvSpPr>
          <p:nvPr>
            <p:ph idx="1"/>
          </p:nvPr>
        </p:nvSpPr>
        <p:spPr>
          <a:xfrm>
            <a:off x="828674" y="2412210"/>
            <a:ext cx="10887075" cy="3398040"/>
          </a:xfrm>
        </p:spPr>
        <p:txBody>
          <a:bodyPr>
            <a:normAutofit/>
          </a:bodyPr>
          <a:lstStyle/>
          <a:p>
            <a:pPr>
              <a:buFont typeface="Arial" panose="020B0604020202020204" pitchFamily="34" charset="0"/>
              <a:buChar char="•"/>
            </a:pPr>
            <a:r>
              <a:rPr lang="en-US" dirty="0"/>
              <a:t>Become familiar with Google Colab for hands-on projects, with free GPU</a:t>
            </a:r>
          </a:p>
          <a:p>
            <a:pPr>
              <a:buFont typeface="Arial" panose="020B0604020202020204" pitchFamily="34" charset="0"/>
              <a:buChar char="•"/>
            </a:pPr>
            <a:r>
              <a:rPr lang="en-US" dirty="0"/>
              <a:t>Introduce TensorFlow &amp; basics of deep networks</a:t>
            </a:r>
          </a:p>
          <a:p>
            <a:pPr>
              <a:buFont typeface="Arial" panose="020B0604020202020204" pitchFamily="34" charset="0"/>
              <a:buChar char="•"/>
            </a:pPr>
            <a:r>
              <a:rPr lang="en-US" dirty="0"/>
              <a:t>Use Tensorflow to train a network for digit recognition</a:t>
            </a:r>
          </a:p>
          <a:p>
            <a:pPr>
              <a:buFont typeface="Arial" panose="020B0604020202020204" pitchFamily="34" charset="0"/>
              <a:buChar char="•"/>
            </a:pPr>
            <a:r>
              <a:rPr lang="en-US" dirty="0">
                <a:solidFill>
                  <a:srgbClr val="0000FF"/>
                </a:solidFill>
              </a:rPr>
              <a:t>You may not able to understand all the details today, but further explanations will be in subsequent lectures</a:t>
            </a:r>
          </a:p>
        </p:txBody>
      </p:sp>
    </p:spTree>
    <p:extLst>
      <p:ext uri="{BB962C8B-B14F-4D97-AF65-F5344CB8AC3E}">
        <p14:creationId xmlns:p14="http://schemas.microsoft.com/office/powerpoint/2010/main" val="735331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786-5135-4845-A293-F285CE618DFA}"/>
              </a:ext>
            </a:extLst>
          </p:cNvPr>
          <p:cNvSpPr>
            <a:spLocks noGrp="1"/>
          </p:cNvSpPr>
          <p:nvPr>
            <p:ph type="title"/>
          </p:nvPr>
        </p:nvSpPr>
        <p:spPr>
          <a:xfrm>
            <a:off x="0" y="0"/>
            <a:ext cx="12192000" cy="1426464"/>
          </a:xfrm>
        </p:spPr>
        <p:txBody>
          <a:bodyPr/>
          <a:lstStyle/>
          <a:p>
            <a:r>
              <a:rPr lang="en-US" dirty="0"/>
              <a:t>Network structure</a:t>
            </a:r>
          </a:p>
        </p:txBody>
      </p:sp>
      <p:pic>
        <p:nvPicPr>
          <p:cNvPr id="8" name="Picture 7">
            <a:extLst>
              <a:ext uri="{FF2B5EF4-FFF2-40B4-BE49-F238E27FC236}">
                <a16:creationId xmlns:a16="http://schemas.microsoft.com/office/drawing/2014/main" id="{9B59E006-9E24-4D85-A4FF-0F2DA2D4CB18}"/>
              </a:ext>
            </a:extLst>
          </p:cNvPr>
          <p:cNvPicPr>
            <a:picLocks noChangeAspect="1"/>
          </p:cNvPicPr>
          <p:nvPr/>
        </p:nvPicPr>
        <p:blipFill>
          <a:blip r:embed="rId3"/>
          <a:stretch>
            <a:fillRect/>
          </a:stretch>
        </p:blipFill>
        <p:spPr>
          <a:xfrm>
            <a:off x="150434" y="2158523"/>
            <a:ext cx="11891131" cy="1357811"/>
          </a:xfrm>
          <a:prstGeom prst="rect">
            <a:avLst/>
          </a:prstGeom>
        </p:spPr>
      </p:pic>
      <p:sp>
        <p:nvSpPr>
          <p:cNvPr id="9" name="TextBox 8">
            <a:extLst>
              <a:ext uri="{FF2B5EF4-FFF2-40B4-BE49-F238E27FC236}">
                <a16:creationId xmlns:a16="http://schemas.microsoft.com/office/drawing/2014/main" id="{A616B222-CEDE-4E36-93A4-4DF200117388}"/>
              </a:ext>
            </a:extLst>
          </p:cNvPr>
          <p:cNvSpPr txBox="1"/>
          <p:nvPr/>
        </p:nvSpPr>
        <p:spPr>
          <a:xfrm>
            <a:off x="1615736" y="4617165"/>
            <a:ext cx="12055875" cy="830997"/>
          </a:xfrm>
          <a:prstGeom prst="rect">
            <a:avLst/>
          </a:prstGeom>
          <a:noFill/>
        </p:spPr>
        <p:txBody>
          <a:bodyPr wrap="square" rtlCol="0">
            <a:spAutoFit/>
          </a:bodyPr>
          <a:lstStyle/>
          <a:p>
            <a:pPr marL="342900" indent="-342900">
              <a:buFont typeface="Arial" panose="020B0604020202020204" pitchFamily="34" charset="0"/>
              <a:buChar char="•"/>
            </a:pPr>
            <a:r>
              <a:rPr lang="en-US" dirty="0"/>
              <a:t>Units: # of neurons in layer</a:t>
            </a:r>
          </a:p>
          <a:p>
            <a:pPr marL="342900" indent="-342900">
              <a:buFont typeface="Arial" panose="020B0604020202020204" pitchFamily="34" charset="0"/>
              <a:buChar char="•"/>
            </a:pPr>
            <a:r>
              <a:rPr lang="en-US" dirty="0"/>
              <a:t>Activation: Non-linear function performed after a layer.</a:t>
            </a:r>
          </a:p>
        </p:txBody>
      </p:sp>
      <p:pic>
        <p:nvPicPr>
          <p:cNvPr id="3" name="Picture 2">
            <a:extLst>
              <a:ext uri="{FF2B5EF4-FFF2-40B4-BE49-F238E27FC236}">
                <a16:creationId xmlns:a16="http://schemas.microsoft.com/office/drawing/2014/main" id="{E1CF4396-6725-4436-BEC6-124CF06DA04F}"/>
              </a:ext>
            </a:extLst>
          </p:cNvPr>
          <p:cNvPicPr>
            <a:picLocks noChangeAspect="1"/>
          </p:cNvPicPr>
          <p:nvPr/>
        </p:nvPicPr>
        <p:blipFill>
          <a:blip r:embed="rId4"/>
          <a:stretch>
            <a:fillRect/>
          </a:stretch>
        </p:blipFill>
        <p:spPr>
          <a:xfrm>
            <a:off x="1842366" y="3629268"/>
            <a:ext cx="1543050" cy="619125"/>
          </a:xfrm>
          <a:prstGeom prst="rect">
            <a:avLst/>
          </a:prstGeom>
        </p:spPr>
      </p:pic>
    </p:spTree>
    <p:extLst>
      <p:ext uri="{BB962C8B-B14F-4D97-AF65-F5344CB8AC3E}">
        <p14:creationId xmlns:p14="http://schemas.microsoft.com/office/powerpoint/2010/main" val="95319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29BD-4A4A-FB43-AF2C-A77E23230E56}"/>
              </a:ext>
            </a:extLst>
          </p:cNvPr>
          <p:cNvSpPr>
            <a:spLocks noGrp="1"/>
          </p:cNvSpPr>
          <p:nvPr>
            <p:ph type="title"/>
          </p:nvPr>
        </p:nvSpPr>
        <p:spPr/>
        <p:txBody>
          <a:bodyPr/>
          <a:lstStyle/>
          <a:p>
            <a:r>
              <a:rPr lang="en-US" dirty="0"/>
              <a:t>Running a Training Session</a:t>
            </a:r>
          </a:p>
        </p:txBody>
      </p:sp>
      <p:sp>
        <p:nvSpPr>
          <p:cNvPr id="3" name="Content Placeholder 2">
            <a:extLst>
              <a:ext uri="{FF2B5EF4-FFF2-40B4-BE49-F238E27FC236}">
                <a16:creationId xmlns:a16="http://schemas.microsoft.com/office/drawing/2014/main" id="{5E6237F5-2255-8043-834E-AB2CA059B226}"/>
              </a:ext>
            </a:extLst>
          </p:cNvPr>
          <p:cNvSpPr>
            <a:spLocks noGrp="1"/>
          </p:cNvSpPr>
          <p:nvPr>
            <p:ph idx="1"/>
          </p:nvPr>
        </p:nvSpPr>
        <p:spPr>
          <a:xfrm>
            <a:off x="176407" y="1498747"/>
            <a:ext cx="11808447" cy="2416306"/>
          </a:xfrm>
        </p:spPr>
        <p:txBody>
          <a:bodyPr>
            <a:normAutofit lnSpcReduction="10000"/>
          </a:bodyPr>
          <a:lstStyle/>
          <a:p>
            <a:pPr marL="68580" indent="0">
              <a:buNone/>
            </a:pPr>
            <a:r>
              <a:rPr lang="en-US" dirty="0"/>
              <a:t>Now we must create a session to train the network with training data: </a:t>
            </a:r>
          </a:p>
          <a:p>
            <a:r>
              <a:rPr lang="en-US" dirty="0"/>
              <a:t>Network completes a training epoch when it cycles though all training data once.</a:t>
            </a:r>
          </a:p>
          <a:p>
            <a:r>
              <a:rPr lang="en-US" dirty="0"/>
              <a:t>Training occurs in ‘batches’ of examples</a:t>
            </a:r>
          </a:p>
          <a:p>
            <a:endParaRPr lang="en-US" dirty="0">
              <a:solidFill>
                <a:srgbClr val="FFC000"/>
              </a:solidFill>
            </a:endParaRPr>
          </a:p>
        </p:txBody>
      </p:sp>
      <p:pic>
        <p:nvPicPr>
          <p:cNvPr id="7" name="Picture 6">
            <a:extLst>
              <a:ext uri="{FF2B5EF4-FFF2-40B4-BE49-F238E27FC236}">
                <a16:creationId xmlns:a16="http://schemas.microsoft.com/office/drawing/2014/main" id="{0653E015-D0A8-4C13-A310-172525F9287C}"/>
              </a:ext>
            </a:extLst>
          </p:cNvPr>
          <p:cNvPicPr>
            <a:picLocks noChangeAspect="1"/>
          </p:cNvPicPr>
          <p:nvPr/>
        </p:nvPicPr>
        <p:blipFill>
          <a:blip r:embed="rId2"/>
          <a:stretch>
            <a:fillRect/>
          </a:stretch>
        </p:blipFill>
        <p:spPr>
          <a:xfrm>
            <a:off x="611237" y="4070170"/>
            <a:ext cx="6207745" cy="2416306"/>
          </a:xfrm>
          <a:prstGeom prst="rect">
            <a:avLst/>
          </a:prstGeom>
        </p:spPr>
      </p:pic>
      <p:pic>
        <p:nvPicPr>
          <p:cNvPr id="5" name="Picture 4"/>
          <p:cNvPicPr>
            <a:picLocks noChangeAspect="1"/>
          </p:cNvPicPr>
          <p:nvPr/>
        </p:nvPicPr>
        <p:blipFill>
          <a:blip r:embed="rId3"/>
          <a:stretch>
            <a:fillRect/>
          </a:stretch>
        </p:blipFill>
        <p:spPr>
          <a:xfrm>
            <a:off x="4924425" y="4280140"/>
            <a:ext cx="7267575" cy="1524000"/>
          </a:xfrm>
          <a:prstGeom prst="rect">
            <a:avLst/>
          </a:prstGeom>
        </p:spPr>
      </p:pic>
    </p:spTree>
    <p:extLst>
      <p:ext uri="{BB962C8B-B14F-4D97-AF65-F5344CB8AC3E}">
        <p14:creationId xmlns:p14="http://schemas.microsoft.com/office/powerpoint/2010/main" val="2505323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29BD-4A4A-FB43-AF2C-A77E23230E56}"/>
              </a:ext>
            </a:extLst>
          </p:cNvPr>
          <p:cNvSpPr>
            <a:spLocks noGrp="1"/>
          </p:cNvSpPr>
          <p:nvPr>
            <p:ph type="title"/>
          </p:nvPr>
        </p:nvSpPr>
        <p:spPr/>
        <p:txBody>
          <a:bodyPr/>
          <a:lstStyle/>
          <a:p>
            <a:r>
              <a:rPr lang="en-US" dirty="0"/>
              <a:t>Running a Training Session</a:t>
            </a:r>
          </a:p>
        </p:txBody>
      </p:sp>
      <p:sp>
        <p:nvSpPr>
          <p:cNvPr id="3" name="Content Placeholder 2">
            <a:extLst>
              <a:ext uri="{FF2B5EF4-FFF2-40B4-BE49-F238E27FC236}">
                <a16:creationId xmlns:a16="http://schemas.microsoft.com/office/drawing/2014/main" id="{5E6237F5-2255-8043-834E-AB2CA059B226}"/>
              </a:ext>
            </a:extLst>
          </p:cNvPr>
          <p:cNvSpPr>
            <a:spLocks noGrp="1"/>
          </p:cNvSpPr>
          <p:nvPr>
            <p:ph idx="1"/>
          </p:nvPr>
        </p:nvSpPr>
        <p:spPr>
          <a:xfrm>
            <a:off x="176407" y="1498747"/>
            <a:ext cx="11808447" cy="2416306"/>
          </a:xfrm>
        </p:spPr>
        <p:txBody>
          <a:bodyPr>
            <a:normAutofit/>
          </a:bodyPr>
          <a:lstStyle/>
          <a:p>
            <a:pPr marL="68580" indent="0">
              <a:buNone/>
            </a:pPr>
            <a:r>
              <a:rPr lang="en-US" dirty="0"/>
              <a:t>In tensorflow, we must construct a symbolic graph of operations before executing: </a:t>
            </a:r>
          </a:p>
          <a:p>
            <a:r>
              <a:rPr lang="en-US" dirty="0"/>
              <a:t>We specify where we will feed in data as ‘placeholders’.</a:t>
            </a:r>
            <a:endParaRPr lang="en-US" dirty="0">
              <a:solidFill>
                <a:srgbClr val="FFC000"/>
              </a:solidFill>
            </a:endParaRPr>
          </a:p>
        </p:txBody>
      </p:sp>
      <p:sp>
        <p:nvSpPr>
          <p:cNvPr id="4" name="Slide Number Placeholder 3">
            <a:extLst>
              <a:ext uri="{FF2B5EF4-FFF2-40B4-BE49-F238E27FC236}">
                <a16:creationId xmlns:a16="http://schemas.microsoft.com/office/drawing/2014/main" id="{7CAFCD88-8607-B14C-8C7D-1ED8B3C2237F}"/>
              </a:ext>
            </a:extLst>
          </p:cNvPr>
          <p:cNvSpPr>
            <a:spLocks noGrp="1"/>
          </p:cNvSpPr>
          <p:nvPr>
            <p:ph type="sldNum" sz="quarter" idx="12"/>
          </p:nvPr>
        </p:nvSpPr>
        <p:spPr/>
        <p:txBody>
          <a:bodyPr/>
          <a:lstStyle/>
          <a:p>
            <a:pPr>
              <a:defRPr/>
            </a:pPr>
            <a:fld id="{497C6A27-C62F-4789-8D4F-AF7F735C11DC}" type="slidenum">
              <a:rPr lang="en-US" smtClean="0"/>
              <a:pPr>
                <a:defRPr/>
              </a:pPr>
              <a:t>22</a:t>
            </a:fld>
            <a:endParaRPr lang="en-US" dirty="0"/>
          </a:p>
        </p:txBody>
      </p:sp>
      <p:pic>
        <p:nvPicPr>
          <p:cNvPr id="5" name="Picture 4">
            <a:extLst>
              <a:ext uri="{FF2B5EF4-FFF2-40B4-BE49-F238E27FC236}">
                <a16:creationId xmlns:a16="http://schemas.microsoft.com/office/drawing/2014/main" id="{302B04A0-6364-4935-BF08-F9A8DB58DE6B}"/>
              </a:ext>
            </a:extLst>
          </p:cNvPr>
          <p:cNvPicPr>
            <a:picLocks noChangeAspect="1"/>
          </p:cNvPicPr>
          <p:nvPr/>
        </p:nvPicPr>
        <p:blipFill>
          <a:blip r:embed="rId2"/>
          <a:stretch>
            <a:fillRect/>
          </a:stretch>
        </p:blipFill>
        <p:spPr>
          <a:xfrm>
            <a:off x="176406" y="4401811"/>
            <a:ext cx="11808447" cy="957442"/>
          </a:xfrm>
          <a:prstGeom prst="rect">
            <a:avLst/>
          </a:prstGeom>
        </p:spPr>
      </p:pic>
    </p:spTree>
    <p:extLst>
      <p:ext uri="{BB962C8B-B14F-4D97-AF65-F5344CB8AC3E}">
        <p14:creationId xmlns:p14="http://schemas.microsoft.com/office/powerpoint/2010/main" val="12560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ptimizer gradient 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3094531"/>
            <a:ext cx="4571014" cy="37634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6E29BD-4A4A-FB43-AF2C-A77E23230E56}"/>
              </a:ext>
            </a:extLst>
          </p:cNvPr>
          <p:cNvSpPr>
            <a:spLocks noGrp="1"/>
          </p:cNvSpPr>
          <p:nvPr>
            <p:ph type="title"/>
          </p:nvPr>
        </p:nvSpPr>
        <p:spPr/>
        <p:txBody>
          <a:bodyPr/>
          <a:lstStyle/>
          <a:p>
            <a:r>
              <a:rPr lang="en-US" dirty="0"/>
              <a:t>MNIST Demo</a:t>
            </a:r>
          </a:p>
        </p:txBody>
      </p:sp>
      <p:sp>
        <p:nvSpPr>
          <p:cNvPr id="3" name="Content Placeholder 2">
            <a:extLst>
              <a:ext uri="{FF2B5EF4-FFF2-40B4-BE49-F238E27FC236}">
                <a16:creationId xmlns:a16="http://schemas.microsoft.com/office/drawing/2014/main" id="{5E6237F5-2255-8043-834E-AB2CA059B226}"/>
              </a:ext>
            </a:extLst>
          </p:cNvPr>
          <p:cNvSpPr>
            <a:spLocks noGrp="1"/>
          </p:cNvSpPr>
          <p:nvPr>
            <p:ph idx="1"/>
          </p:nvPr>
        </p:nvSpPr>
        <p:spPr>
          <a:xfrm>
            <a:off x="176408" y="1498747"/>
            <a:ext cx="10363200" cy="583720"/>
          </a:xfrm>
        </p:spPr>
        <p:txBody>
          <a:bodyPr/>
          <a:lstStyle/>
          <a:p>
            <a:pPr marL="68580" indent="0">
              <a:buNone/>
            </a:pPr>
            <a:r>
              <a:rPr lang="en-US" dirty="0">
                <a:solidFill>
                  <a:srgbClr val="FFC000"/>
                </a:solidFill>
              </a:rPr>
              <a:t>Defined a loss function and select an optimizer:</a:t>
            </a:r>
          </a:p>
          <a:p>
            <a:endParaRPr lang="en-US" dirty="0">
              <a:solidFill>
                <a:srgbClr val="FFC000"/>
              </a:solidFill>
            </a:endParaRPr>
          </a:p>
        </p:txBody>
      </p:sp>
      <p:sp>
        <p:nvSpPr>
          <p:cNvPr id="4" name="Slide Number Placeholder 3">
            <a:extLst>
              <a:ext uri="{FF2B5EF4-FFF2-40B4-BE49-F238E27FC236}">
                <a16:creationId xmlns:a16="http://schemas.microsoft.com/office/drawing/2014/main" id="{7CAFCD88-8607-B14C-8C7D-1ED8B3C2237F}"/>
              </a:ext>
            </a:extLst>
          </p:cNvPr>
          <p:cNvSpPr>
            <a:spLocks noGrp="1"/>
          </p:cNvSpPr>
          <p:nvPr>
            <p:ph type="sldNum" sz="quarter" idx="12"/>
          </p:nvPr>
        </p:nvSpPr>
        <p:spPr/>
        <p:txBody>
          <a:bodyPr/>
          <a:lstStyle/>
          <a:p>
            <a:pPr>
              <a:defRPr/>
            </a:pPr>
            <a:fld id="{497C6A27-C62F-4789-8D4F-AF7F735C11DC}" type="slidenum">
              <a:rPr lang="en-US" smtClean="0"/>
              <a:pPr>
                <a:defRPr/>
              </a:pPr>
              <a:t>23</a:t>
            </a:fld>
            <a:endParaRPr lang="en-US" dirty="0"/>
          </a:p>
        </p:txBody>
      </p:sp>
      <p:pic>
        <p:nvPicPr>
          <p:cNvPr id="6" name="Picture 5"/>
          <p:cNvPicPr>
            <a:picLocks noChangeAspect="1"/>
          </p:cNvPicPr>
          <p:nvPr/>
        </p:nvPicPr>
        <p:blipFill>
          <a:blip r:embed="rId3"/>
          <a:stretch>
            <a:fillRect/>
          </a:stretch>
        </p:blipFill>
        <p:spPr>
          <a:xfrm>
            <a:off x="5804763" y="3532340"/>
            <a:ext cx="4684003" cy="3211887"/>
          </a:xfrm>
          <a:prstGeom prst="rect">
            <a:avLst/>
          </a:prstGeom>
          <a:ln w="38100">
            <a:solidFill>
              <a:srgbClr val="00B050"/>
            </a:solidFill>
          </a:ln>
        </p:spPr>
      </p:pic>
      <p:pic>
        <p:nvPicPr>
          <p:cNvPr id="7" name="Picture 6">
            <a:extLst>
              <a:ext uri="{FF2B5EF4-FFF2-40B4-BE49-F238E27FC236}">
                <a16:creationId xmlns:a16="http://schemas.microsoft.com/office/drawing/2014/main" id="{06C30293-90B1-4BE1-8AF5-3F30DC504BB8}"/>
              </a:ext>
            </a:extLst>
          </p:cNvPr>
          <p:cNvPicPr>
            <a:picLocks noChangeAspect="1"/>
          </p:cNvPicPr>
          <p:nvPr/>
        </p:nvPicPr>
        <p:blipFill>
          <a:blip r:embed="rId4"/>
          <a:stretch>
            <a:fillRect/>
          </a:stretch>
        </p:blipFill>
        <p:spPr>
          <a:xfrm>
            <a:off x="450850" y="1971675"/>
            <a:ext cx="11029950" cy="1457325"/>
          </a:xfrm>
          <a:prstGeom prst="rect">
            <a:avLst/>
          </a:prstGeom>
        </p:spPr>
      </p:pic>
    </p:spTree>
    <p:extLst>
      <p:ext uri="{BB962C8B-B14F-4D97-AF65-F5344CB8AC3E}">
        <p14:creationId xmlns:p14="http://schemas.microsoft.com/office/powerpoint/2010/main" val="356732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9135-92D7-A24B-AAF9-F3A9449ECEC3}"/>
              </a:ext>
            </a:extLst>
          </p:cNvPr>
          <p:cNvSpPr>
            <a:spLocks noGrp="1"/>
          </p:cNvSpPr>
          <p:nvPr>
            <p:ph type="title"/>
          </p:nvPr>
        </p:nvSpPr>
        <p:spPr/>
        <p:txBody>
          <a:bodyPr/>
          <a:lstStyle/>
          <a:p>
            <a:r>
              <a:rPr lang="en-US" dirty="0"/>
              <a:t>MNIST Demo: Training Part</a:t>
            </a:r>
          </a:p>
        </p:txBody>
      </p:sp>
      <p:sp>
        <p:nvSpPr>
          <p:cNvPr id="4" name="Slide Number Placeholder 3">
            <a:extLst>
              <a:ext uri="{FF2B5EF4-FFF2-40B4-BE49-F238E27FC236}">
                <a16:creationId xmlns:a16="http://schemas.microsoft.com/office/drawing/2014/main" id="{69511BF6-D858-3742-9DEB-D45177460FFC}"/>
              </a:ext>
            </a:extLst>
          </p:cNvPr>
          <p:cNvSpPr>
            <a:spLocks noGrp="1"/>
          </p:cNvSpPr>
          <p:nvPr>
            <p:ph type="sldNum" sz="quarter" idx="12"/>
          </p:nvPr>
        </p:nvSpPr>
        <p:spPr/>
        <p:txBody>
          <a:bodyPr/>
          <a:lstStyle/>
          <a:p>
            <a:pPr>
              <a:defRPr/>
            </a:pPr>
            <a:fld id="{497C6A27-C62F-4789-8D4F-AF7F735C11DC}" type="slidenum">
              <a:rPr lang="en-US" smtClean="0"/>
              <a:pPr>
                <a:defRPr/>
              </a:pPr>
              <a:t>24</a:t>
            </a:fld>
            <a:endParaRPr lang="en-US" dirty="0"/>
          </a:p>
        </p:txBody>
      </p:sp>
      <p:cxnSp>
        <p:nvCxnSpPr>
          <p:cNvPr id="12" name="Straight Arrow Connector 11">
            <a:extLst>
              <a:ext uri="{FF2B5EF4-FFF2-40B4-BE49-F238E27FC236}">
                <a16:creationId xmlns:a16="http://schemas.microsoft.com/office/drawing/2014/main" id="{E1C53805-1111-5D4E-9DC3-71C13096AA45}"/>
              </a:ext>
            </a:extLst>
          </p:cNvPr>
          <p:cNvCxnSpPr>
            <a:cxnSpLocks/>
          </p:cNvCxnSpPr>
          <p:nvPr/>
        </p:nvCxnSpPr>
        <p:spPr>
          <a:xfrm>
            <a:off x="3343453" y="4398035"/>
            <a:ext cx="86456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0328C41-C608-B645-963E-1B3FF8922A56}"/>
              </a:ext>
            </a:extLst>
          </p:cNvPr>
          <p:cNvSpPr txBox="1"/>
          <p:nvPr/>
        </p:nvSpPr>
        <p:spPr>
          <a:xfrm>
            <a:off x="1216175" y="3675323"/>
            <a:ext cx="3061699" cy="461665"/>
          </a:xfrm>
          <a:prstGeom prst="rect">
            <a:avLst/>
          </a:prstGeom>
          <a:noFill/>
        </p:spPr>
        <p:txBody>
          <a:bodyPr wrap="square" rtlCol="0">
            <a:spAutoFit/>
          </a:bodyPr>
          <a:lstStyle/>
          <a:p>
            <a:r>
              <a:rPr lang="en-US" dirty="0">
                <a:solidFill>
                  <a:srgbClr val="FF9900"/>
                </a:solidFill>
              </a:rPr>
              <a:t>Create Batch</a:t>
            </a:r>
          </a:p>
        </p:txBody>
      </p:sp>
      <p:cxnSp>
        <p:nvCxnSpPr>
          <p:cNvPr id="15" name="Straight Arrow Connector 14">
            <a:extLst>
              <a:ext uri="{FF2B5EF4-FFF2-40B4-BE49-F238E27FC236}">
                <a16:creationId xmlns:a16="http://schemas.microsoft.com/office/drawing/2014/main" id="{2882723E-770D-984C-8B95-328C640908EA}"/>
              </a:ext>
            </a:extLst>
          </p:cNvPr>
          <p:cNvCxnSpPr>
            <a:cxnSpLocks/>
          </p:cNvCxnSpPr>
          <p:nvPr/>
        </p:nvCxnSpPr>
        <p:spPr>
          <a:xfrm flipV="1">
            <a:off x="2938994" y="5080000"/>
            <a:ext cx="1370659" cy="92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4D1612F-4EE9-654E-AE6F-9CA9803E3041}"/>
              </a:ext>
            </a:extLst>
          </p:cNvPr>
          <p:cNvSpPr txBox="1"/>
          <p:nvPr/>
        </p:nvSpPr>
        <p:spPr>
          <a:xfrm>
            <a:off x="1514553" y="4858463"/>
            <a:ext cx="1424441" cy="461665"/>
          </a:xfrm>
          <a:prstGeom prst="rect">
            <a:avLst/>
          </a:prstGeom>
          <a:noFill/>
        </p:spPr>
        <p:txBody>
          <a:bodyPr wrap="square" rtlCol="0">
            <a:spAutoFit/>
          </a:bodyPr>
          <a:lstStyle/>
          <a:p>
            <a:r>
              <a:rPr lang="en-US" dirty="0">
                <a:solidFill>
                  <a:srgbClr val="FF9900"/>
                </a:solidFill>
              </a:rPr>
              <a:t>Training</a:t>
            </a:r>
          </a:p>
        </p:txBody>
      </p:sp>
      <p:cxnSp>
        <p:nvCxnSpPr>
          <p:cNvPr id="17" name="Straight Arrow Connector 16">
            <a:extLst>
              <a:ext uri="{FF2B5EF4-FFF2-40B4-BE49-F238E27FC236}">
                <a16:creationId xmlns:a16="http://schemas.microsoft.com/office/drawing/2014/main" id="{62481FF7-B63E-8D47-9E8C-A8BC81383E11}"/>
              </a:ext>
            </a:extLst>
          </p:cNvPr>
          <p:cNvCxnSpPr>
            <a:cxnSpLocks/>
          </p:cNvCxnSpPr>
          <p:nvPr/>
        </p:nvCxnSpPr>
        <p:spPr>
          <a:xfrm>
            <a:off x="2955648" y="6034628"/>
            <a:ext cx="1169827" cy="2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E4D99A-C1CF-F945-8856-F6AB1232AB62}"/>
              </a:ext>
            </a:extLst>
          </p:cNvPr>
          <p:cNvSpPr txBox="1"/>
          <p:nvPr/>
        </p:nvSpPr>
        <p:spPr>
          <a:xfrm>
            <a:off x="51513" y="5772847"/>
            <a:ext cx="2926080" cy="461665"/>
          </a:xfrm>
          <a:prstGeom prst="rect">
            <a:avLst/>
          </a:prstGeom>
          <a:noFill/>
        </p:spPr>
        <p:txBody>
          <a:bodyPr wrap="square" rtlCol="0">
            <a:spAutoFit/>
          </a:bodyPr>
          <a:lstStyle/>
          <a:p>
            <a:r>
              <a:rPr lang="en-US" dirty="0">
                <a:solidFill>
                  <a:srgbClr val="FF9900"/>
                </a:solidFill>
              </a:rPr>
              <a:t>Print loss per epoch</a:t>
            </a:r>
          </a:p>
        </p:txBody>
      </p:sp>
      <p:pic>
        <p:nvPicPr>
          <p:cNvPr id="3" name="Picture 2">
            <a:extLst>
              <a:ext uri="{FF2B5EF4-FFF2-40B4-BE49-F238E27FC236}">
                <a16:creationId xmlns:a16="http://schemas.microsoft.com/office/drawing/2014/main" id="{90069DB9-2995-41F9-A0AC-3B0E70ED7D0D}"/>
              </a:ext>
            </a:extLst>
          </p:cNvPr>
          <p:cNvPicPr>
            <a:picLocks noChangeAspect="1"/>
          </p:cNvPicPr>
          <p:nvPr/>
        </p:nvPicPr>
        <p:blipFill>
          <a:blip r:embed="rId3"/>
          <a:stretch>
            <a:fillRect/>
          </a:stretch>
        </p:blipFill>
        <p:spPr>
          <a:xfrm>
            <a:off x="4276200" y="1870519"/>
            <a:ext cx="7908434" cy="4585881"/>
          </a:xfrm>
          <a:prstGeom prst="rect">
            <a:avLst/>
          </a:prstGeom>
        </p:spPr>
      </p:pic>
      <p:sp>
        <p:nvSpPr>
          <p:cNvPr id="19" name="TextBox 18">
            <a:extLst>
              <a:ext uri="{FF2B5EF4-FFF2-40B4-BE49-F238E27FC236}">
                <a16:creationId xmlns:a16="http://schemas.microsoft.com/office/drawing/2014/main" id="{3151D471-EBF2-45E5-B8DC-A2E31FC029A4}"/>
              </a:ext>
            </a:extLst>
          </p:cNvPr>
          <p:cNvSpPr txBox="1"/>
          <p:nvPr/>
        </p:nvSpPr>
        <p:spPr>
          <a:xfrm>
            <a:off x="1192658" y="4136988"/>
            <a:ext cx="3061699" cy="461665"/>
          </a:xfrm>
          <a:prstGeom prst="rect">
            <a:avLst/>
          </a:prstGeom>
          <a:noFill/>
        </p:spPr>
        <p:txBody>
          <a:bodyPr wrap="square" rtlCol="0">
            <a:spAutoFit/>
          </a:bodyPr>
          <a:lstStyle/>
          <a:p>
            <a:r>
              <a:rPr lang="en-US" dirty="0">
                <a:solidFill>
                  <a:srgbClr val="FF9900"/>
                </a:solidFill>
              </a:rPr>
              <a:t>Flatten image</a:t>
            </a:r>
          </a:p>
        </p:txBody>
      </p:sp>
      <p:cxnSp>
        <p:nvCxnSpPr>
          <p:cNvPr id="20" name="Straight Arrow Connector 19">
            <a:extLst>
              <a:ext uri="{FF2B5EF4-FFF2-40B4-BE49-F238E27FC236}">
                <a16:creationId xmlns:a16="http://schemas.microsoft.com/office/drawing/2014/main" id="{34AB3B34-730D-413D-AF42-04E290329D87}"/>
              </a:ext>
            </a:extLst>
          </p:cNvPr>
          <p:cNvCxnSpPr>
            <a:cxnSpLocks/>
          </p:cNvCxnSpPr>
          <p:nvPr/>
        </p:nvCxnSpPr>
        <p:spPr>
          <a:xfrm flipV="1">
            <a:off x="3189049" y="3921881"/>
            <a:ext cx="1120603" cy="71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03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5C3F-8201-42A5-88C2-BC2F67C9C980}"/>
              </a:ext>
            </a:extLst>
          </p:cNvPr>
          <p:cNvSpPr>
            <a:spLocks noGrp="1"/>
          </p:cNvSpPr>
          <p:nvPr>
            <p:ph type="title"/>
          </p:nvPr>
        </p:nvSpPr>
        <p:spPr/>
        <p:txBody>
          <a:bodyPr/>
          <a:lstStyle/>
          <a:p>
            <a:r>
              <a:rPr lang="en-US" dirty="0"/>
              <a:t>MNIST Testing</a:t>
            </a:r>
          </a:p>
        </p:txBody>
      </p:sp>
      <p:sp>
        <p:nvSpPr>
          <p:cNvPr id="4" name="Slide Number Placeholder 3">
            <a:extLst>
              <a:ext uri="{FF2B5EF4-FFF2-40B4-BE49-F238E27FC236}">
                <a16:creationId xmlns:a16="http://schemas.microsoft.com/office/drawing/2014/main" id="{50FCF680-4723-42CB-B4EC-55360AEC68D7}"/>
              </a:ext>
            </a:extLst>
          </p:cNvPr>
          <p:cNvSpPr>
            <a:spLocks noGrp="1"/>
          </p:cNvSpPr>
          <p:nvPr>
            <p:ph type="sldNum" sz="quarter" idx="12"/>
          </p:nvPr>
        </p:nvSpPr>
        <p:spPr/>
        <p:txBody>
          <a:bodyPr/>
          <a:lstStyle/>
          <a:p>
            <a:pPr>
              <a:defRPr/>
            </a:pPr>
            <a:fld id="{497C6A27-C62F-4789-8D4F-AF7F735C11DC}" type="slidenum">
              <a:rPr lang="en-US" smtClean="0"/>
              <a:pPr>
                <a:defRPr/>
              </a:pPr>
              <a:t>25</a:t>
            </a:fld>
            <a:endParaRPr lang="en-US" dirty="0"/>
          </a:p>
        </p:txBody>
      </p:sp>
      <p:pic>
        <p:nvPicPr>
          <p:cNvPr id="5" name="Picture 4">
            <a:extLst>
              <a:ext uri="{FF2B5EF4-FFF2-40B4-BE49-F238E27FC236}">
                <a16:creationId xmlns:a16="http://schemas.microsoft.com/office/drawing/2014/main" id="{5FAE4412-F907-4412-954E-87A47F881C45}"/>
              </a:ext>
            </a:extLst>
          </p:cNvPr>
          <p:cNvPicPr>
            <a:picLocks noChangeAspect="1"/>
          </p:cNvPicPr>
          <p:nvPr/>
        </p:nvPicPr>
        <p:blipFill>
          <a:blip r:embed="rId2"/>
          <a:stretch>
            <a:fillRect/>
          </a:stretch>
        </p:blipFill>
        <p:spPr>
          <a:xfrm>
            <a:off x="786764" y="2604139"/>
            <a:ext cx="10618471" cy="2109904"/>
          </a:xfrm>
          <a:prstGeom prst="rect">
            <a:avLst/>
          </a:prstGeom>
        </p:spPr>
      </p:pic>
    </p:spTree>
    <p:extLst>
      <p:ext uri="{BB962C8B-B14F-4D97-AF65-F5344CB8AC3E}">
        <p14:creationId xmlns:p14="http://schemas.microsoft.com/office/powerpoint/2010/main" val="213535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5806-52D7-2D46-8D48-CE66940AA8AA}"/>
              </a:ext>
            </a:extLst>
          </p:cNvPr>
          <p:cNvSpPr>
            <a:spLocks noGrp="1"/>
          </p:cNvSpPr>
          <p:nvPr>
            <p:ph type="title"/>
          </p:nvPr>
        </p:nvSpPr>
        <p:spPr/>
        <p:txBody>
          <a:bodyPr/>
          <a:lstStyle/>
          <a:p>
            <a:r>
              <a:rPr lang="en-US" dirty="0"/>
              <a:t>MNIST Test Results</a:t>
            </a:r>
          </a:p>
        </p:txBody>
      </p:sp>
      <p:sp>
        <p:nvSpPr>
          <p:cNvPr id="4" name="Slide Number Placeholder 3">
            <a:extLst>
              <a:ext uri="{FF2B5EF4-FFF2-40B4-BE49-F238E27FC236}">
                <a16:creationId xmlns:a16="http://schemas.microsoft.com/office/drawing/2014/main" id="{D5279C7A-BC4F-3D4F-B764-7B7D447F0777}"/>
              </a:ext>
            </a:extLst>
          </p:cNvPr>
          <p:cNvSpPr>
            <a:spLocks noGrp="1"/>
          </p:cNvSpPr>
          <p:nvPr>
            <p:ph type="sldNum" sz="quarter" idx="12"/>
          </p:nvPr>
        </p:nvSpPr>
        <p:spPr/>
        <p:txBody>
          <a:bodyPr/>
          <a:lstStyle/>
          <a:p>
            <a:pPr>
              <a:defRPr/>
            </a:pPr>
            <a:fld id="{497C6A27-C62F-4789-8D4F-AF7F735C11DC}" type="slidenum">
              <a:rPr lang="en-US" smtClean="0"/>
              <a:pPr>
                <a:defRPr/>
              </a:pPr>
              <a:t>26</a:t>
            </a:fld>
            <a:endParaRPr lang="en-US" dirty="0"/>
          </a:p>
        </p:txBody>
      </p:sp>
      <p:pic>
        <p:nvPicPr>
          <p:cNvPr id="5" name="Picture 4">
            <a:extLst>
              <a:ext uri="{FF2B5EF4-FFF2-40B4-BE49-F238E27FC236}">
                <a16:creationId xmlns:a16="http://schemas.microsoft.com/office/drawing/2014/main" id="{EEFC2C46-C4FD-724E-9A2C-7E70D0F6EE7C}"/>
              </a:ext>
            </a:extLst>
          </p:cNvPr>
          <p:cNvPicPr>
            <a:picLocks noChangeAspect="1"/>
          </p:cNvPicPr>
          <p:nvPr/>
        </p:nvPicPr>
        <p:blipFill>
          <a:blip r:embed="rId3"/>
          <a:stretch>
            <a:fillRect/>
          </a:stretch>
        </p:blipFill>
        <p:spPr>
          <a:xfrm>
            <a:off x="468938" y="1892079"/>
            <a:ext cx="11418783" cy="4450564"/>
          </a:xfrm>
          <a:prstGeom prst="rect">
            <a:avLst/>
          </a:prstGeom>
        </p:spPr>
      </p:pic>
    </p:spTree>
    <p:extLst>
      <p:ext uri="{BB962C8B-B14F-4D97-AF65-F5344CB8AC3E}">
        <p14:creationId xmlns:p14="http://schemas.microsoft.com/office/powerpoint/2010/main" val="414616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1D94-0B62-4841-A907-2CF5938ADB56}"/>
              </a:ext>
            </a:extLst>
          </p:cNvPr>
          <p:cNvSpPr>
            <a:spLocks noGrp="1"/>
          </p:cNvSpPr>
          <p:nvPr>
            <p:ph type="title"/>
          </p:nvPr>
        </p:nvSpPr>
        <p:spPr/>
        <p:txBody>
          <a:bodyPr/>
          <a:lstStyle/>
          <a:p>
            <a:r>
              <a:rPr lang="en-US" dirty="0"/>
              <a:t>Testing with Your Digits</a:t>
            </a:r>
          </a:p>
        </p:txBody>
      </p:sp>
      <p:pic>
        <p:nvPicPr>
          <p:cNvPr id="6" name="Content Placeholder 5" descr="A picture containing hanger, earphone&#10;&#10;Description automatically generated">
            <a:extLst>
              <a:ext uri="{FF2B5EF4-FFF2-40B4-BE49-F238E27FC236}">
                <a16:creationId xmlns:a16="http://schemas.microsoft.com/office/drawing/2014/main" id="{587B2004-4F79-1E46-B21C-275D0E0F1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63" y="3343280"/>
            <a:ext cx="3042512" cy="3073400"/>
          </a:xfrm>
        </p:spPr>
      </p:pic>
      <p:sp>
        <p:nvSpPr>
          <p:cNvPr id="4" name="Slide Number Placeholder 3">
            <a:extLst>
              <a:ext uri="{FF2B5EF4-FFF2-40B4-BE49-F238E27FC236}">
                <a16:creationId xmlns:a16="http://schemas.microsoft.com/office/drawing/2014/main" id="{90EF38D2-163C-1644-8484-CCF1BF40DA91}"/>
              </a:ext>
            </a:extLst>
          </p:cNvPr>
          <p:cNvSpPr>
            <a:spLocks noGrp="1"/>
          </p:cNvSpPr>
          <p:nvPr>
            <p:ph type="sldNum" sz="quarter" idx="12"/>
          </p:nvPr>
        </p:nvSpPr>
        <p:spPr/>
        <p:txBody>
          <a:bodyPr/>
          <a:lstStyle/>
          <a:p>
            <a:pPr>
              <a:defRPr/>
            </a:pPr>
            <a:fld id="{497C6A27-C62F-4789-8D4F-AF7F735C11DC}" type="slidenum">
              <a:rPr lang="en-US" smtClean="0"/>
              <a:pPr>
                <a:defRPr/>
              </a:pPr>
              <a:t>27</a:t>
            </a:fld>
            <a:endParaRPr lang="en-US" dirty="0"/>
          </a:p>
        </p:txBody>
      </p:sp>
      <p:sp>
        <p:nvSpPr>
          <p:cNvPr id="7" name="TextBox 6">
            <a:extLst>
              <a:ext uri="{FF2B5EF4-FFF2-40B4-BE49-F238E27FC236}">
                <a16:creationId xmlns:a16="http://schemas.microsoft.com/office/drawing/2014/main" id="{8B02CD25-C37A-524B-B7A3-9998335D374D}"/>
              </a:ext>
            </a:extLst>
          </p:cNvPr>
          <p:cNvSpPr txBox="1"/>
          <p:nvPr/>
        </p:nvSpPr>
        <p:spPr>
          <a:xfrm>
            <a:off x="505466" y="1801564"/>
            <a:ext cx="11469416" cy="1569660"/>
          </a:xfrm>
          <a:prstGeom prst="rect">
            <a:avLst/>
          </a:prstGeom>
          <a:noFill/>
        </p:spPr>
        <p:txBody>
          <a:bodyPr wrap="square" rtlCol="0">
            <a:spAutoFit/>
          </a:bodyPr>
          <a:lstStyle/>
          <a:p>
            <a:r>
              <a:rPr lang="en-US" dirty="0"/>
              <a:t>Let us write some digits using MS Word, name image files as ‘own_3.png’, ‘own_9.png’, etc., and then upload them to the folder we created, ‘bmed6590medical_imaging’. Or you can upload the digits I wrote to your Google Drive.</a:t>
            </a:r>
          </a:p>
        </p:txBody>
      </p:sp>
      <p:pic>
        <p:nvPicPr>
          <p:cNvPr id="10" name="Picture 9">
            <a:extLst>
              <a:ext uri="{FF2B5EF4-FFF2-40B4-BE49-F238E27FC236}">
                <a16:creationId xmlns:a16="http://schemas.microsoft.com/office/drawing/2014/main" id="{52BA86B0-1B8D-B749-9D24-A6BF7C072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488" y="3343280"/>
            <a:ext cx="2730500" cy="3073400"/>
          </a:xfrm>
          <a:prstGeom prst="rect">
            <a:avLst/>
          </a:prstGeom>
        </p:spPr>
      </p:pic>
      <p:pic>
        <p:nvPicPr>
          <p:cNvPr id="12" name="Picture 11" descr="A close up of a necklace&#10;&#10;Description automatically generated">
            <a:extLst>
              <a:ext uri="{FF2B5EF4-FFF2-40B4-BE49-F238E27FC236}">
                <a16:creationId xmlns:a16="http://schemas.microsoft.com/office/drawing/2014/main" id="{07348D8B-7E85-5840-A16E-927CEFFBA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350" y="3343280"/>
            <a:ext cx="4132679" cy="3073400"/>
          </a:xfrm>
          <a:prstGeom prst="rect">
            <a:avLst/>
          </a:prstGeom>
        </p:spPr>
      </p:pic>
    </p:spTree>
    <p:extLst>
      <p:ext uri="{BB962C8B-B14F-4D97-AF65-F5344CB8AC3E}">
        <p14:creationId xmlns:p14="http://schemas.microsoft.com/office/powerpoint/2010/main" val="2373873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6DD8-F602-334A-8D9D-C36C665CEE26}"/>
              </a:ext>
            </a:extLst>
          </p:cNvPr>
          <p:cNvSpPr>
            <a:spLocks noGrp="1"/>
          </p:cNvSpPr>
          <p:nvPr>
            <p:ph type="title"/>
          </p:nvPr>
        </p:nvSpPr>
        <p:spPr/>
        <p:txBody>
          <a:bodyPr/>
          <a:lstStyle/>
          <a:p>
            <a:r>
              <a:rPr lang="en-US" dirty="0"/>
              <a:t>Writing/Drawing Digits</a:t>
            </a:r>
          </a:p>
        </p:txBody>
      </p:sp>
      <p:sp>
        <p:nvSpPr>
          <p:cNvPr id="4" name="Slide Number Placeholder 3">
            <a:extLst>
              <a:ext uri="{FF2B5EF4-FFF2-40B4-BE49-F238E27FC236}">
                <a16:creationId xmlns:a16="http://schemas.microsoft.com/office/drawing/2014/main" id="{479A173D-96B7-7642-BC38-7804FCA7C412}"/>
              </a:ext>
            </a:extLst>
          </p:cNvPr>
          <p:cNvSpPr>
            <a:spLocks noGrp="1"/>
          </p:cNvSpPr>
          <p:nvPr>
            <p:ph type="sldNum" sz="quarter" idx="12"/>
          </p:nvPr>
        </p:nvSpPr>
        <p:spPr/>
        <p:txBody>
          <a:bodyPr/>
          <a:lstStyle/>
          <a:p>
            <a:pPr>
              <a:defRPr/>
            </a:pPr>
            <a:fld id="{497C6A27-C62F-4789-8D4F-AF7F735C11DC}" type="slidenum">
              <a:rPr lang="en-US" smtClean="0"/>
              <a:pPr>
                <a:defRPr/>
              </a:pPr>
              <a:t>28</a:t>
            </a:fld>
            <a:endParaRPr lang="en-US" dirty="0"/>
          </a:p>
        </p:txBody>
      </p:sp>
      <p:pic>
        <p:nvPicPr>
          <p:cNvPr id="5" name="Picture 4">
            <a:extLst>
              <a:ext uri="{FF2B5EF4-FFF2-40B4-BE49-F238E27FC236}">
                <a16:creationId xmlns:a16="http://schemas.microsoft.com/office/drawing/2014/main" id="{7B40B8FB-8B4E-2C4A-9EB0-E9F0FD9DB3D6}"/>
              </a:ext>
            </a:extLst>
          </p:cNvPr>
          <p:cNvPicPr>
            <a:picLocks noChangeAspect="1"/>
          </p:cNvPicPr>
          <p:nvPr/>
        </p:nvPicPr>
        <p:blipFill>
          <a:blip r:embed="rId2"/>
          <a:stretch>
            <a:fillRect/>
          </a:stretch>
        </p:blipFill>
        <p:spPr>
          <a:xfrm>
            <a:off x="570922" y="2272465"/>
            <a:ext cx="10528225" cy="1579972"/>
          </a:xfrm>
          <a:prstGeom prst="rect">
            <a:avLst/>
          </a:prstGeom>
        </p:spPr>
      </p:pic>
      <p:cxnSp>
        <p:nvCxnSpPr>
          <p:cNvPr id="7" name="Straight Arrow Connector 6">
            <a:extLst>
              <a:ext uri="{FF2B5EF4-FFF2-40B4-BE49-F238E27FC236}">
                <a16:creationId xmlns:a16="http://schemas.microsoft.com/office/drawing/2014/main" id="{070FA023-782B-3F48-9B9B-D1F120556C68}"/>
              </a:ext>
            </a:extLst>
          </p:cNvPr>
          <p:cNvCxnSpPr/>
          <p:nvPr/>
        </p:nvCxnSpPr>
        <p:spPr>
          <a:xfrm flipV="1">
            <a:off x="9185564" y="3159710"/>
            <a:ext cx="651163" cy="1551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3F2618-EE62-4C46-8E08-26901EDCB29A}"/>
              </a:ext>
            </a:extLst>
          </p:cNvPr>
          <p:cNvSpPr txBox="1"/>
          <p:nvPr/>
        </p:nvSpPr>
        <p:spPr>
          <a:xfrm>
            <a:off x="7523018" y="4739682"/>
            <a:ext cx="3957782" cy="461665"/>
          </a:xfrm>
          <a:prstGeom prst="rect">
            <a:avLst/>
          </a:prstGeom>
          <a:noFill/>
        </p:spPr>
        <p:txBody>
          <a:bodyPr wrap="square" rtlCol="0">
            <a:spAutoFit/>
          </a:bodyPr>
          <a:lstStyle/>
          <a:p>
            <a:r>
              <a:rPr lang="en-US" dirty="0"/>
              <a:t>Change page color to black</a:t>
            </a:r>
          </a:p>
        </p:txBody>
      </p:sp>
      <p:cxnSp>
        <p:nvCxnSpPr>
          <p:cNvPr id="9" name="Straight Arrow Connector 8">
            <a:extLst>
              <a:ext uri="{FF2B5EF4-FFF2-40B4-BE49-F238E27FC236}">
                <a16:creationId xmlns:a16="http://schemas.microsoft.com/office/drawing/2014/main" id="{002DDE65-E951-7F4F-8536-A49AF3420CF8}"/>
              </a:ext>
            </a:extLst>
          </p:cNvPr>
          <p:cNvCxnSpPr/>
          <p:nvPr/>
        </p:nvCxnSpPr>
        <p:spPr>
          <a:xfrm flipV="1">
            <a:off x="1092853" y="2854913"/>
            <a:ext cx="651163" cy="1551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31C467-6F27-8845-97E2-F2F4AB6CD2A6}"/>
              </a:ext>
            </a:extLst>
          </p:cNvPr>
          <p:cNvSpPr txBox="1"/>
          <p:nvPr/>
        </p:nvSpPr>
        <p:spPr>
          <a:xfrm>
            <a:off x="365488" y="4467605"/>
            <a:ext cx="2105891" cy="461665"/>
          </a:xfrm>
          <a:prstGeom prst="rect">
            <a:avLst/>
          </a:prstGeom>
          <a:noFill/>
        </p:spPr>
        <p:txBody>
          <a:bodyPr wrap="square" rtlCol="0">
            <a:spAutoFit/>
          </a:bodyPr>
          <a:lstStyle/>
          <a:p>
            <a:r>
              <a:rPr lang="en-US" dirty="0"/>
              <a:t>Draw a digit</a:t>
            </a:r>
          </a:p>
        </p:txBody>
      </p:sp>
    </p:spTree>
    <p:extLst>
      <p:ext uri="{BB962C8B-B14F-4D97-AF65-F5344CB8AC3E}">
        <p14:creationId xmlns:p14="http://schemas.microsoft.com/office/powerpoint/2010/main" val="4279066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945E-3F90-8144-A665-DF1876F607CF}"/>
              </a:ext>
            </a:extLst>
          </p:cNvPr>
          <p:cNvSpPr>
            <a:spLocks noGrp="1"/>
          </p:cNvSpPr>
          <p:nvPr>
            <p:ph type="title"/>
          </p:nvPr>
        </p:nvSpPr>
        <p:spPr/>
        <p:txBody>
          <a:bodyPr/>
          <a:lstStyle/>
          <a:p>
            <a:r>
              <a:rPr lang="en-US" dirty="0"/>
              <a:t>Recognizing Your Digits</a:t>
            </a:r>
          </a:p>
        </p:txBody>
      </p:sp>
      <p:sp>
        <p:nvSpPr>
          <p:cNvPr id="4" name="Slide Number Placeholder 3">
            <a:extLst>
              <a:ext uri="{FF2B5EF4-FFF2-40B4-BE49-F238E27FC236}">
                <a16:creationId xmlns:a16="http://schemas.microsoft.com/office/drawing/2014/main" id="{5694B6A0-D78D-AC41-8275-04A0CC76BF6F}"/>
              </a:ext>
            </a:extLst>
          </p:cNvPr>
          <p:cNvSpPr>
            <a:spLocks noGrp="1"/>
          </p:cNvSpPr>
          <p:nvPr>
            <p:ph type="sldNum" sz="quarter" idx="12"/>
          </p:nvPr>
        </p:nvSpPr>
        <p:spPr/>
        <p:txBody>
          <a:bodyPr/>
          <a:lstStyle/>
          <a:p>
            <a:pPr>
              <a:defRPr/>
            </a:pPr>
            <a:fld id="{497C6A27-C62F-4789-8D4F-AF7F735C11DC}" type="slidenum">
              <a:rPr lang="en-US" smtClean="0"/>
              <a:pPr>
                <a:defRPr/>
              </a:pPr>
              <a:t>29</a:t>
            </a:fld>
            <a:endParaRPr lang="en-US" dirty="0"/>
          </a:p>
        </p:txBody>
      </p:sp>
      <p:pic>
        <p:nvPicPr>
          <p:cNvPr id="16" name="Picture 15">
            <a:extLst>
              <a:ext uri="{FF2B5EF4-FFF2-40B4-BE49-F238E27FC236}">
                <a16:creationId xmlns:a16="http://schemas.microsoft.com/office/drawing/2014/main" id="{E92185F2-2342-4D43-9D35-8A7FC3ACAD6A}"/>
              </a:ext>
            </a:extLst>
          </p:cNvPr>
          <p:cNvPicPr>
            <a:picLocks noChangeAspect="1"/>
          </p:cNvPicPr>
          <p:nvPr/>
        </p:nvPicPr>
        <p:blipFill>
          <a:blip r:embed="rId2"/>
          <a:stretch>
            <a:fillRect/>
          </a:stretch>
        </p:blipFill>
        <p:spPr>
          <a:xfrm>
            <a:off x="403246" y="2173432"/>
            <a:ext cx="11385507" cy="3423804"/>
          </a:xfrm>
          <a:prstGeom prst="rect">
            <a:avLst/>
          </a:prstGeom>
        </p:spPr>
      </p:pic>
    </p:spTree>
    <p:extLst>
      <p:ext uri="{BB962C8B-B14F-4D97-AF65-F5344CB8AC3E}">
        <p14:creationId xmlns:p14="http://schemas.microsoft.com/office/powerpoint/2010/main" val="245461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02208" y="2168429"/>
            <a:ext cx="10485120" cy="2165827"/>
          </a:xfrm>
        </p:spPr>
        <p:txBody>
          <a:bodyPr anchor="t">
            <a:noAutofit/>
          </a:bodyPr>
          <a:lstStyle/>
          <a:p>
            <a:pPr>
              <a:buFont typeface="Arial" panose="020B0604020202020204" pitchFamily="34" charset="0"/>
              <a:buChar char="•"/>
            </a:pPr>
            <a:r>
              <a:rPr lang="en-US" sz="4000" dirty="0">
                <a:solidFill>
                  <a:srgbClr val="FF0000"/>
                </a:solidFill>
              </a:rPr>
              <a:t>Foundation of Deep Learning</a:t>
            </a:r>
            <a:endParaRPr lang="en-US" sz="4000" dirty="0"/>
          </a:p>
          <a:p>
            <a:pPr>
              <a:buFont typeface="Arial" panose="020B0604020202020204" pitchFamily="34" charset="0"/>
              <a:buChar char="•"/>
            </a:pPr>
            <a:r>
              <a:rPr lang="en-US" sz="4000" dirty="0"/>
              <a:t>MNIST Demo on TensorFlow</a:t>
            </a:r>
          </a:p>
          <a:p>
            <a:pPr marL="982980" indent="-914400">
              <a:buAutoNum type="arabicPeriod"/>
            </a:pPr>
            <a:endParaRPr lang="en-US" sz="6600" dirty="0"/>
          </a:p>
        </p:txBody>
      </p:sp>
      <p:sp>
        <p:nvSpPr>
          <p:cNvPr id="5" name="Rectangle 4"/>
          <p:cNvSpPr/>
          <p:nvPr/>
        </p:nvSpPr>
        <p:spPr>
          <a:xfrm>
            <a:off x="2112962" y="1433336"/>
            <a:ext cx="8928848" cy="55887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6" name="Rectangle 5">
            <a:extLst>
              <a:ext uri="{FF2B5EF4-FFF2-40B4-BE49-F238E27FC236}">
                <a16:creationId xmlns:a16="http://schemas.microsoft.com/office/drawing/2014/main" id="{C5F1C1DF-B3B5-784B-BBE9-2A9EA39FFBEC}"/>
              </a:ext>
            </a:extLst>
          </p:cNvPr>
          <p:cNvSpPr/>
          <p:nvPr/>
        </p:nvSpPr>
        <p:spPr>
          <a:xfrm>
            <a:off x="902208" y="4110450"/>
            <a:ext cx="10763504" cy="19315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If you have not used Python before, you will still be able to follow this lecture but we suggest to watch a Python tutorial such as  </a:t>
            </a:r>
            <a:r>
              <a:rPr lang="en-US" sz="3200" b="1" dirty="0">
                <a:solidFill>
                  <a:srgbClr val="FFFF00"/>
                </a:solidFill>
              </a:rPr>
              <a:t>https://www.youtube.com/watch?v=_uQrJ0TkZlc</a:t>
            </a:r>
          </a:p>
        </p:txBody>
      </p:sp>
    </p:spTree>
    <p:extLst>
      <p:ext uri="{BB962C8B-B14F-4D97-AF65-F5344CB8AC3E}">
        <p14:creationId xmlns:p14="http://schemas.microsoft.com/office/powerpoint/2010/main" val="3498100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3DD0-6593-274C-B961-2EAF87AB2055}"/>
              </a:ext>
            </a:extLst>
          </p:cNvPr>
          <p:cNvSpPr>
            <a:spLocks noGrp="1"/>
          </p:cNvSpPr>
          <p:nvPr>
            <p:ph type="title"/>
          </p:nvPr>
        </p:nvSpPr>
        <p:spPr/>
        <p:txBody>
          <a:bodyPr/>
          <a:lstStyle/>
          <a:p>
            <a:r>
              <a:rPr lang="en-US" dirty="0"/>
              <a:t>Typical Result</a:t>
            </a:r>
          </a:p>
        </p:txBody>
      </p:sp>
      <p:sp>
        <p:nvSpPr>
          <p:cNvPr id="4" name="Slide Number Placeholder 3">
            <a:extLst>
              <a:ext uri="{FF2B5EF4-FFF2-40B4-BE49-F238E27FC236}">
                <a16:creationId xmlns:a16="http://schemas.microsoft.com/office/drawing/2014/main" id="{A396287E-3596-3B4E-B94A-9C3FEA34CDDB}"/>
              </a:ext>
            </a:extLst>
          </p:cNvPr>
          <p:cNvSpPr>
            <a:spLocks noGrp="1"/>
          </p:cNvSpPr>
          <p:nvPr>
            <p:ph type="sldNum" sz="quarter" idx="12"/>
          </p:nvPr>
        </p:nvSpPr>
        <p:spPr/>
        <p:txBody>
          <a:bodyPr/>
          <a:lstStyle/>
          <a:p>
            <a:pPr>
              <a:defRPr/>
            </a:pPr>
            <a:fld id="{497C6A27-C62F-4789-8D4F-AF7F735C11DC}" type="slidenum">
              <a:rPr lang="en-US" smtClean="0"/>
              <a:pPr>
                <a:defRPr/>
              </a:pPr>
              <a:t>30</a:t>
            </a:fld>
            <a:endParaRPr lang="en-US" dirty="0"/>
          </a:p>
        </p:txBody>
      </p:sp>
      <p:pic>
        <p:nvPicPr>
          <p:cNvPr id="5" name="Picture 4">
            <a:extLst>
              <a:ext uri="{FF2B5EF4-FFF2-40B4-BE49-F238E27FC236}">
                <a16:creationId xmlns:a16="http://schemas.microsoft.com/office/drawing/2014/main" id="{47834AE6-3BE2-E44B-BA56-09082A85DEF4}"/>
              </a:ext>
            </a:extLst>
          </p:cNvPr>
          <p:cNvPicPr>
            <a:picLocks noChangeAspect="1"/>
          </p:cNvPicPr>
          <p:nvPr/>
        </p:nvPicPr>
        <p:blipFill>
          <a:blip r:embed="rId2"/>
          <a:stretch>
            <a:fillRect/>
          </a:stretch>
        </p:blipFill>
        <p:spPr>
          <a:xfrm>
            <a:off x="3634626" y="2184186"/>
            <a:ext cx="6731000" cy="4051300"/>
          </a:xfrm>
          <a:prstGeom prst="rect">
            <a:avLst/>
          </a:prstGeom>
        </p:spPr>
      </p:pic>
    </p:spTree>
    <p:extLst>
      <p:ext uri="{BB962C8B-B14F-4D97-AF65-F5344CB8AC3E}">
        <p14:creationId xmlns:p14="http://schemas.microsoft.com/office/powerpoint/2010/main" val="3992864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6350-76BA-459D-8399-01553D0FF8BA}"/>
              </a:ext>
            </a:extLst>
          </p:cNvPr>
          <p:cNvSpPr>
            <a:spLocks noGrp="1"/>
          </p:cNvSpPr>
          <p:nvPr>
            <p:ph type="title"/>
          </p:nvPr>
        </p:nvSpPr>
        <p:spPr/>
        <p:txBody>
          <a:bodyPr/>
          <a:lstStyle/>
          <a:p>
            <a:r>
              <a:rPr lang="en-US" dirty="0"/>
              <a:t>Effect of Lower Training Data </a:t>
            </a:r>
          </a:p>
        </p:txBody>
      </p:sp>
      <p:sp>
        <p:nvSpPr>
          <p:cNvPr id="3" name="Content Placeholder 2">
            <a:extLst>
              <a:ext uri="{FF2B5EF4-FFF2-40B4-BE49-F238E27FC236}">
                <a16:creationId xmlns:a16="http://schemas.microsoft.com/office/drawing/2014/main" id="{9F242DE8-8A95-4F46-9729-67FECF0D4D25}"/>
              </a:ext>
            </a:extLst>
          </p:cNvPr>
          <p:cNvSpPr>
            <a:spLocks noGrp="1"/>
          </p:cNvSpPr>
          <p:nvPr>
            <p:ph idx="1"/>
          </p:nvPr>
        </p:nvSpPr>
        <p:spPr/>
        <p:txBody>
          <a:bodyPr/>
          <a:lstStyle/>
          <a:p>
            <a:r>
              <a:rPr lang="en-US" dirty="0"/>
              <a:t>Adequate and comprehensive training data is crucial for good results.</a:t>
            </a:r>
          </a:p>
          <a:p>
            <a:pPr lvl="1"/>
            <a:r>
              <a:rPr lang="en-US" dirty="0"/>
              <a:t>Limited data is a huge challenge in the deep learning field.</a:t>
            </a:r>
          </a:p>
          <a:p>
            <a:r>
              <a:rPr lang="en-US" dirty="0"/>
              <a:t>Try reducing the training data:</a:t>
            </a:r>
          </a:p>
        </p:txBody>
      </p:sp>
      <p:sp>
        <p:nvSpPr>
          <p:cNvPr id="4" name="Slide Number Placeholder 3">
            <a:extLst>
              <a:ext uri="{FF2B5EF4-FFF2-40B4-BE49-F238E27FC236}">
                <a16:creationId xmlns:a16="http://schemas.microsoft.com/office/drawing/2014/main" id="{ECAEAF15-B2DD-4342-B951-4548B4C2974B}"/>
              </a:ext>
            </a:extLst>
          </p:cNvPr>
          <p:cNvSpPr>
            <a:spLocks noGrp="1"/>
          </p:cNvSpPr>
          <p:nvPr>
            <p:ph type="sldNum" sz="quarter" idx="12"/>
          </p:nvPr>
        </p:nvSpPr>
        <p:spPr/>
        <p:txBody>
          <a:bodyPr/>
          <a:lstStyle/>
          <a:p>
            <a:pPr>
              <a:defRPr/>
            </a:pPr>
            <a:fld id="{497C6A27-C62F-4789-8D4F-AF7F735C11DC}" type="slidenum">
              <a:rPr lang="en-US" smtClean="0"/>
              <a:pPr>
                <a:defRPr/>
              </a:pPr>
              <a:t>31</a:t>
            </a:fld>
            <a:endParaRPr lang="en-US" dirty="0"/>
          </a:p>
        </p:txBody>
      </p:sp>
      <p:pic>
        <p:nvPicPr>
          <p:cNvPr id="5" name="Picture 4">
            <a:extLst>
              <a:ext uri="{FF2B5EF4-FFF2-40B4-BE49-F238E27FC236}">
                <a16:creationId xmlns:a16="http://schemas.microsoft.com/office/drawing/2014/main" id="{FE064715-ECA2-4961-9D03-AACD3A4BBD70}"/>
              </a:ext>
            </a:extLst>
          </p:cNvPr>
          <p:cNvPicPr>
            <a:picLocks noChangeAspect="1"/>
          </p:cNvPicPr>
          <p:nvPr/>
        </p:nvPicPr>
        <p:blipFill>
          <a:blip r:embed="rId2"/>
          <a:stretch>
            <a:fillRect/>
          </a:stretch>
        </p:blipFill>
        <p:spPr>
          <a:xfrm>
            <a:off x="3033596" y="3904436"/>
            <a:ext cx="6124807" cy="2726004"/>
          </a:xfrm>
          <a:prstGeom prst="rect">
            <a:avLst/>
          </a:prstGeom>
        </p:spPr>
      </p:pic>
    </p:spTree>
    <p:extLst>
      <p:ext uri="{BB962C8B-B14F-4D97-AF65-F5344CB8AC3E}">
        <p14:creationId xmlns:p14="http://schemas.microsoft.com/office/powerpoint/2010/main" val="3136955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07C4-09D0-354C-BC99-D37B68060C41}"/>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C5E0394B-BD32-274B-AAA8-AD34AE19CC83}"/>
              </a:ext>
            </a:extLst>
          </p:cNvPr>
          <p:cNvSpPr>
            <a:spLocks noGrp="1"/>
          </p:cNvSpPr>
          <p:nvPr>
            <p:ph idx="1"/>
          </p:nvPr>
        </p:nvSpPr>
        <p:spPr>
          <a:xfrm>
            <a:off x="1346200" y="2057880"/>
            <a:ext cx="9260840" cy="3845080"/>
          </a:xfrm>
        </p:spPr>
        <p:txBody>
          <a:bodyPr/>
          <a:lstStyle/>
          <a:p>
            <a:pPr>
              <a:buFont typeface="Arial" panose="020B0604020202020204" pitchFamily="34" charset="0"/>
              <a:buChar char="•"/>
            </a:pPr>
            <a:r>
              <a:rPr lang="en-US" dirty="0"/>
              <a:t>Supervised learning: </a:t>
            </a:r>
            <a:r>
              <a:rPr lang="en-US" b="0" dirty="0"/>
              <a:t>We have both input and desired output data in a perfect correspondence. The network is designed to learn a mapping from an input to the matched output. The hope is to predict the output given a new input.</a:t>
            </a:r>
          </a:p>
          <a:p>
            <a:pPr>
              <a:buFont typeface="Arial" panose="020B0604020202020204" pitchFamily="34" charset="0"/>
              <a:buChar char="•"/>
            </a:pPr>
            <a:r>
              <a:rPr lang="en-US" dirty="0"/>
              <a:t>Unsupervised learning: </a:t>
            </a:r>
            <a:r>
              <a:rPr lang="en-US" b="0" dirty="0"/>
              <a:t>We have input data only without knowledge on their labels. The goal is to model hidden patterns of the input data.</a:t>
            </a:r>
          </a:p>
        </p:txBody>
      </p:sp>
      <p:sp>
        <p:nvSpPr>
          <p:cNvPr id="4" name="Slide Number Placeholder 3">
            <a:extLst>
              <a:ext uri="{FF2B5EF4-FFF2-40B4-BE49-F238E27FC236}">
                <a16:creationId xmlns:a16="http://schemas.microsoft.com/office/drawing/2014/main" id="{442D2A41-37D2-D04D-8B76-D97E4262EDFF}"/>
              </a:ext>
            </a:extLst>
          </p:cNvPr>
          <p:cNvSpPr>
            <a:spLocks noGrp="1"/>
          </p:cNvSpPr>
          <p:nvPr>
            <p:ph type="sldNum" sz="quarter" idx="12"/>
          </p:nvPr>
        </p:nvSpPr>
        <p:spPr/>
        <p:txBody>
          <a:bodyPr/>
          <a:lstStyle/>
          <a:p>
            <a:pPr>
              <a:defRPr/>
            </a:pPr>
            <a:fld id="{497C6A27-C62F-4789-8D4F-AF7F735C11DC}" type="slidenum">
              <a:rPr lang="en-US" smtClean="0"/>
              <a:pPr>
                <a:defRPr/>
              </a:pPr>
              <a:t>32</a:t>
            </a:fld>
            <a:endParaRPr lang="en-US" dirty="0"/>
          </a:p>
        </p:txBody>
      </p:sp>
    </p:spTree>
    <p:extLst>
      <p:ext uri="{BB962C8B-B14F-4D97-AF65-F5344CB8AC3E}">
        <p14:creationId xmlns:p14="http://schemas.microsoft.com/office/powerpoint/2010/main" val="353443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8293-90F0-B342-9750-47C47DEE4947}"/>
              </a:ext>
            </a:extLst>
          </p:cNvPr>
          <p:cNvSpPr>
            <a:spLocks noGrp="1"/>
          </p:cNvSpPr>
          <p:nvPr>
            <p:ph type="title"/>
          </p:nvPr>
        </p:nvSpPr>
        <p:spPr/>
        <p:txBody>
          <a:bodyPr/>
          <a:lstStyle/>
          <a:p>
            <a:r>
              <a:rPr lang="en-US" dirty="0"/>
              <a:t>Assignment</a:t>
            </a:r>
          </a:p>
        </p:txBody>
      </p:sp>
      <p:sp>
        <p:nvSpPr>
          <p:cNvPr id="4" name="Slide Number Placeholder 3">
            <a:extLst>
              <a:ext uri="{FF2B5EF4-FFF2-40B4-BE49-F238E27FC236}">
                <a16:creationId xmlns:a16="http://schemas.microsoft.com/office/drawing/2014/main" id="{A7AEB131-A0FA-834C-A62B-55E80CE03041}"/>
              </a:ext>
            </a:extLst>
          </p:cNvPr>
          <p:cNvSpPr>
            <a:spLocks noGrp="1"/>
          </p:cNvSpPr>
          <p:nvPr>
            <p:ph type="sldNum" sz="quarter" idx="12"/>
          </p:nvPr>
        </p:nvSpPr>
        <p:spPr/>
        <p:txBody>
          <a:bodyPr/>
          <a:lstStyle/>
          <a:p>
            <a:pPr>
              <a:defRPr/>
            </a:pPr>
            <a:fld id="{497C6A27-C62F-4789-8D4F-AF7F735C11DC}" type="slidenum">
              <a:rPr lang="en-US" smtClean="0"/>
              <a:pPr>
                <a:defRPr/>
              </a:pPr>
              <a:t>33</a:t>
            </a:fld>
            <a:endParaRPr lang="en-US" dirty="0"/>
          </a:p>
        </p:txBody>
      </p:sp>
      <p:sp>
        <p:nvSpPr>
          <p:cNvPr id="5" name="TextBox 4">
            <a:extLst>
              <a:ext uri="{FF2B5EF4-FFF2-40B4-BE49-F238E27FC236}">
                <a16:creationId xmlns:a16="http://schemas.microsoft.com/office/drawing/2014/main" id="{4C73EE36-E70F-9940-A5B6-84C16729B97C}"/>
              </a:ext>
            </a:extLst>
          </p:cNvPr>
          <p:cNvSpPr txBox="1"/>
          <p:nvPr/>
        </p:nvSpPr>
        <p:spPr>
          <a:xfrm>
            <a:off x="1106164" y="1758213"/>
            <a:ext cx="9979672"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t>Alter aspects of the neural network, data, etc. and report the results. Try to achieve a superior network performance.</a:t>
            </a:r>
          </a:p>
          <a:p>
            <a:pPr marL="342900" indent="-342900">
              <a:buFont typeface="Arial" panose="020B0604020202020204" pitchFamily="34" charset="0"/>
              <a:buChar char="•"/>
            </a:pPr>
            <a:r>
              <a:rPr lang="en-US" sz="2800" dirty="0"/>
              <a:t>Some ideas for alteration:</a:t>
            </a:r>
          </a:p>
          <a:p>
            <a:pPr marL="800100" lvl="1" indent="-342900">
              <a:buFont typeface="Arial" panose="020B0604020202020204" pitchFamily="34" charset="0"/>
              <a:buChar char="•"/>
            </a:pPr>
            <a:r>
              <a:rPr lang="en-US" sz="2800" dirty="0"/>
              <a:t>Network architecture (neurons, layers)</a:t>
            </a:r>
          </a:p>
          <a:p>
            <a:pPr marL="800100" lvl="1" indent="-342900">
              <a:buFont typeface="Arial" panose="020B0604020202020204" pitchFamily="34" charset="0"/>
              <a:buChar char="•"/>
            </a:pPr>
            <a:r>
              <a:rPr lang="en-US" sz="2800" dirty="0"/>
              <a:t>Network activation function(s)</a:t>
            </a:r>
          </a:p>
          <a:p>
            <a:pPr marL="800100" lvl="1" indent="-342900">
              <a:buFont typeface="Arial" panose="020B0604020202020204" pitchFamily="34" charset="0"/>
              <a:buChar char="•"/>
            </a:pPr>
            <a:r>
              <a:rPr lang="en-US" sz="2800" dirty="0"/>
              <a:t>Learning Rate</a:t>
            </a:r>
          </a:p>
          <a:p>
            <a:pPr marL="800100" lvl="1" indent="-342900">
              <a:buFont typeface="Arial" panose="020B0604020202020204" pitchFamily="34" charset="0"/>
              <a:buChar char="•"/>
            </a:pPr>
            <a:r>
              <a:rPr lang="en-US" sz="2800" dirty="0"/>
              <a:t>Number of epochs/batch sizes</a:t>
            </a:r>
          </a:p>
          <a:p>
            <a:endParaRPr lang="en-US" dirty="0"/>
          </a:p>
        </p:txBody>
      </p:sp>
    </p:spTree>
    <p:extLst>
      <p:ext uri="{BB962C8B-B14F-4D97-AF65-F5344CB8AC3E}">
        <p14:creationId xmlns:p14="http://schemas.microsoft.com/office/powerpoint/2010/main" val="2378655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8293-90F0-B342-9750-47C47DEE4947}"/>
              </a:ext>
            </a:extLst>
          </p:cNvPr>
          <p:cNvSpPr>
            <a:spLocks noGrp="1"/>
          </p:cNvSpPr>
          <p:nvPr>
            <p:ph type="title"/>
          </p:nvPr>
        </p:nvSpPr>
        <p:spPr/>
        <p:txBody>
          <a:bodyPr/>
          <a:lstStyle/>
          <a:p>
            <a:r>
              <a:rPr lang="en-US" dirty="0"/>
              <a:t>Supplementary Material</a:t>
            </a:r>
          </a:p>
        </p:txBody>
      </p:sp>
      <p:sp>
        <p:nvSpPr>
          <p:cNvPr id="4" name="Slide Number Placeholder 3">
            <a:extLst>
              <a:ext uri="{FF2B5EF4-FFF2-40B4-BE49-F238E27FC236}">
                <a16:creationId xmlns:a16="http://schemas.microsoft.com/office/drawing/2014/main" id="{A7AEB131-A0FA-834C-A62B-55E80CE03041}"/>
              </a:ext>
            </a:extLst>
          </p:cNvPr>
          <p:cNvSpPr>
            <a:spLocks noGrp="1"/>
          </p:cNvSpPr>
          <p:nvPr>
            <p:ph type="sldNum" sz="quarter" idx="12"/>
          </p:nvPr>
        </p:nvSpPr>
        <p:spPr/>
        <p:txBody>
          <a:bodyPr/>
          <a:lstStyle/>
          <a:p>
            <a:pPr>
              <a:defRPr/>
            </a:pPr>
            <a:fld id="{497C6A27-C62F-4789-8D4F-AF7F735C11DC}" type="slidenum">
              <a:rPr lang="en-US" smtClean="0"/>
              <a:pPr>
                <a:defRPr/>
              </a:pPr>
              <a:t>34</a:t>
            </a:fld>
            <a:endParaRPr lang="en-US" dirty="0"/>
          </a:p>
        </p:txBody>
      </p:sp>
      <p:sp>
        <p:nvSpPr>
          <p:cNvPr id="5" name="TextBox 4">
            <a:extLst>
              <a:ext uri="{FF2B5EF4-FFF2-40B4-BE49-F238E27FC236}">
                <a16:creationId xmlns:a16="http://schemas.microsoft.com/office/drawing/2014/main" id="{4C73EE36-E70F-9940-A5B6-84C16729B97C}"/>
              </a:ext>
            </a:extLst>
          </p:cNvPr>
          <p:cNvSpPr txBox="1"/>
          <p:nvPr/>
        </p:nvSpPr>
        <p:spPr>
          <a:xfrm>
            <a:off x="1855487" y="4682653"/>
            <a:ext cx="8481023" cy="2308324"/>
          </a:xfrm>
          <a:prstGeom prst="rect">
            <a:avLst/>
          </a:prstGeom>
          <a:noFill/>
        </p:spPr>
        <p:txBody>
          <a:bodyPr wrap="square" rtlCol="0">
            <a:spAutoFit/>
          </a:bodyPr>
          <a:lstStyle/>
          <a:p>
            <a:r>
              <a:rPr lang="en-US" u="sng" dirty="0">
                <a:hlinkClick r:id="rId2"/>
              </a:rPr>
              <a:t>https://www.youtube.com/watch?v=aircAruvnKk&amp;t=1s</a:t>
            </a:r>
            <a:br>
              <a:rPr lang="en-US" dirty="0"/>
            </a:br>
            <a:r>
              <a:rPr lang="en-US" u="sng" dirty="0">
                <a:hlinkClick r:id="rId3"/>
              </a:rPr>
              <a:t>https://www.youtube.com/watch?v=IHZwWFHWa-w&amp;t=656s</a:t>
            </a:r>
            <a:endParaRPr lang="en-US" dirty="0"/>
          </a:p>
          <a:p>
            <a:r>
              <a:rPr lang="en-US" u="sng" dirty="0">
                <a:hlinkClick r:id="rId4"/>
              </a:rPr>
              <a:t>https://www.youtube.com/watch?v=Ilg3gGewQ5U</a:t>
            </a:r>
            <a:endParaRPr lang="en-US" dirty="0"/>
          </a:p>
          <a:p>
            <a:r>
              <a:rPr lang="en-US" u="sng" dirty="0">
                <a:hlinkClick r:id="rId5" tooltip="https://www.youtube.com/watch?v=tIeHLnjs5U8"/>
              </a:rPr>
              <a:t>https://www.youtube.com/watch?v=tIeHLnjs5U8</a:t>
            </a:r>
            <a:endParaRPr lang="en-US" dirty="0"/>
          </a:p>
          <a:p>
            <a:r>
              <a:rPr lang="en-US" dirty="0"/>
              <a:t>Watch 4-part series on deep-learning</a:t>
            </a:r>
          </a:p>
          <a:p>
            <a:endParaRPr lang="en-US" dirty="0"/>
          </a:p>
        </p:txBody>
      </p:sp>
      <p:pic>
        <p:nvPicPr>
          <p:cNvPr id="3" name="Picture 2">
            <a:extLst>
              <a:ext uri="{FF2B5EF4-FFF2-40B4-BE49-F238E27FC236}">
                <a16:creationId xmlns:a16="http://schemas.microsoft.com/office/drawing/2014/main" id="{416A2D29-6EE3-4167-9630-F639CD2D13DC}"/>
              </a:ext>
            </a:extLst>
          </p:cNvPr>
          <p:cNvPicPr>
            <a:picLocks noChangeAspect="1"/>
          </p:cNvPicPr>
          <p:nvPr/>
        </p:nvPicPr>
        <p:blipFill>
          <a:blip r:embed="rId6"/>
          <a:stretch>
            <a:fillRect/>
          </a:stretch>
        </p:blipFill>
        <p:spPr>
          <a:xfrm>
            <a:off x="402771" y="2344738"/>
            <a:ext cx="11386457" cy="1774681"/>
          </a:xfrm>
          <a:prstGeom prst="rect">
            <a:avLst/>
          </a:prstGeom>
        </p:spPr>
      </p:pic>
    </p:spTree>
    <p:extLst>
      <p:ext uri="{BB962C8B-B14F-4D97-AF65-F5344CB8AC3E}">
        <p14:creationId xmlns:p14="http://schemas.microsoft.com/office/powerpoint/2010/main" val="161213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E011-5A87-4289-B65E-8843F114378F}"/>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2DA49B05-DB82-4E52-9754-2FDA8EA0F616}"/>
              </a:ext>
            </a:extLst>
          </p:cNvPr>
          <p:cNvSpPr>
            <a:spLocks noGrp="1"/>
          </p:cNvSpPr>
          <p:nvPr>
            <p:ph idx="1"/>
          </p:nvPr>
        </p:nvSpPr>
        <p:spPr>
          <a:xfrm>
            <a:off x="1009650" y="2507460"/>
            <a:ext cx="10363200" cy="2997990"/>
          </a:xfrm>
        </p:spPr>
        <p:txBody>
          <a:bodyPr/>
          <a:lstStyle/>
          <a:p>
            <a:pPr>
              <a:buFont typeface="Arial" panose="020B0604020202020204" pitchFamily="34" charset="0"/>
              <a:buChar char="•"/>
            </a:pPr>
            <a:r>
              <a:rPr lang="en-US" dirty="0"/>
              <a:t>DNN can be simply viewed as an architecture implementing a mathematical function that maps an input to an output</a:t>
            </a:r>
          </a:p>
          <a:p>
            <a:pPr>
              <a:buFont typeface="Arial" panose="020B0604020202020204" pitchFamily="34" charset="0"/>
              <a:buChar char="•"/>
            </a:pPr>
            <a:r>
              <a:rPr lang="en-US" dirty="0"/>
              <a:t>DNN learns from examples/data, and then slowly adjusts their parameters to approach the desired output</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505FB56D-8E33-4F05-8602-CC05B3120D0C}"/>
              </a:ext>
            </a:extLst>
          </p:cNvPr>
          <p:cNvSpPr>
            <a:spLocks noGrp="1"/>
          </p:cNvSpPr>
          <p:nvPr>
            <p:ph type="sldNum" sz="quarter" idx="12"/>
          </p:nvPr>
        </p:nvSpPr>
        <p:spPr/>
        <p:txBody>
          <a:bodyPr/>
          <a:lstStyle/>
          <a:p>
            <a:pPr>
              <a:defRPr/>
            </a:pPr>
            <a:fld id="{497C6A27-C62F-4789-8D4F-AF7F735C11DC}" type="slidenum">
              <a:rPr lang="en-US" smtClean="0"/>
              <a:pPr>
                <a:defRPr/>
              </a:pPr>
              <a:t>4</a:t>
            </a:fld>
            <a:endParaRPr lang="en-US" dirty="0"/>
          </a:p>
        </p:txBody>
      </p:sp>
    </p:spTree>
    <p:extLst>
      <p:ext uri="{BB962C8B-B14F-4D97-AF65-F5344CB8AC3E}">
        <p14:creationId xmlns:p14="http://schemas.microsoft.com/office/powerpoint/2010/main" val="113074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2381-9335-EE42-BBF6-E5A8D61096D4}"/>
              </a:ext>
            </a:extLst>
          </p:cNvPr>
          <p:cNvSpPr>
            <a:spLocks noGrp="1"/>
          </p:cNvSpPr>
          <p:nvPr>
            <p:ph type="title"/>
          </p:nvPr>
        </p:nvSpPr>
        <p:spPr/>
        <p:txBody>
          <a:bodyPr/>
          <a:lstStyle/>
          <a:p>
            <a:r>
              <a:rPr lang="en-US" dirty="0"/>
              <a:t>Digit Recognition</a:t>
            </a:r>
          </a:p>
        </p:txBody>
      </p:sp>
      <p:sp>
        <p:nvSpPr>
          <p:cNvPr id="5" name="Rectangle 4">
            <a:extLst>
              <a:ext uri="{FF2B5EF4-FFF2-40B4-BE49-F238E27FC236}">
                <a16:creationId xmlns:a16="http://schemas.microsoft.com/office/drawing/2014/main" id="{F772DFF5-9D27-5143-A9B9-9A506F47B8D9}"/>
              </a:ext>
            </a:extLst>
          </p:cNvPr>
          <p:cNvSpPr/>
          <p:nvPr/>
        </p:nvSpPr>
        <p:spPr>
          <a:xfrm>
            <a:off x="5291952" y="2635484"/>
            <a:ext cx="1867654" cy="96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Neural network</a:t>
            </a:r>
          </a:p>
        </p:txBody>
      </p:sp>
      <p:cxnSp>
        <p:nvCxnSpPr>
          <p:cNvPr id="6" name="Straight Arrow Connector 5">
            <a:extLst>
              <a:ext uri="{FF2B5EF4-FFF2-40B4-BE49-F238E27FC236}">
                <a16:creationId xmlns:a16="http://schemas.microsoft.com/office/drawing/2014/main" id="{B51B9894-BD5A-8047-A570-4A050C39ADA2}"/>
              </a:ext>
            </a:extLst>
          </p:cNvPr>
          <p:cNvCxnSpPr>
            <a:cxnSpLocks/>
            <a:stCxn id="8" idx="3"/>
            <a:endCxn id="5" idx="1"/>
          </p:cNvCxnSpPr>
          <p:nvPr/>
        </p:nvCxnSpPr>
        <p:spPr>
          <a:xfrm flipV="1">
            <a:off x="3615552" y="3118084"/>
            <a:ext cx="1676400" cy="3822"/>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48EF5383-CF72-8644-A242-158DF30DFBC9}"/>
              </a:ext>
            </a:extLst>
          </p:cNvPr>
          <p:cNvCxnSpPr>
            <a:cxnSpLocks/>
            <a:stCxn id="5" idx="3"/>
            <a:endCxn id="9" idx="1"/>
          </p:cNvCxnSpPr>
          <p:nvPr/>
        </p:nvCxnSpPr>
        <p:spPr>
          <a:xfrm flipV="1">
            <a:off x="7159606" y="3110440"/>
            <a:ext cx="1416841" cy="7644"/>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sp>
        <p:nvSpPr>
          <p:cNvPr id="8" name="Rectangle 7">
            <a:extLst>
              <a:ext uri="{FF2B5EF4-FFF2-40B4-BE49-F238E27FC236}">
                <a16:creationId xmlns:a16="http://schemas.microsoft.com/office/drawing/2014/main" id="{ECF34D04-1793-5A4D-8218-CFF2B350147F}"/>
              </a:ext>
            </a:extLst>
          </p:cNvPr>
          <p:cNvSpPr/>
          <p:nvPr/>
        </p:nvSpPr>
        <p:spPr>
          <a:xfrm>
            <a:off x="1747898" y="2639306"/>
            <a:ext cx="1867654" cy="96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Input</a:t>
            </a:r>
          </a:p>
        </p:txBody>
      </p:sp>
      <p:sp>
        <p:nvSpPr>
          <p:cNvPr id="9" name="Rectangle 8">
            <a:extLst>
              <a:ext uri="{FF2B5EF4-FFF2-40B4-BE49-F238E27FC236}">
                <a16:creationId xmlns:a16="http://schemas.microsoft.com/office/drawing/2014/main" id="{411E7F9A-B06F-D945-814A-E1AF17F20C2D}"/>
              </a:ext>
            </a:extLst>
          </p:cNvPr>
          <p:cNvSpPr/>
          <p:nvPr/>
        </p:nvSpPr>
        <p:spPr>
          <a:xfrm>
            <a:off x="8576447" y="2627840"/>
            <a:ext cx="1867654" cy="96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Output</a:t>
            </a:r>
          </a:p>
        </p:txBody>
      </p:sp>
      <p:pic>
        <p:nvPicPr>
          <p:cNvPr id="10" name="Picture 9">
            <a:extLst>
              <a:ext uri="{FF2B5EF4-FFF2-40B4-BE49-F238E27FC236}">
                <a16:creationId xmlns:a16="http://schemas.microsoft.com/office/drawing/2014/main" id="{BB052745-AA2C-1D4F-A576-9DD6B0FBDB96}"/>
              </a:ext>
            </a:extLst>
          </p:cNvPr>
          <p:cNvPicPr>
            <a:picLocks noChangeAspect="1"/>
          </p:cNvPicPr>
          <p:nvPr/>
        </p:nvPicPr>
        <p:blipFill>
          <a:blip r:embed="rId3"/>
          <a:stretch>
            <a:fillRect/>
          </a:stretch>
        </p:blipFill>
        <p:spPr>
          <a:xfrm>
            <a:off x="1544956" y="3949835"/>
            <a:ext cx="2194240" cy="2131547"/>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46A0CC-B55C-0549-8418-D6D7996F6604}"/>
                  </a:ext>
                </a:extLst>
              </p:cNvPr>
              <p:cNvSpPr txBox="1"/>
              <p:nvPr/>
            </p:nvSpPr>
            <p:spPr>
              <a:xfrm>
                <a:off x="2121187" y="6135782"/>
                <a:ext cx="11210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0" dirty="0" smtClean="0">
                          <a:latin typeface="Cambria Math" panose="02040503050406030204" pitchFamily="18" charset="0"/>
                        </a:rPr>
                        <m:t>28</m:t>
                      </m:r>
                      <m:r>
                        <a:rPr lang="en-US" i="0" dirty="0" smtClean="0">
                          <a:latin typeface="Cambria Math" panose="02040503050406030204" pitchFamily="18" charset="0"/>
                          <a:ea typeface="Cambria Math" panose="02040503050406030204" pitchFamily="18" charset="0"/>
                        </a:rPr>
                        <m:t>×</m:t>
                      </m:r>
                      <m:r>
                        <a:rPr lang="en-US" i="0" dirty="0" smtClean="0">
                          <a:latin typeface="Cambria Math" panose="02040503050406030204" pitchFamily="18" charset="0"/>
                        </a:rPr>
                        <m:t>28</m:t>
                      </m:r>
                    </m:oMath>
                  </m:oMathPara>
                </a14:m>
                <a:endParaRPr lang="en-US"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F046A0CC-B55C-0549-8418-D6D7996F6604}"/>
                  </a:ext>
                </a:extLst>
              </p:cNvPr>
              <p:cNvSpPr txBox="1">
                <a:spLocks noRot="1" noChangeAspect="1" noMove="1" noResize="1" noEditPoints="1" noAdjustHandles="1" noChangeArrowheads="1" noChangeShapeType="1" noTextEdit="1"/>
              </p:cNvSpPr>
              <p:nvPr/>
            </p:nvSpPr>
            <p:spPr>
              <a:xfrm>
                <a:off x="2121187" y="6135782"/>
                <a:ext cx="1121076" cy="369332"/>
              </a:xfrm>
              <a:prstGeom prst="rect">
                <a:avLst/>
              </a:prstGeom>
              <a:blipFill>
                <a:blip r:embed="rId4"/>
                <a:stretch>
                  <a:fillRect l="-5435" r="-5435" b="-100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F1B9E67-9377-45BB-B120-29ED42ED5253}"/>
              </a:ext>
            </a:extLst>
          </p:cNvPr>
          <p:cNvSpPr txBox="1"/>
          <p:nvPr/>
        </p:nvSpPr>
        <p:spPr>
          <a:xfrm>
            <a:off x="9096252" y="4013221"/>
            <a:ext cx="1371600" cy="1862048"/>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8</a:t>
            </a:r>
          </a:p>
        </p:txBody>
      </p:sp>
      <mc:AlternateContent xmlns:mc="http://schemas.openxmlformats.org/markup-compatibility/2006" xmlns:a14="http://schemas.microsoft.com/office/drawing/2010/main">
        <mc:Choice Requires="a14">
          <p:sp>
            <p:nvSpPr>
              <p:cNvPr id="13" name="Rectangle 12"/>
              <p:cNvSpPr/>
              <p:nvPr/>
            </p:nvSpPr>
            <p:spPr>
              <a:xfrm>
                <a:off x="1596528" y="1842519"/>
                <a:ext cx="9270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𝐁</m:t>
                      </m:r>
                      <m:r>
                        <a:rPr lang="en-US" b="1" dirty="0">
                          <a:latin typeface="Cambria Math" panose="02040503050406030204" pitchFamily="18" charset="0"/>
                        </a:rPr>
                        <m:t>𝐞𝐟𝐨𝐫𝐞</m:t>
                      </m:r>
                      <m:r>
                        <a:rPr lang="en-US" b="1" dirty="0">
                          <a:latin typeface="Cambria Math" panose="02040503050406030204" pitchFamily="18" charset="0"/>
                        </a:rPr>
                        <m:t> </m:t>
                      </m:r>
                      <m:r>
                        <a:rPr lang="en-US" b="1" dirty="0">
                          <a:latin typeface="Cambria Math" panose="02040503050406030204" pitchFamily="18" charset="0"/>
                        </a:rPr>
                        <m:t>𝐢𝐧𝐩𝐮𝐭𝐭𝐢𝐧𝐠</m:t>
                      </m:r>
                      <m:r>
                        <a:rPr lang="en-US" b="1" dirty="0">
                          <a:latin typeface="Cambria Math" panose="02040503050406030204" pitchFamily="18" charset="0"/>
                        </a:rPr>
                        <m:t> </m:t>
                      </m:r>
                      <m:r>
                        <a:rPr lang="en-US" b="1" dirty="0">
                          <a:latin typeface="Cambria Math" panose="02040503050406030204" pitchFamily="18" charset="0"/>
                        </a:rPr>
                        <m:t>𝐭𝐨</m:t>
                      </m:r>
                      <m:r>
                        <a:rPr lang="en-US" b="1" dirty="0">
                          <a:latin typeface="Cambria Math" panose="02040503050406030204" pitchFamily="18" charset="0"/>
                        </a:rPr>
                        <m:t> </m:t>
                      </m:r>
                      <m:r>
                        <a:rPr lang="en-US" b="1" dirty="0">
                          <a:latin typeface="Cambria Math" panose="02040503050406030204" pitchFamily="18" charset="0"/>
                        </a:rPr>
                        <m:t>𝐭𝐡𝐞</m:t>
                      </m:r>
                      <m:r>
                        <a:rPr lang="en-US" b="1" dirty="0">
                          <a:latin typeface="Cambria Math" panose="02040503050406030204" pitchFamily="18" charset="0"/>
                        </a:rPr>
                        <m:t> </m:t>
                      </m:r>
                      <m:r>
                        <a:rPr lang="en-US" b="1" dirty="0">
                          <a:latin typeface="Cambria Math" panose="02040503050406030204" pitchFamily="18" charset="0"/>
                        </a:rPr>
                        <m:t>𝐧𝐞𝐮𝐫𝐚𝐥</m:t>
                      </m:r>
                      <m:r>
                        <a:rPr lang="en-US" b="1" dirty="0">
                          <a:latin typeface="Cambria Math" panose="02040503050406030204" pitchFamily="18" charset="0"/>
                        </a:rPr>
                        <m:t> </m:t>
                      </m:r>
                      <m:r>
                        <a:rPr lang="en-US" b="1" dirty="0">
                          <a:latin typeface="Cambria Math" panose="02040503050406030204" pitchFamily="18" charset="0"/>
                        </a:rPr>
                        <m:t>𝐧𝐞𝐭𝐰𝐨𝐫𝐤</m:t>
                      </m:r>
                      <m:r>
                        <a:rPr lang="en-US" b="1" dirty="0">
                          <a:latin typeface="Cambria Math" panose="02040503050406030204" pitchFamily="18" charset="0"/>
                        </a:rPr>
                        <m:t>, </m:t>
                      </m:r>
                      <m:r>
                        <a:rPr lang="en-US" b="1" dirty="0">
                          <a:latin typeface="Cambria Math" panose="02040503050406030204" pitchFamily="18" charset="0"/>
                        </a:rPr>
                        <m:t>𝐝𝐚𝐭𝐚</m:t>
                      </m:r>
                      <m:r>
                        <a:rPr lang="en-US" b="1" dirty="0">
                          <a:latin typeface="Cambria Math" panose="02040503050406030204" pitchFamily="18" charset="0"/>
                        </a:rPr>
                        <m:t> </m:t>
                      </m:r>
                      <m:r>
                        <a:rPr lang="en-US" b="1" dirty="0">
                          <a:latin typeface="Cambria Math" panose="02040503050406030204" pitchFamily="18" charset="0"/>
                        </a:rPr>
                        <m:t>𝐚𝐫𝐞</m:t>
                      </m:r>
                      <m:r>
                        <a:rPr lang="en-US" b="1" dirty="0">
                          <a:latin typeface="Cambria Math" panose="02040503050406030204" pitchFamily="18" charset="0"/>
                        </a:rPr>
                        <m:t> </m:t>
                      </m:r>
                      <m:r>
                        <a:rPr lang="en-US" b="1" i="0" dirty="0" smtClean="0">
                          <a:latin typeface="Cambria Math" panose="02040503050406030204" pitchFamily="18" charset="0"/>
                        </a:rPr>
                        <m:t>𝐢𝐧</m:t>
                      </m:r>
                      <m:r>
                        <a:rPr lang="en-US" b="1" i="0" dirty="0" smtClean="0">
                          <a:latin typeface="Cambria Math" panose="02040503050406030204" pitchFamily="18" charset="0"/>
                        </a:rPr>
                        <m:t> </m:t>
                      </m:r>
                      <m:r>
                        <a:rPr lang="en-US" b="1" i="0" dirty="0" smtClean="0">
                          <a:latin typeface="Cambria Math" panose="02040503050406030204" pitchFamily="18" charset="0"/>
                        </a:rPr>
                        <m:t>𝐚𝐧</m:t>
                      </m:r>
                      <m:r>
                        <a:rPr lang="en-US" b="1" i="0" dirty="0" smtClean="0">
                          <a:latin typeface="Cambria Math" panose="02040503050406030204" pitchFamily="18" charset="0"/>
                        </a:rPr>
                        <m:t> </m:t>
                      </m:r>
                      <m:r>
                        <a:rPr lang="en-US" b="1" dirty="0">
                          <a:latin typeface="Cambria Math" panose="02040503050406030204" pitchFamily="18" charset="0"/>
                        </a:rPr>
                        <m:t>𝐧𝐩</m:t>
                      </m:r>
                      <m:r>
                        <a:rPr lang="en-US" b="1" dirty="0">
                          <a:latin typeface="Cambria Math" panose="02040503050406030204" pitchFamily="18" charset="0"/>
                        </a:rPr>
                        <m:t> </m:t>
                      </m:r>
                      <m:r>
                        <a:rPr lang="en-US" b="1" dirty="0">
                          <a:latin typeface="Cambria Math" panose="02040503050406030204" pitchFamily="18" charset="0"/>
                        </a:rPr>
                        <m:t>𝐚𝐫𝐫𝐚𝐲</m:t>
                      </m:r>
                    </m:oMath>
                  </m:oMathPara>
                </a14:m>
                <a:endParaRPr lang="en-US" b="1" dirty="0">
                  <a:latin typeface="Arial" panose="020B0604020202020204" pitchFamily="34" charset="0"/>
                  <a:cs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1596528" y="1842519"/>
                <a:ext cx="9270487" cy="461665"/>
              </a:xfrm>
              <a:prstGeom prst="rect">
                <a:avLst/>
              </a:prstGeom>
              <a:blipFill>
                <a:blip r:embed="rId5"/>
                <a:stretch>
                  <a:fillRect b="-19737"/>
                </a:stretch>
              </a:blipFill>
            </p:spPr>
            <p:txBody>
              <a:bodyPr/>
              <a:lstStyle/>
              <a:p>
                <a:r>
                  <a:rPr lang="en-US">
                    <a:noFill/>
                  </a:rPr>
                  <a:t> </a:t>
                </a:r>
              </a:p>
            </p:txBody>
          </p:sp>
        </mc:Fallback>
      </mc:AlternateContent>
    </p:spTree>
    <p:extLst>
      <p:ext uri="{BB962C8B-B14F-4D97-AF65-F5344CB8AC3E}">
        <p14:creationId xmlns:p14="http://schemas.microsoft.com/office/powerpoint/2010/main" val="8406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FD3E-5590-4232-8F31-662E91196240}"/>
              </a:ext>
            </a:extLst>
          </p:cNvPr>
          <p:cNvSpPr>
            <a:spLocks noGrp="1"/>
          </p:cNvSpPr>
          <p:nvPr>
            <p:ph type="title"/>
          </p:nvPr>
        </p:nvSpPr>
        <p:spPr/>
        <p:txBody>
          <a:bodyPr/>
          <a:lstStyle/>
          <a:p>
            <a:r>
              <a:rPr lang="en-US" dirty="0"/>
              <a:t>Multi-layer Neural Network</a:t>
            </a:r>
          </a:p>
        </p:txBody>
      </p:sp>
      <p:pic>
        <p:nvPicPr>
          <p:cNvPr id="5" name="Picture 4">
            <a:extLst>
              <a:ext uri="{FF2B5EF4-FFF2-40B4-BE49-F238E27FC236}">
                <a16:creationId xmlns:a16="http://schemas.microsoft.com/office/drawing/2014/main" id="{CD457D85-2F22-4044-9B4D-06211D195444}"/>
              </a:ext>
            </a:extLst>
          </p:cNvPr>
          <p:cNvPicPr>
            <a:picLocks noChangeAspect="1"/>
          </p:cNvPicPr>
          <p:nvPr/>
        </p:nvPicPr>
        <p:blipFill>
          <a:blip r:embed="rId2"/>
          <a:stretch>
            <a:fillRect/>
          </a:stretch>
        </p:blipFill>
        <p:spPr>
          <a:xfrm>
            <a:off x="3662061" y="1710983"/>
            <a:ext cx="4867877" cy="4421178"/>
          </a:xfrm>
          <a:prstGeom prst="rect">
            <a:avLst/>
          </a:prstGeom>
        </p:spPr>
      </p:pic>
    </p:spTree>
    <p:extLst>
      <p:ext uri="{BB962C8B-B14F-4D97-AF65-F5344CB8AC3E}">
        <p14:creationId xmlns:p14="http://schemas.microsoft.com/office/powerpoint/2010/main" val="216669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02208" y="2168429"/>
            <a:ext cx="10485120" cy="2165827"/>
          </a:xfrm>
        </p:spPr>
        <p:txBody>
          <a:bodyPr anchor="t">
            <a:noAutofit/>
          </a:bodyPr>
          <a:lstStyle/>
          <a:p>
            <a:pPr>
              <a:buFont typeface="Arial" panose="020B0604020202020204" pitchFamily="34" charset="0"/>
              <a:buChar char="•"/>
            </a:pPr>
            <a:r>
              <a:rPr lang="en-US" sz="4000" dirty="0"/>
              <a:t>Foundation of Deep Learning</a:t>
            </a:r>
          </a:p>
          <a:p>
            <a:pPr>
              <a:buFont typeface="Arial" panose="020B0604020202020204" pitchFamily="34" charset="0"/>
              <a:buChar char="•"/>
            </a:pPr>
            <a:r>
              <a:rPr lang="en-US" sz="4000" dirty="0">
                <a:solidFill>
                  <a:srgbClr val="FF0000"/>
                </a:solidFill>
              </a:rPr>
              <a:t>MNIST Demo on TensorFlow</a:t>
            </a:r>
          </a:p>
          <a:p>
            <a:pPr marL="982980" indent="-914400">
              <a:buAutoNum type="arabicPeriod"/>
            </a:pPr>
            <a:endParaRPr lang="en-US" sz="6600" dirty="0"/>
          </a:p>
        </p:txBody>
      </p:sp>
      <p:sp>
        <p:nvSpPr>
          <p:cNvPr id="5" name="Rectangle 4"/>
          <p:cNvSpPr/>
          <p:nvPr/>
        </p:nvSpPr>
        <p:spPr>
          <a:xfrm>
            <a:off x="2112962" y="1433336"/>
            <a:ext cx="8928848" cy="55887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Tree>
    <p:extLst>
      <p:ext uri="{BB962C8B-B14F-4D97-AF65-F5344CB8AC3E}">
        <p14:creationId xmlns:p14="http://schemas.microsoft.com/office/powerpoint/2010/main" val="384633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1B36-23A2-EF45-AAF5-B0F07DDA072E}"/>
              </a:ext>
            </a:extLst>
          </p:cNvPr>
          <p:cNvSpPr>
            <a:spLocks noGrp="1"/>
          </p:cNvSpPr>
          <p:nvPr>
            <p:ph type="title"/>
          </p:nvPr>
        </p:nvSpPr>
        <p:spPr/>
        <p:txBody>
          <a:bodyPr/>
          <a:lstStyle/>
          <a:p>
            <a:r>
              <a:rPr lang="en-US" dirty="0"/>
              <a:t>How to run the MNIST script</a:t>
            </a:r>
          </a:p>
        </p:txBody>
      </p:sp>
      <p:sp>
        <p:nvSpPr>
          <p:cNvPr id="3" name="Content Placeholder 2">
            <a:extLst>
              <a:ext uri="{FF2B5EF4-FFF2-40B4-BE49-F238E27FC236}">
                <a16:creationId xmlns:a16="http://schemas.microsoft.com/office/drawing/2014/main" id="{B3FF37E4-3A55-5D4B-A4CA-6A9AAE8672AE}"/>
              </a:ext>
            </a:extLst>
          </p:cNvPr>
          <p:cNvSpPr>
            <a:spLocks noGrp="1"/>
          </p:cNvSpPr>
          <p:nvPr>
            <p:ph idx="1"/>
          </p:nvPr>
        </p:nvSpPr>
        <p:spPr/>
        <p:txBody>
          <a:bodyPr>
            <a:normAutofit/>
          </a:bodyPr>
          <a:lstStyle/>
          <a:p>
            <a:pPr marL="582930" indent="-514350">
              <a:buAutoNum type="arabicPeriod"/>
            </a:pPr>
            <a:r>
              <a:rPr lang="en-US" b="0" dirty="0"/>
              <a:t>Download the files we uploaded to LMS.</a:t>
            </a:r>
          </a:p>
          <a:p>
            <a:pPr marL="582930" indent="-514350">
              <a:buAutoNum type="arabicPeriod"/>
            </a:pPr>
            <a:r>
              <a:rPr lang="en-US" b="0" dirty="0"/>
              <a:t>Open ‘hands_on_1_lecture.ipynb’ and choose in Google </a:t>
            </a:r>
            <a:r>
              <a:rPr lang="en-US" b="0" dirty="0" err="1"/>
              <a:t>Colaboratory</a:t>
            </a:r>
            <a:r>
              <a:rPr lang="en-US" b="0" dirty="0"/>
              <a:t>.</a:t>
            </a:r>
          </a:p>
          <a:p>
            <a:pPr marL="582930" indent="-514350">
              <a:buAutoNum type="arabicPeriod"/>
            </a:pPr>
            <a:r>
              <a:rPr lang="en-US" b="0" dirty="0"/>
              <a:t>At the upper-left corner, click, “Edit-&gt;Notebook ‘settings-&gt;choose GPU”.</a:t>
            </a:r>
          </a:p>
          <a:p>
            <a:pPr marL="582930" indent="-514350">
              <a:buAutoNum type="arabicPeriod"/>
            </a:pPr>
            <a:r>
              <a:rPr lang="en-US" b="0" dirty="0"/>
              <a:t>The network takes a few minutes to train, you will see the testing results.</a:t>
            </a:r>
          </a:p>
          <a:p>
            <a:pPr marL="582930" indent="-514350">
              <a:buAutoNum type="arabicPeriod"/>
            </a:pPr>
            <a:r>
              <a:rPr lang="en-US" b="0" dirty="0"/>
              <a:t>I am going to explain the script line by line.</a:t>
            </a:r>
          </a:p>
        </p:txBody>
      </p:sp>
      <p:sp>
        <p:nvSpPr>
          <p:cNvPr id="4" name="Slide Number Placeholder 3">
            <a:extLst>
              <a:ext uri="{FF2B5EF4-FFF2-40B4-BE49-F238E27FC236}">
                <a16:creationId xmlns:a16="http://schemas.microsoft.com/office/drawing/2014/main" id="{618BD658-B3E5-8449-BB02-B90154352033}"/>
              </a:ext>
            </a:extLst>
          </p:cNvPr>
          <p:cNvSpPr>
            <a:spLocks noGrp="1"/>
          </p:cNvSpPr>
          <p:nvPr>
            <p:ph type="sldNum" sz="quarter" idx="12"/>
          </p:nvPr>
        </p:nvSpPr>
        <p:spPr/>
        <p:txBody>
          <a:bodyPr/>
          <a:lstStyle/>
          <a:p>
            <a:pPr>
              <a:defRPr/>
            </a:pPr>
            <a:fld id="{497C6A27-C62F-4789-8D4F-AF7F735C11DC}" type="slidenum">
              <a:rPr lang="en-US" smtClean="0"/>
              <a:pPr>
                <a:defRPr/>
              </a:pPr>
              <a:t>8</a:t>
            </a:fld>
            <a:endParaRPr lang="en-US" dirty="0"/>
          </a:p>
        </p:txBody>
      </p:sp>
    </p:spTree>
    <p:extLst>
      <p:ext uri="{BB962C8B-B14F-4D97-AF65-F5344CB8AC3E}">
        <p14:creationId xmlns:p14="http://schemas.microsoft.com/office/powerpoint/2010/main" val="279014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490C-8E03-654E-9890-D86253EE1229}"/>
              </a:ext>
            </a:extLst>
          </p:cNvPr>
          <p:cNvSpPr>
            <a:spLocks noGrp="1"/>
          </p:cNvSpPr>
          <p:nvPr>
            <p:ph type="title"/>
          </p:nvPr>
        </p:nvSpPr>
        <p:spPr>
          <a:xfrm>
            <a:off x="0" y="0"/>
            <a:ext cx="12192000" cy="1426464"/>
          </a:xfrm>
        </p:spPr>
        <p:txBody>
          <a:bodyPr/>
          <a:lstStyle/>
          <a:p>
            <a:r>
              <a:rPr lang="en-US" dirty="0"/>
              <a:t>MNIST Dataset</a:t>
            </a:r>
          </a:p>
        </p:txBody>
      </p:sp>
      <p:sp>
        <p:nvSpPr>
          <p:cNvPr id="3" name="Content Placeholder 2">
            <a:extLst>
              <a:ext uri="{FF2B5EF4-FFF2-40B4-BE49-F238E27FC236}">
                <a16:creationId xmlns:a16="http://schemas.microsoft.com/office/drawing/2014/main" id="{9A7C69AA-E7D8-8B45-9FF8-8937F448EC9A}"/>
              </a:ext>
            </a:extLst>
          </p:cNvPr>
          <p:cNvSpPr>
            <a:spLocks noGrp="1"/>
          </p:cNvSpPr>
          <p:nvPr>
            <p:ph idx="1"/>
          </p:nvPr>
        </p:nvSpPr>
        <p:spPr>
          <a:xfrm>
            <a:off x="675640" y="1984917"/>
            <a:ext cx="6964680" cy="4092498"/>
          </a:xfrm>
        </p:spPr>
        <p:txBody>
          <a:bodyPr>
            <a:normAutofit fontScale="92500" lnSpcReduction="10000"/>
          </a:bodyPr>
          <a:lstStyle/>
          <a:p>
            <a:pPr>
              <a:buFont typeface="Arial" panose="020B0604020202020204" pitchFamily="34" charset="0"/>
              <a:buChar char="•"/>
            </a:pPr>
            <a:r>
              <a:rPr lang="en-US" dirty="0"/>
              <a:t>For training a DNN, we want lots of example data</a:t>
            </a:r>
          </a:p>
          <a:p>
            <a:pPr>
              <a:buFont typeface="Arial" panose="020B0604020202020204" pitchFamily="34" charset="0"/>
              <a:buChar char="•"/>
            </a:pPr>
            <a:r>
              <a:rPr lang="en-US" dirty="0"/>
              <a:t>MNIST (Modified National of Standards and Technology database) is a large dataset of handwritten digits.</a:t>
            </a:r>
          </a:p>
          <a:p>
            <a:pPr>
              <a:buFont typeface="Arial" panose="020B0604020202020204" pitchFamily="34" charset="0"/>
              <a:buChar char="•"/>
            </a:pPr>
            <a:r>
              <a:rPr lang="en-US" dirty="0"/>
              <a:t>Training set contains 60,000 images</a:t>
            </a:r>
          </a:p>
          <a:p>
            <a:pPr>
              <a:buFont typeface="Arial" panose="020B0604020202020204" pitchFamily="34" charset="0"/>
              <a:buChar char="•"/>
            </a:pPr>
            <a:r>
              <a:rPr lang="en-US" dirty="0"/>
              <a:t>Testing set contains 10,000 images</a:t>
            </a:r>
          </a:p>
          <a:p>
            <a:pPr>
              <a:buFont typeface="Arial" panose="020B0604020202020204" pitchFamily="34" charset="0"/>
              <a:buChar char="•"/>
            </a:pPr>
            <a:r>
              <a:rPr lang="en-US" dirty="0"/>
              <a:t>All images are of 28*28 pixels</a:t>
            </a:r>
          </a:p>
        </p:txBody>
      </p:sp>
      <p:sp>
        <p:nvSpPr>
          <p:cNvPr id="4" name="Slide Number Placeholder 3">
            <a:extLst>
              <a:ext uri="{FF2B5EF4-FFF2-40B4-BE49-F238E27FC236}">
                <a16:creationId xmlns:a16="http://schemas.microsoft.com/office/drawing/2014/main" id="{83CE477A-3C61-364F-896F-A4FC3E5D8E7E}"/>
              </a:ext>
            </a:extLst>
          </p:cNvPr>
          <p:cNvSpPr>
            <a:spLocks noGrp="1"/>
          </p:cNvSpPr>
          <p:nvPr>
            <p:ph type="sldNum" sz="quarter" idx="12"/>
          </p:nvPr>
        </p:nvSpPr>
        <p:spPr/>
        <p:txBody>
          <a:bodyPr/>
          <a:lstStyle/>
          <a:p>
            <a:pPr>
              <a:defRPr/>
            </a:pPr>
            <a:fld id="{497C6A27-C62F-4789-8D4F-AF7F735C11DC}" type="slidenum">
              <a:rPr lang="en-US" smtClean="0"/>
              <a:pPr>
                <a:defRPr/>
              </a:pPr>
              <a:t>9</a:t>
            </a:fld>
            <a:endParaRPr lang="en-US" dirty="0"/>
          </a:p>
        </p:txBody>
      </p:sp>
      <p:pic>
        <p:nvPicPr>
          <p:cNvPr id="7" name="Picture 6">
            <a:extLst>
              <a:ext uri="{FF2B5EF4-FFF2-40B4-BE49-F238E27FC236}">
                <a16:creationId xmlns:a16="http://schemas.microsoft.com/office/drawing/2014/main" id="{96B88A35-1855-5F47-A1DD-9D7B21A35563}"/>
              </a:ext>
            </a:extLst>
          </p:cNvPr>
          <p:cNvPicPr>
            <a:picLocks noChangeAspect="1"/>
          </p:cNvPicPr>
          <p:nvPr/>
        </p:nvPicPr>
        <p:blipFill>
          <a:blip r:embed="rId2"/>
          <a:stretch>
            <a:fillRect/>
          </a:stretch>
        </p:blipFill>
        <p:spPr>
          <a:xfrm>
            <a:off x="7384942" y="2461321"/>
            <a:ext cx="4264092" cy="3212672"/>
          </a:xfrm>
          <a:prstGeom prst="rect">
            <a:avLst/>
          </a:prstGeom>
        </p:spPr>
      </p:pic>
    </p:spTree>
    <p:extLst>
      <p:ext uri="{BB962C8B-B14F-4D97-AF65-F5344CB8AC3E}">
        <p14:creationId xmlns:p14="http://schemas.microsoft.com/office/powerpoint/2010/main" val="3416548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037D29BF67744493AC767626542B74" ma:contentTypeVersion="13" ma:contentTypeDescription="Create a new document." ma:contentTypeScope="" ma:versionID="1b95a81380044a588b5fda7a8f651fa3">
  <xsd:schema xmlns:xsd="http://www.w3.org/2001/XMLSchema" xmlns:xs="http://www.w3.org/2001/XMLSchema" xmlns:p="http://schemas.microsoft.com/office/2006/metadata/properties" xmlns:ns3="e5cbae32-1e56-4ed1-98f0-920e58778960" xmlns:ns4="26b01f7a-eff8-483c-b362-1e9653d1201c" targetNamespace="http://schemas.microsoft.com/office/2006/metadata/properties" ma:root="true" ma:fieldsID="35c5867e7ff351c360ef0de97646a28e" ns3:_="" ns4:_="">
    <xsd:import namespace="e5cbae32-1e56-4ed1-98f0-920e58778960"/>
    <xsd:import namespace="26b01f7a-eff8-483c-b362-1e9653d1201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cbae32-1e56-4ed1-98f0-920e587789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b01f7a-eff8-483c-b362-1e9653d1201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B10355-A441-4EDA-B44D-7727BD6250AA}">
  <ds:schemaRefs>
    <ds:schemaRef ds:uri="http://schemas.microsoft.com/sharepoint/v3/contenttype/forms"/>
  </ds:schemaRefs>
</ds:datastoreItem>
</file>

<file path=customXml/itemProps2.xml><?xml version="1.0" encoding="utf-8"?>
<ds:datastoreItem xmlns:ds="http://schemas.openxmlformats.org/officeDocument/2006/customXml" ds:itemID="{87E0D81F-FD3B-4692-82F9-CF66C76BDE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5716CDC-6D0B-449B-9B35-7348BAD37C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cbae32-1e56-4ed1-98f0-920e58778960"/>
    <ds:schemaRef ds:uri="26b01f7a-eff8-483c-b362-1e9653d120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22370</TotalTime>
  <Words>1453</Words>
  <Application>Microsoft Office PowerPoint</Application>
  <PresentationFormat>Widescreen</PresentationFormat>
  <Paragraphs>171</Paragraphs>
  <Slides>34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Cambria Math</vt:lpstr>
      <vt:lpstr>Corbel</vt:lpstr>
      <vt:lpstr>Courier New</vt:lpstr>
      <vt:lpstr>Wingdings</vt:lpstr>
      <vt:lpstr>Wingdings 2</vt:lpstr>
      <vt:lpstr>Metro</vt:lpstr>
      <vt:lpstr>PowerPoint Presentation</vt:lpstr>
      <vt:lpstr>Objectives</vt:lpstr>
      <vt:lpstr>Outline</vt:lpstr>
      <vt:lpstr>Deep Neural Network</vt:lpstr>
      <vt:lpstr>Digit Recognition</vt:lpstr>
      <vt:lpstr>Multi-layer Neural Network</vt:lpstr>
      <vt:lpstr>Outline</vt:lpstr>
      <vt:lpstr>How to run the MNIST script</vt:lpstr>
      <vt:lpstr>MNIST Dataset</vt:lpstr>
      <vt:lpstr>MNIST demo</vt:lpstr>
      <vt:lpstr>Data Preprocessing</vt:lpstr>
      <vt:lpstr>Data Preprocessing</vt:lpstr>
      <vt:lpstr>Exemplary Training Cycle</vt:lpstr>
      <vt:lpstr>Training, Validation, &amp; Testing</vt:lpstr>
      <vt:lpstr>View data (images)</vt:lpstr>
      <vt:lpstr>Normalize values to between 0 and 1</vt:lpstr>
      <vt:lpstr>Preprocessing Labels (annotations)</vt:lpstr>
      <vt:lpstr>Preprocessing Labels (annotations)</vt:lpstr>
      <vt:lpstr>Network structure</vt:lpstr>
      <vt:lpstr>Network structure</vt:lpstr>
      <vt:lpstr>Running a Training Session</vt:lpstr>
      <vt:lpstr>Running a Training Session</vt:lpstr>
      <vt:lpstr>MNIST Demo</vt:lpstr>
      <vt:lpstr>MNIST Demo: Training Part</vt:lpstr>
      <vt:lpstr>MNIST Testing</vt:lpstr>
      <vt:lpstr>MNIST Test Results</vt:lpstr>
      <vt:lpstr>Testing with Your Digits</vt:lpstr>
      <vt:lpstr>Writing/Drawing Digits</vt:lpstr>
      <vt:lpstr>Recognizing Your Digits</vt:lpstr>
      <vt:lpstr>Typical Result</vt:lpstr>
      <vt:lpstr>Effect of Lower Training Data </vt:lpstr>
      <vt:lpstr>Supervised vs Unsupervised Learning</vt:lpstr>
      <vt:lpstr>Assignment</vt:lpstr>
      <vt:lpstr>Supplementary Material</vt:lpstr>
    </vt:vector>
  </TitlesOfParts>
  <Company>Virginia Tech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 PowerPoint Template2</dc:title>
  <dc:creator>David Stanley</dc:creator>
  <cp:lastModifiedBy>Wang, Ge</cp:lastModifiedBy>
  <cp:revision>2899</cp:revision>
  <cp:lastPrinted>2012-03-08T21:40:16Z</cp:lastPrinted>
  <dcterms:created xsi:type="dcterms:W3CDTF">2006-10-23T16:36:06Z</dcterms:created>
  <dcterms:modified xsi:type="dcterms:W3CDTF">2021-09-10T00:35:40Z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0x010100AE037D29BF67744493AC767626542B74</vt:lpwstr>
  </property>
</Properties>
</file>