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4"/>
  </p:sldMasterIdLst>
  <p:notesMasterIdLst>
    <p:notesMasterId r:id="rId36"/>
  </p:notesMasterIdLst>
  <p:handoutMasterIdLst>
    <p:handoutMasterId r:id="rId37"/>
  </p:handoutMasterIdLst>
  <p:sldIdLst>
    <p:sldId id="1214" r:id="rId5"/>
    <p:sldId id="1581" r:id="rId6"/>
    <p:sldId id="2045" r:id="rId7"/>
    <p:sldId id="2049" r:id="rId8"/>
    <p:sldId id="2204" r:id="rId9"/>
    <p:sldId id="2205" r:id="rId10"/>
    <p:sldId id="1971" r:id="rId11"/>
    <p:sldId id="1894" r:id="rId12"/>
    <p:sldId id="2050" r:id="rId13"/>
    <p:sldId id="2051" r:id="rId14"/>
    <p:sldId id="1905" r:id="rId15"/>
    <p:sldId id="2044" r:id="rId16"/>
    <p:sldId id="2055" r:id="rId17"/>
    <p:sldId id="2046" r:id="rId18"/>
    <p:sldId id="2057" r:id="rId19"/>
    <p:sldId id="2154" r:id="rId20"/>
    <p:sldId id="1957" r:id="rId21"/>
    <p:sldId id="1980" r:id="rId22"/>
    <p:sldId id="1923" r:id="rId23"/>
    <p:sldId id="1924" r:id="rId24"/>
    <p:sldId id="1925" r:id="rId25"/>
    <p:sldId id="1926" r:id="rId26"/>
    <p:sldId id="2133" r:id="rId27"/>
    <p:sldId id="2058" r:id="rId28"/>
    <p:sldId id="2059" r:id="rId29"/>
    <p:sldId id="2061" r:id="rId30"/>
    <p:sldId id="2062" r:id="rId31"/>
    <p:sldId id="2063" r:id="rId32"/>
    <p:sldId id="2064" r:id="rId33"/>
    <p:sldId id="2047" r:id="rId34"/>
    <p:sldId id="2017" r:id="rId3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16" charset="-128"/>
        <a:cs typeface="+mn-cs"/>
      </a:defRPr>
    </a:lvl5pPr>
    <a:lvl6pPr marL="2286000" algn="l" defTabSz="914400" rtl="0" eaLnBrk="1" latinLnBrk="0" hangingPunct="1">
      <a:defRPr sz="2400" kern="1200">
        <a:solidFill>
          <a:schemeClr val="tx1"/>
        </a:solidFill>
        <a:latin typeface="Arial" charset="0"/>
        <a:ea typeface="ＭＳ Ｐゴシック" pitchFamily="116" charset="-128"/>
        <a:cs typeface="+mn-cs"/>
      </a:defRPr>
    </a:lvl6pPr>
    <a:lvl7pPr marL="2743200" algn="l" defTabSz="914400" rtl="0" eaLnBrk="1" latinLnBrk="0" hangingPunct="1">
      <a:defRPr sz="2400" kern="1200">
        <a:solidFill>
          <a:schemeClr val="tx1"/>
        </a:solidFill>
        <a:latin typeface="Arial" charset="0"/>
        <a:ea typeface="ＭＳ Ｐゴシック" pitchFamily="116" charset="-128"/>
        <a:cs typeface="+mn-cs"/>
      </a:defRPr>
    </a:lvl7pPr>
    <a:lvl8pPr marL="3200400" algn="l" defTabSz="914400" rtl="0" eaLnBrk="1" latinLnBrk="0" hangingPunct="1">
      <a:defRPr sz="2400" kern="1200">
        <a:solidFill>
          <a:schemeClr val="tx1"/>
        </a:solidFill>
        <a:latin typeface="Arial" charset="0"/>
        <a:ea typeface="ＭＳ Ｐゴシック" pitchFamily="116" charset="-128"/>
        <a:cs typeface="+mn-cs"/>
      </a:defRPr>
    </a:lvl8pPr>
    <a:lvl9pPr marL="3657600" algn="l" defTabSz="914400" rtl="0" eaLnBrk="1" latinLnBrk="0" hangingPunct="1">
      <a:defRPr sz="2400" kern="1200">
        <a:solidFill>
          <a:schemeClr val="tx1"/>
        </a:solidFill>
        <a:latin typeface="Arial" charset="0"/>
        <a:ea typeface="ＭＳ Ｐゴシック" pitchFamily="116"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9900FF"/>
    <a:srgbClr val="33CC33"/>
    <a:srgbClr val="CC0000"/>
    <a:srgbClr val="003366"/>
    <a:srgbClr val="009900"/>
    <a:srgbClr val="CCFFFF"/>
    <a:srgbClr val="C5F3FF"/>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21630" autoAdjust="0"/>
    <p:restoredTop sz="86353" autoAdjust="0"/>
  </p:normalViewPr>
  <p:slideViewPr>
    <p:cSldViewPr snapToGrid="0">
      <p:cViewPr varScale="1">
        <p:scale>
          <a:sx n="51" d="100"/>
          <a:sy n="51" d="100"/>
        </p:scale>
        <p:origin x="1660" y="2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510"/>
    </p:cViewPr>
  </p:sorterViewPr>
  <p:notesViewPr>
    <p:cSldViewPr snapToGrid="0">
      <p:cViewPr varScale="1">
        <p:scale>
          <a:sx n="84" d="100"/>
          <a:sy n="84" d="100"/>
        </p:scale>
        <p:origin x="38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34316-6637-4CE1-9B72-F0CA3A461E32}" type="datetimeFigureOut">
              <a:rPr lang="en-US" smtClean="0"/>
              <a:t>10/5/2021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5BF9BD-D9D2-4553-9EC6-6BBB2D7F9AFC}" type="slidenum">
              <a:rPr lang="en-US" smtClean="0"/>
              <a:t>‹#›</a:t>
            </a:fld>
            <a:endParaRPr lang="en-US"/>
          </a:p>
        </p:txBody>
      </p:sp>
    </p:spTree>
    <p:extLst>
      <p:ext uri="{BB962C8B-B14F-4D97-AF65-F5344CB8AC3E}">
        <p14:creationId xmlns:p14="http://schemas.microsoft.com/office/powerpoint/2010/main" val="1545118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F30534E-9FB8-46AE-8E3B-5675B268AE6A}" type="slidenum">
              <a:rPr lang="en-US"/>
              <a:pPr/>
              <a:t>‹#›</a:t>
            </a:fld>
            <a:endParaRPr lang="en-US"/>
          </a:p>
        </p:txBody>
      </p:sp>
    </p:spTree>
    <p:extLst>
      <p:ext uri="{BB962C8B-B14F-4D97-AF65-F5344CB8AC3E}">
        <p14:creationId xmlns:p14="http://schemas.microsoft.com/office/powerpoint/2010/main" val="39136188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0534E-9FB8-46AE-8E3B-5675B268AE6A}" type="slidenum">
              <a:rPr lang="en-US" smtClean="0"/>
              <a:pPr/>
              <a:t>1</a:t>
            </a:fld>
            <a:endParaRPr lang="en-US"/>
          </a:p>
        </p:txBody>
      </p:sp>
    </p:spTree>
    <p:extLst>
      <p:ext uri="{BB962C8B-B14F-4D97-AF65-F5344CB8AC3E}">
        <p14:creationId xmlns:p14="http://schemas.microsoft.com/office/powerpoint/2010/main" val="194821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30534E-9FB8-46AE-8E3B-5675B268AE6A}" type="slidenum">
              <a:rPr lang="en-US" smtClean="0"/>
              <a:pPr/>
              <a:t>23</a:t>
            </a:fld>
            <a:endParaRPr lang="en-US"/>
          </a:p>
        </p:txBody>
      </p:sp>
    </p:spTree>
    <p:extLst>
      <p:ext uri="{BB962C8B-B14F-4D97-AF65-F5344CB8AC3E}">
        <p14:creationId xmlns:p14="http://schemas.microsoft.com/office/powerpoint/2010/main" val="15377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the literature, only a few deep-learning methods were proposed for reconstructing medical images directly from raw data. AUTOMAP, published last year on Nature, is the first work trying to learn the reconstruction process. </a:t>
                </a:r>
                <a:r>
                  <a:rPr lang="en-US" baseline="0" dirty="0"/>
                  <a:t>N denotes the dimension of reconstructed image.</a:t>
                </a:r>
                <a:r>
                  <a:rPr lang="en-US" dirty="0"/>
                  <a:t> AUTOMAP use 3 fully-connected layers to the the mapping between raw k-space data to a corresponding MRI images. The basic idea of AUTOMAP could be illustrated here. Due to the intrinsic relation between frequency domain and time domain, every pixel in k-space domain is related every pixel in image domain. Fully-connected layer is able to learn this relation. Without a doubt, similar idea could be applied to CT since sinograms and images are also correlated. If we directly apply AUTOMAP for CT applications, the complexity would be </a:t>
                </a:r>
                <a14:m>
                  <m:oMath xmlns:m="http://schemas.openxmlformats.org/officeDocument/2006/math">
                    <m:r>
                      <a:rPr lang="en-US" b="1" i="1" smtClean="0">
                        <a:latin typeface="Cambria Math" panose="02040503050406030204" pitchFamily="18" charset="0"/>
                      </a:rPr>
                      <m:t>𝑶</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𝟑</m:t>
                            </m:r>
                          </m:sup>
                        </m:sSup>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𝑵</m:t>
                            </m:r>
                          </m:e>
                          <m:sub>
                            <m:r>
                              <a:rPr lang="en-US" b="1" i="1" smtClean="0">
                                <a:latin typeface="Cambria Math" panose="02040503050406030204" pitchFamily="18" charset="0"/>
                                <a:ea typeface="Cambria Math" panose="02040503050406030204" pitchFamily="18" charset="0"/>
                              </a:rPr>
                              <m:t>𝒗</m:t>
                            </m:r>
                          </m:sub>
                        </m:sSub>
                      </m:e>
                    </m:d>
                  </m:oMath>
                </a14:m>
                <a:r>
                  <a:rPr lang="en-US" dirty="0"/>
                  <a:t>. </a:t>
                </a:r>
                <a:r>
                  <a:rPr lang="en-US" dirty="0" err="1"/>
                  <a:t>N_v</a:t>
                </a:r>
                <a:r>
                  <a:rPr lang="en-US" dirty="0"/>
                  <a:t> </a:t>
                </a:r>
                <a:r>
                  <a:rPr lang="en-US" dirty="0" err="1"/>
                  <a:t>donotes</a:t>
                </a:r>
                <a:r>
                  <a:rPr lang="en-US" dirty="0"/>
                  <a:t> the</a:t>
                </a:r>
                <a:r>
                  <a:rPr lang="en-US" baseline="0" dirty="0"/>
                  <a:t> number of view. There are two problems if we use AUTOMAP for CT: 1. Due to the large computational complexity, AUTOMAP is not able to train normal size CT images on modern GPUs. In the AUTOMAP paper, authors used 128*128 images. 2. FC layers imply that all the pixels in both domain are correlated, but this is not the true for CT. In CT imaging, x-ray are used to take line integral at various angle, so a single point in the sinogram only relate to a line in the field of view.</a:t>
                </a:r>
                <a:endParaRPr lang="en-US" dirty="0"/>
              </a:p>
            </p:txBody>
          </p:sp>
        </mc:Choice>
        <mc:Fallback xmlns="">
          <p:sp>
            <p:nvSpPr>
              <p:cNvPr id="3" name="Notes Placeholder 2"/>
              <p:cNvSpPr>
                <a:spLocks noGrp="1"/>
              </p:cNvSpPr>
              <p:nvPr>
                <p:ph type="body" idx="1"/>
              </p:nvPr>
            </p:nvSpPr>
            <p:spPr/>
            <p:txBody>
              <a:bodyPr/>
              <a:lstStyle/>
              <a:p>
                <a:r>
                  <a:rPr lang="en-US" dirty="0"/>
                  <a:t>In the literature, only a few deep-learning methods were proposed for reconstructing medical images directly from raw data. AUTOMAP, published last year on Nature, is the first work trying to learn the reconstruction process. </a:t>
                </a:r>
                <a:r>
                  <a:rPr lang="en-US" baseline="0" dirty="0"/>
                  <a:t>N denotes the dimension of reconstructed image.</a:t>
                </a:r>
                <a:r>
                  <a:rPr lang="en-US" dirty="0"/>
                  <a:t> AUTOMAP use 3 fully-connected layers to the the mapping between raw k-space data to a corresponding MRI images. The basic idea of AUTOMAP could be illustrated here. Due to the intrinsic relation between frequency domain and time domain, every pixel in k-space domain is related every pixel in image domain. Fully-connected layer is able to learn this relation. Without a doubt, similar idea could be applied to CT since sinograms and images are also correlated. If we directly apply AUTOMAP for CT applications, the complexity would be </a:t>
                </a:r>
                <a:r>
                  <a:rPr lang="en-US" b="1" i="0">
                    <a:latin typeface="Cambria Math" panose="02040503050406030204" pitchFamily="18" charset="0"/>
                  </a:rPr>
                  <a:t>𝑶(𝑵^𝟑</a:t>
                </a:r>
                <a:r>
                  <a:rPr lang="en-US" b="1" i="0">
                    <a:latin typeface="Cambria Math" panose="02040503050406030204" pitchFamily="18" charset="0"/>
                    <a:ea typeface="Cambria Math" panose="02040503050406030204" pitchFamily="18" charset="0"/>
                  </a:rPr>
                  <a:t>×𝑵_𝒗 )</a:t>
                </a:r>
                <a:r>
                  <a:rPr lang="en-US" dirty="0"/>
                  <a:t>. </a:t>
                </a:r>
                <a:r>
                  <a:rPr lang="en-US" dirty="0" err="1"/>
                  <a:t>N_v</a:t>
                </a:r>
                <a:r>
                  <a:rPr lang="en-US" dirty="0"/>
                  <a:t> </a:t>
                </a:r>
                <a:r>
                  <a:rPr lang="en-US" dirty="0" err="1"/>
                  <a:t>donotes</a:t>
                </a:r>
                <a:r>
                  <a:rPr lang="en-US" dirty="0"/>
                  <a:t> the</a:t>
                </a:r>
                <a:r>
                  <a:rPr lang="en-US" baseline="0" dirty="0"/>
                  <a:t> number of view. There are two problems if we use AUTOMAP for CT: 1. Due to the large computational complexity, AUTOMAP is not able to train normal size CT images on modern GPUs. In the AUTOMAP paper, authors used 128*128 images. 2. FC layers imply that all the pixels in both domain are correlated, but this is not the true for CT. In CT imaging, x-ray are used to take line integral at various angle, so a single point in the sinogram only relate to a line in the field of view.</a:t>
                </a:r>
                <a:endParaRPr lang="en-US" dirty="0"/>
              </a:p>
            </p:txBody>
          </p:sp>
        </mc:Fallback>
      </mc:AlternateContent>
    </p:spTree>
    <p:extLst>
      <p:ext uri="{BB962C8B-B14F-4D97-AF65-F5344CB8AC3E}">
        <p14:creationId xmlns:p14="http://schemas.microsoft.com/office/powerpoint/2010/main" val="195718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second work trying to learn the reconstruction process is the </a:t>
                </a:r>
                <a:r>
                  <a:rPr lang="en-US" dirty="0" err="1"/>
                  <a:t>iCTNet</a:t>
                </a:r>
                <a:r>
                  <a:rPr lang="en-US" dirty="0"/>
                  <a:t> published on IEEE transaction on medical imaging this year. </a:t>
                </a:r>
                <a:r>
                  <a:rPr lang="en-US" dirty="0" err="1"/>
                  <a:t>N_c</a:t>
                </a:r>
                <a:r>
                  <a:rPr lang="en-US" dirty="0"/>
                  <a:t> denotes the number of detectors. The overall idea of </a:t>
                </a:r>
                <a:r>
                  <a:rPr lang="en-US" dirty="0" err="1"/>
                  <a:t>iCTNet</a:t>
                </a:r>
                <a:r>
                  <a:rPr lang="en-US" dirty="0"/>
                  <a:t> can be summarized here. Assume a CT scanner with 3 detectors and 4-view sinogram is acquired. </a:t>
                </a:r>
                <a:r>
                  <a:rPr lang="en-US" dirty="0" err="1"/>
                  <a:t>iCTNet</a:t>
                </a:r>
                <a:r>
                  <a:rPr lang="en-US" dirty="0"/>
                  <a:t> contains a total of 12 layers, in the first 8 layers, convolutional layers are used to de-noised sinogram, and to learn the interpolation process,</a:t>
                </a:r>
                <a:r>
                  <a:rPr lang="en-US" baseline="0" dirty="0"/>
                  <a:t> </a:t>
                </a:r>
                <a:r>
                  <a:rPr lang="en-US" dirty="0"/>
                  <a:t>generating a learned full-view sinogram with number of view </a:t>
                </a:r>
                <a14:m>
                  <m:oMath xmlns:m="http://schemas.openxmlformats.org/officeDocument/2006/math">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𝛼</m:t>
                    </m:r>
                  </m:oMath>
                </a14:m>
                <a:r>
                  <a:rPr lang="en-US" dirty="0"/>
                  <a:t>, where</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oMath>
                </a14:m>
                <a:r>
                  <a:rPr lang="en-US" dirty="0"/>
                  <a:t> is a hyperparameter in </a:t>
                </a:r>
                <a:r>
                  <a:rPr lang="en-US" dirty="0" err="1"/>
                  <a:t>iCTNet</a:t>
                </a:r>
                <a:r>
                  <a:rPr lang="en-US" dirty="0"/>
                  <a:t>. Then, instead of feeding the whole</a:t>
                </a:r>
                <a:r>
                  <a:rPr lang="en-US" baseline="0" dirty="0"/>
                  <a:t> sinogram into one large FC layer, </a:t>
                </a:r>
                <a:r>
                  <a:rPr lang="en-US" baseline="0" dirty="0" err="1"/>
                  <a:t>iCTNet</a:t>
                </a:r>
                <a:r>
                  <a:rPr lang="en-US" baseline="0" dirty="0"/>
                  <a:t> feeds projection at each angle in to a small FC layer, thereby reducing the computation burden. Rotation operations are used to synthesis the analytical FBP method and then one convolutional layer is used to combine all the images at different angle, generating final output.</a:t>
                </a:r>
                <a:endParaRPr lang="en-US" dirty="0"/>
              </a:p>
            </p:txBody>
          </p:sp>
        </mc:Choice>
        <mc:Fallback xmlns="">
          <p:sp>
            <p:nvSpPr>
              <p:cNvPr id="3" name="Notes Placeholder 2"/>
              <p:cNvSpPr>
                <a:spLocks noGrp="1"/>
              </p:cNvSpPr>
              <p:nvPr>
                <p:ph type="body" idx="1"/>
              </p:nvPr>
            </p:nvSpPr>
            <p:spPr/>
            <p:txBody>
              <a:bodyPr/>
              <a:lstStyle/>
              <a:p>
                <a:r>
                  <a:rPr lang="en-US" dirty="0"/>
                  <a:t>The second work trying to learn the reconstruction process is the </a:t>
                </a:r>
                <a:r>
                  <a:rPr lang="en-US" dirty="0" err="1"/>
                  <a:t>iCTNet</a:t>
                </a:r>
                <a:r>
                  <a:rPr lang="en-US" dirty="0"/>
                  <a:t> published on IEEE transaction on medical imaging this year. </a:t>
                </a:r>
                <a:r>
                  <a:rPr lang="en-US" dirty="0" err="1"/>
                  <a:t>N_c</a:t>
                </a:r>
                <a:r>
                  <a:rPr lang="en-US" dirty="0"/>
                  <a:t> denotes the number of detectors. The overall idea of </a:t>
                </a:r>
                <a:r>
                  <a:rPr lang="en-US" dirty="0" err="1"/>
                  <a:t>iCTNet</a:t>
                </a:r>
                <a:r>
                  <a:rPr lang="en-US" dirty="0"/>
                  <a:t> can be summarized here. Assume a CT scanner with 3 detectors and 4-view sinogram is acquired. </a:t>
                </a:r>
                <a:r>
                  <a:rPr lang="en-US" dirty="0" err="1"/>
                  <a:t>iCTNet</a:t>
                </a:r>
                <a:r>
                  <a:rPr lang="en-US" dirty="0"/>
                  <a:t> contains a total of 12 layers, in the first 8 layers, convolutional layers are used to de-noised sinogram, and to learn the interpolation process,</a:t>
                </a:r>
                <a:r>
                  <a:rPr lang="en-US" baseline="0" dirty="0"/>
                  <a:t> </a:t>
                </a:r>
                <a:r>
                  <a:rPr lang="en-US" dirty="0"/>
                  <a:t>generating a learned full-view sinogram with number of view </a:t>
                </a:r>
                <a:r>
                  <a:rPr lang="en-US" b="0" i="0">
                    <a:latin typeface="Cambria Math" panose="02040503050406030204" pitchFamily="18" charset="0"/>
                    <a:ea typeface="Cambria Math" panose="02040503050406030204" pitchFamily="18" charset="0"/>
                  </a:rPr>
                  <a:t>4𝛼</a:t>
                </a:r>
                <a:r>
                  <a:rPr lang="en-US" dirty="0"/>
                  <a:t>, where</a:t>
                </a:r>
                <a:r>
                  <a:rPr lang="en-US" b="0" i="0">
                    <a:latin typeface="Cambria Math" panose="02040503050406030204" pitchFamily="18" charset="0"/>
                    <a:ea typeface="Cambria Math" panose="02040503050406030204" pitchFamily="18" charset="0"/>
                  </a:rPr>
                  <a:t> 𝛼</a:t>
                </a:r>
                <a:r>
                  <a:rPr lang="en-US" dirty="0"/>
                  <a:t> is a hyperparameter in </a:t>
                </a:r>
                <a:r>
                  <a:rPr lang="en-US" dirty="0" err="1"/>
                  <a:t>iCTNet</a:t>
                </a:r>
                <a:r>
                  <a:rPr lang="en-US" dirty="0"/>
                  <a:t>. Then, instead of feeding the whole</a:t>
                </a:r>
                <a:r>
                  <a:rPr lang="en-US" baseline="0" dirty="0"/>
                  <a:t> sinogram into one large FC layer, </a:t>
                </a:r>
                <a:r>
                  <a:rPr lang="en-US" baseline="0" dirty="0" err="1"/>
                  <a:t>iCTNet</a:t>
                </a:r>
                <a:r>
                  <a:rPr lang="en-US" baseline="0" dirty="0"/>
                  <a:t> feeds projection at each angle in to a small FC layer, thereby reducing the computation burden. Rotation operations are used to synthesis the analytical FBP method and then one convolutional layer is used to combine all the images at different angle, generating final output.</a:t>
                </a:r>
                <a:endParaRPr lang="en-US" dirty="0"/>
              </a:p>
            </p:txBody>
          </p:sp>
        </mc:Fallback>
      </mc:AlternateContent>
    </p:spTree>
    <p:extLst>
      <p:ext uri="{BB962C8B-B14F-4D97-AF65-F5344CB8AC3E}">
        <p14:creationId xmlns:p14="http://schemas.microsoft.com/office/powerpoint/2010/main" val="401643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8277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 is able to learn the reconstruction process as low as O(N) parameters. As illustrated here, blue boxes represent a 3*3 CT image, and 2 projections are acquired at the angles shown here. Yellow dots represent points in the acquired projections. AUTOMAP assumes that these 6 dots are related to all 9 pixels. </a:t>
            </a:r>
            <a:r>
              <a:rPr lang="en-US" dirty="0" err="1"/>
              <a:t>iCTNet</a:t>
            </a:r>
            <a:r>
              <a:rPr lang="en-US" dirty="0"/>
              <a:t> assumes that projection at a particular angle only relates to the back-projected image at this angle. Our method, DNA assumes that every single dot only relates to a single line in the field of view. Which is true for CT scans. And the analytical FBP method also has this assumption. In order words, our method learn the reconstruction process in a point-wise manner. Instead of trying to learn the whole reconstructed image using one large FC layer, proposed method takes a single point as input and tries to learn a single line in the field of view. </a:t>
            </a:r>
          </a:p>
        </p:txBody>
      </p:sp>
    </p:spTree>
    <p:extLst>
      <p:ext uri="{BB962C8B-B14F-4D97-AF65-F5344CB8AC3E}">
        <p14:creationId xmlns:p14="http://schemas.microsoft.com/office/powerpoint/2010/main" val="40949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0534E-9FB8-46AE-8E3B-5675B268AE6A}" type="slidenum">
              <a:rPr lang="en-US" smtClean="0"/>
              <a:pPr/>
              <a:t>12</a:t>
            </a:fld>
            <a:endParaRPr lang="en-US"/>
          </a:p>
        </p:txBody>
      </p:sp>
    </p:spTree>
    <p:extLst>
      <p:ext uri="{BB962C8B-B14F-4D97-AF65-F5344CB8AC3E}">
        <p14:creationId xmlns:p14="http://schemas.microsoft.com/office/powerpoint/2010/main" val="24252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bwMode="auto">
          <a:xfrm>
            <a:off x="896938" y="4383088"/>
            <a:ext cx="5076825" cy="4079875"/>
          </a:xfrm>
          <a:prstGeom prst="rect">
            <a:avLst/>
          </a:prstGeom>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15" tIns="45107" rIns="90215" bIns="45107"/>
          <a:lstStyle/>
          <a:p>
            <a:endParaRPr lang="en-US" altLang="en-US"/>
          </a:p>
        </p:txBody>
      </p:sp>
    </p:spTree>
    <p:extLst>
      <p:ext uri="{BB962C8B-B14F-4D97-AF65-F5344CB8AC3E}">
        <p14:creationId xmlns:p14="http://schemas.microsoft.com/office/powerpoint/2010/main" val="424302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0534E-9FB8-46AE-8E3B-5675B268AE6A}" type="slidenum">
              <a:rPr lang="en-US" smtClean="0"/>
              <a:pPr/>
              <a:t>16</a:t>
            </a:fld>
            <a:endParaRPr lang="en-US"/>
          </a:p>
        </p:txBody>
      </p:sp>
    </p:spTree>
    <p:extLst>
      <p:ext uri="{BB962C8B-B14F-4D97-AF65-F5344CB8AC3E}">
        <p14:creationId xmlns:p14="http://schemas.microsoft.com/office/powerpoint/2010/main" val="163080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8013"/>
            <a:ext cx="5486400" cy="3614737"/>
          </a:xfrm>
          <a:prstGeom prst="rect">
            <a:avLst/>
          </a:prstGeom>
        </p:spPr>
        <p:txBody>
          <a:bodyPr>
            <a:normAutofit/>
          </a:bodyPr>
          <a:lstStyle/>
          <a:p>
            <a:endParaRPr lang="en-US" dirty="0"/>
          </a:p>
        </p:txBody>
      </p:sp>
    </p:spTree>
    <p:extLst>
      <p:ext uri="{BB962C8B-B14F-4D97-AF65-F5344CB8AC3E}">
        <p14:creationId xmlns:p14="http://schemas.microsoft.com/office/powerpoint/2010/main" val="127943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E70BB656-96AB-4B78-8EA5-C82FE78C7608}" type="datetime1">
              <a:rPr lang="en-US" smtClean="0"/>
              <a:t>10/5/2021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6A09340-0AFB-4924-A558-5568C0609C8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Tree>
    <p:extLst>
      <p:ext uri="{BB962C8B-B14F-4D97-AF65-F5344CB8AC3E}">
        <p14:creationId xmlns:p14="http://schemas.microsoft.com/office/powerpoint/2010/main" val="371774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ACAD0C-DDA8-41F8-B355-8FC9FC1D91D6}"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FABA215-C6CD-4E2F-96B1-2280DCFBB8B3}" type="slidenum">
              <a:rPr lang="en-US" smtClean="0"/>
              <a:pPr>
                <a:defRPr/>
              </a:pPr>
              <a:t>‹#›</a:t>
            </a:fld>
            <a:endParaRPr lang="en-US"/>
          </a:p>
        </p:txBody>
      </p:sp>
    </p:spTree>
    <p:extLst>
      <p:ext uri="{BB962C8B-B14F-4D97-AF65-F5344CB8AC3E}">
        <p14:creationId xmlns:p14="http://schemas.microsoft.com/office/powerpoint/2010/main" val="234664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4"/>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C40C58-476B-4006-B784-E343E3609029}" type="datetime1">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8083724-F38A-4329-8323-400DF434F34B}" type="slidenum">
              <a:rPr lang="en-US" smtClean="0"/>
              <a:pPr>
                <a:defRPr/>
              </a:pPr>
              <a:t>‹#›</a:t>
            </a:fld>
            <a:endParaRPr lang="en-US"/>
          </a:p>
        </p:txBody>
      </p:sp>
    </p:spTree>
    <p:extLst>
      <p:ext uri="{BB962C8B-B14F-4D97-AF65-F5344CB8AC3E}">
        <p14:creationId xmlns:p14="http://schemas.microsoft.com/office/powerpoint/2010/main" val="186309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426464"/>
          </a:xfrm>
          <a:solidFill>
            <a:schemeClr val="accent4">
              <a:lumMod val="20000"/>
              <a:lumOff val="80000"/>
            </a:schemeClr>
          </a:solidFill>
        </p:spPr>
        <p:txBody>
          <a:bodyPr anchor="ctr"/>
          <a:lstStyle>
            <a:lvl1pPr>
              <a:defRPr sz="4000"/>
            </a:lvl1pPr>
          </a:lstStyle>
          <a:p>
            <a:r>
              <a:rPr kumimoji="0" lang="en-US" dirty="0"/>
              <a:t>Click to Edit Master Title Style</a:t>
            </a:r>
          </a:p>
        </p:txBody>
      </p:sp>
      <p:sp>
        <p:nvSpPr>
          <p:cNvPr id="3" name="Content Placeholder 2"/>
          <p:cNvSpPr>
            <a:spLocks noGrp="1"/>
          </p:cNvSpPr>
          <p:nvPr>
            <p:ph idx="1"/>
          </p:nvPr>
        </p:nvSpPr>
        <p:spPr/>
        <p:txBody>
          <a:bodyPr/>
          <a:lstStyle>
            <a:lvl1pPr marL="411480" indent="-342900">
              <a:buFont typeface="Arial" panose="020B0604020202020204" pitchFamily="34" charset="0"/>
              <a:buChar char="•"/>
              <a:defRPr/>
            </a:lvl1pPr>
            <a:lvl2pPr marL="740664" indent="-285750">
              <a:buFont typeface="Arial" panose="020B0604020202020204" pitchFamily="34" charset="0"/>
              <a:buChar char="•"/>
              <a:defRPr/>
            </a:lvl2pPr>
            <a:lvl3pPr marL="996696" indent="-228600">
              <a:buFont typeface="Arial" panose="020B0604020202020204" pitchFamily="34" charset="0"/>
              <a:buChar char="•"/>
              <a:defRPr/>
            </a:lvl3pPr>
            <a:lvl4pPr marL="1261872" indent="-228600">
              <a:buFont typeface="Arial" panose="020B0604020202020204" pitchFamily="34" charset="0"/>
              <a:buChar char="•"/>
              <a:defRPr/>
            </a:lvl4pPr>
            <a:lvl5pPr marL="1481328" indent="-210312">
              <a:buFont typeface="Arial" panose="020B0604020202020204" pitchFamily="34" charset="0"/>
              <a:buChar cha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421813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4" y="4246568"/>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739A26-BFCB-49C7-BDA3-6C4EAADC5527}" type="datetime1">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224DB9F-C2A9-4DA1-8168-14E954073F73}" type="slidenum">
              <a:rPr lang="en-US" smtClean="0"/>
              <a:pPr>
                <a:defRPr/>
              </a:pPr>
              <a:t>‹#›</a:t>
            </a:fld>
            <a:endParaRPr lang="en-US"/>
          </a:p>
        </p:txBody>
      </p:sp>
      <p:sp>
        <p:nvSpPr>
          <p:cNvPr id="7" name="Rectangle 6"/>
          <p:cNvSpPr/>
          <p:nvPr/>
        </p:nvSpPr>
        <p:spPr>
          <a:xfrm>
            <a:off x="484213" y="402269"/>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263927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6"/>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84DAFE1-5DCF-4C10-81B8-B7CC92F60F92}" type="datetime1">
              <a:rPr lang="en-US" smtClean="0"/>
              <a:t>10/5/2021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6E4DA1F-CCFE-42FC-8C6A-1168F5C4F1A0}" type="slidenum">
              <a:rPr lang="en-US" smtClean="0"/>
              <a:pPr>
                <a:defRPr/>
              </a:pPr>
              <a:t>‹#›</a:t>
            </a:fld>
            <a:endParaRPr lang="en-US"/>
          </a:p>
        </p:txBody>
      </p:sp>
      <p:pic>
        <p:nvPicPr>
          <p:cNvPr id="8" name="Picture 7"/>
          <p:cNvPicPr>
            <a:picLocks noChangeAspect="1"/>
          </p:cNvPicPr>
          <p:nvPr userDrawn="1"/>
        </p:nvPicPr>
        <p:blipFill>
          <a:blip r:embed="rId2"/>
          <a:stretch>
            <a:fillRect/>
          </a:stretch>
        </p:blipFill>
        <p:spPr>
          <a:xfrm>
            <a:off x="10939020" y="6446496"/>
            <a:ext cx="520237" cy="335309"/>
          </a:xfrm>
          <a:prstGeom prst="rect">
            <a:avLst/>
          </a:prstGeom>
        </p:spPr>
      </p:pic>
    </p:spTree>
    <p:extLst>
      <p:ext uri="{BB962C8B-B14F-4D97-AF65-F5344CB8AC3E}">
        <p14:creationId xmlns:p14="http://schemas.microsoft.com/office/powerpoint/2010/main" val="377634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70"/>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70"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F1B744-4202-4B78-8640-C8EB1C667614}" type="datetime1">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69046C9-A841-4F2A-9FD5-0D30883EBC7D}" type="slidenum">
              <a:rPr lang="en-US" smtClean="0"/>
              <a:pPr>
                <a:defRPr/>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313964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B1B8773A-30F8-4BFE-9C82-4AED503D8992}" type="datetime1">
              <a:rPr lang="en-US" smtClean="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946E770A-854C-46B1-A8DF-99DCD4C291EA}" type="slidenum">
              <a:rPr lang="en-US" smtClean="0"/>
              <a:pPr>
                <a:defRPr/>
              </a:pPr>
              <a:t>‹#›</a:t>
            </a:fld>
            <a:endParaRPr lang="en-US" dirty="0"/>
          </a:p>
        </p:txBody>
      </p:sp>
    </p:spTree>
    <p:extLst>
      <p:ext uri="{BB962C8B-B14F-4D97-AF65-F5344CB8AC3E}">
        <p14:creationId xmlns:p14="http://schemas.microsoft.com/office/powerpoint/2010/main" val="152190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F4151-F107-4210-85EB-AF6F1712F0F0}" type="datetime1">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EB4FD61-213A-40C2-9122-0632383D12D8}" type="slidenum">
              <a:rPr lang="en-US" smtClean="0"/>
              <a:pPr>
                <a:defRPr/>
              </a:pPr>
              <a:t>‹#›</a:t>
            </a:fld>
            <a:endParaRPr lang="en-US"/>
          </a:p>
        </p:txBody>
      </p:sp>
    </p:spTree>
    <p:extLst>
      <p:ext uri="{BB962C8B-B14F-4D97-AF65-F5344CB8AC3E}">
        <p14:creationId xmlns:p14="http://schemas.microsoft.com/office/powerpoint/2010/main" val="264525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A16DEE-364E-4BA0-AFFE-B3858B53AE08}" type="datetime1">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DDC8ED9-5CFF-48E8-9D63-1C87EF331A7A}" type="slidenum">
              <a:rPr lang="en-US" smtClean="0"/>
              <a:pPr>
                <a:defRPr/>
              </a:pPr>
              <a:t>‹#›</a:t>
            </a:fld>
            <a:endParaRPr lang="en-US"/>
          </a:p>
        </p:txBody>
      </p:sp>
    </p:spTree>
    <p:extLst>
      <p:ext uri="{BB962C8B-B14F-4D97-AF65-F5344CB8AC3E}">
        <p14:creationId xmlns:p14="http://schemas.microsoft.com/office/powerpoint/2010/main" val="347205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1"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5"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6"/>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5"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81"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3425B349-B583-4A5D-98C2-DCEC0016445A}" type="datetime1">
              <a:rPr lang="en-US" smtClean="0"/>
              <a:t>10/5/2021</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pPr>
              <a:defRPr/>
            </a:pPr>
            <a:fld id="{69B8646F-6C54-4D73-BE5F-D7471B73A58F}" type="slidenum">
              <a:rPr lang="en-US" smtClean="0"/>
              <a:pPr>
                <a:defRPr/>
              </a:pPr>
              <a:t>‹#›</a:t>
            </a:fld>
            <a:endParaRPr lang="en-US"/>
          </a:p>
        </p:txBody>
      </p:sp>
    </p:spTree>
    <p:extLst>
      <p:ext uri="{BB962C8B-B14F-4D97-AF65-F5344CB8AC3E}">
        <p14:creationId xmlns:p14="http://schemas.microsoft.com/office/powerpoint/2010/main" val="369339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90600" y="512064"/>
            <a:ext cx="10363200" cy="914400"/>
          </a:xfrm>
          <a:prstGeom prst="rect">
            <a:avLst/>
          </a:prstGeom>
        </p:spPr>
        <p:txBody>
          <a:bodyPr vert="horz" anchor="t">
            <a:noAutofit/>
          </a:bodyPr>
          <a:lstStyle/>
          <a:p>
            <a:r>
              <a:rPr kumimoji="0" lang="en-US" dirty="0"/>
              <a:t>Click to Edit Master Title Style</a:t>
            </a:r>
          </a:p>
        </p:txBody>
      </p:sp>
      <p:sp>
        <p:nvSpPr>
          <p:cNvPr id="13" name="Text Placeholder 12"/>
          <p:cNvSpPr>
            <a:spLocks noGrp="1"/>
          </p:cNvSpPr>
          <p:nvPr>
            <p:ph type="body" idx="1"/>
          </p:nvPr>
        </p:nvSpPr>
        <p:spPr>
          <a:xfrm>
            <a:off x="990600" y="1783560"/>
            <a:ext cx="10363200" cy="45720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636000" y="6416680"/>
            <a:ext cx="2844800" cy="365125"/>
          </a:xfrm>
          <a:prstGeom prst="rect">
            <a:avLst/>
          </a:prstGeom>
        </p:spPr>
        <p:txBody>
          <a:bodyPr vert="horz" anchor="b"/>
          <a:lstStyle>
            <a:lvl1pPr algn="l" eaLnBrk="1" latinLnBrk="0" hangingPunct="1">
              <a:defRPr kumimoji="0" sz="1100">
                <a:solidFill>
                  <a:schemeClr val="tx2"/>
                </a:solidFill>
                <a:latin typeface="Arial" panose="020B0604020202020204" pitchFamily="34" charset="0"/>
                <a:cs typeface="Arial" panose="020B0604020202020204" pitchFamily="34" charset="0"/>
              </a:defRPr>
            </a:lvl1pPr>
            <a:extLst/>
          </a:lstStyle>
          <a:p>
            <a:fld id="{83AEBA2D-B4AE-4DD3-A7AC-69EDD2B88F39}" type="datetime1">
              <a:rPr lang="en-US" smtClean="0"/>
              <a:pPr/>
              <a:t>10/5/2021</a:t>
            </a:fld>
            <a:endParaRPr lang="en-US"/>
          </a:p>
        </p:txBody>
      </p:sp>
      <p:sp>
        <p:nvSpPr>
          <p:cNvPr id="3" name="Footer Placeholder 2"/>
          <p:cNvSpPr>
            <a:spLocks noGrp="1"/>
          </p:cNvSpPr>
          <p:nvPr>
            <p:ph type="ftr" sz="quarter" idx="3"/>
          </p:nvPr>
        </p:nvSpPr>
        <p:spPr>
          <a:xfrm>
            <a:off x="1219200" y="6416680"/>
            <a:ext cx="7416800" cy="365125"/>
          </a:xfrm>
          <a:prstGeom prst="rect">
            <a:avLst/>
          </a:prstGeom>
        </p:spPr>
        <p:txBody>
          <a:bodyPr vert="horz" anchor="b"/>
          <a:lstStyle>
            <a:lvl1pPr algn="r" eaLnBrk="1" latinLnBrk="0" hangingPunct="1">
              <a:defRPr kumimoji="0" sz="1100">
                <a:solidFill>
                  <a:schemeClr val="tx2"/>
                </a:solidFill>
                <a:latin typeface="Arial" panose="020B0604020202020204" pitchFamily="34" charset="0"/>
                <a:cs typeface="Arial" panose="020B0604020202020204" pitchFamily="34" charset="0"/>
              </a:defRPr>
            </a:lvl1pPr>
            <a:extLst/>
          </a:lstStyle>
          <a:p>
            <a:endParaRPr lang="en-US"/>
          </a:p>
        </p:txBody>
      </p:sp>
      <p:sp>
        <p:nvSpPr>
          <p:cNvPr id="23" name="Slide Number Placeholder 22"/>
          <p:cNvSpPr>
            <a:spLocks noGrp="1"/>
          </p:cNvSpPr>
          <p:nvPr>
            <p:ph type="sldNum" sz="quarter" idx="4"/>
          </p:nvPr>
        </p:nvSpPr>
        <p:spPr>
          <a:xfrm>
            <a:off x="11480800" y="6416680"/>
            <a:ext cx="609600" cy="365125"/>
          </a:xfrm>
          <a:prstGeom prst="rect">
            <a:avLst/>
          </a:prstGeom>
        </p:spPr>
        <p:txBody>
          <a:bodyPr vert="horz" anchor="b"/>
          <a:lstStyle>
            <a:lvl1pPr algn="l" eaLnBrk="1" latinLnBrk="0" hangingPunct="1">
              <a:defRPr kumimoji="0" sz="1200">
                <a:solidFill>
                  <a:schemeClr val="tx2"/>
                </a:solidFill>
                <a:latin typeface="Arial" panose="020B0604020202020204" pitchFamily="34" charset="0"/>
                <a:cs typeface="Arial" panose="020B0604020202020204" pitchFamily="34" charset="0"/>
              </a:defRPr>
            </a:lvl1pPr>
            <a:extLst/>
          </a:lstStyle>
          <a:p>
            <a:pPr>
              <a:defRPr/>
            </a:pPr>
            <a:r>
              <a:rPr lang="en-US"/>
              <a:t>Slide</a:t>
            </a:r>
            <a:fld id="{088F9C99-2D15-43C9-BB30-1A2892BDD46B}" type="slidenum">
              <a:rPr lang="en-US" smtClean="0"/>
              <a:pPr>
                <a:defRPr/>
              </a:pPr>
              <a:t>‹#›</a:t>
            </a:fld>
            <a:endParaRPr lang="en-US"/>
          </a:p>
        </p:txBody>
      </p:sp>
    </p:spTree>
    <p:extLst>
      <p:ext uri="{BB962C8B-B14F-4D97-AF65-F5344CB8AC3E}">
        <p14:creationId xmlns:p14="http://schemas.microsoft.com/office/powerpoint/2010/main" val="3674472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spc="-100" baseline="0">
          <a:solidFill>
            <a:schemeClr val="tx1"/>
          </a:solidFill>
          <a:latin typeface="Arial" panose="020B0604020202020204" pitchFamily="34" charset="0"/>
          <a:ea typeface="+mj-ea"/>
          <a:cs typeface="Arial" panose="020B0604020202020204" pitchFamily="34" charset="0"/>
        </a:defRPr>
      </a:lvl1pPr>
      <a:extLst/>
    </p:titleStyle>
    <p:bodyStyle>
      <a:lvl1pPr marL="411480" indent="-342900" algn="l" rtl="0" eaLnBrk="1" latinLnBrk="0" hangingPunct="1">
        <a:spcBef>
          <a:spcPts val="700"/>
        </a:spcBef>
        <a:buClrTx/>
        <a:buSzPct val="95000"/>
        <a:buFont typeface="Wingdings" panose="05000000000000000000" pitchFamily="2" charset="2"/>
        <a:buChar char="l"/>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Wingdings" panose="05000000000000000000" pitchFamily="2" charset="2"/>
        <a:buChar char="l"/>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Wingdings" panose="05000000000000000000" pitchFamily="2" charset="2"/>
        <a:buChar char="l"/>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Wingdings" panose="05000000000000000000" pitchFamily="2" charset="2"/>
        <a:buChar char="l"/>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Wingdings" panose="05000000000000000000" pitchFamily="2" charset="2"/>
        <a:buChar char="l"/>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0.png"/><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4.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4.bin"/><Relationship Id="rId10" Type="http://schemas.openxmlformats.org/officeDocument/2006/relationships/image" Target="../media/image23.wmf"/><Relationship Id="rId4" Type="http://schemas.openxmlformats.org/officeDocument/2006/relationships/image" Target="../media/image25.png"/><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9.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3.bin"/><Relationship Id="rId3" Type="http://schemas.openxmlformats.org/officeDocument/2006/relationships/image" Target="../media/image24.png"/><Relationship Id="rId7" Type="http://schemas.openxmlformats.org/officeDocument/2006/relationships/oleObject" Target="../embeddings/oleObject10.bin"/><Relationship Id="rId12"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image" Target="../media/image32.wmf"/><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5.png"/><Relationship Id="rId9" Type="http://schemas.openxmlformats.org/officeDocument/2006/relationships/oleObject" Target="../embeddings/oleObject11.bin"/><Relationship Id="rId1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7.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wmf"/><Relationship Id="rId5" Type="http://schemas.openxmlformats.org/officeDocument/2006/relationships/oleObject" Target="../embeddings/oleObject15.bin"/><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18.bin"/><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441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orbel"/>
              <a:ea typeface="宋体" panose="02010600030101010101" pitchFamily="2" charset="-122"/>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110751"/>
            <a:ext cx="1453662" cy="1382751"/>
          </a:xfrm>
          <a:prstGeom prst="rect">
            <a:avLst/>
          </a:prstGeom>
        </p:spPr>
      </p:pic>
      <p:pic>
        <p:nvPicPr>
          <p:cNvPr id="6" name="Picture 2" descr="lgplogo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110752"/>
            <a:ext cx="6324600" cy="120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5" y="4038600"/>
            <a:ext cx="1218324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p:cNvSpPr txBox="1">
            <a:spLocks noChangeArrowheads="1"/>
          </p:cNvSpPr>
          <p:nvPr/>
        </p:nvSpPr>
        <p:spPr bwMode="auto">
          <a:xfrm>
            <a:off x="-8755" y="1493503"/>
            <a:ext cx="12192000" cy="2946802"/>
          </a:xfrm>
          <a:prstGeom prst="rect">
            <a:avLst/>
          </a:prstGeom>
          <a:gradFill>
            <a:gsLst>
              <a:gs pos="0">
                <a:schemeClr val="accent1">
                  <a:lumMod val="5000"/>
                  <a:lumOff val="95000"/>
                </a:schemeClr>
              </a:gs>
              <a:gs pos="83000">
                <a:schemeClr val="bg2"/>
              </a:gs>
              <a:gs pos="100000">
                <a:schemeClr val="bg2"/>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rgbClr val="691638"/>
              </a:buClr>
              <a:buNone/>
              <a:defRPr sz="2800">
                <a:solidFill>
                  <a:schemeClr val="tx2"/>
                </a:solidFill>
                <a:latin typeface="+mn-lt"/>
                <a:ea typeface="+mn-ea"/>
                <a:cs typeface="+mn-cs"/>
              </a:defRPr>
            </a:lvl1pPr>
            <a:lvl2pPr marL="742950" indent="-285750" algn="l" rtl="0" fontAlgn="base">
              <a:spcBef>
                <a:spcPct val="20000"/>
              </a:spcBef>
              <a:spcAft>
                <a:spcPct val="0"/>
              </a:spcAft>
              <a:buClr>
                <a:srgbClr val="DC5A21"/>
              </a:buClr>
              <a:buFont typeface="Times" pitchFamily="18" charset="0"/>
              <a:buChar char="•"/>
              <a:defRPr sz="2400">
                <a:solidFill>
                  <a:schemeClr val="tx2"/>
                </a:solidFill>
                <a:latin typeface="+mn-lt"/>
                <a:ea typeface="+mn-ea"/>
              </a:defRPr>
            </a:lvl2pPr>
            <a:lvl3pPr marL="1143000" indent="-228600" algn="l" rtl="0" fontAlgn="base">
              <a:spcBef>
                <a:spcPct val="20000"/>
              </a:spcBef>
              <a:spcAft>
                <a:spcPct val="0"/>
              </a:spcAft>
              <a:buClr>
                <a:srgbClr val="87ADB0"/>
              </a:buClr>
              <a:buChar char="•"/>
              <a:defRPr sz="2000">
                <a:solidFill>
                  <a:schemeClr val="tx2"/>
                </a:solidFill>
                <a:latin typeface="+mn-lt"/>
                <a:ea typeface="+mn-ea"/>
              </a:defRPr>
            </a:lvl3pPr>
            <a:lvl4pPr marL="1600200" indent="-228600" algn="l" rtl="0" fontAlgn="base">
              <a:spcBef>
                <a:spcPct val="20000"/>
              </a:spcBef>
              <a:spcAft>
                <a:spcPct val="0"/>
              </a:spcAft>
              <a:buChar char="–"/>
              <a:defRPr>
                <a:solidFill>
                  <a:schemeClr val="tx2"/>
                </a:solidFill>
                <a:latin typeface="+mn-lt"/>
                <a:ea typeface="+mn-ea"/>
              </a:defRPr>
            </a:lvl4pPr>
            <a:lvl5pPr marL="2057400" indent="-228600" algn="l" rtl="0" fontAlgn="base">
              <a:spcBef>
                <a:spcPct val="20000"/>
              </a:spcBef>
              <a:spcAft>
                <a:spcPct val="0"/>
              </a:spcAft>
              <a:buChar char="»"/>
              <a:defRPr sz="1600">
                <a:solidFill>
                  <a:schemeClr val="tx2"/>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0" algn="ctr" eaLnBrk="1" hangingPunct="1">
              <a:spcBef>
                <a:spcPts val="0"/>
              </a:spcBef>
              <a:spcAft>
                <a:spcPts val="600"/>
              </a:spcAft>
              <a:defRPr/>
            </a:pPr>
            <a:r>
              <a:rPr lang="en-US" sz="4600" b="1" dirty="0">
                <a:solidFill>
                  <a:schemeClr val="tx1"/>
                </a:solidFill>
                <a:latin typeface="Arial" panose="020B0604020202020204" pitchFamily="34" charset="0"/>
                <a:ea typeface="ＭＳ Ｐゴシック" pitchFamily="116" charset="-128"/>
                <a:cs typeface="Arial" panose="020B0604020202020204" pitchFamily="34" charset="0"/>
              </a:rPr>
              <a:t>Deep CT Recon &amp; Hands-on 3</a:t>
            </a:r>
            <a:endParaRPr kumimoji="0" lang="en-US" sz="4600" b="1" i="0" u="none" strike="noStrike" kern="1200" cap="none" spc="0" normalizeH="0" noProof="0" dirty="0">
              <a:ln>
                <a:noFill/>
              </a:ln>
              <a:solidFill>
                <a:schemeClr val="tx1"/>
              </a:solidFill>
              <a:effectLst/>
              <a:uLnTx/>
              <a:uFillTx/>
              <a:latin typeface="Arial" panose="020B0604020202020204" pitchFamily="34" charset="0"/>
              <a:ea typeface="ＭＳ Ｐゴシック" pitchFamily="116" charset="-128"/>
              <a:cs typeface="Arial" panose="020B0604020202020204" pitchFamily="34" charset="0"/>
            </a:endParaRPr>
          </a:p>
          <a:p>
            <a:pPr lvl="0" algn="ctr" eaLnBrk="1" hangingPunct="1">
              <a:spcBef>
                <a:spcPts val="0"/>
              </a:spcBef>
              <a:spcAft>
                <a:spcPts val="0"/>
              </a:spcAft>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Ge Wang</a:t>
            </a:r>
          </a:p>
          <a:p>
            <a:pPr lvl="0" algn="ctr" eaLnBrk="1" hangingPunct="1">
              <a:spcBef>
                <a:spcPts val="0"/>
              </a:spcBef>
              <a:spcAft>
                <a:spcPts val="0"/>
              </a:spcAft>
              <a:defRPr/>
            </a:pPr>
            <a:r>
              <a:rPr lang="en-US" sz="2400" dirty="0">
                <a:solidFill>
                  <a:schemeClr val="tx1"/>
                </a:solidFill>
                <a:latin typeface="Arial" panose="020B0604020202020204" pitchFamily="34" charset="0"/>
                <a:cs typeface="Arial" panose="020B0604020202020204" pitchFamily="34" charset="0"/>
              </a:rPr>
              <a:t>AI-based X-ray Imaging System (AXIS) Lab</a:t>
            </a:r>
          </a:p>
          <a:p>
            <a:pPr lvl="0" algn="ctr" eaLnBrk="1" hangingPunct="1">
              <a:spcBef>
                <a:spcPts val="0"/>
              </a:spcBef>
              <a:spcAft>
                <a:spcPts val="600"/>
              </a:spcAft>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Rensselaer</a:t>
            </a:r>
            <a:r>
              <a:rPr kumimoji="0" lang="en-US" sz="240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Pr>
              <a:t> Polytechnic Institute, Troy, New York, USA</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80000"/>
              </a:lnSpc>
              <a:spcBef>
                <a:spcPts val="1200"/>
              </a:spcBef>
              <a:spcAft>
                <a:spcPts val="1200"/>
              </a:spcAft>
              <a:buClr>
                <a:srgbClr val="691638"/>
              </a:buClr>
              <a:buSzTx/>
              <a:buFontTx/>
              <a:buNone/>
              <a:tabLst/>
              <a:defRPr/>
            </a:pPr>
            <a:r>
              <a:rPr lang="en-US" sz="2400" dirty="0">
                <a:solidFill>
                  <a:schemeClr val="tx1"/>
                </a:solidFill>
                <a:latin typeface="Arial" panose="020B0604020202020204" pitchFamily="34" charset="0"/>
                <a:cs typeface="Arial" panose="020B0604020202020204" pitchFamily="34" charset="0"/>
              </a:rPr>
              <a:t>Oct. 5</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2021</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80000"/>
              </a:lnSpc>
              <a:spcBef>
                <a:spcPts val="0"/>
              </a:spcBef>
              <a:spcAft>
                <a:spcPts val="0"/>
              </a:spcAft>
              <a:buClr>
                <a:srgbClr val="691638"/>
              </a:buClr>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0000"/>
              </a:lnSpc>
              <a:spcBef>
                <a:spcPts val="0"/>
              </a:spcBef>
              <a:spcAft>
                <a:spcPts val="0"/>
              </a:spcAft>
              <a:buClr>
                <a:srgbClr val="691638"/>
              </a:buClr>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9270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37BA6D8-4016-354F-B4F9-24EF3DC76B66}"/>
                  </a:ext>
                </a:extLst>
              </p:cNvPr>
              <p:cNvSpPr>
                <a:spLocks noGrp="1"/>
              </p:cNvSpPr>
              <p:nvPr>
                <p:ph type="title"/>
              </p:nvPr>
            </p:nvSpPr>
            <p:spPr/>
            <p:txBody>
              <a:bodyPr/>
              <a:lstStyle/>
              <a:p>
                <a:r>
                  <a:rPr lang="en-US" sz="4400" dirty="0"/>
                  <a:t>Our Key Idea: Smart BP with </a:t>
                </a:r>
                <a14:m>
                  <m:oMath xmlns:m="http://schemas.openxmlformats.org/officeDocument/2006/math">
                    <m:r>
                      <a:rPr lang="en-US" sz="4400" b="1" i="1">
                        <a:latin typeface="Cambria Math" panose="02040503050406030204" pitchFamily="18" charset="0"/>
                      </a:rPr>
                      <m:t>𝑶</m:t>
                    </m:r>
                    <m:d>
                      <m:dPr>
                        <m:ctrlPr>
                          <a:rPr lang="en-US" sz="4400" i="1">
                            <a:latin typeface="Cambria Math" panose="02040503050406030204" pitchFamily="18" charset="0"/>
                          </a:rPr>
                        </m:ctrlPr>
                      </m:dPr>
                      <m:e>
                        <m:r>
                          <a:rPr lang="en-US" sz="4400" b="1" i="1" smtClean="0">
                            <a:latin typeface="Cambria Math" panose="02040503050406030204" pitchFamily="18" charset="0"/>
                          </a:rPr>
                          <m:t>𝑵</m:t>
                        </m:r>
                        <m:r>
                          <a:rPr lang="en-US" sz="4400" b="1" i="1" baseline="30000" smtClean="0">
                            <a:latin typeface="Cambria Math" panose="02040503050406030204" pitchFamily="18" charset="0"/>
                          </a:rPr>
                          <m:t>𝟐</m:t>
                        </m:r>
                      </m:e>
                    </m:d>
                  </m:oMath>
                </a14:m>
                <a:r>
                  <a:rPr lang="en-US" sz="4400" dirty="0"/>
                  <a:t> Complexity</a:t>
                </a:r>
              </a:p>
            </p:txBody>
          </p:sp>
        </mc:Choice>
        <mc:Fallback xmlns="">
          <p:sp>
            <p:nvSpPr>
              <p:cNvPr id="2" name="Title 1">
                <a:extLst>
                  <a:ext uri="{FF2B5EF4-FFF2-40B4-BE49-F238E27FC236}">
                    <a16:creationId xmlns:a16="http://schemas.microsoft.com/office/drawing/2014/main" id="{A37BA6D8-4016-354F-B4F9-24EF3DC76B66}"/>
                  </a:ext>
                </a:extLst>
              </p:cNvPr>
              <p:cNvSpPr>
                <a:spLocks noGrp="1" noRot="1" noChangeAspect="1" noMove="1" noResize="1" noEditPoints="1" noAdjustHandles="1" noChangeArrowheads="1" noChangeShapeType="1" noTextEdit="1"/>
              </p:cNvSpPr>
              <p:nvPr>
                <p:ph type="title"/>
              </p:nvPr>
            </p:nvSpPr>
            <p:spPr>
              <a:blipFill>
                <a:blip r:embed="rId3"/>
                <a:stretch>
                  <a:fillRect l="-1550" r="-1550"/>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FC0EDEB9-C0DE-AC42-A92D-B7EFC4C51635}"/>
              </a:ext>
            </a:extLst>
          </p:cNvPr>
          <p:cNvGraphicFramePr>
            <a:graphicFrameLocks noGrp="1"/>
          </p:cNvGraphicFramePr>
          <p:nvPr>
            <p:ph idx="1"/>
          </p:nvPr>
        </p:nvGraphicFramePr>
        <p:xfrm>
          <a:off x="5308986" y="3013654"/>
          <a:ext cx="2160000" cy="2160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4069393364"/>
                    </a:ext>
                  </a:extLst>
                </a:gridCol>
                <a:gridCol w="720000">
                  <a:extLst>
                    <a:ext uri="{9D8B030D-6E8A-4147-A177-3AD203B41FA5}">
                      <a16:colId xmlns:a16="http://schemas.microsoft.com/office/drawing/2014/main" val="2273963626"/>
                    </a:ext>
                  </a:extLst>
                </a:gridCol>
                <a:gridCol w="720000">
                  <a:extLst>
                    <a:ext uri="{9D8B030D-6E8A-4147-A177-3AD203B41FA5}">
                      <a16:colId xmlns:a16="http://schemas.microsoft.com/office/drawing/2014/main" val="3180652260"/>
                    </a:ext>
                  </a:extLst>
                </a:gridCol>
              </a:tblGrid>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101483663"/>
                  </a:ext>
                </a:extLst>
              </a:tr>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116633511"/>
                  </a:ext>
                </a:extLst>
              </a:tr>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98454399"/>
                  </a:ext>
                </a:extLst>
              </a:tr>
            </a:tbl>
          </a:graphicData>
        </a:graphic>
      </p:graphicFrame>
      <p:cxnSp>
        <p:nvCxnSpPr>
          <p:cNvPr id="8" name="Straight Arrow Connector 7">
            <a:extLst>
              <a:ext uri="{FF2B5EF4-FFF2-40B4-BE49-F238E27FC236}">
                <a16:creationId xmlns:a16="http://schemas.microsoft.com/office/drawing/2014/main" id="{35DF96C6-1C21-DF4E-B8F9-E9699B78204B}"/>
              </a:ext>
            </a:extLst>
          </p:cNvPr>
          <p:cNvCxnSpPr/>
          <p:nvPr/>
        </p:nvCxnSpPr>
        <p:spPr>
          <a:xfrm>
            <a:off x="5705752" y="2493454"/>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D6B2AB-8D54-0A46-BC48-AAC9E0CBE6C0}"/>
              </a:ext>
            </a:extLst>
          </p:cNvPr>
          <p:cNvCxnSpPr/>
          <p:nvPr/>
        </p:nvCxnSpPr>
        <p:spPr>
          <a:xfrm>
            <a:off x="6388986" y="2477688"/>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1E543B-A8F1-B34F-9133-98F4BE56BAD9}"/>
              </a:ext>
            </a:extLst>
          </p:cNvPr>
          <p:cNvCxnSpPr/>
          <p:nvPr/>
        </p:nvCxnSpPr>
        <p:spPr>
          <a:xfrm>
            <a:off x="7087862" y="2498709"/>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ED318B-69E0-F446-8C37-FD5E030AE5AB}"/>
              </a:ext>
            </a:extLst>
          </p:cNvPr>
          <p:cNvCxnSpPr>
            <a:cxnSpLocks/>
          </p:cNvCxnSpPr>
          <p:nvPr/>
        </p:nvCxnSpPr>
        <p:spPr>
          <a:xfrm>
            <a:off x="5324751" y="2477688"/>
            <a:ext cx="2160000" cy="15766"/>
          </a:xfrm>
          <a:prstGeom prst="line">
            <a:avLst/>
          </a:prstGeom>
          <a:ln w="63500"/>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2A6535DB-014D-404D-A6AA-A306E663010B}"/>
              </a:ext>
            </a:extLst>
          </p:cNvPr>
          <p:cNvSpPr/>
          <p:nvPr/>
        </p:nvSpPr>
        <p:spPr>
          <a:xfrm>
            <a:off x="5525752" y="2083859"/>
            <a:ext cx="360000" cy="3600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B365B2B-828C-8E42-BD82-7F256400DB9B}"/>
              </a:ext>
            </a:extLst>
          </p:cNvPr>
          <p:cNvPicPr>
            <a:picLocks noChangeAspect="1"/>
          </p:cNvPicPr>
          <p:nvPr/>
        </p:nvPicPr>
        <p:blipFill>
          <a:blip r:embed="rId4"/>
          <a:stretch>
            <a:fillRect/>
          </a:stretch>
        </p:blipFill>
        <p:spPr>
          <a:xfrm>
            <a:off x="6198486" y="2068033"/>
            <a:ext cx="381000" cy="393700"/>
          </a:xfrm>
          <a:prstGeom prst="rect">
            <a:avLst/>
          </a:prstGeom>
        </p:spPr>
      </p:pic>
      <p:pic>
        <p:nvPicPr>
          <p:cNvPr id="17" name="Picture 16">
            <a:extLst>
              <a:ext uri="{FF2B5EF4-FFF2-40B4-BE49-F238E27FC236}">
                <a16:creationId xmlns:a16="http://schemas.microsoft.com/office/drawing/2014/main" id="{F2C898A3-1462-3744-A938-B96BDF17368B}"/>
              </a:ext>
            </a:extLst>
          </p:cNvPr>
          <p:cNvPicPr>
            <a:picLocks noChangeAspect="1"/>
          </p:cNvPicPr>
          <p:nvPr/>
        </p:nvPicPr>
        <p:blipFill>
          <a:blip r:embed="rId4"/>
          <a:stretch>
            <a:fillRect/>
          </a:stretch>
        </p:blipFill>
        <p:spPr>
          <a:xfrm>
            <a:off x="6897362" y="2060159"/>
            <a:ext cx="381000" cy="393700"/>
          </a:xfrm>
          <a:prstGeom prst="rect">
            <a:avLst/>
          </a:prstGeom>
        </p:spPr>
      </p:pic>
      <p:grpSp>
        <p:nvGrpSpPr>
          <p:cNvPr id="13" name="Group 12"/>
          <p:cNvGrpSpPr/>
          <p:nvPr/>
        </p:nvGrpSpPr>
        <p:grpSpPr>
          <a:xfrm>
            <a:off x="2518551" y="3334343"/>
            <a:ext cx="5526757" cy="1382110"/>
            <a:chOff x="4667536" y="3215593"/>
            <a:chExt cx="3069021" cy="1382110"/>
          </a:xfrm>
        </p:grpSpPr>
        <p:cxnSp>
          <p:nvCxnSpPr>
            <p:cNvPr id="18" name="Straight Arrow Connector 17">
              <a:extLst>
                <a:ext uri="{FF2B5EF4-FFF2-40B4-BE49-F238E27FC236}">
                  <a16:creationId xmlns:a16="http://schemas.microsoft.com/office/drawing/2014/main" id="{71E5054E-4A22-C24C-AD37-CD04C17BE6A9}"/>
                </a:ext>
              </a:extLst>
            </p:cNvPr>
            <p:cNvCxnSpPr/>
            <p:nvPr/>
          </p:nvCxnSpPr>
          <p:spPr>
            <a:xfrm rot="16200000" flipV="1">
              <a:off x="6196791" y="3073703"/>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8BF26C-B7D7-4A41-98E2-115B3A36A160}"/>
                </a:ext>
              </a:extLst>
            </p:cNvPr>
            <p:cNvCxnSpPr/>
            <p:nvPr/>
          </p:nvCxnSpPr>
          <p:spPr>
            <a:xfrm rot="16200000" flipV="1">
              <a:off x="6212557" y="2390469"/>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C69E38-B6B1-7F4B-9F95-AAEDCE22DF2D}"/>
                </a:ext>
              </a:extLst>
            </p:cNvPr>
            <p:cNvCxnSpPr/>
            <p:nvPr/>
          </p:nvCxnSpPr>
          <p:spPr>
            <a:xfrm rot="16200000" flipV="1">
              <a:off x="6191536" y="1691593"/>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B3D831CF-96FA-EF4E-B1E8-65E4514377F2}"/>
              </a:ext>
            </a:extLst>
          </p:cNvPr>
          <p:cNvCxnSpPr>
            <a:cxnSpLocks/>
          </p:cNvCxnSpPr>
          <p:nvPr/>
        </p:nvCxnSpPr>
        <p:spPr>
          <a:xfrm rot="5400000" flipH="1">
            <a:off x="6957425" y="4009571"/>
            <a:ext cx="2160000" cy="15766"/>
          </a:xfrm>
          <a:prstGeom prst="line">
            <a:avLst/>
          </a:prstGeom>
          <a:ln w="63500"/>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482C4398-292B-5742-8760-59E34B1273C2}"/>
              </a:ext>
            </a:extLst>
          </p:cNvPr>
          <p:cNvSpPr/>
          <p:nvPr/>
        </p:nvSpPr>
        <p:spPr>
          <a:xfrm rot="5400000" flipH="1">
            <a:off x="8079137" y="4536453"/>
            <a:ext cx="360000" cy="3600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FDD7029-FF65-624D-BE6C-174737D5A95C}"/>
              </a:ext>
            </a:extLst>
          </p:cNvPr>
          <p:cNvPicPr>
            <a:picLocks noChangeAspect="1"/>
          </p:cNvPicPr>
          <p:nvPr/>
        </p:nvPicPr>
        <p:blipFill>
          <a:blip r:embed="rId4"/>
          <a:stretch>
            <a:fillRect/>
          </a:stretch>
        </p:blipFill>
        <p:spPr>
          <a:xfrm rot="5400000" flipH="1">
            <a:off x="8067613" y="3836369"/>
            <a:ext cx="381000" cy="393700"/>
          </a:xfrm>
          <a:prstGeom prst="rect">
            <a:avLst/>
          </a:prstGeom>
        </p:spPr>
      </p:pic>
      <p:pic>
        <p:nvPicPr>
          <p:cNvPr id="24" name="Picture 23">
            <a:extLst>
              <a:ext uri="{FF2B5EF4-FFF2-40B4-BE49-F238E27FC236}">
                <a16:creationId xmlns:a16="http://schemas.microsoft.com/office/drawing/2014/main" id="{1EB10A94-41C3-F544-86D3-EC4D642BC463}"/>
              </a:ext>
            </a:extLst>
          </p:cNvPr>
          <p:cNvPicPr>
            <a:picLocks noChangeAspect="1"/>
          </p:cNvPicPr>
          <p:nvPr/>
        </p:nvPicPr>
        <p:blipFill>
          <a:blip r:embed="rId4"/>
          <a:stretch>
            <a:fillRect/>
          </a:stretch>
        </p:blipFill>
        <p:spPr>
          <a:xfrm rot="5400000" flipH="1">
            <a:off x="8075487" y="3137493"/>
            <a:ext cx="381000" cy="393700"/>
          </a:xfrm>
          <a:prstGeom prst="rect">
            <a:avLst/>
          </a:prstGeom>
        </p:spPr>
      </p:pic>
      <p:sp>
        <p:nvSpPr>
          <p:cNvPr id="27" name="TextBox 26">
            <a:extLst>
              <a:ext uri="{FF2B5EF4-FFF2-40B4-BE49-F238E27FC236}">
                <a16:creationId xmlns:a16="http://schemas.microsoft.com/office/drawing/2014/main" id="{A2E26062-4097-0A48-95EA-35888EBAF51B}"/>
              </a:ext>
            </a:extLst>
          </p:cNvPr>
          <p:cNvSpPr txBox="1"/>
          <p:nvPr/>
        </p:nvSpPr>
        <p:spPr>
          <a:xfrm>
            <a:off x="802853" y="4826843"/>
            <a:ext cx="4469612" cy="1200329"/>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Smart Backpropagation with Learned Weights Restricted to a Single X-ray Path</a:t>
            </a:r>
          </a:p>
        </p:txBody>
      </p:sp>
      <p:grpSp>
        <p:nvGrpSpPr>
          <p:cNvPr id="30" name="Group 29"/>
          <p:cNvGrpSpPr/>
          <p:nvPr/>
        </p:nvGrpSpPr>
        <p:grpSpPr>
          <a:xfrm>
            <a:off x="5592357" y="4603493"/>
            <a:ext cx="1619314" cy="238431"/>
            <a:chOff x="5283606" y="4484743"/>
            <a:chExt cx="1619314" cy="238431"/>
          </a:xfrm>
        </p:grpSpPr>
        <p:sp>
          <p:nvSpPr>
            <p:cNvPr id="26" name="Oval 25"/>
            <p:cNvSpPr/>
            <p:nvPr/>
          </p:nvSpPr>
          <p:spPr>
            <a:xfrm>
              <a:off x="5283606"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8" name="Oval 27"/>
            <p:cNvSpPr/>
            <p:nvPr/>
          </p:nvSpPr>
          <p:spPr>
            <a:xfrm>
              <a:off x="5949767"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9" name="Oval 28"/>
            <p:cNvSpPr/>
            <p:nvPr/>
          </p:nvSpPr>
          <p:spPr>
            <a:xfrm>
              <a:off x="6664489"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sp>
        <p:nvSpPr>
          <p:cNvPr id="32" name="Oval 31"/>
          <p:cNvSpPr/>
          <p:nvPr/>
        </p:nvSpPr>
        <p:spPr>
          <a:xfrm>
            <a:off x="5592357"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3" name="Oval 32"/>
          <p:cNvSpPr/>
          <p:nvPr/>
        </p:nvSpPr>
        <p:spPr>
          <a:xfrm>
            <a:off x="6258518"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4" name="Oval 33"/>
          <p:cNvSpPr/>
          <p:nvPr/>
        </p:nvSpPr>
        <p:spPr>
          <a:xfrm>
            <a:off x="6973240"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nvGrpSpPr>
          <p:cNvPr id="35" name="Group 34"/>
          <p:cNvGrpSpPr/>
          <p:nvPr/>
        </p:nvGrpSpPr>
        <p:grpSpPr>
          <a:xfrm>
            <a:off x="5592357" y="3222949"/>
            <a:ext cx="1619314" cy="238431"/>
            <a:chOff x="5283606" y="4484743"/>
            <a:chExt cx="1619314" cy="238431"/>
          </a:xfrm>
        </p:grpSpPr>
        <p:sp>
          <p:nvSpPr>
            <p:cNvPr id="36" name="Oval 35"/>
            <p:cNvSpPr/>
            <p:nvPr/>
          </p:nvSpPr>
          <p:spPr>
            <a:xfrm>
              <a:off x="5283606"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7" name="Oval 36"/>
            <p:cNvSpPr/>
            <p:nvPr/>
          </p:nvSpPr>
          <p:spPr>
            <a:xfrm>
              <a:off x="5949767"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8" name="Oval 37"/>
            <p:cNvSpPr/>
            <p:nvPr/>
          </p:nvSpPr>
          <p:spPr>
            <a:xfrm>
              <a:off x="6664489"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cxnSp>
        <p:nvCxnSpPr>
          <p:cNvPr id="40" name="Curved Connector 39"/>
          <p:cNvCxnSpPr>
            <a:endCxn id="38" idx="0"/>
          </p:cNvCxnSpPr>
          <p:nvPr/>
        </p:nvCxnSpPr>
        <p:spPr>
          <a:xfrm rot="10800000">
            <a:off x="7092457" y="3222950"/>
            <a:ext cx="852823" cy="71799"/>
          </a:xfrm>
          <a:prstGeom prst="curvedConnector4">
            <a:avLst>
              <a:gd name="adj1" fmla="val 43011"/>
              <a:gd name="adj2" fmla="val 418389"/>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3" idx="2"/>
            <a:endCxn id="33" idx="0"/>
          </p:cNvCxnSpPr>
          <p:nvPr/>
        </p:nvCxnSpPr>
        <p:spPr>
          <a:xfrm rot="10800000">
            <a:off x="6377735" y="3916159"/>
            <a:ext cx="1683529" cy="117061"/>
          </a:xfrm>
          <a:prstGeom prst="curvedConnector4">
            <a:avLst>
              <a:gd name="adj1" fmla="val 46648"/>
              <a:gd name="adj2" fmla="val 2952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4" idx="2"/>
            <a:endCxn id="37" idx="0"/>
          </p:cNvCxnSpPr>
          <p:nvPr/>
        </p:nvCxnSpPr>
        <p:spPr>
          <a:xfrm rot="10800000">
            <a:off x="6377735" y="3222949"/>
            <a:ext cx="1691403" cy="111394"/>
          </a:xfrm>
          <a:prstGeom prst="curvedConnector4">
            <a:avLst>
              <a:gd name="adj1" fmla="val 46664"/>
              <a:gd name="adj2" fmla="val 305218"/>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23" idx="2"/>
            <a:endCxn id="34" idx="7"/>
          </p:cNvCxnSpPr>
          <p:nvPr/>
        </p:nvCxnSpPr>
        <p:spPr>
          <a:xfrm rot="10800000">
            <a:off x="7176755" y="3951075"/>
            <a:ext cx="884509" cy="82144"/>
          </a:xfrm>
          <a:prstGeom prst="curvedConnector4">
            <a:avLst>
              <a:gd name="adj1" fmla="val 48385"/>
              <a:gd name="adj2" fmla="val 37829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24" idx="2"/>
            <a:endCxn id="36" idx="1"/>
          </p:cNvCxnSpPr>
          <p:nvPr/>
        </p:nvCxnSpPr>
        <p:spPr>
          <a:xfrm rot="10800000">
            <a:off x="5627275" y="3257867"/>
            <a:ext cx="2441863" cy="76477"/>
          </a:xfrm>
          <a:prstGeom prst="curvedConnector4">
            <a:avLst>
              <a:gd name="adj1" fmla="val 45963"/>
              <a:gd name="adj2" fmla="val 398913"/>
            </a:avLst>
          </a:prstGeom>
          <a:ln w="28575">
            <a:solidFill>
              <a:srgbClr val="FF99CC"/>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23" idx="2"/>
            <a:endCxn id="32" idx="0"/>
          </p:cNvCxnSpPr>
          <p:nvPr/>
        </p:nvCxnSpPr>
        <p:spPr>
          <a:xfrm rot="10800000">
            <a:off x="5711573" y="3916159"/>
            <a:ext cx="2349690" cy="117061"/>
          </a:xfrm>
          <a:prstGeom prst="curvedConnector4">
            <a:avLst>
              <a:gd name="adj1" fmla="val 47598"/>
              <a:gd name="adj2" fmla="val 29528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2" idx="4"/>
            <a:endCxn id="26" idx="0"/>
          </p:cNvCxnSpPr>
          <p:nvPr/>
        </p:nvCxnSpPr>
        <p:spPr>
          <a:xfrm rot="10800000">
            <a:off x="5711573" y="4603493"/>
            <a:ext cx="2367564" cy="112960"/>
          </a:xfrm>
          <a:prstGeom prst="curvedConnector4">
            <a:avLst>
              <a:gd name="adj1" fmla="val 47482"/>
              <a:gd name="adj2" fmla="val 30237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22" idx="4"/>
            <a:endCxn id="28" idx="0"/>
          </p:cNvCxnSpPr>
          <p:nvPr/>
        </p:nvCxnSpPr>
        <p:spPr>
          <a:xfrm rot="10800000">
            <a:off x="6377735" y="4603493"/>
            <a:ext cx="1701403" cy="112960"/>
          </a:xfrm>
          <a:prstGeom prst="curvedConnector4">
            <a:avLst>
              <a:gd name="adj1" fmla="val 46497"/>
              <a:gd name="adj2" fmla="val 302373"/>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22" idx="4"/>
            <a:endCxn id="29" idx="0"/>
          </p:cNvCxnSpPr>
          <p:nvPr/>
        </p:nvCxnSpPr>
        <p:spPr>
          <a:xfrm rot="10800000">
            <a:off x="7092457" y="4603493"/>
            <a:ext cx="986681" cy="112960"/>
          </a:xfrm>
          <a:prstGeom prst="curvedConnector4">
            <a:avLst>
              <a:gd name="adj1" fmla="val 43959"/>
              <a:gd name="adj2" fmla="val 302373"/>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2E26062-4097-0A48-95EA-35888EBAF51B}"/>
              </a:ext>
            </a:extLst>
          </p:cNvPr>
          <p:cNvSpPr txBox="1"/>
          <p:nvPr/>
        </p:nvSpPr>
        <p:spPr>
          <a:xfrm>
            <a:off x="8410665" y="3601955"/>
            <a:ext cx="2869905" cy="830997"/>
          </a:xfrm>
          <a:prstGeom prst="rect">
            <a:avLst/>
          </a:prstGeom>
          <a:noFill/>
        </p:spPr>
        <p:txBody>
          <a:bodyPr wrap="square" rtlCol="0">
            <a:spAutoFit/>
          </a:bodyPr>
          <a:lstStyle/>
          <a:p>
            <a:pPr algn="ctr"/>
            <a:r>
              <a:rPr lang="en-US" b="1" dirty="0">
                <a:solidFill>
                  <a:srgbClr val="FFC000"/>
                </a:solidFill>
                <a:latin typeface="Arial" panose="020B0604020202020204" pitchFamily="34" charset="0"/>
                <a:cs typeface="Arial" panose="020B0604020202020204" pitchFamily="34" charset="0"/>
              </a:rPr>
              <a:t>Learned Filtered Projection</a:t>
            </a:r>
          </a:p>
        </p:txBody>
      </p:sp>
    </p:spTree>
    <p:extLst>
      <p:ext uri="{BB962C8B-B14F-4D97-AF65-F5344CB8AC3E}">
        <p14:creationId xmlns:p14="http://schemas.microsoft.com/office/powerpoint/2010/main" val="348044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37BA6D8-4016-354F-B4F9-24EF3DC76B66}"/>
                  </a:ext>
                </a:extLst>
              </p:cNvPr>
              <p:cNvSpPr>
                <a:spLocks noGrp="1"/>
              </p:cNvSpPr>
              <p:nvPr>
                <p:ph type="title"/>
              </p:nvPr>
            </p:nvSpPr>
            <p:spPr/>
            <p:txBody>
              <a:bodyPr/>
              <a:lstStyle/>
              <a:p>
                <a:r>
                  <a:rPr lang="en-US" sz="4400" dirty="0"/>
                  <a:t>Our Key Idea: Smart BP with </a:t>
                </a:r>
                <a14:m>
                  <m:oMath xmlns:m="http://schemas.openxmlformats.org/officeDocument/2006/math">
                    <m:r>
                      <a:rPr lang="en-US" sz="4400" b="1" i="1">
                        <a:latin typeface="Cambria Math" panose="02040503050406030204" pitchFamily="18" charset="0"/>
                      </a:rPr>
                      <m:t>𝑶</m:t>
                    </m:r>
                    <m:d>
                      <m:dPr>
                        <m:ctrlPr>
                          <a:rPr lang="en-US" sz="4400" i="1">
                            <a:latin typeface="Cambria Math" panose="02040503050406030204" pitchFamily="18" charset="0"/>
                          </a:rPr>
                        </m:ctrlPr>
                      </m:dPr>
                      <m:e>
                        <m:r>
                          <a:rPr lang="en-US" sz="4400" b="1" i="1" smtClean="0">
                            <a:latin typeface="Cambria Math" panose="02040503050406030204" pitchFamily="18" charset="0"/>
                          </a:rPr>
                          <m:t>𝑵</m:t>
                        </m:r>
                      </m:e>
                    </m:d>
                  </m:oMath>
                </a14:m>
                <a:r>
                  <a:rPr lang="en-US" sz="4400" dirty="0"/>
                  <a:t> Complexity</a:t>
                </a:r>
              </a:p>
            </p:txBody>
          </p:sp>
        </mc:Choice>
        <mc:Fallback xmlns="">
          <p:sp>
            <p:nvSpPr>
              <p:cNvPr id="2" name="Title 1">
                <a:extLst>
                  <a:ext uri="{FF2B5EF4-FFF2-40B4-BE49-F238E27FC236}">
                    <a16:creationId xmlns:a16="http://schemas.microsoft.com/office/drawing/2014/main" id="{A37BA6D8-4016-354F-B4F9-24EF3DC76B66}"/>
                  </a:ext>
                </a:extLst>
              </p:cNvPr>
              <p:cNvSpPr>
                <a:spLocks noGrp="1" noRot="1" noChangeAspect="1" noMove="1" noResize="1" noEditPoints="1" noAdjustHandles="1" noChangeArrowheads="1" noChangeShapeType="1" noTextEdit="1"/>
              </p:cNvSpPr>
              <p:nvPr>
                <p:ph type="title"/>
              </p:nvPr>
            </p:nvSpPr>
            <p:spPr>
              <a:blipFill>
                <a:blip r:embed="rId3"/>
                <a:stretch>
                  <a:fillRect l="-650" r="-700"/>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FC0EDEB9-C0DE-AC42-A92D-B7EFC4C51635}"/>
              </a:ext>
            </a:extLst>
          </p:cNvPr>
          <p:cNvGraphicFramePr>
            <a:graphicFrameLocks noGrp="1"/>
          </p:cNvGraphicFramePr>
          <p:nvPr>
            <p:ph idx="1"/>
          </p:nvPr>
        </p:nvGraphicFramePr>
        <p:xfrm>
          <a:off x="5308986" y="3013654"/>
          <a:ext cx="2160000" cy="2160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4069393364"/>
                    </a:ext>
                  </a:extLst>
                </a:gridCol>
                <a:gridCol w="720000">
                  <a:extLst>
                    <a:ext uri="{9D8B030D-6E8A-4147-A177-3AD203B41FA5}">
                      <a16:colId xmlns:a16="http://schemas.microsoft.com/office/drawing/2014/main" val="2273963626"/>
                    </a:ext>
                  </a:extLst>
                </a:gridCol>
                <a:gridCol w="720000">
                  <a:extLst>
                    <a:ext uri="{9D8B030D-6E8A-4147-A177-3AD203B41FA5}">
                      <a16:colId xmlns:a16="http://schemas.microsoft.com/office/drawing/2014/main" val="3180652260"/>
                    </a:ext>
                  </a:extLst>
                </a:gridCol>
              </a:tblGrid>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101483663"/>
                  </a:ext>
                </a:extLst>
              </a:tr>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116633511"/>
                  </a:ext>
                </a:extLst>
              </a:tr>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98454399"/>
                  </a:ext>
                </a:extLst>
              </a:tr>
            </a:tbl>
          </a:graphicData>
        </a:graphic>
      </p:graphicFrame>
      <p:cxnSp>
        <p:nvCxnSpPr>
          <p:cNvPr id="8" name="Straight Arrow Connector 7">
            <a:extLst>
              <a:ext uri="{FF2B5EF4-FFF2-40B4-BE49-F238E27FC236}">
                <a16:creationId xmlns:a16="http://schemas.microsoft.com/office/drawing/2014/main" id="{35DF96C6-1C21-DF4E-B8F9-E9699B78204B}"/>
              </a:ext>
            </a:extLst>
          </p:cNvPr>
          <p:cNvCxnSpPr/>
          <p:nvPr/>
        </p:nvCxnSpPr>
        <p:spPr>
          <a:xfrm>
            <a:off x="5705752" y="2493454"/>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D6B2AB-8D54-0A46-BC48-AAC9E0CBE6C0}"/>
              </a:ext>
            </a:extLst>
          </p:cNvPr>
          <p:cNvCxnSpPr/>
          <p:nvPr/>
        </p:nvCxnSpPr>
        <p:spPr>
          <a:xfrm>
            <a:off x="6388986" y="2477688"/>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1E543B-A8F1-B34F-9133-98F4BE56BAD9}"/>
              </a:ext>
            </a:extLst>
          </p:cNvPr>
          <p:cNvCxnSpPr/>
          <p:nvPr/>
        </p:nvCxnSpPr>
        <p:spPr>
          <a:xfrm>
            <a:off x="7087862" y="2498709"/>
            <a:ext cx="0" cy="304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ED318B-69E0-F446-8C37-FD5E030AE5AB}"/>
              </a:ext>
            </a:extLst>
          </p:cNvPr>
          <p:cNvCxnSpPr>
            <a:cxnSpLocks/>
          </p:cNvCxnSpPr>
          <p:nvPr/>
        </p:nvCxnSpPr>
        <p:spPr>
          <a:xfrm>
            <a:off x="5324751" y="2477688"/>
            <a:ext cx="2160000" cy="15766"/>
          </a:xfrm>
          <a:prstGeom prst="line">
            <a:avLst/>
          </a:prstGeom>
          <a:ln w="63500"/>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2A6535DB-014D-404D-A6AA-A306E663010B}"/>
              </a:ext>
            </a:extLst>
          </p:cNvPr>
          <p:cNvSpPr/>
          <p:nvPr/>
        </p:nvSpPr>
        <p:spPr>
          <a:xfrm>
            <a:off x="5525752" y="2083859"/>
            <a:ext cx="360000" cy="3600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B365B2B-828C-8E42-BD82-7F256400DB9B}"/>
              </a:ext>
            </a:extLst>
          </p:cNvPr>
          <p:cNvPicPr>
            <a:picLocks noChangeAspect="1"/>
          </p:cNvPicPr>
          <p:nvPr/>
        </p:nvPicPr>
        <p:blipFill>
          <a:blip r:embed="rId4"/>
          <a:stretch>
            <a:fillRect/>
          </a:stretch>
        </p:blipFill>
        <p:spPr>
          <a:xfrm>
            <a:off x="6198486" y="2068033"/>
            <a:ext cx="381000" cy="393700"/>
          </a:xfrm>
          <a:prstGeom prst="rect">
            <a:avLst/>
          </a:prstGeom>
        </p:spPr>
      </p:pic>
      <p:pic>
        <p:nvPicPr>
          <p:cNvPr id="17" name="Picture 16">
            <a:extLst>
              <a:ext uri="{FF2B5EF4-FFF2-40B4-BE49-F238E27FC236}">
                <a16:creationId xmlns:a16="http://schemas.microsoft.com/office/drawing/2014/main" id="{F2C898A3-1462-3744-A938-B96BDF17368B}"/>
              </a:ext>
            </a:extLst>
          </p:cNvPr>
          <p:cNvPicPr>
            <a:picLocks noChangeAspect="1"/>
          </p:cNvPicPr>
          <p:nvPr/>
        </p:nvPicPr>
        <p:blipFill>
          <a:blip r:embed="rId4"/>
          <a:stretch>
            <a:fillRect/>
          </a:stretch>
        </p:blipFill>
        <p:spPr>
          <a:xfrm>
            <a:off x="6897362" y="2060159"/>
            <a:ext cx="381000" cy="393700"/>
          </a:xfrm>
          <a:prstGeom prst="rect">
            <a:avLst/>
          </a:prstGeom>
        </p:spPr>
      </p:pic>
      <p:grpSp>
        <p:nvGrpSpPr>
          <p:cNvPr id="13" name="Group 12"/>
          <p:cNvGrpSpPr/>
          <p:nvPr/>
        </p:nvGrpSpPr>
        <p:grpSpPr>
          <a:xfrm>
            <a:off x="2518551" y="3334343"/>
            <a:ext cx="5526757" cy="1382110"/>
            <a:chOff x="4667536" y="3215593"/>
            <a:chExt cx="3069021" cy="1382110"/>
          </a:xfrm>
        </p:grpSpPr>
        <p:cxnSp>
          <p:nvCxnSpPr>
            <p:cNvPr id="18" name="Straight Arrow Connector 17">
              <a:extLst>
                <a:ext uri="{FF2B5EF4-FFF2-40B4-BE49-F238E27FC236}">
                  <a16:creationId xmlns:a16="http://schemas.microsoft.com/office/drawing/2014/main" id="{71E5054E-4A22-C24C-AD37-CD04C17BE6A9}"/>
                </a:ext>
              </a:extLst>
            </p:cNvPr>
            <p:cNvCxnSpPr/>
            <p:nvPr/>
          </p:nvCxnSpPr>
          <p:spPr>
            <a:xfrm rot="16200000" flipV="1">
              <a:off x="6196791" y="3073703"/>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8BF26C-B7D7-4A41-98E2-115B3A36A160}"/>
                </a:ext>
              </a:extLst>
            </p:cNvPr>
            <p:cNvCxnSpPr/>
            <p:nvPr/>
          </p:nvCxnSpPr>
          <p:spPr>
            <a:xfrm rot="16200000" flipV="1">
              <a:off x="6212557" y="2390469"/>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C69E38-B6B1-7F4B-9F95-AAEDCE22DF2D}"/>
                </a:ext>
              </a:extLst>
            </p:cNvPr>
            <p:cNvCxnSpPr/>
            <p:nvPr/>
          </p:nvCxnSpPr>
          <p:spPr>
            <a:xfrm rot="16200000" flipV="1">
              <a:off x="6191536" y="1691593"/>
              <a:ext cx="0" cy="30480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B3D831CF-96FA-EF4E-B1E8-65E4514377F2}"/>
              </a:ext>
            </a:extLst>
          </p:cNvPr>
          <p:cNvCxnSpPr>
            <a:cxnSpLocks/>
          </p:cNvCxnSpPr>
          <p:nvPr/>
        </p:nvCxnSpPr>
        <p:spPr>
          <a:xfrm rot="5400000" flipH="1">
            <a:off x="6957425" y="4009571"/>
            <a:ext cx="2160000" cy="15766"/>
          </a:xfrm>
          <a:prstGeom prst="line">
            <a:avLst/>
          </a:prstGeom>
          <a:ln w="63500"/>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482C4398-292B-5742-8760-59E34B1273C2}"/>
              </a:ext>
            </a:extLst>
          </p:cNvPr>
          <p:cNvSpPr/>
          <p:nvPr/>
        </p:nvSpPr>
        <p:spPr>
          <a:xfrm rot="5400000" flipH="1">
            <a:off x="8079137" y="4536453"/>
            <a:ext cx="360000" cy="3600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FDD7029-FF65-624D-BE6C-174737D5A95C}"/>
              </a:ext>
            </a:extLst>
          </p:cNvPr>
          <p:cNvPicPr>
            <a:picLocks noChangeAspect="1"/>
          </p:cNvPicPr>
          <p:nvPr/>
        </p:nvPicPr>
        <p:blipFill>
          <a:blip r:embed="rId4"/>
          <a:stretch>
            <a:fillRect/>
          </a:stretch>
        </p:blipFill>
        <p:spPr>
          <a:xfrm rot="5400000" flipH="1">
            <a:off x="8067613" y="3836369"/>
            <a:ext cx="381000" cy="393700"/>
          </a:xfrm>
          <a:prstGeom prst="rect">
            <a:avLst/>
          </a:prstGeom>
        </p:spPr>
      </p:pic>
      <p:pic>
        <p:nvPicPr>
          <p:cNvPr id="24" name="Picture 23">
            <a:extLst>
              <a:ext uri="{FF2B5EF4-FFF2-40B4-BE49-F238E27FC236}">
                <a16:creationId xmlns:a16="http://schemas.microsoft.com/office/drawing/2014/main" id="{1EB10A94-41C3-F544-86D3-EC4D642BC463}"/>
              </a:ext>
            </a:extLst>
          </p:cNvPr>
          <p:cNvPicPr>
            <a:picLocks noChangeAspect="1"/>
          </p:cNvPicPr>
          <p:nvPr/>
        </p:nvPicPr>
        <p:blipFill>
          <a:blip r:embed="rId4"/>
          <a:stretch>
            <a:fillRect/>
          </a:stretch>
        </p:blipFill>
        <p:spPr>
          <a:xfrm rot="5400000" flipH="1">
            <a:off x="8075487" y="3137493"/>
            <a:ext cx="381000" cy="393700"/>
          </a:xfrm>
          <a:prstGeom prst="rect">
            <a:avLst/>
          </a:prstGeom>
        </p:spPr>
      </p:pic>
      <p:sp>
        <p:nvSpPr>
          <p:cNvPr id="27" name="TextBox 26">
            <a:extLst>
              <a:ext uri="{FF2B5EF4-FFF2-40B4-BE49-F238E27FC236}">
                <a16:creationId xmlns:a16="http://schemas.microsoft.com/office/drawing/2014/main" id="{A2E26062-4097-0A48-95EA-35888EBAF51B}"/>
              </a:ext>
            </a:extLst>
          </p:cNvPr>
          <p:cNvSpPr txBox="1"/>
          <p:nvPr/>
        </p:nvSpPr>
        <p:spPr>
          <a:xfrm>
            <a:off x="802853" y="4826843"/>
            <a:ext cx="4469612" cy="1200329"/>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Smart Backpropagation with Learned Weights Restricted to a Single X-ray Path</a:t>
            </a:r>
          </a:p>
        </p:txBody>
      </p:sp>
      <p:grpSp>
        <p:nvGrpSpPr>
          <p:cNvPr id="30" name="Group 29"/>
          <p:cNvGrpSpPr/>
          <p:nvPr/>
        </p:nvGrpSpPr>
        <p:grpSpPr>
          <a:xfrm>
            <a:off x="5592357" y="4603493"/>
            <a:ext cx="1619314" cy="238431"/>
            <a:chOff x="5283606" y="4484743"/>
            <a:chExt cx="1619314" cy="238431"/>
          </a:xfrm>
        </p:grpSpPr>
        <p:sp>
          <p:nvSpPr>
            <p:cNvPr id="26" name="Oval 25"/>
            <p:cNvSpPr/>
            <p:nvPr/>
          </p:nvSpPr>
          <p:spPr>
            <a:xfrm>
              <a:off x="5283606"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8" name="Oval 27"/>
            <p:cNvSpPr/>
            <p:nvPr/>
          </p:nvSpPr>
          <p:spPr>
            <a:xfrm>
              <a:off x="5949767"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9" name="Oval 28"/>
            <p:cNvSpPr/>
            <p:nvPr/>
          </p:nvSpPr>
          <p:spPr>
            <a:xfrm>
              <a:off x="6664489"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sp>
        <p:nvSpPr>
          <p:cNvPr id="32" name="Oval 31"/>
          <p:cNvSpPr/>
          <p:nvPr/>
        </p:nvSpPr>
        <p:spPr>
          <a:xfrm>
            <a:off x="5592357"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3" name="Oval 32"/>
          <p:cNvSpPr/>
          <p:nvPr/>
        </p:nvSpPr>
        <p:spPr>
          <a:xfrm>
            <a:off x="6258518"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4" name="Oval 33"/>
          <p:cNvSpPr/>
          <p:nvPr/>
        </p:nvSpPr>
        <p:spPr>
          <a:xfrm>
            <a:off x="6973240" y="3916158"/>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nvGrpSpPr>
          <p:cNvPr id="35" name="Group 34"/>
          <p:cNvGrpSpPr/>
          <p:nvPr/>
        </p:nvGrpSpPr>
        <p:grpSpPr>
          <a:xfrm>
            <a:off x="5592357" y="3222949"/>
            <a:ext cx="1619314" cy="238431"/>
            <a:chOff x="5283606" y="4484743"/>
            <a:chExt cx="1619314" cy="238431"/>
          </a:xfrm>
        </p:grpSpPr>
        <p:sp>
          <p:nvSpPr>
            <p:cNvPr id="36" name="Oval 35"/>
            <p:cNvSpPr/>
            <p:nvPr/>
          </p:nvSpPr>
          <p:spPr>
            <a:xfrm>
              <a:off x="5283606"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7" name="Oval 36"/>
            <p:cNvSpPr/>
            <p:nvPr/>
          </p:nvSpPr>
          <p:spPr>
            <a:xfrm>
              <a:off x="5949767"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38" name="Oval 37"/>
            <p:cNvSpPr/>
            <p:nvPr/>
          </p:nvSpPr>
          <p:spPr>
            <a:xfrm>
              <a:off x="6664489" y="4484743"/>
              <a:ext cx="238431" cy="238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grpSp>
      <p:cxnSp>
        <p:nvCxnSpPr>
          <p:cNvPr id="40" name="Curved Connector 39"/>
          <p:cNvCxnSpPr>
            <a:endCxn id="38" idx="0"/>
          </p:cNvCxnSpPr>
          <p:nvPr/>
        </p:nvCxnSpPr>
        <p:spPr>
          <a:xfrm rot="10800000">
            <a:off x="7092457" y="3222950"/>
            <a:ext cx="852823" cy="71799"/>
          </a:xfrm>
          <a:prstGeom prst="curvedConnector4">
            <a:avLst>
              <a:gd name="adj1" fmla="val 43011"/>
              <a:gd name="adj2" fmla="val 418389"/>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3" idx="2"/>
            <a:endCxn id="33" idx="0"/>
          </p:cNvCxnSpPr>
          <p:nvPr/>
        </p:nvCxnSpPr>
        <p:spPr>
          <a:xfrm rot="10800000">
            <a:off x="6377735" y="3916159"/>
            <a:ext cx="1683529" cy="117061"/>
          </a:xfrm>
          <a:prstGeom prst="curvedConnector4">
            <a:avLst>
              <a:gd name="adj1" fmla="val 46648"/>
              <a:gd name="adj2" fmla="val 29528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4" idx="2"/>
            <a:endCxn id="37" idx="0"/>
          </p:cNvCxnSpPr>
          <p:nvPr/>
        </p:nvCxnSpPr>
        <p:spPr>
          <a:xfrm rot="10800000">
            <a:off x="6377735" y="3222949"/>
            <a:ext cx="1691403" cy="111394"/>
          </a:xfrm>
          <a:prstGeom prst="curvedConnector4">
            <a:avLst>
              <a:gd name="adj1" fmla="val 46664"/>
              <a:gd name="adj2" fmla="val 305218"/>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23" idx="2"/>
            <a:endCxn id="34" idx="7"/>
          </p:cNvCxnSpPr>
          <p:nvPr/>
        </p:nvCxnSpPr>
        <p:spPr>
          <a:xfrm rot="10800000">
            <a:off x="7176755" y="3951075"/>
            <a:ext cx="884509" cy="82144"/>
          </a:xfrm>
          <a:prstGeom prst="curvedConnector4">
            <a:avLst>
              <a:gd name="adj1" fmla="val 48385"/>
              <a:gd name="adj2" fmla="val 378292"/>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24" idx="2"/>
            <a:endCxn id="36" idx="1"/>
          </p:cNvCxnSpPr>
          <p:nvPr/>
        </p:nvCxnSpPr>
        <p:spPr>
          <a:xfrm rot="10800000">
            <a:off x="5627275" y="3257867"/>
            <a:ext cx="2441863" cy="76477"/>
          </a:xfrm>
          <a:prstGeom prst="curvedConnector4">
            <a:avLst>
              <a:gd name="adj1" fmla="val 45963"/>
              <a:gd name="adj2" fmla="val 39891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23" idx="2"/>
            <a:endCxn id="32" idx="0"/>
          </p:cNvCxnSpPr>
          <p:nvPr/>
        </p:nvCxnSpPr>
        <p:spPr>
          <a:xfrm rot="10800000">
            <a:off x="5711573" y="3916159"/>
            <a:ext cx="2349690" cy="117061"/>
          </a:xfrm>
          <a:prstGeom prst="curvedConnector4">
            <a:avLst>
              <a:gd name="adj1" fmla="val 47598"/>
              <a:gd name="adj2" fmla="val 29528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2" idx="4"/>
            <a:endCxn id="26" idx="0"/>
          </p:cNvCxnSpPr>
          <p:nvPr/>
        </p:nvCxnSpPr>
        <p:spPr>
          <a:xfrm rot="10800000">
            <a:off x="5711573" y="4603493"/>
            <a:ext cx="2367564" cy="112960"/>
          </a:xfrm>
          <a:prstGeom prst="curvedConnector4">
            <a:avLst>
              <a:gd name="adj1" fmla="val 47482"/>
              <a:gd name="adj2" fmla="val 30237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22" idx="4"/>
            <a:endCxn id="28" idx="0"/>
          </p:cNvCxnSpPr>
          <p:nvPr/>
        </p:nvCxnSpPr>
        <p:spPr>
          <a:xfrm rot="10800000">
            <a:off x="6377735" y="4603493"/>
            <a:ext cx="1701403" cy="112960"/>
          </a:xfrm>
          <a:prstGeom prst="curvedConnector4">
            <a:avLst>
              <a:gd name="adj1" fmla="val 46497"/>
              <a:gd name="adj2" fmla="val 30237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22" idx="4"/>
            <a:endCxn id="29" idx="0"/>
          </p:cNvCxnSpPr>
          <p:nvPr/>
        </p:nvCxnSpPr>
        <p:spPr>
          <a:xfrm rot="10800000">
            <a:off x="7092457" y="4603493"/>
            <a:ext cx="986681" cy="112960"/>
          </a:xfrm>
          <a:prstGeom prst="curvedConnector4">
            <a:avLst>
              <a:gd name="adj1" fmla="val 43959"/>
              <a:gd name="adj2" fmla="val 302373"/>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2E26062-4097-0A48-95EA-35888EBAF51B}"/>
              </a:ext>
            </a:extLst>
          </p:cNvPr>
          <p:cNvSpPr txBox="1"/>
          <p:nvPr/>
        </p:nvSpPr>
        <p:spPr>
          <a:xfrm>
            <a:off x="8410665" y="3601955"/>
            <a:ext cx="2869905" cy="830997"/>
          </a:xfrm>
          <a:prstGeom prst="rect">
            <a:avLst/>
          </a:prstGeom>
          <a:noFill/>
        </p:spPr>
        <p:txBody>
          <a:bodyPr wrap="square" rtlCol="0">
            <a:spAutoFit/>
          </a:bodyPr>
          <a:lstStyle/>
          <a:p>
            <a:pPr algn="ctr"/>
            <a:r>
              <a:rPr lang="en-US" b="1" dirty="0">
                <a:solidFill>
                  <a:srgbClr val="FFC000"/>
                </a:solidFill>
                <a:latin typeface="Arial" panose="020B0604020202020204" pitchFamily="34" charset="0"/>
                <a:cs typeface="Arial" panose="020B0604020202020204" pitchFamily="34" charset="0"/>
              </a:rPr>
              <a:t>Learned Filtered Projection</a:t>
            </a:r>
          </a:p>
        </p:txBody>
      </p:sp>
    </p:spTree>
    <p:extLst>
      <p:ext uri="{BB962C8B-B14F-4D97-AF65-F5344CB8AC3E}">
        <p14:creationId xmlns:p14="http://schemas.microsoft.com/office/powerpoint/2010/main" val="188335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Outline</a:t>
            </a:r>
          </a:p>
        </p:txBody>
      </p:sp>
      <p:sp>
        <p:nvSpPr>
          <p:cNvPr id="4" name="Content Placeholder 3"/>
          <p:cNvSpPr txBox="1">
            <a:spLocks noGrp="1"/>
          </p:cNvSpPr>
          <p:nvPr>
            <p:ph idx="1"/>
          </p:nvPr>
        </p:nvSpPr>
        <p:spPr>
          <a:xfrm>
            <a:off x="3081246" y="2617152"/>
            <a:ext cx="6645215" cy="1749197"/>
          </a:xfrm>
          <a:prstGeom prst="rect">
            <a:avLst/>
          </a:prstGeom>
          <a:noFill/>
        </p:spPr>
        <p:txBody>
          <a:bodyPr wrap="square" rtlCol="0">
            <a:spAutoFit/>
          </a:bodyPr>
          <a:lstStyle/>
          <a:p>
            <a:pPr marL="342900" indent="-342900">
              <a:buFont typeface="Arial" panose="020B0604020202020204" pitchFamily="34" charset="0"/>
              <a:buChar char="•"/>
            </a:pPr>
            <a:r>
              <a:rPr lang="en-US" sz="3200" b="1" dirty="0">
                <a:solidFill>
                  <a:srgbClr val="FF0000"/>
                </a:solidFill>
              </a:rPr>
              <a:t>CT System &amp; Scanning</a:t>
            </a:r>
            <a:endParaRPr lang="en-US" sz="3200" dirty="0">
              <a:solidFill>
                <a:srgbClr val="FF0000"/>
              </a:solidFill>
            </a:endParaRPr>
          </a:p>
          <a:p>
            <a:pPr marL="342900"/>
            <a:r>
              <a:rPr lang="en-US" sz="3200" dirty="0"/>
              <a:t>Cone-beam CT</a:t>
            </a:r>
          </a:p>
          <a:p>
            <a:pPr marL="342900"/>
            <a:r>
              <a:rPr lang="en-US" sz="3200" dirty="0"/>
              <a:t>Spiral Cone-beam CT</a:t>
            </a:r>
          </a:p>
        </p:txBody>
      </p:sp>
    </p:spTree>
    <p:extLst>
      <p:ext uri="{BB962C8B-B14F-4D97-AF65-F5344CB8AC3E}">
        <p14:creationId xmlns:p14="http://schemas.microsoft.com/office/powerpoint/2010/main" val="216397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Data Acquisition System (DAS)</a:t>
            </a:r>
            <a:endParaRPr lang="en-US" sz="4400" dirty="0"/>
          </a:p>
        </p:txBody>
      </p:sp>
      <p:graphicFrame>
        <p:nvGraphicFramePr>
          <p:cNvPr id="4" name="Object 34"/>
          <p:cNvGraphicFramePr>
            <a:graphicFrameLocks noChangeAspect="1"/>
          </p:cNvGraphicFramePr>
          <p:nvPr/>
        </p:nvGraphicFramePr>
        <p:xfrm>
          <a:off x="4900503" y="1866199"/>
          <a:ext cx="2414260" cy="3701029"/>
        </p:xfrm>
        <a:graphic>
          <a:graphicData uri="http://schemas.openxmlformats.org/presentationml/2006/ole">
            <mc:AlternateContent xmlns:mc="http://schemas.openxmlformats.org/markup-compatibility/2006">
              <mc:Choice xmlns:v="urn:schemas-microsoft-com:vml" Requires="v">
                <p:oleObj spid="_x0000_s1036" name="Clip" r:id="rId3" imgW="1490760" imgH="2286000" progId="MS_ClipArt_Gallery.2">
                  <p:embed/>
                </p:oleObj>
              </mc:Choice>
              <mc:Fallback>
                <p:oleObj name="Clip" r:id="rId3" imgW="1490760" imgH="2286000" progId="MS_ClipArt_Gallery.2">
                  <p:embed/>
                  <p:pic>
                    <p:nvPicPr>
                      <p:cNvPr id="4"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503" y="1866199"/>
                        <a:ext cx="2414260" cy="3701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a:spLocks noChangeArrowheads="1"/>
          </p:cNvSpPr>
          <p:nvPr/>
        </p:nvSpPr>
        <p:spPr bwMode="auto">
          <a:xfrm>
            <a:off x="2838808" y="5474167"/>
            <a:ext cx="990958"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a:solidFill>
                  <a:srgbClr val="00B0F0"/>
                </a:solidFill>
              </a:rPr>
              <a:t>Filter</a:t>
            </a:r>
          </a:p>
        </p:txBody>
      </p:sp>
      <p:sp>
        <p:nvSpPr>
          <p:cNvPr id="6" name="Rectangle 12"/>
          <p:cNvSpPr>
            <a:spLocks noChangeArrowheads="1"/>
          </p:cNvSpPr>
          <p:nvPr/>
        </p:nvSpPr>
        <p:spPr bwMode="auto">
          <a:xfrm>
            <a:off x="9023893" y="3841990"/>
            <a:ext cx="944944" cy="944944"/>
          </a:xfrm>
          <a:prstGeom prst="rect">
            <a:avLst/>
          </a:prstGeom>
          <a:solidFill>
            <a:srgbClr val="FF0000"/>
          </a:solidFill>
          <a:ln w="508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7" name="Line 14"/>
          <p:cNvSpPr>
            <a:spLocks noChangeShapeType="1"/>
          </p:cNvSpPr>
          <p:nvPr/>
        </p:nvSpPr>
        <p:spPr bwMode="auto">
          <a:xfrm flipV="1">
            <a:off x="2838808" y="4357414"/>
            <a:ext cx="6185086"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8" name="Rectangle 18" descr="Wide upward diagonal"/>
          <p:cNvSpPr>
            <a:spLocks noChangeArrowheads="1"/>
          </p:cNvSpPr>
          <p:nvPr/>
        </p:nvSpPr>
        <p:spPr bwMode="auto">
          <a:xfrm>
            <a:off x="3096520" y="3326567"/>
            <a:ext cx="515424" cy="2061695"/>
          </a:xfrm>
          <a:prstGeom prst="rect">
            <a:avLst/>
          </a:prstGeom>
          <a:pattFill prst="wdUpDiag">
            <a:fgClr>
              <a:schemeClr val="bg2"/>
            </a:fgClr>
            <a:bgClr>
              <a:srgbClr val="FFFFFF"/>
            </a:bgClr>
          </a:pattFill>
          <a:ln w="50800">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9" name="Rectangle 19"/>
          <p:cNvSpPr>
            <a:spLocks noChangeArrowheads="1"/>
          </p:cNvSpPr>
          <p:nvPr/>
        </p:nvSpPr>
        <p:spPr bwMode="auto">
          <a:xfrm>
            <a:off x="3783751" y="3412471"/>
            <a:ext cx="859040" cy="773136"/>
          </a:xfrm>
          <a:prstGeom prst="rect">
            <a:avLst/>
          </a:prstGeom>
          <a:solidFill>
            <a:schemeClr val="hlink"/>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0" name="Rectangle 20"/>
          <p:cNvSpPr>
            <a:spLocks noChangeArrowheads="1"/>
          </p:cNvSpPr>
          <p:nvPr/>
        </p:nvSpPr>
        <p:spPr bwMode="auto">
          <a:xfrm>
            <a:off x="3783751" y="4529222"/>
            <a:ext cx="859040" cy="773136"/>
          </a:xfrm>
          <a:prstGeom prst="rect">
            <a:avLst/>
          </a:prstGeom>
          <a:solidFill>
            <a:schemeClr val="hlink"/>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1" name="Rectangle 21"/>
          <p:cNvSpPr>
            <a:spLocks noChangeArrowheads="1"/>
          </p:cNvSpPr>
          <p:nvPr/>
        </p:nvSpPr>
        <p:spPr bwMode="auto">
          <a:xfrm>
            <a:off x="7735334" y="3412471"/>
            <a:ext cx="859040" cy="773136"/>
          </a:xfrm>
          <a:prstGeom prst="rect">
            <a:avLst/>
          </a:prstGeom>
          <a:solidFill>
            <a:schemeClr val="hlink"/>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2" name="Rectangle 22"/>
          <p:cNvSpPr>
            <a:spLocks noChangeArrowheads="1"/>
          </p:cNvSpPr>
          <p:nvPr/>
        </p:nvSpPr>
        <p:spPr bwMode="auto">
          <a:xfrm>
            <a:off x="7735334" y="4529222"/>
            <a:ext cx="859040" cy="773136"/>
          </a:xfrm>
          <a:prstGeom prst="rect">
            <a:avLst/>
          </a:prstGeom>
          <a:solidFill>
            <a:schemeClr val="hlink"/>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3" name="Rectangle 23"/>
          <p:cNvSpPr>
            <a:spLocks noChangeArrowheads="1"/>
          </p:cNvSpPr>
          <p:nvPr/>
        </p:nvSpPr>
        <p:spPr bwMode="auto">
          <a:xfrm>
            <a:off x="1464344" y="4786935"/>
            <a:ext cx="1317970"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a:solidFill>
                  <a:srgbClr val="FF0000"/>
                </a:solidFill>
              </a:rPr>
              <a:t>Source</a:t>
            </a:r>
            <a:endParaRPr lang="en-US" altLang="en-US" sz="2706">
              <a:solidFill>
                <a:schemeClr val="bg2"/>
              </a:solidFill>
            </a:endParaRPr>
          </a:p>
        </p:txBody>
      </p:sp>
      <p:sp>
        <p:nvSpPr>
          <p:cNvPr id="14" name="Rectangle 24"/>
          <p:cNvSpPr>
            <a:spLocks noChangeArrowheads="1"/>
          </p:cNvSpPr>
          <p:nvPr/>
        </p:nvSpPr>
        <p:spPr bwMode="auto">
          <a:xfrm>
            <a:off x="9195702" y="4958743"/>
            <a:ext cx="1548803"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a:solidFill>
                  <a:srgbClr val="FF0000"/>
                </a:solidFill>
              </a:rPr>
              <a:t>Detector</a:t>
            </a:r>
            <a:endParaRPr lang="en-US" altLang="en-US" sz="2706">
              <a:solidFill>
                <a:schemeClr val="bg2"/>
              </a:solidFill>
            </a:endParaRPr>
          </a:p>
        </p:txBody>
      </p:sp>
      <p:sp>
        <p:nvSpPr>
          <p:cNvPr id="15" name="Line 26"/>
          <p:cNvSpPr>
            <a:spLocks noChangeShapeType="1"/>
          </p:cNvSpPr>
          <p:nvPr/>
        </p:nvSpPr>
        <p:spPr bwMode="auto">
          <a:xfrm>
            <a:off x="6446775" y="3927895"/>
            <a:ext cx="1288559" cy="171808"/>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6" name="Line 27"/>
          <p:cNvSpPr>
            <a:spLocks noChangeShapeType="1"/>
          </p:cNvSpPr>
          <p:nvPr/>
        </p:nvSpPr>
        <p:spPr bwMode="auto">
          <a:xfrm flipV="1">
            <a:off x="5759543" y="4872838"/>
            <a:ext cx="1889887" cy="257712"/>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17" name="Rectangle 28"/>
          <p:cNvSpPr>
            <a:spLocks noChangeArrowheads="1"/>
          </p:cNvSpPr>
          <p:nvPr/>
        </p:nvSpPr>
        <p:spPr bwMode="auto">
          <a:xfrm>
            <a:off x="2752905" y="2811144"/>
            <a:ext cx="2529841"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a:solidFill>
                  <a:schemeClr val="hlink"/>
                </a:solidFill>
              </a:rPr>
              <a:t>Pre-Collimator</a:t>
            </a:r>
            <a:endParaRPr lang="en-US" altLang="en-US" sz="2706">
              <a:solidFill>
                <a:schemeClr val="bg2"/>
              </a:solidFill>
            </a:endParaRPr>
          </a:p>
        </p:txBody>
      </p:sp>
      <p:sp>
        <p:nvSpPr>
          <p:cNvPr id="18" name="Rectangle 29"/>
          <p:cNvSpPr>
            <a:spLocks noChangeArrowheads="1"/>
          </p:cNvSpPr>
          <p:nvPr/>
        </p:nvSpPr>
        <p:spPr bwMode="auto">
          <a:xfrm>
            <a:off x="7477623" y="2811144"/>
            <a:ext cx="2722201"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a:solidFill>
                  <a:schemeClr val="hlink"/>
                </a:solidFill>
              </a:rPr>
              <a:t>Post-Collimator</a:t>
            </a:r>
            <a:endParaRPr lang="en-US" altLang="en-US" sz="2706">
              <a:solidFill>
                <a:schemeClr val="bg2"/>
              </a:solidFill>
            </a:endParaRPr>
          </a:p>
        </p:txBody>
      </p:sp>
      <p:sp>
        <p:nvSpPr>
          <p:cNvPr id="19" name="Rectangle 30"/>
          <p:cNvSpPr>
            <a:spLocks noChangeArrowheads="1"/>
          </p:cNvSpPr>
          <p:nvPr/>
        </p:nvSpPr>
        <p:spPr bwMode="auto">
          <a:xfrm>
            <a:off x="5673639" y="5645974"/>
            <a:ext cx="1298734" cy="424276"/>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706" dirty="0">
                <a:solidFill>
                  <a:srgbClr val="0000FF"/>
                </a:solidFill>
              </a:rPr>
              <a:t>Patient</a:t>
            </a:r>
          </a:p>
        </p:txBody>
      </p:sp>
      <p:sp>
        <p:nvSpPr>
          <p:cNvPr id="20" name="Rectangle 31"/>
          <p:cNvSpPr>
            <a:spLocks noChangeArrowheads="1"/>
          </p:cNvSpPr>
          <p:nvPr/>
        </p:nvSpPr>
        <p:spPr bwMode="auto">
          <a:xfrm>
            <a:off x="6141064" y="5100259"/>
            <a:ext cx="1555215" cy="363234"/>
          </a:xfrm>
          <a:prstGeom prst="rect">
            <a:avLst/>
          </a:prstGeom>
          <a:noFill/>
          <a:ln>
            <a:noFill/>
          </a:ln>
          <a:effectLst/>
        </p:spPr>
        <p:txBody>
          <a:bodyPr wrap="none" lIns="71587" tIns="28635" rIns="71587" bIns="28635">
            <a:spAutoFit/>
          </a:bodyPr>
          <a:lstStyle>
            <a:lvl1pPr algn="ctr">
              <a:lnSpc>
                <a:spcPct val="88000"/>
              </a:lnSpc>
              <a:defRPr sz="3600" b="1">
                <a:solidFill>
                  <a:srgbClr val="FAFD00"/>
                </a:solidFill>
                <a:latin typeface="Arial" panose="020B0604020202020204" pitchFamily="34" charset="0"/>
              </a:defRPr>
            </a:lvl1pPr>
            <a:lvl2pPr algn="ctr">
              <a:lnSpc>
                <a:spcPct val="88000"/>
              </a:lnSpc>
              <a:defRPr sz="3600" b="1">
                <a:solidFill>
                  <a:srgbClr val="FAFD00"/>
                </a:solidFill>
                <a:latin typeface="Arial" panose="020B0604020202020204" pitchFamily="34" charset="0"/>
              </a:defRPr>
            </a:lvl2pPr>
            <a:lvl3pPr algn="ctr">
              <a:lnSpc>
                <a:spcPct val="88000"/>
              </a:lnSpc>
              <a:defRPr sz="3600" b="1">
                <a:solidFill>
                  <a:srgbClr val="FAFD00"/>
                </a:solidFill>
                <a:latin typeface="Arial" panose="020B0604020202020204" pitchFamily="34" charset="0"/>
              </a:defRPr>
            </a:lvl3pPr>
            <a:lvl4pPr algn="ctr">
              <a:lnSpc>
                <a:spcPct val="88000"/>
              </a:lnSpc>
              <a:defRPr sz="3600" b="1">
                <a:solidFill>
                  <a:srgbClr val="FAFD00"/>
                </a:solidFill>
                <a:latin typeface="Arial" panose="020B0604020202020204" pitchFamily="34" charset="0"/>
              </a:defRPr>
            </a:lvl4pPr>
            <a:lvl5pPr algn="ctr">
              <a:lnSpc>
                <a:spcPct val="88000"/>
              </a:lnSpc>
              <a:defRPr sz="3600" b="1">
                <a:solidFill>
                  <a:srgbClr val="FAFD00"/>
                </a:solidFill>
                <a:latin typeface="Arial" panose="020B0604020202020204" pitchFamily="34" charset="0"/>
              </a:defRPr>
            </a:lvl5pPr>
            <a:lvl6pPr marL="457200" algn="ctr" eaLnBrk="0" fontAlgn="base" hangingPunct="0">
              <a:lnSpc>
                <a:spcPct val="88000"/>
              </a:lnSpc>
              <a:spcBef>
                <a:spcPct val="0"/>
              </a:spcBef>
              <a:spcAft>
                <a:spcPct val="0"/>
              </a:spcAft>
              <a:defRPr sz="3600" b="1">
                <a:solidFill>
                  <a:srgbClr val="FAFD00"/>
                </a:solidFill>
                <a:latin typeface="Arial" panose="020B0604020202020204" pitchFamily="34" charset="0"/>
              </a:defRPr>
            </a:lvl6pPr>
            <a:lvl7pPr marL="914400" algn="ctr" eaLnBrk="0" fontAlgn="base" hangingPunct="0">
              <a:lnSpc>
                <a:spcPct val="88000"/>
              </a:lnSpc>
              <a:spcBef>
                <a:spcPct val="0"/>
              </a:spcBef>
              <a:spcAft>
                <a:spcPct val="0"/>
              </a:spcAft>
              <a:defRPr sz="3600" b="1">
                <a:solidFill>
                  <a:srgbClr val="FAFD00"/>
                </a:solidFill>
                <a:latin typeface="Arial" panose="020B0604020202020204" pitchFamily="34" charset="0"/>
              </a:defRPr>
            </a:lvl7pPr>
            <a:lvl8pPr marL="1371600" algn="ctr" eaLnBrk="0" fontAlgn="base" hangingPunct="0">
              <a:lnSpc>
                <a:spcPct val="88000"/>
              </a:lnSpc>
              <a:spcBef>
                <a:spcPct val="0"/>
              </a:spcBef>
              <a:spcAft>
                <a:spcPct val="0"/>
              </a:spcAft>
              <a:defRPr sz="3600" b="1">
                <a:solidFill>
                  <a:srgbClr val="FAFD00"/>
                </a:solidFill>
                <a:latin typeface="Arial" panose="020B0604020202020204" pitchFamily="34" charset="0"/>
              </a:defRPr>
            </a:lvl8pPr>
            <a:lvl9pPr marL="1828800" algn="ctr" eaLnBrk="0" fontAlgn="base" hangingPunct="0">
              <a:lnSpc>
                <a:spcPct val="88000"/>
              </a:lnSpc>
              <a:spcBef>
                <a:spcPct val="0"/>
              </a:spcBef>
              <a:spcAft>
                <a:spcPct val="0"/>
              </a:spcAft>
              <a:defRPr sz="3600" b="1">
                <a:solidFill>
                  <a:srgbClr val="FAFD00"/>
                </a:solidFill>
                <a:latin typeface="Arial" panose="020B0604020202020204" pitchFamily="34" charset="0"/>
              </a:defRPr>
            </a:lvl9pPr>
          </a:lstStyle>
          <a:p>
            <a:pPr algn="l"/>
            <a:r>
              <a:rPr lang="en-US" altLang="en-US" sz="2255" dirty="0">
                <a:solidFill>
                  <a:srgbClr val="FF99CC"/>
                </a:solidFill>
              </a:rPr>
              <a:t>Scattering</a:t>
            </a:r>
            <a:endParaRPr lang="en-US" altLang="en-US" sz="2706" dirty="0">
              <a:solidFill>
                <a:srgbClr val="FF99CC"/>
              </a:solidFill>
            </a:endParaRPr>
          </a:p>
        </p:txBody>
      </p:sp>
      <p:sp>
        <p:nvSpPr>
          <p:cNvPr id="21" name="Line 32"/>
          <p:cNvSpPr>
            <a:spLocks noChangeShapeType="1"/>
          </p:cNvSpPr>
          <p:nvPr/>
        </p:nvSpPr>
        <p:spPr bwMode="auto">
          <a:xfrm flipV="1">
            <a:off x="6962198" y="4615126"/>
            <a:ext cx="859040" cy="85904"/>
          </a:xfrm>
          <a:prstGeom prst="line">
            <a:avLst/>
          </a:prstGeom>
          <a:noFill/>
          <a:ln w="508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22" name="Oval 11"/>
          <p:cNvSpPr>
            <a:spLocks noChangeArrowheads="1"/>
          </p:cNvSpPr>
          <p:nvPr/>
        </p:nvSpPr>
        <p:spPr bwMode="auto">
          <a:xfrm>
            <a:off x="2409289" y="4013799"/>
            <a:ext cx="649649" cy="649649"/>
          </a:xfrm>
          <a:prstGeom prst="ellipse">
            <a:avLst/>
          </a:prstGeom>
          <a:solidFill>
            <a:srgbClr val="FF0000"/>
          </a:solidFill>
          <a:ln w="508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706">
              <a:solidFill>
                <a:srgbClr val="FF6600"/>
              </a:solidFill>
            </a:endParaRPr>
          </a:p>
        </p:txBody>
      </p:sp>
    </p:spTree>
    <p:extLst>
      <p:ext uri="{BB962C8B-B14F-4D97-AF65-F5344CB8AC3E}">
        <p14:creationId xmlns:p14="http://schemas.microsoft.com/office/powerpoint/2010/main" val="78564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3" name="Rectangle 47"/>
          <p:cNvSpPr>
            <a:spLocks noChangeArrowheads="1"/>
          </p:cNvSpPr>
          <p:nvPr/>
        </p:nvSpPr>
        <p:spPr bwMode="auto">
          <a:xfrm>
            <a:off x="2843232" y="4734183"/>
            <a:ext cx="2067167" cy="7257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pPr algn="ctr"/>
            <a:r>
              <a:rPr lang="en-US" altLang="en-US" sz="2029" dirty="0"/>
              <a:t>Data Acquisition</a:t>
            </a:r>
          </a:p>
          <a:p>
            <a:pPr algn="ctr"/>
            <a:r>
              <a:rPr lang="en-US" altLang="en-US" sz="2029" dirty="0"/>
              <a:t>System</a:t>
            </a:r>
          </a:p>
        </p:txBody>
      </p:sp>
      <p:sp>
        <p:nvSpPr>
          <p:cNvPr id="65578" name="Rectangle 42"/>
          <p:cNvSpPr>
            <a:spLocks noChangeArrowheads="1"/>
          </p:cNvSpPr>
          <p:nvPr/>
        </p:nvSpPr>
        <p:spPr bwMode="auto">
          <a:xfrm>
            <a:off x="7631534" y="2670182"/>
            <a:ext cx="1342249" cy="1768190"/>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600" name="AutoShape 64"/>
          <p:cNvSpPr>
            <a:spLocks noChangeArrowheads="1"/>
          </p:cNvSpPr>
          <p:nvPr/>
        </p:nvSpPr>
        <p:spPr bwMode="auto">
          <a:xfrm>
            <a:off x="7778286" y="2942211"/>
            <a:ext cx="1052324" cy="579852"/>
          </a:xfrm>
          <a:prstGeom prst="roundRect">
            <a:avLst>
              <a:gd name="adj" fmla="val 16667"/>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38" name="Rectangle 2"/>
          <p:cNvSpPr>
            <a:spLocks noGrp="1" noChangeArrowheads="1"/>
          </p:cNvSpPr>
          <p:nvPr>
            <p:ph type="title"/>
          </p:nvPr>
        </p:nvSpPr>
        <p:spPr>
          <a:xfrm>
            <a:off x="0" y="0"/>
            <a:ext cx="12192000" cy="1367305"/>
          </a:xfrm>
        </p:spPr>
        <p:txBody>
          <a:bodyPr/>
          <a:lstStyle/>
          <a:p>
            <a:r>
              <a:rPr lang="en-US" altLang="en-US" sz="4400" dirty="0"/>
              <a:t>CT Scanner</a:t>
            </a:r>
          </a:p>
        </p:txBody>
      </p:sp>
      <p:sp>
        <p:nvSpPr>
          <p:cNvPr id="65572" name="Rectangle 36"/>
          <p:cNvSpPr>
            <a:spLocks noChangeArrowheads="1"/>
          </p:cNvSpPr>
          <p:nvPr/>
        </p:nvSpPr>
        <p:spPr bwMode="auto">
          <a:xfrm>
            <a:off x="2511300" y="2061695"/>
            <a:ext cx="2578908" cy="3653305"/>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3" name="Rectangle 37"/>
          <p:cNvSpPr>
            <a:spLocks noChangeArrowheads="1"/>
          </p:cNvSpPr>
          <p:nvPr/>
        </p:nvSpPr>
        <p:spPr bwMode="auto">
          <a:xfrm>
            <a:off x="1464344" y="2398153"/>
            <a:ext cx="859040" cy="2102858"/>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4" name="Oval 38"/>
          <p:cNvSpPr>
            <a:spLocks noChangeArrowheads="1"/>
          </p:cNvSpPr>
          <p:nvPr/>
        </p:nvSpPr>
        <p:spPr bwMode="auto">
          <a:xfrm>
            <a:off x="3225376" y="2881362"/>
            <a:ext cx="1091696" cy="1095276"/>
          </a:xfrm>
          <a:prstGeom prst="ellips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5" name="Oval 39"/>
          <p:cNvSpPr>
            <a:spLocks noChangeArrowheads="1"/>
          </p:cNvSpPr>
          <p:nvPr/>
        </p:nvSpPr>
        <p:spPr bwMode="auto">
          <a:xfrm>
            <a:off x="3624472" y="2460792"/>
            <a:ext cx="293505" cy="295294"/>
          </a:xfrm>
          <a:prstGeom prst="ellipse">
            <a:avLst/>
          </a:prstGeom>
          <a:solidFill>
            <a:srgbClr val="FF0000"/>
          </a:solidFill>
          <a:ln w="508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6" name="Rectangle 40"/>
          <p:cNvSpPr>
            <a:spLocks noChangeArrowheads="1"/>
          </p:cNvSpPr>
          <p:nvPr/>
        </p:nvSpPr>
        <p:spPr bwMode="auto">
          <a:xfrm>
            <a:off x="2785118" y="4721138"/>
            <a:ext cx="2118965" cy="738775"/>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7" name="Rectangle 41"/>
          <p:cNvSpPr>
            <a:spLocks noChangeArrowheads="1"/>
          </p:cNvSpPr>
          <p:nvPr/>
        </p:nvSpPr>
        <p:spPr bwMode="auto">
          <a:xfrm>
            <a:off x="5657533" y="2714924"/>
            <a:ext cx="1469315" cy="1766400"/>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79" name="Rectangle 43"/>
          <p:cNvSpPr>
            <a:spLocks noChangeArrowheads="1"/>
          </p:cNvSpPr>
          <p:nvPr/>
        </p:nvSpPr>
        <p:spPr bwMode="auto">
          <a:xfrm>
            <a:off x="7210353" y="4819453"/>
            <a:ext cx="2230426" cy="723395"/>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80" name="Rectangle 44"/>
          <p:cNvSpPr>
            <a:spLocks noChangeArrowheads="1"/>
          </p:cNvSpPr>
          <p:nvPr/>
        </p:nvSpPr>
        <p:spPr bwMode="auto">
          <a:xfrm>
            <a:off x="9410462" y="2945791"/>
            <a:ext cx="1465737" cy="1199076"/>
          </a:xfrm>
          <a:prstGeom prst="rect">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81" name="Rectangle 45"/>
          <p:cNvSpPr>
            <a:spLocks noChangeArrowheads="1"/>
          </p:cNvSpPr>
          <p:nvPr/>
        </p:nvSpPr>
        <p:spPr bwMode="auto">
          <a:xfrm>
            <a:off x="2511300" y="2118965"/>
            <a:ext cx="985076"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a:t>Gantry</a:t>
            </a:r>
          </a:p>
        </p:txBody>
      </p:sp>
      <p:sp>
        <p:nvSpPr>
          <p:cNvPr id="65582" name="Line 46"/>
          <p:cNvSpPr>
            <a:spLocks noChangeShapeType="1"/>
          </p:cNvSpPr>
          <p:nvPr/>
        </p:nvSpPr>
        <p:spPr bwMode="auto">
          <a:xfrm>
            <a:off x="3037461" y="4100125"/>
            <a:ext cx="157490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84" name="Rectangle 48"/>
          <p:cNvSpPr>
            <a:spLocks noChangeArrowheads="1"/>
          </p:cNvSpPr>
          <p:nvPr/>
        </p:nvSpPr>
        <p:spPr bwMode="auto">
          <a:xfrm>
            <a:off x="3119787" y="4143078"/>
            <a:ext cx="1316898"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a:t>Detectors</a:t>
            </a:r>
          </a:p>
        </p:txBody>
      </p:sp>
      <p:sp>
        <p:nvSpPr>
          <p:cNvPr id="65585" name="Rectangle 49"/>
          <p:cNvSpPr>
            <a:spLocks noChangeArrowheads="1"/>
          </p:cNvSpPr>
          <p:nvPr/>
        </p:nvSpPr>
        <p:spPr bwMode="auto">
          <a:xfrm>
            <a:off x="7426614" y="4963494"/>
            <a:ext cx="1865125"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dirty="0"/>
              <a:t>Storage/Cloud</a:t>
            </a:r>
          </a:p>
        </p:txBody>
      </p:sp>
      <p:sp>
        <p:nvSpPr>
          <p:cNvPr id="65586" name="Rectangle 50"/>
          <p:cNvSpPr>
            <a:spLocks noChangeArrowheads="1"/>
          </p:cNvSpPr>
          <p:nvPr/>
        </p:nvSpPr>
        <p:spPr bwMode="auto">
          <a:xfrm>
            <a:off x="7780077" y="3022746"/>
            <a:ext cx="1158200" cy="135026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dirty="0"/>
              <a:t>Display</a:t>
            </a:r>
          </a:p>
          <a:p>
            <a:endParaRPr lang="en-US" altLang="en-US" sz="2029" dirty="0"/>
          </a:p>
          <a:p>
            <a:r>
              <a:rPr lang="en-US" altLang="en-US" sz="2029" dirty="0"/>
              <a:t>Control</a:t>
            </a:r>
          </a:p>
          <a:p>
            <a:r>
              <a:rPr lang="en-US" altLang="en-US" sz="2029" dirty="0"/>
              <a:t>Console</a:t>
            </a:r>
          </a:p>
        </p:txBody>
      </p:sp>
      <p:sp>
        <p:nvSpPr>
          <p:cNvPr id="65587" name="Rectangle 51"/>
          <p:cNvSpPr>
            <a:spLocks noChangeArrowheads="1"/>
          </p:cNvSpPr>
          <p:nvPr/>
        </p:nvSpPr>
        <p:spPr bwMode="auto">
          <a:xfrm>
            <a:off x="5720171" y="3342035"/>
            <a:ext cx="1345752"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pPr algn="ctr"/>
            <a:r>
              <a:rPr lang="en-US" altLang="en-US" sz="2029" dirty="0"/>
              <a:t>Computer</a:t>
            </a:r>
          </a:p>
        </p:txBody>
      </p:sp>
      <p:sp>
        <p:nvSpPr>
          <p:cNvPr id="65588" name="Rectangle 52"/>
          <p:cNvSpPr>
            <a:spLocks noChangeArrowheads="1"/>
          </p:cNvSpPr>
          <p:nvPr/>
        </p:nvSpPr>
        <p:spPr bwMode="auto">
          <a:xfrm>
            <a:off x="1462556" y="3235717"/>
            <a:ext cx="826379"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a:t>Table</a:t>
            </a:r>
          </a:p>
        </p:txBody>
      </p:sp>
      <p:sp>
        <p:nvSpPr>
          <p:cNvPr id="65589" name="Rectangle 53"/>
          <p:cNvSpPr>
            <a:spLocks noChangeArrowheads="1"/>
          </p:cNvSpPr>
          <p:nvPr/>
        </p:nvSpPr>
        <p:spPr bwMode="auto">
          <a:xfrm>
            <a:off x="9593458" y="3360993"/>
            <a:ext cx="1172628"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dirty="0"/>
              <a:t>Analysis</a:t>
            </a:r>
          </a:p>
        </p:txBody>
      </p:sp>
      <p:sp>
        <p:nvSpPr>
          <p:cNvPr id="65593" name="Line 57"/>
          <p:cNvSpPr>
            <a:spLocks noChangeShapeType="1"/>
          </p:cNvSpPr>
          <p:nvPr/>
        </p:nvSpPr>
        <p:spPr bwMode="auto">
          <a:xfrm>
            <a:off x="7112530" y="3565015"/>
            <a:ext cx="515424" cy="21476"/>
          </a:xfrm>
          <a:prstGeom prst="line">
            <a:avLst/>
          </a:prstGeom>
          <a:noFill/>
          <a:ln w="508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94" name="Line 58"/>
          <p:cNvSpPr>
            <a:spLocks noChangeShapeType="1"/>
          </p:cNvSpPr>
          <p:nvPr/>
        </p:nvSpPr>
        <p:spPr bwMode="auto">
          <a:xfrm>
            <a:off x="5115263" y="3565015"/>
            <a:ext cx="536900" cy="0"/>
          </a:xfrm>
          <a:prstGeom prst="line">
            <a:avLst/>
          </a:prstGeom>
          <a:noFill/>
          <a:ln w="508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95" name="Line 59"/>
          <p:cNvSpPr>
            <a:spLocks noChangeShapeType="1"/>
          </p:cNvSpPr>
          <p:nvPr/>
        </p:nvSpPr>
        <p:spPr bwMode="auto">
          <a:xfrm>
            <a:off x="9002417" y="3586491"/>
            <a:ext cx="42952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96" name="Line 60"/>
          <p:cNvSpPr>
            <a:spLocks noChangeShapeType="1"/>
          </p:cNvSpPr>
          <p:nvPr/>
        </p:nvSpPr>
        <p:spPr bwMode="auto">
          <a:xfrm>
            <a:off x="8315186" y="4467006"/>
            <a:ext cx="0" cy="32214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06"/>
          </a:p>
        </p:txBody>
      </p:sp>
      <p:sp>
        <p:nvSpPr>
          <p:cNvPr id="65598" name="Rectangle 62"/>
          <p:cNvSpPr>
            <a:spLocks noChangeArrowheads="1"/>
          </p:cNvSpPr>
          <p:nvPr/>
        </p:nvSpPr>
        <p:spPr bwMode="auto">
          <a:xfrm>
            <a:off x="4014619" y="2376677"/>
            <a:ext cx="1028357" cy="41346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8901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012" tIns="50111" rIns="102012" bIns="50111">
            <a:spAutoFit/>
          </a:bodyPr>
          <a:lstStyle/>
          <a:p>
            <a:r>
              <a:rPr lang="en-US" altLang="en-US" sz="2029"/>
              <a:t>Source</a:t>
            </a:r>
          </a:p>
        </p:txBody>
      </p:sp>
    </p:spTree>
    <p:extLst>
      <p:ext uri="{BB962C8B-B14F-4D97-AF65-F5344CB8AC3E}">
        <p14:creationId xmlns:p14="http://schemas.microsoft.com/office/powerpoint/2010/main" val="251412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1"/>
            <a:ext cx="12192000" cy="1124744"/>
          </a:xfrm>
        </p:spPr>
        <p:txBody>
          <a:bodyPr/>
          <a:lstStyle/>
          <a:p>
            <a:r>
              <a:rPr lang="en-US" altLang="en-US" sz="4400" dirty="0"/>
              <a:t>CT Scanning Modes</a:t>
            </a:r>
          </a:p>
        </p:txBody>
      </p:sp>
      <p:pic>
        <p:nvPicPr>
          <p:cNvPr id="2" name="Picture 1"/>
          <p:cNvPicPr>
            <a:picLocks noChangeAspect="1"/>
          </p:cNvPicPr>
          <p:nvPr/>
        </p:nvPicPr>
        <p:blipFill>
          <a:blip r:embed="rId2"/>
          <a:stretch>
            <a:fillRect/>
          </a:stretch>
        </p:blipFill>
        <p:spPr>
          <a:xfrm>
            <a:off x="2114550" y="1346654"/>
            <a:ext cx="7962900" cy="5238750"/>
          </a:xfrm>
          <a:prstGeom prst="rect">
            <a:avLst/>
          </a:prstGeom>
        </p:spPr>
      </p:pic>
    </p:spTree>
    <p:extLst>
      <p:ext uri="{BB962C8B-B14F-4D97-AF65-F5344CB8AC3E}">
        <p14:creationId xmlns:p14="http://schemas.microsoft.com/office/powerpoint/2010/main" val="178860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Outline</a:t>
            </a:r>
          </a:p>
        </p:txBody>
      </p:sp>
      <p:sp>
        <p:nvSpPr>
          <p:cNvPr id="4" name="Content Placeholder 3"/>
          <p:cNvSpPr txBox="1">
            <a:spLocks noGrp="1"/>
          </p:cNvSpPr>
          <p:nvPr>
            <p:ph idx="1"/>
          </p:nvPr>
        </p:nvSpPr>
        <p:spPr>
          <a:xfrm>
            <a:off x="3081246" y="2617152"/>
            <a:ext cx="6645215" cy="1749197"/>
          </a:xfrm>
          <a:prstGeom prst="rect">
            <a:avLst/>
          </a:prstGeom>
          <a:noFill/>
        </p:spPr>
        <p:txBody>
          <a:bodyPr wrap="square" rtlCol="0">
            <a:spAutoFit/>
          </a:bodyPr>
          <a:lstStyle/>
          <a:p>
            <a:pPr marL="342900" indent="-342900">
              <a:buFont typeface="Arial" panose="020B0604020202020204" pitchFamily="34" charset="0"/>
              <a:buChar char="•"/>
            </a:pPr>
            <a:r>
              <a:rPr lang="en-US" sz="3200" b="1" dirty="0"/>
              <a:t>CT System &amp; Scanning</a:t>
            </a:r>
            <a:endParaRPr lang="en-US" sz="3200" dirty="0"/>
          </a:p>
          <a:p>
            <a:pPr marL="342900"/>
            <a:r>
              <a:rPr lang="en-US" sz="3200" dirty="0">
                <a:solidFill>
                  <a:srgbClr val="FF0000"/>
                </a:solidFill>
              </a:rPr>
              <a:t>Cone-beam CT</a:t>
            </a:r>
          </a:p>
          <a:p>
            <a:pPr marL="342900"/>
            <a:r>
              <a:rPr lang="en-US" sz="3200" dirty="0"/>
              <a:t>Spiral Cone-beam CT</a:t>
            </a:r>
          </a:p>
        </p:txBody>
      </p:sp>
    </p:spTree>
    <p:extLst>
      <p:ext uri="{BB962C8B-B14F-4D97-AF65-F5344CB8AC3E}">
        <p14:creationId xmlns:p14="http://schemas.microsoft.com/office/powerpoint/2010/main" val="417029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Equi-spatial Fan-beam Formula</a:t>
            </a:r>
          </a:p>
        </p:txBody>
      </p:sp>
      <p:pic>
        <p:nvPicPr>
          <p:cNvPr id="4" name="Picture 3"/>
          <p:cNvPicPr>
            <a:picLocks noChangeAspect="1"/>
          </p:cNvPicPr>
          <p:nvPr/>
        </p:nvPicPr>
        <p:blipFill>
          <a:blip r:embed="rId2"/>
          <a:stretch>
            <a:fillRect/>
          </a:stretch>
        </p:blipFill>
        <p:spPr>
          <a:xfrm>
            <a:off x="2733769" y="1662132"/>
            <a:ext cx="6724465" cy="3595919"/>
          </a:xfrm>
          <a:prstGeom prst="rect">
            <a:avLst/>
          </a:prstGeom>
        </p:spPr>
      </p:pic>
      <p:pic>
        <p:nvPicPr>
          <p:cNvPr id="5" name="Picture 4"/>
          <p:cNvPicPr>
            <a:picLocks noChangeAspect="1"/>
          </p:cNvPicPr>
          <p:nvPr/>
        </p:nvPicPr>
        <p:blipFill>
          <a:blip r:embed="rId3"/>
          <a:stretch>
            <a:fillRect/>
          </a:stretch>
        </p:blipFill>
        <p:spPr>
          <a:xfrm>
            <a:off x="1878588" y="5458741"/>
            <a:ext cx="8637012" cy="915672"/>
          </a:xfrm>
          <a:prstGeom prst="rect">
            <a:avLst/>
          </a:prstGeom>
        </p:spPr>
      </p:pic>
      <p:sp>
        <p:nvSpPr>
          <p:cNvPr id="3" name="Rectangle 2"/>
          <p:cNvSpPr/>
          <p:nvPr/>
        </p:nvSpPr>
        <p:spPr bwMode="auto">
          <a:xfrm>
            <a:off x="7240590" y="2711726"/>
            <a:ext cx="228918" cy="305224"/>
          </a:xfrm>
          <a:prstGeom prst="rect">
            <a:avLst/>
          </a:prstGeom>
          <a:solidFill>
            <a:srgbClr val="FF0000">
              <a:alpha val="50000"/>
            </a:srgbClr>
          </a:solidFill>
          <a:ln w="9525" cap="flat" cmpd="sng" algn="ctr">
            <a:no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algn="ctr" defTabSz="915680"/>
            <a:endParaRPr lang="en-US" sz="1803" dirty="0" err="1"/>
          </a:p>
        </p:txBody>
      </p:sp>
      <p:sp>
        <p:nvSpPr>
          <p:cNvPr id="6" name="Rectangle 5"/>
          <p:cNvSpPr/>
          <p:nvPr/>
        </p:nvSpPr>
        <p:spPr bwMode="auto">
          <a:xfrm>
            <a:off x="7001332" y="3154866"/>
            <a:ext cx="161468" cy="305224"/>
          </a:xfrm>
          <a:prstGeom prst="rect">
            <a:avLst/>
          </a:prstGeom>
          <a:solidFill>
            <a:srgbClr val="FF0000">
              <a:alpha val="50000"/>
            </a:srgbClr>
          </a:solidFill>
          <a:ln w="9525" cap="flat" cmpd="sng" algn="ctr">
            <a:no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algn="ctr" defTabSz="915680"/>
            <a:endParaRPr lang="en-US" sz="1803" dirty="0" err="1"/>
          </a:p>
        </p:txBody>
      </p:sp>
      <p:sp>
        <p:nvSpPr>
          <p:cNvPr id="7" name="Rectangle 6"/>
          <p:cNvSpPr/>
          <p:nvPr/>
        </p:nvSpPr>
        <p:spPr bwMode="auto">
          <a:xfrm>
            <a:off x="5256634" y="3123017"/>
            <a:ext cx="228918" cy="305224"/>
          </a:xfrm>
          <a:prstGeom prst="rect">
            <a:avLst/>
          </a:prstGeom>
          <a:solidFill>
            <a:srgbClr val="FF0000">
              <a:alpha val="50000"/>
            </a:srgbClr>
          </a:solidFill>
          <a:ln w="9525" cap="flat" cmpd="sng" algn="ctr">
            <a:no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algn="ctr" defTabSz="915680"/>
            <a:endParaRPr lang="en-US" sz="1803" dirty="0" err="1"/>
          </a:p>
        </p:txBody>
      </p:sp>
    </p:spTree>
    <p:extLst>
      <p:ext uri="{BB962C8B-B14F-4D97-AF65-F5344CB8AC3E}">
        <p14:creationId xmlns:p14="http://schemas.microsoft.com/office/powerpoint/2010/main" val="52042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 </a:t>
            </a:r>
            <a:r>
              <a:rPr lang="en-US" dirty="0">
                <a:latin typeface="Symbol" panose="05050102010706020507" pitchFamily="18" charset="2"/>
              </a:rPr>
              <a:t>d</a:t>
            </a:r>
            <a:r>
              <a:rPr lang="en-US" dirty="0"/>
              <a:t>(x, y, z) to</a:t>
            </a:r>
            <a:r>
              <a:rPr lang="el-GR" dirty="0"/>
              <a:t> </a:t>
            </a:r>
            <a:r>
              <a:rPr lang="en-US" dirty="0">
                <a:latin typeface="Symbol" panose="05050102010706020507" pitchFamily="18" charset="2"/>
              </a:rPr>
              <a:t>d</a:t>
            </a:r>
            <a:r>
              <a:rPr lang="en-US" dirty="0"/>
              <a:t>(</a:t>
            </a:r>
            <a:r>
              <a:rPr lang="en-US" dirty="0" err="1"/>
              <a:t>u,v</a:t>
            </a:r>
            <a:r>
              <a:rPr lang="en-US" dirty="0"/>
              <a:t>) with Magnification &amp; Distortion</a:t>
            </a:r>
          </a:p>
        </p:txBody>
      </p:sp>
      <p:graphicFrame>
        <p:nvGraphicFramePr>
          <p:cNvPr id="13" name="Object 42"/>
          <p:cNvGraphicFramePr>
            <a:graphicFrameLocks noChangeAspect="1"/>
          </p:cNvGraphicFramePr>
          <p:nvPr>
            <p:extLst>
              <p:ext uri="{D42A27DB-BD31-4B8C-83A1-F6EECF244321}">
                <p14:modId xmlns:p14="http://schemas.microsoft.com/office/powerpoint/2010/main" val="4056580044"/>
              </p:ext>
            </p:extLst>
          </p:nvPr>
        </p:nvGraphicFramePr>
        <p:xfrm>
          <a:off x="913310" y="3334239"/>
          <a:ext cx="2716811" cy="810751"/>
        </p:xfrm>
        <a:graphic>
          <a:graphicData uri="http://schemas.openxmlformats.org/presentationml/2006/ole">
            <mc:AlternateContent xmlns:mc="http://schemas.openxmlformats.org/markup-compatibility/2006">
              <mc:Choice xmlns:v="urn:schemas-microsoft-com:vml" Requires="v">
                <p:oleObj spid="_x0000_s2068" name="Equation" r:id="rId3" imgW="2133360" imgH="634680" progId="Equation.DSMT4">
                  <p:embed/>
                </p:oleObj>
              </mc:Choice>
              <mc:Fallback>
                <p:oleObj name="Equation" r:id="rId3" imgW="2133360" imgH="634680" progId="Equation.DSMT4">
                  <p:embed/>
                  <p:pic>
                    <p:nvPicPr>
                      <p:cNvPr id="13" name="Object 42"/>
                      <p:cNvPicPr>
                        <a:picLocks noChangeAspect="1" noChangeArrowheads="1"/>
                      </p:cNvPicPr>
                      <p:nvPr/>
                    </p:nvPicPr>
                    <p:blipFill>
                      <a:blip r:embed="rId4"/>
                      <a:srcRect/>
                      <a:stretch>
                        <a:fillRect/>
                      </a:stretch>
                    </p:blipFill>
                    <p:spPr bwMode="auto">
                      <a:xfrm>
                        <a:off x="913310" y="3334239"/>
                        <a:ext cx="2716811" cy="81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585465" y="1750342"/>
            <a:ext cx="11489626" cy="830997"/>
          </a:xfrm>
          <a:prstGeom prst="rect">
            <a:avLst/>
          </a:prstGeom>
          <a:noFill/>
        </p:spPr>
        <p:txBody>
          <a:bodyPr wrap="square" rtlCol="0">
            <a:spAutoFit/>
          </a:bodyPr>
          <a:lstStyle/>
          <a:p>
            <a:r>
              <a:rPr lang="en-US" altLang="zh-CN" b="1" dirty="0"/>
              <a:t>A cone-beam projection of a 3D delta function is a magnified/demagnified 2D delta function with or without distortion</a:t>
            </a:r>
            <a:endParaRPr lang="zh-CN" altLang="en-US" b="1" dirty="0"/>
          </a:p>
        </p:txBody>
      </p:sp>
      <p:pic>
        <p:nvPicPr>
          <p:cNvPr id="5" name="Picture 4">
            <a:extLst>
              <a:ext uri="{FF2B5EF4-FFF2-40B4-BE49-F238E27FC236}">
                <a16:creationId xmlns:a16="http://schemas.microsoft.com/office/drawing/2014/main" id="{E9A9F1A6-E0CC-4F44-9B87-AAEC674C201B}"/>
              </a:ext>
            </a:extLst>
          </p:cNvPr>
          <p:cNvPicPr>
            <a:picLocks noChangeAspect="1"/>
          </p:cNvPicPr>
          <p:nvPr/>
        </p:nvPicPr>
        <p:blipFill>
          <a:blip r:embed="rId5"/>
          <a:stretch>
            <a:fillRect/>
          </a:stretch>
        </p:blipFill>
        <p:spPr>
          <a:xfrm>
            <a:off x="5703528" y="2416781"/>
            <a:ext cx="6488472" cy="4441219"/>
          </a:xfrm>
          <a:prstGeom prst="rect">
            <a:avLst/>
          </a:prstGeom>
        </p:spPr>
      </p:pic>
      <p:graphicFrame>
        <p:nvGraphicFramePr>
          <p:cNvPr id="8" name="Object 42">
            <a:extLst>
              <a:ext uri="{FF2B5EF4-FFF2-40B4-BE49-F238E27FC236}">
                <a16:creationId xmlns:a16="http://schemas.microsoft.com/office/drawing/2014/main" id="{9A0C7C0D-8D5A-45A3-89C2-B11CC58AC334}"/>
              </a:ext>
            </a:extLst>
          </p:cNvPr>
          <p:cNvGraphicFramePr>
            <a:graphicFrameLocks noChangeAspect="1"/>
          </p:cNvGraphicFramePr>
          <p:nvPr>
            <p:extLst>
              <p:ext uri="{D42A27DB-BD31-4B8C-83A1-F6EECF244321}">
                <p14:modId xmlns:p14="http://schemas.microsoft.com/office/powerpoint/2010/main" val="145099290"/>
              </p:ext>
            </p:extLst>
          </p:nvPr>
        </p:nvGraphicFramePr>
        <p:xfrm>
          <a:off x="913310" y="4775493"/>
          <a:ext cx="3783012" cy="892175"/>
        </p:xfrm>
        <a:graphic>
          <a:graphicData uri="http://schemas.openxmlformats.org/presentationml/2006/ole">
            <mc:AlternateContent xmlns:mc="http://schemas.openxmlformats.org/markup-compatibility/2006">
              <mc:Choice xmlns:v="urn:schemas-microsoft-com:vml" Requires="v">
                <p:oleObj spid="_x0000_s2069" name="Equation" r:id="rId6" imgW="2971800" imgH="698400" progId="Equation.DSMT4">
                  <p:embed/>
                </p:oleObj>
              </mc:Choice>
              <mc:Fallback>
                <p:oleObj name="Equation" r:id="rId6" imgW="2971800" imgH="698400" progId="Equation.DSMT4">
                  <p:embed/>
                  <p:pic>
                    <p:nvPicPr>
                      <p:cNvPr id="13" name="Object 42"/>
                      <p:cNvPicPr>
                        <a:picLocks noChangeAspect="1" noChangeArrowheads="1"/>
                      </p:cNvPicPr>
                      <p:nvPr/>
                    </p:nvPicPr>
                    <p:blipFill>
                      <a:blip r:embed="rId7"/>
                      <a:srcRect/>
                      <a:stretch>
                        <a:fillRect/>
                      </a:stretch>
                    </p:blipFill>
                    <p:spPr bwMode="auto">
                      <a:xfrm>
                        <a:off x="913310" y="4775493"/>
                        <a:ext cx="3783012"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987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Obliqueness of the Detector Array</a:t>
            </a:r>
            <a:endParaRPr lang="en-US" dirty="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56848"/>
            <a:ext cx="4883583" cy="457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16"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25902" y="4588268"/>
            <a:ext cx="4742098" cy="194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17" name="Right Arrow 6"/>
          <p:cNvSpPr>
            <a:spLocks noChangeArrowheads="1"/>
          </p:cNvSpPr>
          <p:nvPr/>
        </p:nvSpPr>
        <p:spPr bwMode="auto">
          <a:xfrm>
            <a:off x="6455275" y="3179119"/>
            <a:ext cx="3497357" cy="645421"/>
          </a:xfrm>
          <a:prstGeom prst="rightArrow">
            <a:avLst>
              <a:gd name="adj1" fmla="val 50000"/>
              <a:gd name="adj2" fmla="val 49998"/>
            </a:avLst>
          </a:prstGeom>
          <a:solidFill>
            <a:srgbClr val="0099FF"/>
          </a:solidFill>
          <a:ln>
            <a:noFill/>
          </a:ln>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cxnSp>
        <p:nvCxnSpPr>
          <p:cNvPr id="18" name="Straight Connector 10"/>
          <p:cNvCxnSpPr>
            <a:cxnSpLocks noChangeShapeType="1"/>
          </p:cNvCxnSpPr>
          <p:nvPr/>
        </p:nvCxnSpPr>
        <p:spPr bwMode="auto">
          <a:xfrm rot="10800000" flipV="1">
            <a:off x="3941947" y="3179787"/>
            <a:ext cx="1197050" cy="1031720"/>
          </a:xfrm>
          <a:prstGeom prst="line">
            <a:avLst/>
          </a:prstGeom>
          <a:noFill/>
          <a:ln w="50800" algn="ctr">
            <a:solidFill>
              <a:srgbClr val="8901F3"/>
            </a:solidFill>
            <a:round/>
            <a:headEnd/>
            <a:tailEnd/>
          </a:ln>
          <a:extLst>
            <a:ext uri="{909E8E84-426E-40DD-AFC4-6F175D3DCCD1}">
              <a14:hiddenFill xmlns:a14="http://schemas.microsoft.com/office/drawing/2010/main">
                <a:noFill/>
              </a14:hiddenFill>
            </a:ext>
          </a:extLst>
        </p:spPr>
      </p:cxnSp>
      <p:cxnSp>
        <p:nvCxnSpPr>
          <p:cNvPr id="19" name="Straight Connector 14"/>
          <p:cNvCxnSpPr>
            <a:cxnSpLocks noChangeShapeType="1"/>
          </p:cNvCxnSpPr>
          <p:nvPr/>
        </p:nvCxnSpPr>
        <p:spPr bwMode="auto">
          <a:xfrm rot="10800000" flipV="1">
            <a:off x="3989639" y="3273579"/>
            <a:ext cx="1807497" cy="937928"/>
          </a:xfrm>
          <a:prstGeom prst="line">
            <a:avLst/>
          </a:prstGeom>
          <a:noFill/>
          <a:ln w="50800" algn="ctr">
            <a:solidFill>
              <a:srgbClr val="00B050"/>
            </a:solidFill>
            <a:round/>
            <a:headEnd/>
            <a:tailEnd/>
          </a:ln>
          <a:extLst>
            <a:ext uri="{909E8E84-426E-40DD-AFC4-6F175D3DCCD1}">
              <a14:hiddenFill xmlns:a14="http://schemas.microsoft.com/office/drawing/2010/main">
                <a:noFill/>
              </a14:hiddenFill>
            </a:ext>
          </a:extLst>
        </p:spPr>
      </p:cxnSp>
      <p:cxnSp>
        <p:nvCxnSpPr>
          <p:cNvPr id="20" name="Straight Connector 17"/>
          <p:cNvCxnSpPr>
            <a:cxnSpLocks noChangeShapeType="1"/>
          </p:cNvCxnSpPr>
          <p:nvPr/>
        </p:nvCxnSpPr>
        <p:spPr bwMode="auto">
          <a:xfrm rot="5400000">
            <a:off x="8180904" y="3354780"/>
            <a:ext cx="1689859" cy="422862"/>
          </a:xfrm>
          <a:prstGeom prst="line">
            <a:avLst/>
          </a:prstGeom>
          <a:noFill/>
          <a:ln w="50800" algn="ctr">
            <a:solidFill>
              <a:srgbClr val="00B050"/>
            </a:solidFill>
            <a:round/>
            <a:headEnd type="triangle"/>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rot="16200000" flipH="1">
            <a:off x="7927344" y="3524083"/>
            <a:ext cx="1761396" cy="12718"/>
          </a:xfrm>
          <a:prstGeom prst="line">
            <a:avLst/>
          </a:prstGeom>
          <a:noFill/>
          <a:ln w="50800" algn="ctr">
            <a:solidFill>
              <a:srgbClr val="8901F3"/>
            </a:solidFill>
            <a:round/>
            <a:headEnd type="triangle"/>
            <a:tailEnd/>
          </a:ln>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8720609" y="4780622"/>
            <a:ext cx="880698" cy="599320"/>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sp>
        <p:nvSpPr>
          <p:cNvPr id="11" name="Oval 22"/>
          <p:cNvSpPr>
            <a:spLocks noChangeArrowheads="1"/>
          </p:cNvSpPr>
          <p:nvPr/>
        </p:nvSpPr>
        <p:spPr bwMode="auto">
          <a:xfrm>
            <a:off x="7816065" y="3360345"/>
            <a:ext cx="281379" cy="282968"/>
          </a:xfrm>
          <a:prstGeom prst="ellipse">
            <a:avLst/>
          </a:prstGeom>
          <a:solidFill>
            <a:srgbClr val="FF0000"/>
          </a:solidFill>
          <a:ln>
            <a:noFill/>
          </a:ln>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graphicFrame>
        <p:nvGraphicFramePr>
          <p:cNvPr id="12" name="Object 42"/>
          <p:cNvGraphicFramePr>
            <a:graphicFrameLocks noChangeAspect="1"/>
          </p:cNvGraphicFramePr>
          <p:nvPr/>
        </p:nvGraphicFramePr>
        <p:xfrm>
          <a:off x="6224588" y="1611971"/>
          <a:ext cx="3783012" cy="892175"/>
        </p:xfrm>
        <a:graphic>
          <a:graphicData uri="http://schemas.openxmlformats.org/presentationml/2006/ole">
            <mc:AlternateContent xmlns:mc="http://schemas.openxmlformats.org/markup-compatibility/2006">
              <mc:Choice xmlns:v="urn:schemas-microsoft-com:vml" Requires="v">
                <p:oleObj spid="_x0000_s4128" name="Equation" r:id="rId5" imgW="2971800" imgH="698400" progId="Equation.DSMT4">
                  <p:embed/>
                </p:oleObj>
              </mc:Choice>
              <mc:Fallback>
                <p:oleObj name="Equation" r:id="rId5" imgW="2971800" imgH="698400" progId="Equation.DSMT4">
                  <p:embed/>
                  <p:pic>
                    <p:nvPicPr>
                      <p:cNvPr id="12" name="Object 42"/>
                      <p:cNvPicPr>
                        <a:picLocks noChangeAspect="1" noChangeArrowheads="1"/>
                      </p:cNvPicPr>
                      <p:nvPr/>
                    </p:nvPicPr>
                    <p:blipFill>
                      <a:blip r:embed="rId6"/>
                      <a:srcRect/>
                      <a:stretch>
                        <a:fillRect/>
                      </a:stretch>
                    </p:blipFill>
                    <p:spPr bwMode="auto">
                      <a:xfrm>
                        <a:off x="6224588" y="1611971"/>
                        <a:ext cx="3783012"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Freeform 12"/>
          <p:cNvSpPr/>
          <p:nvPr/>
        </p:nvSpPr>
        <p:spPr bwMode="auto">
          <a:xfrm>
            <a:off x="3965791" y="2906136"/>
            <a:ext cx="1729969" cy="1300269"/>
          </a:xfrm>
          <a:custGeom>
            <a:avLst/>
            <a:gdLst>
              <a:gd name="connsiteX0" fmla="*/ 0 w 3429000"/>
              <a:gd name="connsiteY0" fmla="*/ 0 h 2454442"/>
              <a:gd name="connsiteX1" fmla="*/ 60158 w 3429000"/>
              <a:gd name="connsiteY1" fmla="*/ 2454442 h 2454442"/>
              <a:gd name="connsiteX2" fmla="*/ 3429000 w 3429000"/>
              <a:gd name="connsiteY2" fmla="*/ 2430379 h 2454442"/>
              <a:gd name="connsiteX3" fmla="*/ 0 w 3429000"/>
              <a:gd name="connsiteY3" fmla="*/ 0 h 2454442"/>
              <a:gd name="connsiteX0" fmla="*/ 984871 w 3368842"/>
              <a:gd name="connsiteY0" fmla="*/ 0 h 1735985"/>
              <a:gd name="connsiteX1" fmla="*/ 0 w 3368842"/>
              <a:gd name="connsiteY1" fmla="*/ 1735985 h 1735985"/>
              <a:gd name="connsiteX2" fmla="*/ 3368842 w 3368842"/>
              <a:gd name="connsiteY2" fmla="*/ 1711922 h 1735985"/>
              <a:gd name="connsiteX3" fmla="*/ 984871 w 3368842"/>
              <a:gd name="connsiteY3" fmla="*/ 0 h 1735985"/>
              <a:gd name="connsiteX0" fmla="*/ 1164486 w 3548457"/>
              <a:gd name="connsiteY0" fmla="*/ 0 h 1711922"/>
              <a:gd name="connsiteX1" fmla="*/ 0 w 3548457"/>
              <a:gd name="connsiteY1" fmla="*/ 1589028 h 1711922"/>
              <a:gd name="connsiteX2" fmla="*/ 3548457 w 3548457"/>
              <a:gd name="connsiteY2" fmla="*/ 1711922 h 1711922"/>
              <a:gd name="connsiteX3" fmla="*/ 1164486 w 3548457"/>
              <a:gd name="connsiteY3" fmla="*/ 0 h 1711922"/>
              <a:gd name="connsiteX0" fmla="*/ 1164486 w 3450486"/>
              <a:gd name="connsiteY0" fmla="*/ 0 h 1597622"/>
              <a:gd name="connsiteX1" fmla="*/ 0 w 3450486"/>
              <a:gd name="connsiteY1" fmla="*/ 1589028 h 1597622"/>
              <a:gd name="connsiteX2" fmla="*/ 3450486 w 3450486"/>
              <a:gd name="connsiteY2" fmla="*/ 1597622 h 1597622"/>
              <a:gd name="connsiteX3" fmla="*/ 1164486 w 3450486"/>
              <a:gd name="connsiteY3" fmla="*/ 0 h 1597622"/>
              <a:gd name="connsiteX0" fmla="*/ 1164486 w 3438454"/>
              <a:gd name="connsiteY0" fmla="*/ 0 h 1589028"/>
              <a:gd name="connsiteX1" fmla="*/ 0 w 3438454"/>
              <a:gd name="connsiteY1" fmla="*/ 1589028 h 1589028"/>
              <a:gd name="connsiteX2" fmla="*/ 3438454 w 3438454"/>
              <a:gd name="connsiteY2" fmla="*/ 1573559 h 1589028"/>
              <a:gd name="connsiteX3" fmla="*/ 1164486 w 3438454"/>
              <a:gd name="connsiteY3" fmla="*/ 0 h 1589028"/>
              <a:gd name="connsiteX0" fmla="*/ 1609655 w 3438454"/>
              <a:gd name="connsiteY0" fmla="*/ 0 h 1408554"/>
              <a:gd name="connsiteX1" fmla="*/ 0 w 3438454"/>
              <a:gd name="connsiteY1" fmla="*/ 1408554 h 1408554"/>
              <a:gd name="connsiteX2" fmla="*/ 3438454 w 3438454"/>
              <a:gd name="connsiteY2" fmla="*/ 1393085 h 1408554"/>
              <a:gd name="connsiteX3" fmla="*/ 1609655 w 3438454"/>
              <a:gd name="connsiteY3" fmla="*/ 0 h 1408554"/>
              <a:gd name="connsiteX0" fmla="*/ 1609655 w 2812812"/>
              <a:gd name="connsiteY0" fmla="*/ 74767 h 1483321"/>
              <a:gd name="connsiteX1" fmla="*/ 0 w 2812812"/>
              <a:gd name="connsiteY1" fmla="*/ 1483321 h 1483321"/>
              <a:gd name="connsiteX2" fmla="*/ 2812812 w 2812812"/>
              <a:gd name="connsiteY2" fmla="*/ 0 h 1483321"/>
              <a:gd name="connsiteX3" fmla="*/ 1609655 w 2812812"/>
              <a:gd name="connsiteY3" fmla="*/ 74767 h 1483321"/>
              <a:gd name="connsiteX0" fmla="*/ 1609655 w 1874348"/>
              <a:gd name="connsiteY0" fmla="*/ 0 h 1408554"/>
              <a:gd name="connsiteX1" fmla="*/ 0 w 1874348"/>
              <a:gd name="connsiteY1" fmla="*/ 1408554 h 1408554"/>
              <a:gd name="connsiteX2" fmla="*/ 1874348 w 1874348"/>
              <a:gd name="connsiteY2" fmla="*/ 454622 h 1408554"/>
              <a:gd name="connsiteX3" fmla="*/ 1609655 w 1874348"/>
              <a:gd name="connsiteY3" fmla="*/ 0 h 1408554"/>
              <a:gd name="connsiteX0" fmla="*/ 1609655 w 1886380"/>
              <a:gd name="connsiteY0" fmla="*/ 0 h 1408554"/>
              <a:gd name="connsiteX1" fmla="*/ 0 w 1886380"/>
              <a:gd name="connsiteY1" fmla="*/ 1408554 h 1408554"/>
              <a:gd name="connsiteX2" fmla="*/ 1886380 w 1886380"/>
              <a:gd name="connsiteY2" fmla="*/ 442591 h 1408554"/>
              <a:gd name="connsiteX3" fmla="*/ 1609655 w 1886380"/>
              <a:gd name="connsiteY3" fmla="*/ 0 h 1408554"/>
              <a:gd name="connsiteX0" fmla="*/ 1609655 w 1742001"/>
              <a:gd name="connsiteY0" fmla="*/ 0 h 1408554"/>
              <a:gd name="connsiteX1" fmla="*/ 0 w 1742001"/>
              <a:gd name="connsiteY1" fmla="*/ 1408554 h 1408554"/>
              <a:gd name="connsiteX2" fmla="*/ 1742001 w 1742001"/>
              <a:gd name="connsiteY2" fmla="*/ 562907 h 1408554"/>
              <a:gd name="connsiteX3" fmla="*/ 1609655 w 1742001"/>
              <a:gd name="connsiteY3" fmla="*/ 0 h 1408554"/>
              <a:gd name="connsiteX0" fmla="*/ 1549497 w 1742001"/>
              <a:gd name="connsiteY0" fmla="*/ 0 h 1324332"/>
              <a:gd name="connsiteX1" fmla="*/ 0 w 1742001"/>
              <a:gd name="connsiteY1" fmla="*/ 1324332 h 1324332"/>
              <a:gd name="connsiteX2" fmla="*/ 1742001 w 1742001"/>
              <a:gd name="connsiteY2" fmla="*/ 478685 h 1324332"/>
              <a:gd name="connsiteX3" fmla="*/ 1549497 w 1742001"/>
              <a:gd name="connsiteY3" fmla="*/ 0 h 1324332"/>
              <a:gd name="connsiteX0" fmla="*/ 1501371 w 1742001"/>
              <a:gd name="connsiteY0" fmla="*/ 0 h 1300269"/>
              <a:gd name="connsiteX1" fmla="*/ 0 w 1742001"/>
              <a:gd name="connsiteY1" fmla="*/ 1300269 h 1300269"/>
              <a:gd name="connsiteX2" fmla="*/ 1742001 w 1742001"/>
              <a:gd name="connsiteY2" fmla="*/ 454622 h 1300269"/>
              <a:gd name="connsiteX3" fmla="*/ 1501371 w 1742001"/>
              <a:gd name="connsiteY3" fmla="*/ 0 h 1300269"/>
              <a:gd name="connsiteX0" fmla="*/ 1477308 w 1742001"/>
              <a:gd name="connsiteY0" fmla="*/ 0 h 1300269"/>
              <a:gd name="connsiteX1" fmla="*/ 0 w 1742001"/>
              <a:gd name="connsiteY1" fmla="*/ 1300269 h 1300269"/>
              <a:gd name="connsiteX2" fmla="*/ 1742001 w 1742001"/>
              <a:gd name="connsiteY2" fmla="*/ 454622 h 1300269"/>
              <a:gd name="connsiteX3" fmla="*/ 1477308 w 1742001"/>
              <a:gd name="connsiteY3" fmla="*/ 0 h 1300269"/>
              <a:gd name="connsiteX0" fmla="*/ 1477308 w 1729969"/>
              <a:gd name="connsiteY0" fmla="*/ 0 h 1300269"/>
              <a:gd name="connsiteX1" fmla="*/ 0 w 1729969"/>
              <a:gd name="connsiteY1" fmla="*/ 1300269 h 1300269"/>
              <a:gd name="connsiteX2" fmla="*/ 1729969 w 1729969"/>
              <a:gd name="connsiteY2" fmla="*/ 454622 h 1300269"/>
              <a:gd name="connsiteX3" fmla="*/ 1477308 w 1729969"/>
              <a:gd name="connsiteY3" fmla="*/ 0 h 1300269"/>
            </a:gdLst>
            <a:ahLst/>
            <a:cxnLst>
              <a:cxn ang="0">
                <a:pos x="connsiteX0" y="connsiteY0"/>
              </a:cxn>
              <a:cxn ang="0">
                <a:pos x="connsiteX1" y="connsiteY1"/>
              </a:cxn>
              <a:cxn ang="0">
                <a:pos x="connsiteX2" y="connsiteY2"/>
              </a:cxn>
              <a:cxn ang="0">
                <a:pos x="connsiteX3" y="connsiteY3"/>
              </a:cxn>
            </a:cxnLst>
            <a:rect l="l" t="t" r="r" b="b"/>
            <a:pathLst>
              <a:path w="1729969" h="1300269">
                <a:moveTo>
                  <a:pt x="1477308" y="0"/>
                </a:moveTo>
                <a:lnTo>
                  <a:pt x="0" y="1300269"/>
                </a:lnTo>
                <a:lnTo>
                  <a:pt x="1729969" y="454622"/>
                </a:lnTo>
                <a:lnTo>
                  <a:pt x="1477308" y="0"/>
                </a:lnTo>
                <a:close/>
              </a:path>
            </a:pathLst>
          </a:custGeom>
          <a:solidFill>
            <a:srgbClr val="FFFF00">
              <a:alpha val="50000"/>
            </a:srgb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CN" altLang="en-US" sz="1800" dirty="0" err="1"/>
          </a:p>
        </p:txBody>
      </p:sp>
      <p:sp>
        <p:nvSpPr>
          <p:cNvPr id="14" name="Freeform 13"/>
          <p:cNvSpPr/>
          <p:nvPr/>
        </p:nvSpPr>
        <p:spPr bwMode="auto">
          <a:xfrm>
            <a:off x="2783632" y="1934527"/>
            <a:ext cx="1729971" cy="2306626"/>
          </a:xfrm>
          <a:custGeom>
            <a:avLst/>
            <a:gdLst>
              <a:gd name="connsiteX0" fmla="*/ 0 w 3429000"/>
              <a:gd name="connsiteY0" fmla="*/ 0 h 2454442"/>
              <a:gd name="connsiteX1" fmla="*/ 60158 w 3429000"/>
              <a:gd name="connsiteY1" fmla="*/ 2454442 h 2454442"/>
              <a:gd name="connsiteX2" fmla="*/ 3429000 w 3429000"/>
              <a:gd name="connsiteY2" fmla="*/ 2430379 h 2454442"/>
              <a:gd name="connsiteX3" fmla="*/ 0 w 3429000"/>
              <a:gd name="connsiteY3" fmla="*/ 0 h 2454442"/>
              <a:gd name="connsiteX0" fmla="*/ 984871 w 3368842"/>
              <a:gd name="connsiteY0" fmla="*/ 0 h 1735985"/>
              <a:gd name="connsiteX1" fmla="*/ 0 w 3368842"/>
              <a:gd name="connsiteY1" fmla="*/ 1735985 h 1735985"/>
              <a:gd name="connsiteX2" fmla="*/ 3368842 w 3368842"/>
              <a:gd name="connsiteY2" fmla="*/ 1711922 h 1735985"/>
              <a:gd name="connsiteX3" fmla="*/ 984871 w 3368842"/>
              <a:gd name="connsiteY3" fmla="*/ 0 h 1735985"/>
              <a:gd name="connsiteX0" fmla="*/ 1164486 w 3548457"/>
              <a:gd name="connsiteY0" fmla="*/ 0 h 1711922"/>
              <a:gd name="connsiteX1" fmla="*/ 0 w 3548457"/>
              <a:gd name="connsiteY1" fmla="*/ 1589028 h 1711922"/>
              <a:gd name="connsiteX2" fmla="*/ 3548457 w 3548457"/>
              <a:gd name="connsiteY2" fmla="*/ 1711922 h 1711922"/>
              <a:gd name="connsiteX3" fmla="*/ 1164486 w 3548457"/>
              <a:gd name="connsiteY3" fmla="*/ 0 h 1711922"/>
              <a:gd name="connsiteX0" fmla="*/ 1164486 w 3450486"/>
              <a:gd name="connsiteY0" fmla="*/ 0 h 1597622"/>
              <a:gd name="connsiteX1" fmla="*/ 0 w 3450486"/>
              <a:gd name="connsiteY1" fmla="*/ 1589028 h 1597622"/>
              <a:gd name="connsiteX2" fmla="*/ 3450486 w 3450486"/>
              <a:gd name="connsiteY2" fmla="*/ 1597622 h 1597622"/>
              <a:gd name="connsiteX3" fmla="*/ 1164486 w 3450486"/>
              <a:gd name="connsiteY3" fmla="*/ 0 h 1597622"/>
              <a:gd name="connsiteX0" fmla="*/ 1164486 w 3438454"/>
              <a:gd name="connsiteY0" fmla="*/ 0 h 1589028"/>
              <a:gd name="connsiteX1" fmla="*/ 0 w 3438454"/>
              <a:gd name="connsiteY1" fmla="*/ 1589028 h 1589028"/>
              <a:gd name="connsiteX2" fmla="*/ 3438454 w 3438454"/>
              <a:gd name="connsiteY2" fmla="*/ 1573559 h 1589028"/>
              <a:gd name="connsiteX3" fmla="*/ 1164486 w 3438454"/>
              <a:gd name="connsiteY3" fmla="*/ 0 h 1589028"/>
              <a:gd name="connsiteX0" fmla="*/ 1609655 w 3438454"/>
              <a:gd name="connsiteY0" fmla="*/ 0 h 1408554"/>
              <a:gd name="connsiteX1" fmla="*/ 0 w 3438454"/>
              <a:gd name="connsiteY1" fmla="*/ 1408554 h 1408554"/>
              <a:gd name="connsiteX2" fmla="*/ 3438454 w 3438454"/>
              <a:gd name="connsiteY2" fmla="*/ 1393085 h 1408554"/>
              <a:gd name="connsiteX3" fmla="*/ 1609655 w 3438454"/>
              <a:gd name="connsiteY3" fmla="*/ 0 h 1408554"/>
              <a:gd name="connsiteX0" fmla="*/ 1609655 w 2812812"/>
              <a:gd name="connsiteY0" fmla="*/ 74767 h 1483321"/>
              <a:gd name="connsiteX1" fmla="*/ 0 w 2812812"/>
              <a:gd name="connsiteY1" fmla="*/ 1483321 h 1483321"/>
              <a:gd name="connsiteX2" fmla="*/ 2812812 w 2812812"/>
              <a:gd name="connsiteY2" fmla="*/ 0 h 1483321"/>
              <a:gd name="connsiteX3" fmla="*/ 1609655 w 2812812"/>
              <a:gd name="connsiteY3" fmla="*/ 74767 h 1483321"/>
              <a:gd name="connsiteX0" fmla="*/ 1609655 w 1898412"/>
              <a:gd name="connsiteY0" fmla="*/ 0 h 5171001"/>
              <a:gd name="connsiteX1" fmla="*/ 0 w 1898412"/>
              <a:gd name="connsiteY1" fmla="*/ 1408554 h 5171001"/>
              <a:gd name="connsiteX2" fmla="*/ 1898412 w 1898412"/>
              <a:gd name="connsiteY2" fmla="*/ 5171001 h 5171001"/>
              <a:gd name="connsiteX3" fmla="*/ 1609655 w 1898412"/>
              <a:gd name="connsiteY3" fmla="*/ 0 h 5171001"/>
              <a:gd name="connsiteX0" fmla="*/ 1729971 w 1898412"/>
              <a:gd name="connsiteY0" fmla="*/ 2044509 h 3762447"/>
              <a:gd name="connsiteX1" fmla="*/ 0 w 1898412"/>
              <a:gd name="connsiteY1" fmla="*/ 0 h 3762447"/>
              <a:gd name="connsiteX2" fmla="*/ 1898412 w 1898412"/>
              <a:gd name="connsiteY2" fmla="*/ 3762447 h 3762447"/>
              <a:gd name="connsiteX3" fmla="*/ 1729971 w 1898412"/>
              <a:gd name="connsiteY3" fmla="*/ 2044509 h 3762447"/>
              <a:gd name="connsiteX0" fmla="*/ 1729971 w 1729971"/>
              <a:gd name="connsiteY0" fmla="*/ 2044509 h 2306626"/>
              <a:gd name="connsiteX1" fmla="*/ 0 w 1729971"/>
              <a:gd name="connsiteY1" fmla="*/ 0 h 2306626"/>
              <a:gd name="connsiteX2" fmla="*/ 1176517 w 1729971"/>
              <a:gd name="connsiteY2" fmla="*/ 2306626 h 2306626"/>
              <a:gd name="connsiteX3" fmla="*/ 1729971 w 1729971"/>
              <a:gd name="connsiteY3" fmla="*/ 2044509 h 2306626"/>
            </a:gdLst>
            <a:ahLst/>
            <a:cxnLst>
              <a:cxn ang="0">
                <a:pos x="connsiteX0" y="connsiteY0"/>
              </a:cxn>
              <a:cxn ang="0">
                <a:pos x="connsiteX1" y="connsiteY1"/>
              </a:cxn>
              <a:cxn ang="0">
                <a:pos x="connsiteX2" y="connsiteY2"/>
              </a:cxn>
              <a:cxn ang="0">
                <a:pos x="connsiteX3" y="connsiteY3"/>
              </a:cxn>
            </a:cxnLst>
            <a:rect l="l" t="t" r="r" b="b"/>
            <a:pathLst>
              <a:path w="1729971" h="2306626">
                <a:moveTo>
                  <a:pt x="1729971" y="2044509"/>
                </a:moveTo>
                <a:lnTo>
                  <a:pt x="0" y="0"/>
                </a:lnTo>
                <a:lnTo>
                  <a:pt x="1176517" y="2306626"/>
                </a:lnTo>
                <a:lnTo>
                  <a:pt x="1729971" y="2044509"/>
                </a:lnTo>
                <a:close/>
              </a:path>
            </a:pathLst>
          </a:custGeom>
          <a:solidFill>
            <a:srgbClr val="FFC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CN" altLang="en-US" sz="1800" dirty="0" err="1"/>
          </a:p>
        </p:txBody>
      </p:sp>
      <p:graphicFrame>
        <p:nvGraphicFramePr>
          <p:cNvPr id="23" name="Object 42"/>
          <p:cNvGraphicFramePr>
            <a:graphicFrameLocks noChangeAspect="1"/>
          </p:cNvGraphicFramePr>
          <p:nvPr/>
        </p:nvGraphicFramePr>
        <p:xfrm>
          <a:off x="3499303" y="3025131"/>
          <a:ext cx="225425" cy="307975"/>
        </p:xfrm>
        <a:graphic>
          <a:graphicData uri="http://schemas.openxmlformats.org/presentationml/2006/ole">
            <mc:AlternateContent xmlns:mc="http://schemas.openxmlformats.org/markup-compatibility/2006">
              <mc:Choice xmlns:v="urn:schemas-microsoft-com:vml" Requires="v">
                <p:oleObj spid="_x0000_s4129" name="Equation" r:id="rId7" imgW="177480" imgH="241200" progId="Equation.DSMT4">
                  <p:embed/>
                </p:oleObj>
              </mc:Choice>
              <mc:Fallback>
                <p:oleObj name="Equation" r:id="rId7" imgW="177480" imgH="241200" progId="Equation.DSMT4">
                  <p:embed/>
                  <p:pic>
                    <p:nvPicPr>
                      <p:cNvPr id="23" name="Object 42"/>
                      <p:cNvPicPr>
                        <a:picLocks noChangeAspect="1" noChangeArrowheads="1"/>
                      </p:cNvPicPr>
                      <p:nvPr/>
                    </p:nvPicPr>
                    <p:blipFill>
                      <a:blip r:embed="rId8"/>
                      <a:srcRect/>
                      <a:stretch>
                        <a:fillRect/>
                      </a:stretch>
                    </p:blipFill>
                    <p:spPr bwMode="auto">
                      <a:xfrm>
                        <a:off x="3499303" y="3025131"/>
                        <a:ext cx="2254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2"/>
          <p:cNvGraphicFramePr>
            <a:graphicFrameLocks noChangeAspect="1"/>
          </p:cNvGraphicFramePr>
          <p:nvPr/>
        </p:nvGraphicFramePr>
        <p:xfrm>
          <a:off x="5265692" y="3153549"/>
          <a:ext cx="225425" cy="307975"/>
        </p:xfrm>
        <a:graphic>
          <a:graphicData uri="http://schemas.openxmlformats.org/presentationml/2006/ole">
            <mc:AlternateContent xmlns:mc="http://schemas.openxmlformats.org/markup-compatibility/2006">
              <mc:Choice xmlns:v="urn:schemas-microsoft-com:vml" Requires="v">
                <p:oleObj spid="_x0000_s4130" name="Equation" r:id="rId9" imgW="177480" imgH="241200" progId="Equation.DSMT4">
                  <p:embed/>
                </p:oleObj>
              </mc:Choice>
              <mc:Fallback>
                <p:oleObj name="Equation" r:id="rId9" imgW="177480" imgH="241200" progId="Equation.DSMT4">
                  <p:embed/>
                  <p:pic>
                    <p:nvPicPr>
                      <p:cNvPr id="24" name="Object 42"/>
                      <p:cNvPicPr>
                        <a:picLocks noChangeAspect="1" noChangeArrowheads="1"/>
                      </p:cNvPicPr>
                      <p:nvPr/>
                    </p:nvPicPr>
                    <p:blipFill>
                      <a:blip r:embed="rId10"/>
                      <a:srcRect/>
                      <a:stretch>
                        <a:fillRect/>
                      </a:stretch>
                    </p:blipFill>
                    <p:spPr bwMode="auto">
                      <a:xfrm>
                        <a:off x="5265692" y="3153549"/>
                        <a:ext cx="2254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259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MI Schedule for F21</a:t>
            </a:r>
          </a:p>
        </p:txBody>
      </p:sp>
      <p:graphicFrame>
        <p:nvGraphicFramePr>
          <p:cNvPr id="3" name="Table 2"/>
          <p:cNvGraphicFramePr>
            <a:graphicFrameLocks noGrp="1"/>
          </p:cNvGraphicFramePr>
          <p:nvPr/>
        </p:nvGraphicFramePr>
        <p:xfrm>
          <a:off x="992355" y="1539625"/>
          <a:ext cx="10363200" cy="4850384"/>
        </p:xfrm>
        <a:graphic>
          <a:graphicData uri="http://schemas.openxmlformats.org/drawingml/2006/table">
            <a:tbl>
              <a:tblPr firstRow="1" bandRow="1">
                <a:tableStyleId>{5C22544A-7EE6-4342-B048-85BDC9FD1C3A}</a:tableStyleId>
              </a:tblPr>
              <a:tblGrid>
                <a:gridCol w="982431">
                  <a:extLst>
                    <a:ext uri="{9D8B030D-6E8A-4147-A177-3AD203B41FA5}">
                      <a16:colId xmlns:a16="http://schemas.microsoft.com/office/drawing/2014/main" val="1553029894"/>
                    </a:ext>
                  </a:extLst>
                </a:gridCol>
                <a:gridCol w="3681009">
                  <a:extLst>
                    <a:ext uri="{9D8B030D-6E8A-4147-A177-3AD203B41FA5}">
                      <a16:colId xmlns:a16="http://schemas.microsoft.com/office/drawing/2014/main" val="63396358"/>
                    </a:ext>
                  </a:extLst>
                </a:gridCol>
                <a:gridCol w="876727">
                  <a:extLst>
                    <a:ext uri="{9D8B030D-6E8A-4147-A177-3AD203B41FA5}">
                      <a16:colId xmlns:a16="http://schemas.microsoft.com/office/drawing/2014/main" val="977348966"/>
                    </a:ext>
                  </a:extLst>
                </a:gridCol>
                <a:gridCol w="4823033">
                  <a:extLst>
                    <a:ext uri="{9D8B030D-6E8A-4147-A177-3AD203B41FA5}">
                      <a16:colId xmlns:a16="http://schemas.microsoft.com/office/drawing/2014/main" val="2870360462"/>
                    </a:ext>
                  </a:extLst>
                </a:gridCol>
              </a:tblGrid>
              <a:tr h="0">
                <a:tc>
                  <a:txBody>
                    <a:bodyPr/>
                    <a:lstStyle/>
                    <a:p>
                      <a:pPr marL="0" marR="0">
                        <a:lnSpc>
                          <a:spcPct val="107000"/>
                        </a:lnSpc>
                        <a:spcBef>
                          <a:spcPts val="0"/>
                        </a:spcBef>
                        <a:spcAft>
                          <a:spcPts val="0"/>
                        </a:spcAft>
                      </a:pPr>
                      <a:r>
                        <a:rPr lang="en-US" sz="1400" b="1" kern="1200">
                          <a:effectLst/>
                          <a:latin typeface="Arial" panose="020B0604020202020204" pitchFamily="34" charset="0"/>
                          <a:cs typeface="Arial" panose="020B0604020202020204" pitchFamily="34" charset="0"/>
                        </a:rPr>
                        <a:t>Tue</a:t>
                      </a:r>
                      <a:endParaRPr lang="en-US" sz="1400" b="1">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a:effectLst/>
                          <a:latin typeface="Arial" panose="020B0604020202020204" pitchFamily="34" charset="0"/>
                          <a:cs typeface="Arial" panose="020B0604020202020204" pitchFamily="34" charset="0"/>
                        </a:rPr>
                        <a:t>Topic</a:t>
                      </a:r>
                      <a:endParaRPr lang="en-US" sz="1400" b="1">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a:effectLst/>
                          <a:latin typeface="Arial" panose="020B0604020202020204" pitchFamily="34" charset="0"/>
                          <a:cs typeface="Arial" panose="020B0604020202020204" pitchFamily="34" charset="0"/>
                        </a:rPr>
                        <a:t>Fri</a:t>
                      </a:r>
                      <a:endParaRPr lang="en-US" sz="1400" b="1">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a:effectLst/>
                          <a:latin typeface="Arial" panose="020B0604020202020204" pitchFamily="34" charset="0"/>
                          <a:cs typeface="Arial" panose="020B0604020202020204" pitchFamily="34" charset="0"/>
                        </a:rPr>
                        <a:t>Topic</a:t>
                      </a:r>
                      <a:endParaRPr lang="en-US" sz="1400" b="1">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847003834"/>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08/31</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a:effectLst/>
                          <a:latin typeface="Arial" panose="020B0604020202020204" pitchFamily="34" charset="0"/>
                          <a:cs typeface="Arial" panose="020B0604020202020204" pitchFamily="34" charset="0"/>
                        </a:rPr>
                        <a:t>Introduction</a:t>
                      </a:r>
                      <a:endParaRPr lang="en-US" sz="1400" b="1">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09/03</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Neuron, Network &amp; Backpropagation</a:t>
                      </a:r>
                    </a:p>
                  </a:txBody>
                  <a:tcPr/>
                </a:tc>
                <a:extLst>
                  <a:ext uri="{0D108BD9-81ED-4DB2-BD59-A6C34878D82A}">
                    <a16:rowId xmlns:a16="http://schemas.microsoft.com/office/drawing/2014/main" val="2453472276"/>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09/07</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dirty="0">
                          <a:solidFill>
                            <a:schemeClr val="bg1">
                              <a:lumMod val="65000"/>
                            </a:schemeClr>
                          </a:solidFill>
                          <a:effectLst/>
                          <a:latin typeface="Arial" panose="020B0604020202020204" pitchFamily="34" charset="0"/>
                          <a:ea typeface="Calibri" panose="020F0502020204030204" pitchFamily="34" charset="0"/>
                          <a:cs typeface="Arial" panose="020B0604020202020204" pitchFamily="34" charset="0"/>
                        </a:rPr>
                        <a:t>No Class</a:t>
                      </a: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09/10</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rPr>
                        <a:t>Hands-on 1: Python,</a:t>
                      </a:r>
                      <a:r>
                        <a:rPr lang="en-US" sz="1400" b="1" baseline="0" dirty="0">
                          <a:solidFill>
                            <a:srgbClr val="0000FF"/>
                          </a:solidFill>
                          <a:effectLst/>
                          <a:latin typeface="Arial" panose="020B0604020202020204" pitchFamily="34" charset="0"/>
                          <a:ea typeface="Calibri" panose="020F0502020204030204" pitchFamily="34" charset="0"/>
                          <a:cs typeface="Arial" panose="020B0604020202020204" pitchFamily="34" charset="0"/>
                        </a:rPr>
                        <a:t> Colab, &amp; TensorF</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766272413"/>
                  </a:ext>
                </a:extLst>
              </a:tr>
              <a:tr h="0">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cs typeface="Arial" panose="020B0604020202020204" pitchFamily="34" charset="0"/>
                        </a:rPr>
                        <a:t>09/14</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Architectures &amp; Training</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09/19</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solidFill>
                            <a:srgbClr val="0000FF"/>
                          </a:solidFill>
                          <a:effectLst/>
                          <a:latin typeface="Arial" panose="020B0604020202020204" pitchFamily="34" charset="0"/>
                          <a:cs typeface="Arial" panose="020B0604020202020204" pitchFamily="34" charset="0"/>
                        </a:rPr>
                        <a:t>Hands-on 2: MNIST Classification</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15930363"/>
                  </a:ext>
                </a:extLst>
              </a:tr>
              <a:tr h="0">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cs typeface="Arial" panose="020B0604020202020204" pitchFamily="34" charset="0"/>
                        </a:rPr>
                        <a:t>09/21</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Image Quality I</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09/24</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CT Physics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854340660"/>
                  </a:ext>
                </a:extLst>
              </a:tr>
              <a:tr h="0">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09/28</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CT Reconstruction</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10/01</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Deep CT Reconstruction</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028325062"/>
                  </a:ext>
                </a:extLst>
              </a:tr>
              <a:tr h="0">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10/05</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solidFill>
                            <a:srgbClr val="0000FF"/>
                          </a:solidFill>
                          <a:effectLst/>
                          <a:latin typeface="Arial" panose="020B0604020202020204" pitchFamily="34" charset="0"/>
                          <a:cs typeface="Arial" panose="020B0604020202020204" pitchFamily="34" charset="0"/>
                        </a:rPr>
                        <a:t>Hands-on 3: CT Networks</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cs typeface="Arial" panose="020B0604020202020204" pitchFamily="34" charset="0"/>
                        </a:rPr>
                        <a:t>10/08</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More CT Contents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73590237"/>
                  </a:ext>
                </a:extLst>
              </a:tr>
              <a:tr h="0">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10/12</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MRI Physics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10/15</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Spin-Echo</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915379404"/>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10/19</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K-Space Theorem</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10/22</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More MRI Contents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731988216"/>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10/26</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solidFill>
                            <a:srgbClr val="FF0000"/>
                          </a:solidFill>
                          <a:effectLst/>
                          <a:latin typeface="Arial" panose="020B0604020202020204" pitchFamily="34" charset="0"/>
                          <a:cs typeface="Arial" panose="020B0604020202020204" pitchFamily="34" charset="0"/>
                        </a:rPr>
                        <a:t>Mid</a:t>
                      </a:r>
                      <a:r>
                        <a:rPr lang="en-US" sz="1400" b="1" kern="1200" baseline="0" dirty="0">
                          <a:solidFill>
                            <a:srgbClr val="FF0000"/>
                          </a:solidFill>
                          <a:effectLst/>
                          <a:latin typeface="Arial" panose="020B0604020202020204" pitchFamily="34" charset="0"/>
                          <a:cs typeface="Arial" panose="020B0604020202020204" pitchFamily="34" charset="0"/>
                        </a:rPr>
                        <a:t> Exam</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10/29</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Deep MRI Reconstruction</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045739297"/>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11/02</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cs typeface="Arial" panose="020B0604020202020204" pitchFamily="34" charset="0"/>
                        </a:rPr>
                        <a:t>Hands-on 4: MRI Networks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cs typeface="Arial" panose="020B0604020202020204" pitchFamily="34" charset="0"/>
                        </a:rPr>
                        <a:t>11/05</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Nuclear Physics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759969859"/>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11/09</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Nuclear Imaging</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11/12</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US Imaging</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841368996"/>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11/16</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Optical Imaging</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11/19</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Multimodality Imaging</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99899988"/>
                  </a:ext>
                </a:extLst>
              </a:tr>
              <a:tr h="0">
                <a:tc>
                  <a:txBody>
                    <a:bodyPr/>
                    <a:lstStyle/>
                    <a:p>
                      <a:pPr marL="0" marR="0">
                        <a:lnSpc>
                          <a:spcPct val="107000"/>
                        </a:lnSpc>
                        <a:spcBef>
                          <a:spcPts val="0"/>
                        </a:spcBef>
                        <a:spcAft>
                          <a:spcPts val="0"/>
                        </a:spcAft>
                      </a:pPr>
                      <a:r>
                        <a:rPr lang="en-US" sz="1400" b="1" kern="1200" dirty="0">
                          <a:solidFill>
                            <a:schemeClr val="tx1"/>
                          </a:solidFill>
                          <a:effectLst/>
                          <a:latin typeface="Arial" panose="020B0604020202020204" pitchFamily="34" charset="0"/>
                          <a:cs typeface="Arial" panose="020B0604020202020204" pitchFamily="34" charset="0"/>
                        </a:rPr>
                        <a:t>11/23</a:t>
                      </a: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solidFill>
                            <a:srgbClr val="0000FF"/>
                          </a:solidFill>
                          <a:effectLst/>
                          <a:latin typeface="Arial" panose="020B0604020202020204" pitchFamily="34" charset="0"/>
                          <a:cs typeface="Arial" panose="020B0604020202020204" pitchFamily="34" charset="0"/>
                        </a:rPr>
                        <a:t>Hands-on 5: Image Conversion</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11/26</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chemeClr val="bg1">
                              <a:lumMod val="65000"/>
                            </a:schemeClr>
                          </a:solidFill>
                          <a:effectLst/>
                          <a:latin typeface="Arial" panose="020B0604020202020204" pitchFamily="34" charset="0"/>
                          <a:cs typeface="Arial" panose="020B0604020202020204" pitchFamily="34" charset="0"/>
                        </a:rPr>
                        <a:t>Thanksgiving</a:t>
                      </a:r>
                      <a:endParaRPr lang="en-US" sz="1400" b="1" dirty="0">
                        <a:solidFill>
                          <a:schemeClr val="bg1">
                            <a:lumMod val="65000"/>
                          </a:schemeClr>
                        </a:solidFill>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8827018"/>
                  </a:ext>
                </a:extLst>
              </a:tr>
              <a:tr h="0">
                <a:tc>
                  <a:txBody>
                    <a:bodyPr/>
                    <a:lstStyle/>
                    <a:p>
                      <a:pPr marL="0" marR="0">
                        <a:lnSpc>
                          <a:spcPct val="107000"/>
                        </a:lnSpc>
                        <a:spcBef>
                          <a:spcPts val="0"/>
                        </a:spcBef>
                        <a:spcAft>
                          <a:spcPts val="0"/>
                        </a:spcAft>
                      </a:pPr>
                      <a:r>
                        <a:rPr lang="en-US" sz="1400" b="1" kern="1200" dirty="0">
                          <a:solidFill>
                            <a:srgbClr val="0000FF"/>
                          </a:solidFill>
                          <a:effectLst/>
                          <a:latin typeface="Arial" panose="020B0604020202020204" pitchFamily="34" charset="0"/>
                          <a:ea typeface="Calibri" panose="020F0502020204030204" pitchFamily="34" charset="0"/>
                          <a:cs typeface="Arial" panose="020B0604020202020204" pitchFamily="34" charset="0"/>
                        </a:rPr>
                        <a:t>11/30</a:t>
                      </a:r>
                      <a:endParaRPr lang="en-US" sz="1400"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Image Quality II</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12/03</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Stability, Interpretability, &amp; Others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205078177"/>
                  </a:ext>
                </a:extLst>
              </a:tr>
              <a:tr h="0">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12/07</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b="1" kern="1200" dirty="0">
                          <a:effectLst/>
                          <a:latin typeface="Arial" panose="020B0604020202020204" pitchFamily="34" charset="0"/>
                          <a:cs typeface="Arial" panose="020B0604020202020204" pitchFamily="34" charset="0"/>
                        </a:rPr>
                        <a:t>Overview</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effectLst/>
                          <a:latin typeface="Arial" panose="020B0604020202020204" pitchFamily="34" charset="0"/>
                          <a:cs typeface="Arial" panose="020B0604020202020204" pitchFamily="34" charset="0"/>
                        </a:rPr>
                        <a:t>12/10</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1400" b="1" kern="1200" dirty="0">
                          <a:solidFill>
                            <a:srgbClr val="FF0000"/>
                          </a:solidFill>
                          <a:effectLst/>
                          <a:latin typeface="Arial" panose="020B0604020202020204" pitchFamily="34" charset="0"/>
                          <a:cs typeface="Arial" panose="020B0604020202020204" pitchFamily="34" charset="0"/>
                        </a:rPr>
                        <a:t>Final Exam</a:t>
                      </a:r>
                      <a:endParaRPr lang="en-US" sz="1400"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283347022"/>
                  </a:ext>
                </a:extLst>
              </a:tr>
            </a:tbl>
          </a:graphicData>
        </a:graphic>
      </p:graphicFrame>
      <p:sp>
        <p:nvSpPr>
          <p:cNvPr id="5" name="TextBox 4">
            <a:extLst>
              <a:ext uri="{FF2B5EF4-FFF2-40B4-BE49-F238E27FC236}">
                <a16:creationId xmlns:a16="http://schemas.microsoft.com/office/drawing/2014/main" id="{DBB7FDAE-7540-46E2-AA82-45E539EF2D48}"/>
              </a:ext>
            </a:extLst>
          </p:cNvPr>
          <p:cNvSpPr txBox="1"/>
          <p:nvPr/>
        </p:nvSpPr>
        <p:spPr>
          <a:xfrm>
            <a:off x="1018040" y="6419115"/>
            <a:ext cx="10363200" cy="307777"/>
          </a:xfrm>
          <a:prstGeom prst="rect">
            <a:avLst/>
          </a:prstGeom>
          <a:noFill/>
        </p:spPr>
        <p:txBody>
          <a:bodyPr wrap="square">
            <a:spAutoFit/>
          </a:bodyPr>
          <a:lstStyle/>
          <a:p>
            <a:pPr algn="r"/>
            <a:r>
              <a:rPr lang="en-US" sz="1400" b="1" dirty="0">
                <a:solidFill>
                  <a:srgbClr val="00B050"/>
                </a:solidFill>
              </a:rPr>
              <a:t>Office Hour: Teaching Day 5-6pm: </a:t>
            </a:r>
            <a:r>
              <a:rPr lang="en-US" sz="1400" b="1" dirty="0">
                <a:solidFill>
                  <a:srgbClr val="FF0000"/>
                </a:solidFill>
              </a:rPr>
              <a:t>https://rensselaer.webex.com/meet/wangg6</a:t>
            </a:r>
          </a:p>
        </p:txBody>
      </p:sp>
    </p:spTree>
    <p:extLst>
      <p:ext uri="{BB962C8B-B14F-4D97-AF65-F5344CB8AC3E}">
        <p14:creationId xmlns:p14="http://schemas.microsoft.com/office/powerpoint/2010/main" val="11238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70"/>
            <a:ext cx="12192000" cy="1171139"/>
          </a:xfrm>
        </p:spPr>
        <p:txBody>
          <a:bodyPr/>
          <a:lstStyle/>
          <a:p>
            <a:pPr algn="ctr" eaLnBrk="1" hangingPunct="1">
              <a:defRPr/>
            </a:pPr>
            <a:r>
              <a:rPr lang="en-US" altLang="en-US" sz="4006" dirty="0"/>
              <a:t>Divergence of the X-ray Beam</a:t>
            </a:r>
            <a:endParaRPr lang="en-US" sz="1600"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018120"/>
            <a:ext cx="4883583" cy="457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6"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925902" y="4644316"/>
            <a:ext cx="4742098" cy="194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cxnSp>
        <p:nvCxnSpPr>
          <p:cNvPr id="7" name="Straight Connector 10"/>
          <p:cNvCxnSpPr>
            <a:cxnSpLocks noChangeShapeType="1"/>
          </p:cNvCxnSpPr>
          <p:nvPr/>
        </p:nvCxnSpPr>
        <p:spPr bwMode="auto">
          <a:xfrm rot="10800000" flipV="1">
            <a:off x="4177223" y="3541059"/>
            <a:ext cx="1197050" cy="1031720"/>
          </a:xfrm>
          <a:prstGeom prst="line">
            <a:avLst/>
          </a:prstGeom>
          <a:noFill/>
          <a:ln w="50800" algn="ctr">
            <a:solidFill>
              <a:srgbClr val="00B050"/>
            </a:solidFill>
            <a:round/>
            <a:headEnd/>
            <a:tailEnd/>
          </a:ln>
          <a:extLst>
            <a:ext uri="{909E8E84-426E-40DD-AFC4-6F175D3DCCD1}">
              <a14:hiddenFill xmlns:a14="http://schemas.microsoft.com/office/drawing/2010/main">
                <a:noFill/>
              </a14:hiddenFill>
            </a:ext>
          </a:extLst>
        </p:spPr>
      </p:cxnSp>
      <p:cxnSp>
        <p:nvCxnSpPr>
          <p:cNvPr id="8" name="Straight Connector 20"/>
          <p:cNvCxnSpPr>
            <a:cxnSpLocks noChangeShapeType="1"/>
          </p:cNvCxnSpPr>
          <p:nvPr/>
        </p:nvCxnSpPr>
        <p:spPr bwMode="auto">
          <a:xfrm rot="16200000" flipH="1">
            <a:off x="7927344" y="3428188"/>
            <a:ext cx="1761396" cy="12718"/>
          </a:xfrm>
          <a:prstGeom prst="line">
            <a:avLst/>
          </a:prstGeom>
          <a:noFill/>
          <a:ln w="50800" algn="ctr">
            <a:solidFill>
              <a:srgbClr val="00B050"/>
            </a:solidFill>
            <a:round/>
            <a:headEnd type="triangle"/>
            <a:tailEnd/>
          </a:ln>
          <a:extLst>
            <a:ext uri="{909E8E84-426E-40DD-AFC4-6F175D3DCCD1}">
              <a14:hiddenFill xmlns:a14="http://schemas.microsoft.com/office/drawing/2010/main">
                <a:noFill/>
              </a14:hiddenFill>
            </a:ext>
          </a:extLst>
        </p:spPr>
      </p:cxnSp>
      <p:sp>
        <p:nvSpPr>
          <p:cNvPr id="10" name="Isosceles Triangle 9"/>
          <p:cNvSpPr/>
          <p:nvPr/>
        </p:nvSpPr>
        <p:spPr bwMode="auto">
          <a:xfrm rot="16200000">
            <a:off x="7346306" y="2236704"/>
            <a:ext cx="599320" cy="2301897"/>
          </a:xfrm>
          <a:prstGeom prst="triangle">
            <a:avLst/>
          </a:prstGeom>
          <a:solidFill>
            <a:srgbClr val="0099FF"/>
          </a:solidFill>
          <a:ln w="50800" cap="flat" cmpd="sng" algn="ctr">
            <a:noFill/>
            <a:prstDash val="solid"/>
            <a:round/>
            <a:headEnd type="none" w="med" len="med"/>
            <a:tailEnd type="none" w="med" len="med"/>
          </a:ln>
          <a:effectLst/>
        </p:spPr>
        <p:txBody>
          <a:bodyPr/>
          <a:lstStyle/>
          <a:p>
            <a:pPr>
              <a:lnSpc>
                <a:spcPct val="90000"/>
              </a:lnSpc>
              <a:defRPr/>
            </a:pPr>
            <a:endParaRPr lang="en-US">
              <a:ea typeface="+mn-ea"/>
            </a:endParaRPr>
          </a:p>
        </p:txBody>
      </p:sp>
      <p:sp>
        <p:nvSpPr>
          <p:cNvPr id="11" name="Oval 22"/>
          <p:cNvSpPr>
            <a:spLocks noChangeArrowheads="1"/>
          </p:cNvSpPr>
          <p:nvPr/>
        </p:nvSpPr>
        <p:spPr bwMode="auto">
          <a:xfrm>
            <a:off x="7816065" y="3246167"/>
            <a:ext cx="281379" cy="282968"/>
          </a:xfrm>
          <a:prstGeom prst="ellipse">
            <a:avLst/>
          </a:prstGeom>
          <a:solidFill>
            <a:srgbClr val="FF0000"/>
          </a:solidFill>
          <a:ln>
            <a:noFill/>
          </a:ln>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sp>
        <p:nvSpPr>
          <p:cNvPr id="13" name="Rectangle 25"/>
          <p:cNvSpPr>
            <a:spLocks noChangeArrowheads="1"/>
          </p:cNvSpPr>
          <p:nvPr/>
        </p:nvSpPr>
        <p:spPr bwMode="auto">
          <a:xfrm>
            <a:off x="7347102" y="4820773"/>
            <a:ext cx="715369" cy="621576"/>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cxnSp>
        <p:nvCxnSpPr>
          <p:cNvPr id="14" name="Straight Connector 10"/>
          <p:cNvCxnSpPr>
            <a:cxnSpLocks noChangeShapeType="1"/>
          </p:cNvCxnSpPr>
          <p:nvPr/>
        </p:nvCxnSpPr>
        <p:spPr bwMode="auto">
          <a:xfrm rot="10800000" flipV="1">
            <a:off x="3806821" y="3183500"/>
            <a:ext cx="1197050" cy="1031720"/>
          </a:xfrm>
          <a:prstGeom prst="line">
            <a:avLst/>
          </a:prstGeom>
          <a:noFill/>
          <a:ln w="50800" algn="ctr">
            <a:solidFill>
              <a:srgbClr val="8901F3"/>
            </a:solidFill>
            <a:round/>
            <a:headEnd/>
            <a:tailEnd/>
          </a:ln>
          <a:extLst>
            <a:ext uri="{909E8E84-426E-40DD-AFC4-6F175D3DCCD1}">
              <a14:hiddenFill xmlns:a14="http://schemas.microsoft.com/office/drawing/2010/main">
                <a:noFill/>
              </a14:hiddenFill>
            </a:ext>
          </a:extLst>
        </p:spPr>
      </p:cxnSp>
      <p:graphicFrame>
        <p:nvGraphicFramePr>
          <p:cNvPr id="15" name="Object 42"/>
          <p:cNvGraphicFramePr>
            <a:graphicFrameLocks noChangeAspect="1"/>
          </p:cNvGraphicFramePr>
          <p:nvPr/>
        </p:nvGraphicFramePr>
        <p:xfrm>
          <a:off x="5136613" y="3745338"/>
          <a:ext cx="2716811" cy="810751"/>
        </p:xfrm>
        <a:graphic>
          <a:graphicData uri="http://schemas.openxmlformats.org/presentationml/2006/ole">
            <mc:AlternateContent xmlns:mc="http://schemas.openxmlformats.org/markup-compatibility/2006">
              <mc:Choice xmlns:v="urn:schemas-microsoft-com:vml" Requires="v">
                <p:oleObj spid="_x0000_s5142" name="Equation" r:id="rId6" imgW="2133360" imgH="634680" progId="Equation.DSMT4">
                  <p:embed/>
                </p:oleObj>
              </mc:Choice>
              <mc:Fallback>
                <p:oleObj name="Equation" r:id="rId6" imgW="2133360" imgH="634680" progId="Equation.DSMT4">
                  <p:embed/>
                  <p:pic>
                    <p:nvPicPr>
                      <p:cNvPr id="15" name="Object 42"/>
                      <p:cNvPicPr>
                        <a:picLocks noChangeAspect="1" noChangeArrowheads="1"/>
                      </p:cNvPicPr>
                      <p:nvPr/>
                    </p:nvPicPr>
                    <p:blipFill>
                      <a:blip r:embed="rId7"/>
                      <a:srcRect/>
                      <a:stretch>
                        <a:fillRect/>
                      </a:stretch>
                    </p:blipFill>
                    <p:spPr bwMode="auto">
                      <a:xfrm>
                        <a:off x="5136613" y="3745338"/>
                        <a:ext cx="2716811" cy="81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Content Placeholder 2"/>
          <p:cNvSpPr txBox="1">
            <a:spLocks/>
          </p:cNvSpPr>
          <p:nvPr/>
        </p:nvSpPr>
        <p:spPr bwMode="auto">
          <a:xfrm>
            <a:off x="5003872" y="1304111"/>
            <a:ext cx="4893531" cy="118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67" tIns="45784" rIns="91567" bIns="45784" numCol="1" anchor="t" anchorCtr="0" compatLnSpc="1">
            <a:prstTxWarp prst="textNoShape">
              <a:avLst/>
            </a:prstTxWarp>
          </a:bodyPr>
          <a:lstStyle>
            <a:lvl1pPr algn="l" rtl="0" eaLnBrk="0" fontAlgn="base" hangingPunct="0">
              <a:spcBef>
                <a:spcPct val="20000"/>
              </a:spcBef>
              <a:spcAft>
                <a:spcPct val="0"/>
              </a:spcAft>
              <a:buClr>
                <a:srgbClr val="691638"/>
              </a:buClr>
              <a:defRPr sz="2400" b="1">
                <a:solidFill>
                  <a:schemeClr val="tx2"/>
                </a:solidFill>
                <a:latin typeface="+mn-lt"/>
                <a:ea typeface="+mn-ea"/>
                <a:cs typeface="+mn-cs"/>
              </a:defRPr>
            </a:lvl1pPr>
            <a:lvl2pPr marL="658813" indent="-252413" algn="l" rtl="0" eaLnBrk="0" fontAlgn="base" hangingPunct="0">
              <a:spcBef>
                <a:spcPct val="20000"/>
              </a:spcBef>
              <a:spcAft>
                <a:spcPct val="0"/>
              </a:spcAft>
              <a:buClr>
                <a:srgbClr val="DC5A21"/>
              </a:buClr>
              <a:buFont typeface="Times" panose="02020603050405020304" pitchFamily="18" charset="0"/>
              <a:buChar char="•"/>
              <a:defRPr sz="2100">
                <a:solidFill>
                  <a:schemeClr val="tx2"/>
                </a:solidFill>
                <a:latin typeface="+mn-lt"/>
                <a:ea typeface="+mn-ea"/>
              </a:defRPr>
            </a:lvl2pPr>
            <a:lvl3pPr marL="1012825" indent="-201613" algn="l" rtl="0" eaLnBrk="0" fontAlgn="base" hangingPunct="0">
              <a:spcBef>
                <a:spcPct val="20000"/>
              </a:spcBef>
              <a:spcAft>
                <a:spcPct val="0"/>
              </a:spcAft>
              <a:buClr>
                <a:srgbClr val="87ADB0"/>
              </a:buClr>
              <a:buChar char="•"/>
              <a:defRPr sz="1700">
                <a:solidFill>
                  <a:schemeClr val="tx2"/>
                </a:solidFill>
                <a:latin typeface="+mn-lt"/>
                <a:ea typeface="+mn-ea"/>
              </a:defRPr>
            </a:lvl3pPr>
            <a:lvl4pPr marL="1419225" indent="-201613" algn="l" rtl="0" eaLnBrk="0" fontAlgn="base" hangingPunct="0">
              <a:spcBef>
                <a:spcPct val="20000"/>
              </a:spcBef>
              <a:spcAft>
                <a:spcPct val="0"/>
              </a:spcAft>
              <a:buChar char="–"/>
              <a:defRPr>
                <a:solidFill>
                  <a:schemeClr val="tx2"/>
                </a:solidFill>
                <a:latin typeface="+mn-lt"/>
                <a:ea typeface="+mn-ea"/>
              </a:defRPr>
            </a:lvl4pPr>
            <a:lvl5pPr marL="1824038" indent="-201613" algn="l" rtl="0" eaLnBrk="0" fontAlgn="base" hangingPunct="0">
              <a:spcBef>
                <a:spcPct val="20000"/>
              </a:spcBef>
              <a:spcAft>
                <a:spcPct val="0"/>
              </a:spcAft>
              <a:buChar char="»"/>
              <a:defRPr sz="1400">
                <a:solidFill>
                  <a:schemeClr val="tx2"/>
                </a:solidFill>
                <a:latin typeface="+mn-lt"/>
                <a:ea typeface="+mn-ea"/>
              </a:defRPr>
            </a:lvl5pPr>
            <a:lvl6pPr marL="2230450" indent="-202768" algn="l" rtl="0" fontAlgn="base">
              <a:spcBef>
                <a:spcPct val="20000"/>
              </a:spcBef>
              <a:spcAft>
                <a:spcPct val="0"/>
              </a:spcAft>
              <a:buChar char="»"/>
              <a:defRPr sz="1419">
                <a:solidFill>
                  <a:schemeClr val="tx1"/>
                </a:solidFill>
                <a:latin typeface="+mn-lt"/>
                <a:ea typeface="+mn-ea"/>
              </a:defRPr>
            </a:lvl6pPr>
            <a:lvl7pPr marL="2635987" indent="-202768" algn="l" rtl="0" fontAlgn="base">
              <a:spcBef>
                <a:spcPct val="20000"/>
              </a:spcBef>
              <a:spcAft>
                <a:spcPct val="0"/>
              </a:spcAft>
              <a:buChar char="»"/>
              <a:defRPr sz="1419">
                <a:solidFill>
                  <a:schemeClr val="tx1"/>
                </a:solidFill>
                <a:latin typeface="+mn-lt"/>
                <a:ea typeface="+mn-ea"/>
              </a:defRPr>
            </a:lvl7pPr>
            <a:lvl8pPr marL="3041523" indent="-202768" algn="l" rtl="0" fontAlgn="base">
              <a:spcBef>
                <a:spcPct val="20000"/>
              </a:spcBef>
              <a:spcAft>
                <a:spcPct val="0"/>
              </a:spcAft>
              <a:buChar char="»"/>
              <a:defRPr sz="1419">
                <a:solidFill>
                  <a:schemeClr val="tx1"/>
                </a:solidFill>
                <a:latin typeface="+mn-lt"/>
                <a:ea typeface="+mn-ea"/>
              </a:defRPr>
            </a:lvl8pPr>
            <a:lvl9pPr marL="3447059" indent="-202768" algn="l" rtl="0" fontAlgn="base">
              <a:spcBef>
                <a:spcPct val="20000"/>
              </a:spcBef>
              <a:spcAft>
                <a:spcPct val="0"/>
              </a:spcAft>
              <a:buChar char="»"/>
              <a:defRPr sz="1419">
                <a:solidFill>
                  <a:schemeClr val="tx1"/>
                </a:solidFill>
                <a:latin typeface="+mn-lt"/>
                <a:ea typeface="+mn-ea"/>
              </a:defRPr>
            </a:lvl9pPr>
          </a:lstStyle>
          <a:p>
            <a:r>
              <a:rPr lang="en-US" altLang="en-US" sz="1800" kern="0" dirty="0">
                <a:solidFill>
                  <a:schemeClr val="tx1"/>
                </a:solidFill>
              </a:rPr>
              <a:t>This Scaling Factor Applies the Same Way from the Opposite View Angles (Generally Speaking, Either Magnified or De-magnified Depending on Which Side)</a:t>
            </a:r>
          </a:p>
        </p:txBody>
      </p:sp>
      <p:cxnSp>
        <p:nvCxnSpPr>
          <p:cNvPr id="21" name="Elbow Connector 20"/>
          <p:cNvCxnSpPr>
            <a:stCxn id="20" idx="3"/>
            <a:endCxn id="22" idx="3"/>
          </p:cNvCxnSpPr>
          <p:nvPr/>
        </p:nvCxnSpPr>
        <p:spPr bwMode="auto">
          <a:xfrm flipH="1">
            <a:off x="9462082" y="1898060"/>
            <a:ext cx="435321" cy="1470131"/>
          </a:xfrm>
          <a:prstGeom prst="bentConnector3">
            <a:avLst>
              <a:gd name="adj1" fmla="val -52513"/>
            </a:avLst>
          </a:prstGeom>
          <a:solidFill>
            <a:schemeClr val="accent1"/>
          </a:solidFill>
          <a:ln w="25400" cap="flat" cmpd="sng" algn="ctr">
            <a:solidFill>
              <a:srgbClr val="FF0000"/>
            </a:solidFill>
            <a:prstDash val="solid"/>
            <a:round/>
            <a:headEnd type="none" w="med" len="med"/>
            <a:tailEnd type="triangle"/>
          </a:ln>
          <a:effectLst/>
        </p:spPr>
      </p:cxnSp>
      <p:graphicFrame>
        <p:nvGraphicFramePr>
          <p:cNvPr id="22" name="Object 42"/>
          <p:cNvGraphicFramePr>
            <a:graphicFrameLocks noChangeAspect="1"/>
          </p:cNvGraphicFramePr>
          <p:nvPr/>
        </p:nvGraphicFramePr>
        <p:xfrm>
          <a:off x="9106481" y="2978460"/>
          <a:ext cx="355600" cy="779463"/>
        </p:xfrm>
        <a:graphic>
          <a:graphicData uri="http://schemas.openxmlformats.org/presentationml/2006/ole">
            <mc:AlternateContent xmlns:mc="http://schemas.openxmlformats.org/markup-compatibility/2006">
              <mc:Choice xmlns:v="urn:schemas-microsoft-com:vml" Requires="v">
                <p:oleObj spid="_x0000_s5143" name="Equation" r:id="rId8" imgW="279360" imgH="609480" progId="Equation.DSMT4">
                  <p:embed/>
                </p:oleObj>
              </mc:Choice>
              <mc:Fallback>
                <p:oleObj name="Equation" r:id="rId8" imgW="279360" imgH="609480" progId="Equation.DSMT4">
                  <p:embed/>
                  <p:pic>
                    <p:nvPicPr>
                      <p:cNvPr id="22" name="Object 42"/>
                      <p:cNvPicPr>
                        <a:picLocks noChangeAspect="1" noChangeArrowheads="1"/>
                      </p:cNvPicPr>
                      <p:nvPr/>
                    </p:nvPicPr>
                    <p:blipFill>
                      <a:blip r:embed="rId9"/>
                      <a:srcRect/>
                      <a:stretch>
                        <a:fillRect/>
                      </a:stretch>
                    </p:blipFill>
                    <p:spPr bwMode="auto">
                      <a:xfrm>
                        <a:off x="9106481" y="2978460"/>
                        <a:ext cx="355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657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flipH="1">
            <a:off x="5561859" y="4214779"/>
            <a:ext cx="2470799" cy="0"/>
          </a:xfrm>
          <a:prstGeom prst="line">
            <a:avLst/>
          </a:prstGeom>
          <a:solidFill>
            <a:schemeClr val="accent1"/>
          </a:solidFill>
          <a:ln w="25400" cap="flat" cmpd="sng" algn="ctr">
            <a:solidFill>
              <a:srgbClr val="00B050"/>
            </a:solidFill>
            <a:prstDash val="dash"/>
            <a:round/>
            <a:headEnd type="none" w="med" len="med"/>
            <a:tailEnd type="none" w="med" len="med"/>
          </a:ln>
          <a:effectLst/>
        </p:spPr>
      </p:cxnSp>
      <p:sp>
        <p:nvSpPr>
          <p:cNvPr id="2" name="Title 1"/>
          <p:cNvSpPr>
            <a:spLocks noGrp="1"/>
          </p:cNvSpPr>
          <p:nvPr>
            <p:ph type="title"/>
          </p:nvPr>
        </p:nvSpPr>
        <p:spPr/>
        <p:txBody>
          <a:bodyPr/>
          <a:lstStyle/>
          <a:p>
            <a:pPr algn="ctr"/>
            <a:r>
              <a:rPr lang="en-US" altLang="en-US" sz="4006" dirty="0"/>
              <a:t>Difference Between </a:t>
            </a:r>
            <a:r>
              <a:rPr lang="el-GR" altLang="en-US" sz="4006" dirty="0"/>
              <a:t>θ</a:t>
            </a:r>
            <a:r>
              <a:rPr lang="en-US" altLang="en-US" sz="4006" dirty="0"/>
              <a:t> &amp; </a:t>
            </a:r>
            <a:r>
              <a:rPr lang="el-GR" altLang="en-US" sz="4006" dirty="0"/>
              <a:t>β</a:t>
            </a:r>
            <a:r>
              <a:rPr lang="en-US" altLang="en-US" sz="4006" dirty="0"/>
              <a:t> Angles</a:t>
            </a:r>
            <a:endParaRPr lang="en-US" sz="1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311796"/>
            <a:ext cx="4883583" cy="457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6"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25902" y="4925944"/>
            <a:ext cx="4742098" cy="194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7" name="Rectangle 21"/>
          <p:cNvSpPr>
            <a:spLocks noChangeArrowheads="1"/>
          </p:cNvSpPr>
          <p:nvPr/>
        </p:nvSpPr>
        <p:spPr bwMode="auto">
          <a:xfrm>
            <a:off x="8232064" y="5723977"/>
            <a:ext cx="229422" cy="475322"/>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sp>
        <p:nvSpPr>
          <p:cNvPr id="8" name="Rectangle 25"/>
          <p:cNvSpPr>
            <a:spLocks noChangeArrowheads="1"/>
          </p:cNvSpPr>
          <p:nvPr/>
        </p:nvSpPr>
        <p:spPr bwMode="auto">
          <a:xfrm>
            <a:off x="7347102" y="5102401"/>
            <a:ext cx="715369" cy="621576"/>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cxnSp>
        <p:nvCxnSpPr>
          <p:cNvPr id="13" name="Straight Connector 10"/>
          <p:cNvCxnSpPr>
            <a:cxnSpLocks noChangeShapeType="1"/>
          </p:cNvCxnSpPr>
          <p:nvPr/>
        </p:nvCxnSpPr>
        <p:spPr bwMode="auto">
          <a:xfrm>
            <a:off x="2823234" y="2606813"/>
            <a:ext cx="1098633" cy="2310386"/>
          </a:xfrm>
          <a:prstGeom prst="line">
            <a:avLst/>
          </a:prstGeom>
          <a:noFill/>
          <a:ln w="50800" algn="ctr">
            <a:solidFill>
              <a:srgbClr val="8901F3"/>
            </a:solidFill>
            <a:round/>
            <a:headEnd/>
            <a:tailEnd/>
          </a:ln>
          <a:extLst>
            <a:ext uri="{909E8E84-426E-40DD-AFC4-6F175D3DCCD1}">
              <a14:hiddenFill xmlns:a14="http://schemas.microsoft.com/office/drawing/2010/main">
                <a:noFill/>
              </a14:hiddenFill>
            </a:ext>
          </a:extLst>
        </p:spPr>
      </p:cxnSp>
      <p:sp>
        <p:nvSpPr>
          <p:cNvPr id="17" name="Oval 22"/>
          <p:cNvSpPr>
            <a:spLocks noChangeArrowheads="1"/>
          </p:cNvSpPr>
          <p:nvPr/>
        </p:nvSpPr>
        <p:spPr bwMode="auto">
          <a:xfrm>
            <a:off x="3569835" y="4288943"/>
            <a:ext cx="281379" cy="282968"/>
          </a:xfrm>
          <a:prstGeom prst="ellipse">
            <a:avLst/>
          </a:prstGeom>
          <a:solidFill>
            <a:srgbClr val="FF0000"/>
          </a:solidFill>
          <a:ln>
            <a:noFill/>
          </a:ln>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cxnSp>
        <p:nvCxnSpPr>
          <p:cNvPr id="20" name="Straight Connector 10"/>
          <p:cNvCxnSpPr>
            <a:cxnSpLocks noChangeShapeType="1"/>
          </p:cNvCxnSpPr>
          <p:nvPr/>
        </p:nvCxnSpPr>
        <p:spPr bwMode="auto">
          <a:xfrm>
            <a:off x="6760118" y="2115044"/>
            <a:ext cx="1287204" cy="2844781"/>
          </a:xfrm>
          <a:prstGeom prst="line">
            <a:avLst/>
          </a:prstGeom>
          <a:noFill/>
          <a:ln w="50800" algn="ctr">
            <a:solidFill>
              <a:srgbClr val="8901F3"/>
            </a:solidFill>
            <a:prstDash val="dash"/>
            <a:round/>
            <a:headEnd/>
            <a:tailEnd/>
          </a:ln>
          <a:extLst>
            <a:ext uri="{909E8E84-426E-40DD-AFC4-6F175D3DCCD1}">
              <a14:hiddenFill xmlns:a14="http://schemas.microsoft.com/office/drawing/2010/main">
                <a:noFill/>
              </a14:hiddenFill>
            </a:ext>
          </a:extLst>
        </p:spPr>
      </p:cxnSp>
      <p:cxnSp>
        <p:nvCxnSpPr>
          <p:cNvPr id="21" name="Straight Connector 14"/>
          <p:cNvCxnSpPr>
            <a:cxnSpLocks noChangeShapeType="1"/>
            <a:endCxn id="37" idx="1"/>
          </p:cNvCxnSpPr>
          <p:nvPr/>
        </p:nvCxnSpPr>
        <p:spPr bwMode="auto">
          <a:xfrm>
            <a:off x="6760119" y="2115043"/>
            <a:ext cx="674291" cy="1995714"/>
          </a:xfrm>
          <a:prstGeom prst="line">
            <a:avLst/>
          </a:prstGeom>
          <a:noFill/>
          <a:ln w="50800" algn="ctr">
            <a:solidFill>
              <a:srgbClr val="00B050"/>
            </a:solidFill>
            <a:prstDash val="dash"/>
            <a:round/>
            <a:headEnd/>
            <a:tailEnd/>
          </a:ln>
          <a:extLst>
            <a:ext uri="{909E8E84-426E-40DD-AFC4-6F175D3DCCD1}">
              <a14:hiddenFill xmlns:a14="http://schemas.microsoft.com/office/drawing/2010/main">
                <a:noFill/>
              </a14:hiddenFill>
            </a:ext>
          </a:extLst>
        </p:spPr>
      </p:cxnSp>
      <p:cxnSp>
        <p:nvCxnSpPr>
          <p:cNvPr id="29" name="Straight Connector 28"/>
          <p:cNvCxnSpPr/>
          <p:nvPr/>
        </p:nvCxnSpPr>
        <p:spPr bwMode="auto">
          <a:xfrm flipH="1">
            <a:off x="6714484" y="2102594"/>
            <a:ext cx="1337527" cy="0"/>
          </a:xfrm>
          <a:prstGeom prst="line">
            <a:avLst/>
          </a:prstGeom>
          <a:solidFill>
            <a:schemeClr val="accent1"/>
          </a:solidFill>
          <a:ln w="50800" cap="flat" cmpd="sng" algn="ctr">
            <a:solidFill>
              <a:srgbClr val="9900FF"/>
            </a:solidFill>
            <a:prstDash val="dash"/>
            <a:round/>
            <a:headEnd type="none" w="med" len="med"/>
            <a:tailEnd type="none" w="med" len="med"/>
          </a:ln>
          <a:effectLst/>
        </p:spPr>
      </p:cxnSp>
      <p:cxnSp>
        <p:nvCxnSpPr>
          <p:cNvPr id="30" name="Straight Connector 29"/>
          <p:cNvCxnSpPr/>
          <p:nvPr/>
        </p:nvCxnSpPr>
        <p:spPr bwMode="auto">
          <a:xfrm flipV="1">
            <a:off x="8039961" y="2090546"/>
            <a:ext cx="0" cy="2869279"/>
          </a:xfrm>
          <a:prstGeom prst="line">
            <a:avLst/>
          </a:prstGeom>
          <a:solidFill>
            <a:schemeClr val="accent1"/>
          </a:solidFill>
          <a:ln w="50800" cap="flat" cmpd="sng" algn="ctr">
            <a:solidFill>
              <a:srgbClr val="9900FF"/>
            </a:solidFill>
            <a:prstDash val="solid"/>
            <a:round/>
            <a:headEnd type="none" w="med" len="med"/>
            <a:tailEnd type="none" w="med" len="med"/>
          </a:ln>
          <a:effectLst/>
        </p:spPr>
      </p:cxnSp>
      <p:graphicFrame>
        <p:nvGraphicFramePr>
          <p:cNvPr id="34" name="Object 42"/>
          <p:cNvGraphicFramePr>
            <a:graphicFrameLocks noChangeAspect="1"/>
          </p:cNvGraphicFramePr>
          <p:nvPr/>
        </p:nvGraphicFramePr>
        <p:xfrm>
          <a:off x="8698741" y="2211047"/>
          <a:ext cx="1112642" cy="2501388"/>
        </p:xfrm>
        <a:graphic>
          <a:graphicData uri="http://schemas.openxmlformats.org/presentationml/2006/ole">
            <mc:AlternateContent xmlns:mc="http://schemas.openxmlformats.org/markup-compatibility/2006">
              <mc:Choice xmlns:v="urn:schemas-microsoft-com:vml" Requires="v">
                <p:oleObj spid="_x0000_s6206" name="Equation" r:id="rId5" imgW="1180800" imgH="2692080" progId="Equation.DSMT4">
                  <p:embed/>
                </p:oleObj>
              </mc:Choice>
              <mc:Fallback>
                <p:oleObj name="Equation" r:id="rId5" imgW="1180800" imgH="2692080" progId="Equation.DSMT4">
                  <p:embed/>
                  <p:pic>
                    <p:nvPicPr>
                      <p:cNvPr id="34" name="Object 42"/>
                      <p:cNvPicPr>
                        <a:picLocks noChangeAspect="1" noChangeArrowheads="1"/>
                      </p:cNvPicPr>
                      <p:nvPr/>
                    </p:nvPicPr>
                    <p:blipFill>
                      <a:blip r:embed="rId6"/>
                      <a:srcRect/>
                      <a:stretch>
                        <a:fillRect/>
                      </a:stretch>
                    </p:blipFill>
                    <p:spPr bwMode="auto">
                      <a:xfrm>
                        <a:off x="8698741" y="2211047"/>
                        <a:ext cx="1112642" cy="2501388"/>
                      </a:xfrm>
                      <a:prstGeom prst="rect">
                        <a:avLst/>
                      </a:prstGeom>
                      <a:noFill/>
                      <a:ln>
                        <a:noFill/>
                      </a:ln>
                      <a:effectLst/>
                    </p:spPr>
                  </p:pic>
                </p:oleObj>
              </mc:Fallback>
            </mc:AlternateContent>
          </a:graphicData>
        </a:graphic>
      </p:graphicFrame>
      <p:graphicFrame>
        <p:nvGraphicFramePr>
          <p:cNvPr id="36" name="Object 42"/>
          <p:cNvGraphicFramePr>
            <a:graphicFrameLocks noChangeAspect="1"/>
          </p:cNvGraphicFramePr>
          <p:nvPr/>
        </p:nvGraphicFramePr>
        <p:xfrm>
          <a:off x="7363894" y="1741733"/>
          <a:ext cx="259123" cy="287737"/>
        </p:xfrm>
        <a:graphic>
          <a:graphicData uri="http://schemas.openxmlformats.org/presentationml/2006/ole">
            <mc:AlternateContent xmlns:mc="http://schemas.openxmlformats.org/markup-compatibility/2006">
              <mc:Choice xmlns:v="urn:schemas-microsoft-com:vml" Requires="v">
                <p:oleObj spid="_x0000_s6207" name="Equation" r:id="rId7" imgW="203040" imgH="228600" progId="Equation.DSMT4">
                  <p:embed/>
                </p:oleObj>
              </mc:Choice>
              <mc:Fallback>
                <p:oleObj name="Equation" r:id="rId7" imgW="203040" imgH="228600" progId="Equation.DSMT4">
                  <p:embed/>
                  <p:pic>
                    <p:nvPicPr>
                      <p:cNvPr id="36" name="Object 42"/>
                      <p:cNvPicPr>
                        <a:picLocks noChangeAspect="1" noChangeArrowheads="1"/>
                      </p:cNvPicPr>
                      <p:nvPr/>
                    </p:nvPicPr>
                    <p:blipFill>
                      <a:blip r:embed="rId8"/>
                      <a:srcRect/>
                      <a:stretch>
                        <a:fillRect/>
                      </a:stretch>
                    </p:blipFill>
                    <p:spPr bwMode="auto">
                      <a:xfrm>
                        <a:off x="7363894" y="1741733"/>
                        <a:ext cx="259123" cy="287737"/>
                      </a:xfrm>
                      <a:prstGeom prst="rect">
                        <a:avLst/>
                      </a:prstGeom>
                      <a:noFill/>
                      <a:ln>
                        <a:noFill/>
                      </a:ln>
                      <a:effectLst/>
                    </p:spPr>
                  </p:pic>
                </p:oleObj>
              </mc:Fallback>
            </mc:AlternateContent>
          </a:graphicData>
        </a:graphic>
      </p:graphicFrame>
      <p:graphicFrame>
        <p:nvGraphicFramePr>
          <p:cNvPr id="18" name="Object 42"/>
          <p:cNvGraphicFramePr>
            <a:graphicFrameLocks noChangeAspect="1"/>
          </p:cNvGraphicFramePr>
          <p:nvPr/>
        </p:nvGraphicFramePr>
        <p:xfrm>
          <a:off x="7316896" y="2753202"/>
          <a:ext cx="346556" cy="282968"/>
        </p:xfrm>
        <a:graphic>
          <a:graphicData uri="http://schemas.openxmlformats.org/presentationml/2006/ole">
            <mc:AlternateContent xmlns:mc="http://schemas.openxmlformats.org/markup-compatibility/2006">
              <mc:Choice xmlns:v="urn:schemas-microsoft-com:vml" Requires="v">
                <p:oleObj spid="_x0000_s6208" name="Equation" r:id="rId9" imgW="368280" imgH="304560" progId="Equation.DSMT4">
                  <p:embed/>
                </p:oleObj>
              </mc:Choice>
              <mc:Fallback>
                <p:oleObj name="Equation" r:id="rId9" imgW="368280" imgH="304560" progId="Equation.DSMT4">
                  <p:embed/>
                  <p:pic>
                    <p:nvPicPr>
                      <p:cNvPr id="18" name="Object 42"/>
                      <p:cNvPicPr>
                        <a:picLocks noChangeAspect="1" noChangeArrowheads="1"/>
                      </p:cNvPicPr>
                      <p:nvPr/>
                    </p:nvPicPr>
                    <p:blipFill>
                      <a:blip r:embed="rId10"/>
                      <a:srcRect/>
                      <a:stretch>
                        <a:fillRect/>
                      </a:stretch>
                    </p:blipFill>
                    <p:spPr bwMode="auto">
                      <a:xfrm>
                        <a:off x="7316896" y="2753202"/>
                        <a:ext cx="346556" cy="282968"/>
                      </a:xfrm>
                      <a:prstGeom prst="rect">
                        <a:avLst/>
                      </a:prstGeom>
                      <a:noFill/>
                      <a:ln>
                        <a:noFill/>
                      </a:ln>
                      <a:effectLst/>
                    </p:spPr>
                  </p:pic>
                </p:oleObj>
              </mc:Fallback>
            </mc:AlternateContent>
          </a:graphicData>
        </a:graphic>
      </p:graphicFrame>
      <p:sp>
        <p:nvSpPr>
          <p:cNvPr id="3" name="Arc 2"/>
          <p:cNvSpPr/>
          <p:nvPr/>
        </p:nvSpPr>
        <p:spPr bwMode="auto">
          <a:xfrm>
            <a:off x="7261956" y="3028141"/>
            <a:ext cx="1259759" cy="529987"/>
          </a:xfrm>
          <a:prstGeom prst="arc">
            <a:avLst>
              <a:gd name="adj1" fmla="val 11191615"/>
              <a:gd name="adj2" fmla="val 18165738"/>
            </a:avLst>
          </a:prstGeom>
          <a:noFill/>
          <a:ln w="31750" cap="flat" cmpd="sng" algn="ctr">
            <a:solidFill>
              <a:srgbClr val="9900FF"/>
            </a:solid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defTabSz="915680"/>
            <a:endParaRPr lang="en-US" sz="2403"/>
          </a:p>
        </p:txBody>
      </p:sp>
      <p:sp>
        <p:nvSpPr>
          <p:cNvPr id="19" name="Arc 18"/>
          <p:cNvSpPr/>
          <p:nvPr/>
        </p:nvSpPr>
        <p:spPr bwMode="auto">
          <a:xfrm>
            <a:off x="7011546" y="2559633"/>
            <a:ext cx="851388" cy="505789"/>
          </a:xfrm>
          <a:prstGeom prst="arc">
            <a:avLst>
              <a:gd name="adj1" fmla="val 10918258"/>
              <a:gd name="adj2" fmla="val 21546514"/>
            </a:avLst>
          </a:prstGeom>
          <a:noFill/>
          <a:ln w="31750" cap="flat" cmpd="sng" algn="ctr">
            <a:solidFill>
              <a:srgbClr val="00B050"/>
            </a:solid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defTabSz="915680"/>
            <a:endParaRPr lang="en-US" sz="2403"/>
          </a:p>
        </p:txBody>
      </p:sp>
      <p:graphicFrame>
        <p:nvGraphicFramePr>
          <p:cNvPr id="22" name="Object 42"/>
          <p:cNvGraphicFramePr>
            <a:graphicFrameLocks noChangeAspect="1"/>
          </p:cNvGraphicFramePr>
          <p:nvPr/>
        </p:nvGraphicFramePr>
        <p:xfrm>
          <a:off x="7308948" y="2228698"/>
          <a:ext cx="313173" cy="238456"/>
        </p:xfrm>
        <a:graphic>
          <a:graphicData uri="http://schemas.openxmlformats.org/presentationml/2006/ole">
            <mc:AlternateContent xmlns:mc="http://schemas.openxmlformats.org/markup-compatibility/2006">
              <mc:Choice xmlns:v="urn:schemas-microsoft-com:vml" Requires="v">
                <p:oleObj spid="_x0000_s6209" name="Equation" r:id="rId11" imgW="330120" imgH="253800" progId="Equation.DSMT4">
                  <p:embed/>
                </p:oleObj>
              </mc:Choice>
              <mc:Fallback>
                <p:oleObj name="Equation" r:id="rId11" imgW="330120" imgH="253800" progId="Equation.DSMT4">
                  <p:embed/>
                  <p:pic>
                    <p:nvPicPr>
                      <p:cNvPr id="22" name="Object 42"/>
                      <p:cNvPicPr>
                        <a:picLocks noChangeAspect="1" noChangeArrowheads="1"/>
                      </p:cNvPicPr>
                      <p:nvPr/>
                    </p:nvPicPr>
                    <p:blipFill>
                      <a:blip r:embed="rId12"/>
                      <a:srcRect/>
                      <a:stretch>
                        <a:fillRect/>
                      </a:stretch>
                    </p:blipFill>
                    <p:spPr bwMode="auto">
                      <a:xfrm>
                        <a:off x="7308948" y="2228698"/>
                        <a:ext cx="313173" cy="238456"/>
                      </a:xfrm>
                      <a:prstGeom prst="rect">
                        <a:avLst/>
                      </a:prstGeom>
                      <a:noFill/>
                      <a:ln>
                        <a:noFill/>
                      </a:ln>
                      <a:effectLst/>
                    </p:spPr>
                  </p:pic>
                </p:oleObj>
              </mc:Fallback>
            </mc:AlternateContent>
          </a:graphicData>
        </a:graphic>
      </p:graphicFrame>
      <p:cxnSp>
        <p:nvCxnSpPr>
          <p:cNvPr id="23" name="Straight Connector 22"/>
          <p:cNvCxnSpPr/>
          <p:nvPr/>
        </p:nvCxnSpPr>
        <p:spPr bwMode="auto">
          <a:xfrm flipH="1">
            <a:off x="5376958" y="2098507"/>
            <a:ext cx="1337527" cy="0"/>
          </a:xfrm>
          <a:prstGeom prst="line">
            <a:avLst/>
          </a:prstGeom>
          <a:solidFill>
            <a:schemeClr val="accent1"/>
          </a:solidFill>
          <a:ln w="25400" cap="flat" cmpd="sng" algn="ctr">
            <a:solidFill>
              <a:srgbClr val="9900FF"/>
            </a:solidFill>
            <a:prstDash val="dash"/>
            <a:round/>
            <a:headEnd type="none" w="med" len="med"/>
            <a:tailEnd type="none" w="med" len="med"/>
          </a:ln>
          <a:effectLst/>
        </p:spPr>
      </p:cxnSp>
      <p:cxnSp>
        <p:nvCxnSpPr>
          <p:cNvPr id="24" name="Straight Connector 23"/>
          <p:cNvCxnSpPr/>
          <p:nvPr/>
        </p:nvCxnSpPr>
        <p:spPr bwMode="auto">
          <a:xfrm flipH="1">
            <a:off x="5561859" y="4959824"/>
            <a:ext cx="2470799" cy="0"/>
          </a:xfrm>
          <a:prstGeom prst="line">
            <a:avLst/>
          </a:prstGeom>
          <a:solidFill>
            <a:schemeClr val="accent1"/>
          </a:solidFill>
          <a:ln w="25400" cap="flat" cmpd="sng" algn="ctr">
            <a:solidFill>
              <a:srgbClr val="9900FF"/>
            </a:solidFill>
            <a:prstDash val="dash"/>
            <a:round/>
            <a:headEnd type="none" w="med" len="med"/>
            <a:tailEnd type="none" w="med" len="med"/>
          </a:ln>
          <a:effectLst/>
        </p:spPr>
      </p:cxnSp>
      <p:cxnSp>
        <p:nvCxnSpPr>
          <p:cNvPr id="26" name="Straight Connector 25"/>
          <p:cNvCxnSpPr/>
          <p:nvPr/>
        </p:nvCxnSpPr>
        <p:spPr bwMode="auto">
          <a:xfrm flipV="1">
            <a:off x="5785429" y="2106681"/>
            <a:ext cx="0" cy="2853144"/>
          </a:xfrm>
          <a:prstGeom prst="line">
            <a:avLst/>
          </a:prstGeom>
          <a:solidFill>
            <a:schemeClr val="accent1"/>
          </a:solidFill>
          <a:ln w="25400" cap="flat" cmpd="sng" algn="ctr">
            <a:solidFill>
              <a:srgbClr val="9900FF"/>
            </a:solidFill>
            <a:prstDash val="dash"/>
            <a:round/>
            <a:headEnd type="triangle" w="med" len="med"/>
            <a:tailEnd type="triangle" w="med" len="med"/>
          </a:ln>
          <a:effectLst/>
        </p:spPr>
      </p:cxnSp>
      <p:graphicFrame>
        <p:nvGraphicFramePr>
          <p:cNvPr id="27" name="Object 42"/>
          <p:cNvGraphicFramePr>
            <a:graphicFrameLocks noChangeAspect="1"/>
          </p:cNvGraphicFramePr>
          <p:nvPr/>
        </p:nvGraphicFramePr>
        <p:xfrm>
          <a:off x="5518536" y="3469736"/>
          <a:ext cx="205073" cy="214610"/>
        </p:xfrm>
        <a:graphic>
          <a:graphicData uri="http://schemas.openxmlformats.org/presentationml/2006/ole">
            <mc:AlternateContent xmlns:mc="http://schemas.openxmlformats.org/markup-compatibility/2006">
              <mc:Choice xmlns:v="urn:schemas-microsoft-com:vml" Requires="v">
                <p:oleObj spid="_x0000_s6210" name="Equation" r:id="rId13" imgW="215640" imgH="228600" progId="Equation.DSMT4">
                  <p:embed/>
                </p:oleObj>
              </mc:Choice>
              <mc:Fallback>
                <p:oleObj name="Equation" r:id="rId13" imgW="215640" imgH="228600" progId="Equation.DSMT4">
                  <p:embed/>
                  <p:pic>
                    <p:nvPicPr>
                      <p:cNvPr id="27" name="Object 42"/>
                      <p:cNvPicPr>
                        <a:picLocks noChangeAspect="1" noChangeArrowheads="1"/>
                      </p:cNvPicPr>
                      <p:nvPr/>
                    </p:nvPicPr>
                    <p:blipFill>
                      <a:blip r:embed="rId14"/>
                      <a:srcRect/>
                      <a:stretch>
                        <a:fillRect/>
                      </a:stretch>
                    </p:blipFill>
                    <p:spPr bwMode="auto">
                      <a:xfrm>
                        <a:off x="5518536" y="3469736"/>
                        <a:ext cx="205073" cy="214610"/>
                      </a:xfrm>
                      <a:prstGeom prst="rect">
                        <a:avLst/>
                      </a:prstGeom>
                      <a:noFill/>
                      <a:ln>
                        <a:noFill/>
                      </a:ln>
                      <a:effectLst/>
                    </p:spPr>
                  </p:pic>
                </p:oleObj>
              </mc:Fallback>
            </mc:AlternateContent>
          </a:graphicData>
        </a:graphic>
      </p:graphicFrame>
      <p:cxnSp>
        <p:nvCxnSpPr>
          <p:cNvPr id="28" name="Straight Connector 27"/>
          <p:cNvCxnSpPr/>
          <p:nvPr/>
        </p:nvCxnSpPr>
        <p:spPr bwMode="auto">
          <a:xfrm flipV="1">
            <a:off x="6477530" y="2115045"/>
            <a:ext cx="0" cy="2095757"/>
          </a:xfrm>
          <a:prstGeom prst="line">
            <a:avLst/>
          </a:prstGeom>
          <a:solidFill>
            <a:schemeClr val="accent1"/>
          </a:solidFill>
          <a:ln w="25400" cap="flat" cmpd="sng" algn="ctr">
            <a:solidFill>
              <a:srgbClr val="00B050"/>
            </a:solidFill>
            <a:prstDash val="dash"/>
            <a:round/>
            <a:headEnd type="triangle" w="med" len="med"/>
            <a:tailEnd type="triangle" w="med" len="med"/>
          </a:ln>
          <a:effectLst/>
        </p:spPr>
      </p:cxnSp>
      <p:graphicFrame>
        <p:nvGraphicFramePr>
          <p:cNvPr id="31" name="Object 42"/>
          <p:cNvGraphicFramePr>
            <a:graphicFrameLocks noChangeAspect="1"/>
          </p:cNvGraphicFramePr>
          <p:nvPr/>
        </p:nvGraphicFramePr>
        <p:xfrm>
          <a:off x="6177076" y="3056837"/>
          <a:ext cx="228918" cy="225739"/>
        </p:xfrm>
        <a:graphic>
          <a:graphicData uri="http://schemas.openxmlformats.org/presentationml/2006/ole">
            <mc:AlternateContent xmlns:mc="http://schemas.openxmlformats.org/markup-compatibility/2006">
              <mc:Choice xmlns:v="urn:schemas-microsoft-com:vml" Requires="v">
                <p:oleObj spid="_x0000_s6211" name="Equation" r:id="rId15" imgW="241200" imgH="241200" progId="Equation.DSMT4">
                  <p:embed/>
                </p:oleObj>
              </mc:Choice>
              <mc:Fallback>
                <p:oleObj name="Equation" r:id="rId15" imgW="241200" imgH="241200" progId="Equation.DSMT4">
                  <p:embed/>
                  <p:pic>
                    <p:nvPicPr>
                      <p:cNvPr id="31" name="Object 42"/>
                      <p:cNvPicPr>
                        <a:picLocks noChangeAspect="1" noChangeArrowheads="1"/>
                      </p:cNvPicPr>
                      <p:nvPr/>
                    </p:nvPicPr>
                    <p:blipFill>
                      <a:blip r:embed="rId16"/>
                      <a:srcRect/>
                      <a:stretch>
                        <a:fillRect/>
                      </a:stretch>
                    </p:blipFill>
                    <p:spPr bwMode="auto">
                      <a:xfrm>
                        <a:off x="6177076" y="3056837"/>
                        <a:ext cx="228918" cy="225739"/>
                      </a:xfrm>
                      <a:prstGeom prst="rect">
                        <a:avLst/>
                      </a:prstGeom>
                      <a:noFill/>
                      <a:ln>
                        <a:noFill/>
                      </a:ln>
                      <a:effectLst/>
                    </p:spPr>
                  </p:pic>
                </p:oleObj>
              </mc:Fallback>
            </mc:AlternateContent>
          </a:graphicData>
        </a:graphic>
      </p:graphicFrame>
      <p:cxnSp>
        <p:nvCxnSpPr>
          <p:cNvPr id="32" name="Straight Connector 14"/>
          <p:cNvCxnSpPr>
            <a:cxnSpLocks noChangeShapeType="1"/>
          </p:cNvCxnSpPr>
          <p:nvPr/>
        </p:nvCxnSpPr>
        <p:spPr bwMode="auto">
          <a:xfrm flipH="1">
            <a:off x="7598276" y="2115043"/>
            <a:ext cx="434383" cy="2095758"/>
          </a:xfrm>
          <a:prstGeom prst="line">
            <a:avLst/>
          </a:prstGeom>
          <a:noFill/>
          <a:ln w="50800" algn="ctr">
            <a:solidFill>
              <a:srgbClr val="00B050"/>
            </a:solidFill>
            <a:prstDash val="dash"/>
            <a:round/>
            <a:headEnd/>
            <a:tailEnd/>
          </a:ln>
          <a:extLst>
            <a:ext uri="{909E8E84-426E-40DD-AFC4-6F175D3DCCD1}">
              <a14:hiddenFill xmlns:a14="http://schemas.microsoft.com/office/drawing/2010/main">
                <a:noFill/>
              </a14:hiddenFill>
            </a:ext>
          </a:extLst>
        </p:spPr>
      </p:cxnSp>
      <p:sp>
        <p:nvSpPr>
          <p:cNvPr id="37" name="Oval 22"/>
          <p:cNvSpPr>
            <a:spLocks noChangeArrowheads="1"/>
          </p:cNvSpPr>
          <p:nvPr/>
        </p:nvSpPr>
        <p:spPr bwMode="auto">
          <a:xfrm>
            <a:off x="7393203" y="4069318"/>
            <a:ext cx="281379" cy="282968"/>
          </a:xfrm>
          <a:prstGeom prst="ellipse">
            <a:avLst/>
          </a:prstGeom>
          <a:solidFill>
            <a:srgbClr val="FF0000"/>
          </a:solidFill>
          <a:ln>
            <a:noFill/>
          </a:ln>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sp>
        <p:nvSpPr>
          <p:cNvPr id="35" name="TextBox 34"/>
          <p:cNvSpPr txBox="1"/>
          <p:nvPr/>
        </p:nvSpPr>
        <p:spPr>
          <a:xfrm>
            <a:off x="511546" y="1389629"/>
            <a:ext cx="11730712" cy="461665"/>
          </a:xfrm>
          <a:prstGeom prst="rect">
            <a:avLst/>
          </a:prstGeom>
          <a:noFill/>
        </p:spPr>
        <p:txBody>
          <a:bodyPr wrap="none" rtlCol="0">
            <a:spAutoFit/>
          </a:bodyPr>
          <a:lstStyle/>
          <a:p>
            <a:r>
              <a:rPr lang="en-US" altLang="zh-CN" b="1" dirty="0"/>
              <a:t>For Simplicity, Let Us Only Consider the Impulse (Red) Near the System Origin </a:t>
            </a:r>
            <a:endParaRPr lang="zh-CN" altLang="en-US" b="1" dirty="0"/>
          </a:p>
        </p:txBody>
      </p:sp>
    </p:spTree>
    <p:extLst>
      <p:ext uri="{BB962C8B-B14F-4D97-AF65-F5344CB8AC3E}">
        <p14:creationId xmlns:p14="http://schemas.microsoft.com/office/powerpoint/2010/main" val="3070466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006" dirty="0"/>
              <a:t>From Full-scan to Half-scan</a:t>
            </a:r>
            <a:endParaRPr lang="en-US" sz="4006"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737" y="2254480"/>
            <a:ext cx="4883583" cy="457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25902" y="4670837"/>
            <a:ext cx="4742098" cy="194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10" name="Rectangle 25"/>
          <p:cNvSpPr>
            <a:spLocks noChangeArrowheads="1"/>
          </p:cNvSpPr>
          <p:nvPr/>
        </p:nvSpPr>
        <p:spPr bwMode="auto">
          <a:xfrm>
            <a:off x="7046646" y="5479999"/>
            <a:ext cx="205073" cy="484861"/>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solidFill>
                <a:srgbClr val="0000FF"/>
              </a:solidFill>
              <a:ea typeface="+mn-ea"/>
            </a:endParaRPr>
          </a:p>
        </p:txBody>
      </p:sp>
      <p:sp>
        <p:nvSpPr>
          <p:cNvPr id="11" name="Oval 1"/>
          <p:cNvSpPr>
            <a:spLocks noChangeArrowheads="1"/>
          </p:cNvSpPr>
          <p:nvPr/>
        </p:nvSpPr>
        <p:spPr bwMode="auto">
          <a:xfrm>
            <a:off x="6704858" y="2254480"/>
            <a:ext cx="2015750" cy="2015750"/>
          </a:xfrm>
          <a:prstGeom prst="ellipse">
            <a:avLst/>
          </a:prstGeom>
          <a:noFill/>
          <a:ln w="50800" algn="ctr">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a:lnSpc>
                <a:spcPct val="90000"/>
              </a:lnSpc>
            </a:pPr>
            <a:endParaRPr lang="en-US" altLang="en-US" sz="3204">
              <a:ea typeface="+mn-ea"/>
            </a:endParaRPr>
          </a:p>
        </p:txBody>
      </p:sp>
      <p:sp>
        <p:nvSpPr>
          <p:cNvPr id="3" name="Rectangle 2"/>
          <p:cNvSpPr/>
          <p:nvPr/>
        </p:nvSpPr>
        <p:spPr bwMode="auto">
          <a:xfrm>
            <a:off x="7712733" y="2009955"/>
            <a:ext cx="1282894" cy="2451042"/>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algn="ctr" defTabSz="915680"/>
            <a:endParaRPr lang="en-US" sz="1803" dirty="0" err="1"/>
          </a:p>
        </p:txBody>
      </p:sp>
      <p:sp>
        <p:nvSpPr>
          <p:cNvPr id="8" name="TextBox 7"/>
          <p:cNvSpPr txBox="1"/>
          <p:nvPr/>
        </p:nvSpPr>
        <p:spPr>
          <a:xfrm>
            <a:off x="211220" y="1426464"/>
            <a:ext cx="11980780" cy="461665"/>
          </a:xfrm>
          <a:prstGeom prst="rect">
            <a:avLst/>
          </a:prstGeom>
          <a:noFill/>
        </p:spPr>
        <p:txBody>
          <a:bodyPr wrap="none" rtlCol="0">
            <a:spAutoFit/>
          </a:bodyPr>
          <a:lstStyle/>
          <a:p>
            <a:r>
              <a:rPr lang="en-US" altLang="zh-CN" b="1" dirty="0"/>
              <a:t>Full-scan Fan-beam Dataset (360˚) Consists of Two Parallel-beam Datasets (180˚)</a:t>
            </a:r>
            <a:endParaRPr lang="zh-CN" altLang="en-US" b="1" dirty="0"/>
          </a:p>
        </p:txBody>
      </p:sp>
    </p:spTree>
    <p:extLst>
      <p:ext uri="{BB962C8B-B14F-4D97-AF65-F5344CB8AC3E}">
        <p14:creationId xmlns:p14="http://schemas.microsoft.com/office/powerpoint/2010/main" val="2570239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400" dirty="0"/>
              <a:t>Cone-beam Geometry</a:t>
            </a:r>
          </a:p>
        </p:txBody>
      </p:sp>
      <p:sp>
        <p:nvSpPr>
          <p:cNvPr id="6" name="AutoShape 6"/>
          <p:cNvSpPr>
            <a:spLocks noChangeArrowheads="1"/>
          </p:cNvSpPr>
          <p:nvPr/>
        </p:nvSpPr>
        <p:spPr bwMode="auto">
          <a:xfrm>
            <a:off x="7612833" y="3378104"/>
            <a:ext cx="872750" cy="627021"/>
          </a:xfrm>
          <a:prstGeom prst="can">
            <a:avLst>
              <a:gd name="adj" fmla="val 55814"/>
            </a:avLst>
          </a:prstGeom>
          <a:noFill/>
          <a:ln w="28575">
            <a:solidFill>
              <a:srgbClr val="0000FF"/>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7" name="Line 9"/>
          <p:cNvSpPr>
            <a:spLocks noChangeShapeType="1"/>
          </p:cNvSpPr>
          <p:nvPr/>
        </p:nvSpPr>
        <p:spPr bwMode="auto">
          <a:xfrm flipV="1">
            <a:off x="8054520" y="1747574"/>
            <a:ext cx="1590" cy="30999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8" name="Line 10"/>
          <p:cNvSpPr>
            <a:spLocks noChangeShapeType="1"/>
          </p:cNvSpPr>
          <p:nvPr/>
        </p:nvSpPr>
        <p:spPr bwMode="auto">
          <a:xfrm>
            <a:off x="7844680" y="3769683"/>
            <a:ext cx="1691449" cy="49598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9" name="Line 11"/>
          <p:cNvSpPr>
            <a:spLocks noChangeShapeType="1"/>
          </p:cNvSpPr>
          <p:nvPr/>
        </p:nvSpPr>
        <p:spPr bwMode="auto">
          <a:xfrm flipV="1">
            <a:off x="7882833" y="3133799"/>
            <a:ext cx="1233613" cy="8139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10" name="AutoShape 32"/>
          <p:cNvSpPr>
            <a:spLocks noChangeArrowheads="1"/>
          </p:cNvSpPr>
          <p:nvPr/>
        </p:nvSpPr>
        <p:spPr bwMode="auto">
          <a:xfrm rot="5400000" flipV="1">
            <a:off x="5336120" y="2939855"/>
            <a:ext cx="2880551" cy="1106437"/>
          </a:xfrm>
          <a:prstGeom prst="parallelogram">
            <a:avLst>
              <a:gd name="adj" fmla="val 65086"/>
            </a:avLst>
          </a:prstGeom>
          <a:solidFill>
            <a:srgbClr val="99FFCC"/>
          </a:solidFill>
          <a:ln w="508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11" name="Rectangle 33"/>
          <p:cNvSpPr>
            <a:spLocks noChangeArrowheads="1"/>
          </p:cNvSpPr>
          <p:nvPr/>
        </p:nvSpPr>
        <p:spPr bwMode="auto">
          <a:xfrm>
            <a:off x="2226651" y="1952673"/>
            <a:ext cx="3681764" cy="3418503"/>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614" tIns="44512" rIns="90614" bIns="44512">
            <a:spAutoFit/>
          </a:bodyPr>
          <a:lstStyle/>
          <a:p>
            <a:pPr defTabSz="915680"/>
            <a:r>
              <a:rPr lang="en-US" altLang="zh-CN" sz="2403" b="1" dirty="0">
                <a:latin typeface="Arial" panose="020B0604020202020204" pitchFamily="34" charset="0"/>
                <a:ea typeface="ＭＳ Ｐゴシック" panose="020B0600070205080204" pitchFamily="34" charset="-128"/>
              </a:rPr>
              <a:t>Cone-beam geometry is a natural extension of fan-beam geometry</a:t>
            </a:r>
          </a:p>
          <a:p>
            <a:pPr defTabSz="915680"/>
            <a:endParaRPr lang="en-US" altLang="zh-CN" sz="2403" b="1" dirty="0">
              <a:latin typeface="Arial" panose="020B0604020202020204" pitchFamily="34" charset="0"/>
              <a:ea typeface="ＭＳ Ｐゴシック" panose="020B0600070205080204" pitchFamily="34" charset="-128"/>
            </a:endParaRPr>
          </a:p>
          <a:p>
            <a:pPr defTabSz="915680"/>
            <a:r>
              <a:rPr lang="en-US" altLang="zh-CN" sz="2403" b="1" dirty="0">
                <a:latin typeface="Arial" panose="020B0604020202020204" pitchFamily="34" charset="0"/>
                <a:ea typeface="ＭＳ Ｐゴシック" panose="020B0600070205080204" pitchFamily="34" charset="-128"/>
              </a:rPr>
              <a:t>An order of magnitude improvement of data acquisition speed relative to fan-beam geometry</a:t>
            </a:r>
          </a:p>
        </p:txBody>
      </p:sp>
      <p:sp>
        <p:nvSpPr>
          <p:cNvPr id="12" name="Rectangle 34"/>
          <p:cNvSpPr>
            <a:spLocks noChangeArrowheads="1"/>
          </p:cNvSpPr>
          <p:nvPr/>
        </p:nvSpPr>
        <p:spPr bwMode="auto">
          <a:xfrm>
            <a:off x="5395639" y="5142996"/>
            <a:ext cx="2217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00"/>
                </a:solidFill>
                <a:miter lim="800000"/>
                <a:headEnd/>
                <a:tailEnd/>
              </a14:hiddenLine>
            </a:ext>
          </a:extLst>
        </p:spPr>
        <p:txBody>
          <a:bodyPr wrap="square" lIns="0" tIns="0" rIns="0" bIns="0">
            <a:spAutoFit/>
          </a:bodyPr>
          <a:lstStyle/>
          <a:p>
            <a:pPr algn="ctr" defTabSz="915680"/>
            <a:r>
              <a:rPr lang="en-US" altLang="zh-CN" sz="1800" b="1" dirty="0">
                <a:solidFill>
                  <a:srgbClr val="000000"/>
                </a:solidFill>
                <a:latin typeface="Arial" panose="020B0604020202020204" pitchFamily="34" charset="0"/>
                <a:ea typeface="ＭＳ Ｐゴシック" panose="020B0600070205080204" pitchFamily="34" charset="-128"/>
              </a:rPr>
              <a:t>Detector Plate</a:t>
            </a:r>
          </a:p>
        </p:txBody>
      </p:sp>
      <p:sp>
        <p:nvSpPr>
          <p:cNvPr id="13" name="Rectangle 35"/>
          <p:cNvSpPr>
            <a:spLocks noChangeArrowheads="1"/>
          </p:cNvSpPr>
          <p:nvPr/>
        </p:nvSpPr>
        <p:spPr bwMode="auto">
          <a:xfrm>
            <a:off x="9095716" y="3631183"/>
            <a:ext cx="782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5680"/>
            <a:r>
              <a:rPr lang="en-US" altLang="zh-CN" sz="1800" b="1" dirty="0">
                <a:solidFill>
                  <a:srgbClr val="000000"/>
                </a:solidFill>
                <a:latin typeface="Arial" panose="020B0604020202020204" pitchFamily="34" charset="0"/>
                <a:ea typeface="ＭＳ Ｐゴシック" panose="020B0600070205080204" pitchFamily="34" charset="-128"/>
              </a:rPr>
              <a:t>Source</a:t>
            </a:r>
          </a:p>
        </p:txBody>
      </p:sp>
      <p:sp>
        <p:nvSpPr>
          <p:cNvPr id="14" name="Rectangle 36"/>
          <p:cNvSpPr>
            <a:spLocks noChangeArrowheads="1"/>
          </p:cNvSpPr>
          <p:nvPr/>
        </p:nvSpPr>
        <p:spPr bwMode="auto">
          <a:xfrm>
            <a:off x="8333231" y="2362791"/>
            <a:ext cx="7181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5680"/>
            <a:r>
              <a:rPr lang="en-US" altLang="zh-CN" sz="1800" b="1" dirty="0">
                <a:solidFill>
                  <a:srgbClr val="000000"/>
                </a:solidFill>
                <a:latin typeface="Arial" panose="020B0604020202020204" pitchFamily="34" charset="0"/>
                <a:ea typeface="ＭＳ Ｐゴシック" panose="020B0600070205080204" pitchFamily="34" charset="-128"/>
              </a:rPr>
              <a:t>Object</a:t>
            </a:r>
          </a:p>
        </p:txBody>
      </p:sp>
      <p:sp>
        <p:nvSpPr>
          <p:cNvPr id="16" name="Arc 45"/>
          <p:cNvSpPr>
            <a:spLocks/>
          </p:cNvSpPr>
          <p:nvPr/>
        </p:nvSpPr>
        <p:spPr bwMode="auto">
          <a:xfrm flipH="1">
            <a:off x="7598023" y="3488210"/>
            <a:ext cx="1295611" cy="624599"/>
          </a:xfrm>
          <a:custGeom>
            <a:avLst/>
            <a:gdLst>
              <a:gd name="G0" fmla="+- 21600 0 0"/>
              <a:gd name="G1" fmla="+- 21600 0 0"/>
              <a:gd name="G2" fmla="+- 21600 0 0"/>
              <a:gd name="T0" fmla="*/ 14109 w 32173"/>
              <a:gd name="T1" fmla="*/ 41860 h 41860"/>
              <a:gd name="T2" fmla="*/ 32173 w 32173"/>
              <a:gd name="T3" fmla="*/ 2764 h 41860"/>
              <a:gd name="T4" fmla="*/ 21600 w 32173"/>
              <a:gd name="T5" fmla="*/ 21600 h 41860"/>
            </a:gdLst>
            <a:ahLst/>
            <a:cxnLst>
              <a:cxn ang="0">
                <a:pos x="T0" y="T1"/>
              </a:cxn>
              <a:cxn ang="0">
                <a:pos x="T2" y="T3"/>
              </a:cxn>
              <a:cxn ang="0">
                <a:pos x="T4" y="T5"/>
              </a:cxn>
            </a:cxnLst>
            <a:rect l="0" t="0" r="r" b="b"/>
            <a:pathLst>
              <a:path w="32173" h="41860" fill="none" extrusionOk="0">
                <a:moveTo>
                  <a:pt x="14109" y="41859"/>
                </a:moveTo>
                <a:cubicBezTo>
                  <a:pt x="5629" y="38724"/>
                  <a:pt x="0" y="30640"/>
                  <a:pt x="0" y="21600"/>
                </a:cubicBezTo>
                <a:cubicBezTo>
                  <a:pt x="0" y="9670"/>
                  <a:pt x="9670" y="0"/>
                  <a:pt x="21600" y="0"/>
                </a:cubicBezTo>
                <a:cubicBezTo>
                  <a:pt x="25302" y="0"/>
                  <a:pt x="28943" y="951"/>
                  <a:pt x="32172" y="2764"/>
                </a:cubicBezTo>
              </a:path>
              <a:path w="32173" h="41860" stroke="0" extrusionOk="0">
                <a:moveTo>
                  <a:pt x="14109" y="41859"/>
                </a:moveTo>
                <a:cubicBezTo>
                  <a:pt x="5629" y="38724"/>
                  <a:pt x="0" y="30640"/>
                  <a:pt x="0" y="21600"/>
                </a:cubicBezTo>
                <a:cubicBezTo>
                  <a:pt x="0" y="9670"/>
                  <a:pt x="9670" y="0"/>
                  <a:pt x="21600" y="0"/>
                </a:cubicBezTo>
                <a:cubicBezTo>
                  <a:pt x="25302" y="0"/>
                  <a:pt x="28943" y="951"/>
                  <a:pt x="32172" y="2764"/>
                </a:cubicBezTo>
                <a:lnTo>
                  <a:pt x="21600" y="21600"/>
                </a:lnTo>
                <a:close/>
              </a:path>
            </a:pathLst>
          </a:custGeom>
          <a:noFill/>
          <a:ln w="28575">
            <a:solidFill>
              <a:srgbClr val="FF0000"/>
            </a:solidFill>
            <a:round/>
            <a:headEnd/>
            <a:tailEnd/>
          </a:ln>
          <a:effectLst/>
          <a:extLst>
            <a:ext uri="{909E8E84-426E-40DD-AFC4-6F175D3DCCD1}">
              <a14:hiddenFill xmlns:a14="http://schemas.microsoft.com/office/drawing/2010/main">
                <a:solidFill>
                  <a:srgbClr val="00279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18" name="Oval 18"/>
          <p:cNvSpPr>
            <a:spLocks noChangeArrowheads="1"/>
          </p:cNvSpPr>
          <p:nvPr/>
        </p:nvSpPr>
        <p:spPr bwMode="auto">
          <a:xfrm>
            <a:off x="8820759" y="3721991"/>
            <a:ext cx="165330" cy="165330"/>
          </a:xfrm>
          <a:prstGeom prst="ellipse">
            <a:avLst/>
          </a:prstGeom>
          <a:solidFill>
            <a:srgbClr val="FF0000"/>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20" name="Freeform 38"/>
          <p:cNvSpPr>
            <a:spLocks/>
          </p:cNvSpPr>
          <p:nvPr/>
        </p:nvSpPr>
        <p:spPr bwMode="auto">
          <a:xfrm>
            <a:off x="6229536" y="2106849"/>
            <a:ext cx="2683427" cy="2778809"/>
          </a:xfrm>
          <a:custGeom>
            <a:avLst/>
            <a:gdLst>
              <a:gd name="T0" fmla="*/ 1688 w 1688"/>
              <a:gd name="T1" fmla="*/ 1064 h 1748"/>
              <a:gd name="T2" fmla="*/ 672 w 1688"/>
              <a:gd name="T3" fmla="*/ 0 h 1748"/>
              <a:gd name="T4" fmla="*/ 0 w 1688"/>
              <a:gd name="T5" fmla="*/ 432 h 1748"/>
              <a:gd name="T6" fmla="*/ 0 w 1688"/>
              <a:gd name="T7" fmla="*/ 1748 h 1748"/>
              <a:gd name="T8" fmla="*/ 1688 w 1688"/>
              <a:gd name="T9" fmla="*/ 1064 h 1748"/>
            </a:gdLst>
            <a:ahLst/>
            <a:cxnLst>
              <a:cxn ang="0">
                <a:pos x="T0" y="T1"/>
              </a:cxn>
              <a:cxn ang="0">
                <a:pos x="T2" y="T3"/>
              </a:cxn>
              <a:cxn ang="0">
                <a:pos x="T4" y="T5"/>
              </a:cxn>
              <a:cxn ang="0">
                <a:pos x="T6" y="T7"/>
              </a:cxn>
              <a:cxn ang="0">
                <a:pos x="T8" y="T9"/>
              </a:cxn>
            </a:cxnLst>
            <a:rect l="0" t="0" r="r" b="b"/>
            <a:pathLst>
              <a:path w="1688" h="1748">
                <a:moveTo>
                  <a:pt x="1688" y="1064"/>
                </a:moveTo>
                <a:lnTo>
                  <a:pt x="672" y="0"/>
                </a:lnTo>
                <a:lnTo>
                  <a:pt x="0" y="432"/>
                </a:lnTo>
                <a:lnTo>
                  <a:pt x="0" y="1748"/>
                </a:lnTo>
                <a:lnTo>
                  <a:pt x="1688" y="1064"/>
                </a:lnTo>
                <a:close/>
              </a:path>
            </a:pathLst>
          </a:custGeom>
          <a:solidFill>
            <a:srgbClr val="FF9999">
              <a:alpha val="50000"/>
            </a:srgbClr>
          </a:solidFill>
          <a:ln>
            <a:noFill/>
          </a:ln>
          <a:effectLst/>
          <a:extLst>
            <a:ext uri="{91240B29-F687-4F45-9708-019B960494DF}">
              <a14:hiddenLine xmlns:a14="http://schemas.microsoft.com/office/drawing/2010/main" w="12700" cap="flat" cmpd="sng">
                <a:solidFill>
                  <a:srgbClr val="FC012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21" name="Line 39"/>
          <p:cNvSpPr>
            <a:spLocks noChangeShapeType="1"/>
          </p:cNvSpPr>
          <p:nvPr/>
        </p:nvSpPr>
        <p:spPr bwMode="auto">
          <a:xfrm flipH="1">
            <a:off x="7304178" y="3798297"/>
            <a:ext cx="1611964" cy="400606"/>
          </a:xfrm>
          <a:prstGeom prst="line">
            <a:avLst/>
          </a:prstGeom>
          <a:noFill/>
          <a:ln w="127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22" name="Line 40"/>
          <p:cNvSpPr>
            <a:spLocks noChangeShapeType="1"/>
          </p:cNvSpPr>
          <p:nvPr/>
        </p:nvSpPr>
        <p:spPr bwMode="auto">
          <a:xfrm flipH="1" flipV="1">
            <a:off x="6247024" y="2780884"/>
            <a:ext cx="2675479" cy="1023772"/>
          </a:xfrm>
          <a:prstGeom prst="line">
            <a:avLst/>
          </a:prstGeom>
          <a:noFill/>
          <a:ln w="127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23" name="Line 41"/>
          <p:cNvSpPr>
            <a:spLocks noChangeShapeType="1"/>
          </p:cNvSpPr>
          <p:nvPr/>
        </p:nvSpPr>
        <p:spPr bwMode="auto">
          <a:xfrm flipH="1">
            <a:off x="6251792" y="3791940"/>
            <a:ext cx="2681838" cy="1088949"/>
          </a:xfrm>
          <a:prstGeom prst="line">
            <a:avLst/>
          </a:prstGeom>
          <a:noFill/>
          <a:ln w="127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24" name="Line 42"/>
          <p:cNvSpPr>
            <a:spLocks noChangeShapeType="1"/>
          </p:cNvSpPr>
          <p:nvPr/>
        </p:nvSpPr>
        <p:spPr bwMode="auto">
          <a:xfrm flipH="1" flipV="1">
            <a:off x="7299411" y="2095721"/>
            <a:ext cx="1619913" cy="1702577"/>
          </a:xfrm>
          <a:prstGeom prst="line">
            <a:avLst/>
          </a:prstGeom>
          <a:noFill/>
          <a:ln w="127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endParaRPr lang="en-US" sz="1800" b="1">
              <a:solidFill>
                <a:srgbClr val="FAFD00"/>
              </a:solidFill>
              <a:latin typeface="Arial" panose="020B0604020202020204" pitchFamily="34" charset="0"/>
              <a:ea typeface="ＭＳ Ｐゴシック" panose="020B0600070205080204" pitchFamily="34" charset="-128"/>
            </a:endParaRPr>
          </a:p>
        </p:txBody>
      </p:sp>
      <p:sp>
        <p:nvSpPr>
          <p:cNvPr id="19" name="Rectangle 3"/>
          <p:cNvSpPr>
            <a:spLocks noChangeArrowheads="1"/>
          </p:cNvSpPr>
          <p:nvPr/>
        </p:nvSpPr>
        <p:spPr bwMode="auto">
          <a:xfrm>
            <a:off x="2862587" y="6153450"/>
            <a:ext cx="7735713" cy="492443"/>
          </a:xfrm>
          <a:prstGeom prst="rect">
            <a:avLst/>
          </a:prstGeom>
          <a:noFill/>
          <a:ln w="12700">
            <a:noFill/>
            <a:miter lim="800000"/>
            <a:headEnd/>
            <a:tailEnd/>
          </a:ln>
        </p:spPr>
        <p:txBody>
          <a:bodyPr wrap="square" lIns="0" tIns="0" rIns="0" bIns="0">
            <a:spAutoFit/>
          </a:bodyPr>
          <a:lstStyle/>
          <a:p>
            <a:r>
              <a:rPr lang="en-US" sz="1600" b="1" dirty="0">
                <a:solidFill>
                  <a:srgbClr val="000000"/>
                </a:solidFill>
                <a:ea typeface="+mn-ea"/>
              </a:rPr>
              <a:t>Feldkamp LA, Davis LC, Kress JW: Practical cone-beam algorithm.</a:t>
            </a:r>
          </a:p>
          <a:p>
            <a:r>
              <a:rPr lang="en-US" sz="1600" b="1" dirty="0"/>
              <a:t>Journal of the Optical Society of America A 1:612-619</a:t>
            </a:r>
            <a:r>
              <a:rPr lang="en-US" sz="1600" b="1" dirty="0">
                <a:solidFill>
                  <a:srgbClr val="000000"/>
                </a:solidFill>
                <a:ea typeface="+mn-ea"/>
              </a:rPr>
              <a:t>, 1984</a:t>
            </a:r>
            <a:endParaRPr lang="en-US" sz="1600" b="1" dirty="0"/>
          </a:p>
        </p:txBody>
      </p:sp>
    </p:spTree>
    <p:extLst>
      <p:ext uri="{BB962C8B-B14F-4D97-AF65-F5344CB8AC3E}">
        <p14:creationId xmlns:p14="http://schemas.microsoft.com/office/powerpoint/2010/main" val="171735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4400" dirty="0"/>
              <a:t>Fan-beam to Cone-beam Projection Data</a:t>
            </a:r>
            <a:endParaRPr lang="zh-CN" altLang="en-US" sz="4400" dirty="0"/>
          </a:p>
        </p:txBody>
      </p:sp>
      <p:pic>
        <p:nvPicPr>
          <p:cNvPr id="4" name="Picture 3"/>
          <p:cNvPicPr>
            <a:picLocks noChangeAspect="1"/>
          </p:cNvPicPr>
          <p:nvPr/>
        </p:nvPicPr>
        <p:blipFill>
          <a:blip r:embed="rId2"/>
          <a:stretch>
            <a:fillRect/>
          </a:stretch>
        </p:blipFill>
        <p:spPr>
          <a:xfrm>
            <a:off x="1703512" y="1340768"/>
            <a:ext cx="6456402" cy="4958680"/>
          </a:xfrm>
          <a:prstGeom prst="rect">
            <a:avLst/>
          </a:prstGeom>
        </p:spPr>
      </p:pic>
      <p:sp>
        <p:nvSpPr>
          <p:cNvPr id="7" name="Freeform 6"/>
          <p:cNvSpPr/>
          <p:nvPr/>
        </p:nvSpPr>
        <p:spPr bwMode="auto">
          <a:xfrm>
            <a:off x="1703512" y="3017642"/>
            <a:ext cx="2614664" cy="3287486"/>
          </a:xfrm>
          <a:custGeom>
            <a:avLst/>
            <a:gdLst>
              <a:gd name="connsiteX0" fmla="*/ 3026229 w 3058886"/>
              <a:gd name="connsiteY0" fmla="*/ 4495800 h 4495800"/>
              <a:gd name="connsiteX1" fmla="*/ 1360714 w 3058886"/>
              <a:gd name="connsiteY1" fmla="*/ 4125686 h 4495800"/>
              <a:gd name="connsiteX2" fmla="*/ 424543 w 3058886"/>
              <a:gd name="connsiteY2" fmla="*/ 3352800 h 4495800"/>
              <a:gd name="connsiteX3" fmla="*/ 1175657 w 3058886"/>
              <a:gd name="connsiteY3" fmla="*/ 2253343 h 4495800"/>
              <a:gd name="connsiteX4" fmla="*/ 2950029 w 3058886"/>
              <a:gd name="connsiteY4" fmla="*/ 1502229 h 4495800"/>
              <a:gd name="connsiteX5" fmla="*/ 3058886 w 3058886"/>
              <a:gd name="connsiteY5" fmla="*/ 751114 h 4495800"/>
              <a:gd name="connsiteX6" fmla="*/ 587829 w 3058886"/>
              <a:gd name="connsiteY6" fmla="*/ 185057 h 4495800"/>
              <a:gd name="connsiteX7" fmla="*/ 0 w 3058886"/>
              <a:gd name="connsiteY7" fmla="*/ 0 h 4495800"/>
              <a:gd name="connsiteX0" fmla="*/ 3026229 w 3058886"/>
              <a:gd name="connsiteY0" fmla="*/ 4495800 h 4495800"/>
              <a:gd name="connsiteX1" fmla="*/ 1360714 w 3058886"/>
              <a:gd name="connsiteY1" fmla="*/ 4125686 h 4495800"/>
              <a:gd name="connsiteX2" fmla="*/ 424543 w 3058886"/>
              <a:gd name="connsiteY2" fmla="*/ 3352800 h 4495800"/>
              <a:gd name="connsiteX3" fmla="*/ 1175657 w 3058886"/>
              <a:gd name="connsiteY3" fmla="*/ 2253343 h 4495800"/>
              <a:gd name="connsiteX4" fmla="*/ 2950029 w 3058886"/>
              <a:gd name="connsiteY4" fmla="*/ 1502229 h 4495800"/>
              <a:gd name="connsiteX5" fmla="*/ 3058886 w 3058886"/>
              <a:gd name="connsiteY5" fmla="*/ 751114 h 4495800"/>
              <a:gd name="connsiteX6" fmla="*/ 587829 w 3058886"/>
              <a:gd name="connsiteY6" fmla="*/ 185057 h 4495800"/>
              <a:gd name="connsiteX7" fmla="*/ 0 w 3058886"/>
              <a:gd name="connsiteY7" fmla="*/ 0 h 4495800"/>
              <a:gd name="connsiteX0" fmla="*/ 3026229 w 3058886"/>
              <a:gd name="connsiteY0" fmla="*/ 4495800 h 4495800"/>
              <a:gd name="connsiteX1" fmla="*/ 1360714 w 3058886"/>
              <a:gd name="connsiteY1" fmla="*/ 4125686 h 4495800"/>
              <a:gd name="connsiteX2" fmla="*/ 424543 w 3058886"/>
              <a:gd name="connsiteY2" fmla="*/ 3352800 h 4495800"/>
              <a:gd name="connsiteX3" fmla="*/ 1175657 w 3058886"/>
              <a:gd name="connsiteY3" fmla="*/ 2253343 h 4495800"/>
              <a:gd name="connsiteX4" fmla="*/ 2950029 w 3058886"/>
              <a:gd name="connsiteY4" fmla="*/ 1502229 h 4495800"/>
              <a:gd name="connsiteX5" fmla="*/ 3058886 w 3058886"/>
              <a:gd name="connsiteY5" fmla="*/ 751114 h 4495800"/>
              <a:gd name="connsiteX6" fmla="*/ 587829 w 3058886"/>
              <a:gd name="connsiteY6" fmla="*/ 185057 h 4495800"/>
              <a:gd name="connsiteX7" fmla="*/ 0 w 3058886"/>
              <a:gd name="connsiteY7" fmla="*/ 0 h 4495800"/>
              <a:gd name="connsiteX0" fmla="*/ 3026229 w 3058886"/>
              <a:gd name="connsiteY0" fmla="*/ 4495800 h 4495800"/>
              <a:gd name="connsiteX1" fmla="*/ 1360714 w 3058886"/>
              <a:gd name="connsiteY1" fmla="*/ 4125686 h 4495800"/>
              <a:gd name="connsiteX2" fmla="*/ 424543 w 3058886"/>
              <a:gd name="connsiteY2" fmla="*/ 3352800 h 4495800"/>
              <a:gd name="connsiteX3" fmla="*/ 1175657 w 3058886"/>
              <a:gd name="connsiteY3" fmla="*/ 2253343 h 4495800"/>
              <a:gd name="connsiteX4" fmla="*/ 2950029 w 3058886"/>
              <a:gd name="connsiteY4" fmla="*/ 1502229 h 4495800"/>
              <a:gd name="connsiteX5" fmla="*/ 3058886 w 3058886"/>
              <a:gd name="connsiteY5" fmla="*/ 751114 h 4495800"/>
              <a:gd name="connsiteX6" fmla="*/ 587829 w 3058886"/>
              <a:gd name="connsiteY6" fmla="*/ 185057 h 4495800"/>
              <a:gd name="connsiteX7" fmla="*/ 0 w 3058886"/>
              <a:gd name="connsiteY7" fmla="*/ 0 h 4495800"/>
              <a:gd name="connsiteX0" fmla="*/ 3026229 w 3058886"/>
              <a:gd name="connsiteY0" fmla="*/ 4495800 h 4495800"/>
              <a:gd name="connsiteX1" fmla="*/ 1360714 w 3058886"/>
              <a:gd name="connsiteY1" fmla="*/ 4125686 h 4495800"/>
              <a:gd name="connsiteX2" fmla="*/ 424543 w 3058886"/>
              <a:gd name="connsiteY2" fmla="*/ 3352800 h 4495800"/>
              <a:gd name="connsiteX3" fmla="*/ 1175657 w 3058886"/>
              <a:gd name="connsiteY3" fmla="*/ 2253343 h 4495800"/>
              <a:gd name="connsiteX4" fmla="*/ 2950029 w 3058886"/>
              <a:gd name="connsiteY4" fmla="*/ 1502229 h 4495800"/>
              <a:gd name="connsiteX5" fmla="*/ 3058886 w 3058886"/>
              <a:gd name="connsiteY5" fmla="*/ 751114 h 4495800"/>
              <a:gd name="connsiteX6" fmla="*/ 587829 w 3058886"/>
              <a:gd name="connsiteY6" fmla="*/ 185057 h 4495800"/>
              <a:gd name="connsiteX7" fmla="*/ 0 w 3058886"/>
              <a:gd name="connsiteY7" fmla="*/ 0 h 4495800"/>
              <a:gd name="connsiteX0" fmla="*/ 3026229 w 3059374"/>
              <a:gd name="connsiteY0" fmla="*/ 4495800 h 4495800"/>
              <a:gd name="connsiteX1" fmla="*/ 1360714 w 3059374"/>
              <a:gd name="connsiteY1" fmla="*/ 4125686 h 4495800"/>
              <a:gd name="connsiteX2" fmla="*/ 424543 w 3059374"/>
              <a:gd name="connsiteY2" fmla="*/ 3352800 h 4495800"/>
              <a:gd name="connsiteX3" fmla="*/ 1175657 w 3059374"/>
              <a:gd name="connsiteY3" fmla="*/ 2253343 h 4495800"/>
              <a:gd name="connsiteX4" fmla="*/ 2950029 w 3059374"/>
              <a:gd name="connsiteY4" fmla="*/ 1502229 h 4495800"/>
              <a:gd name="connsiteX5" fmla="*/ 3058886 w 3059374"/>
              <a:gd name="connsiteY5" fmla="*/ 751114 h 4495800"/>
              <a:gd name="connsiteX6" fmla="*/ 587829 w 3059374"/>
              <a:gd name="connsiteY6" fmla="*/ 185057 h 4495800"/>
              <a:gd name="connsiteX7" fmla="*/ 0 w 3059374"/>
              <a:gd name="connsiteY7" fmla="*/ 0 h 4495800"/>
              <a:gd name="connsiteX0" fmla="*/ 3026229 w 3026229"/>
              <a:gd name="connsiteY0" fmla="*/ 4495800 h 4495800"/>
              <a:gd name="connsiteX1" fmla="*/ 1360714 w 3026229"/>
              <a:gd name="connsiteY1" fmla="*/ 4125686 h 4495800"/>
              <a:gd name="connsiteX2" fmla="*/ 424543 w 3026229"/>
              <a:gd name="connsiteY2" fmla="*/ 3352800 h 4495800"/>
              <a:gd name="connsiteX3" fmla="*/ 1175657 w 3026229"/>
              <a:gd name="connsiteY3" fmla="*/ 2253343 h 4495800"/>
              <a:gd name="connsiteX4" fmla="*/ 2950029 w 3026229"/>
              <a:gd name="connsiteY4" fmla="*/ 1502229 h 4495800"/>
              <a:gd name="connsiteX5" fmla="*/ 1915886 w 3026229"/>
              <a:gd name="connsiteY5" fmla="*/ 979714 h 4495800"/>
              <a:gd name="connsiteX6" fmla="*/ 587829 w 3026229"/>
              <a:gd name="connsiteY6" fmla="*/ 185057 h 4495800"/>
              <a:gd name="connsiteX7" fmla="*/ 0 w 3026229"/>
              <a:gd name="connsiteY7" fmla="*/ 0 h 4495800"/>
              <a:gd name="connsiteX0" fmla="*/ 3026229 w 3026229"/>
              <a:gd name="connsiteY0" fmla="*/ 4495800 h 4495800"/>
              <a:gd name="connsiteX1" fmla="*/ 1360714 w 3026229"/>
              <a:gd name="connsiteY1" fmla="*/ 4125686 h 4495800"/>
              <a:gd name="connsiteX2" fmla="*/ 424543 w 3026229"/>
              <a:gd name="connsiteY2" fmla="*/ 3352800 h 4495800"/>
              <a:gd name="connsiteX3" fmla="*/ 838200 w 3026229"/>
              <a:gd name="connsiteY3" fmla="*/ 2068286 h 4495800"/>
              <a:gd name="connsiteX4" fmla="*/ 2950029 w 3026229"/>
              <a:gd name="connsiteY4" fmla="*/ 1502229 h 4495800"/>
              <a:gd name="connsiteX5" fmla="*/ 1915886 w 3026229"/>
              <a:gd name="connsiteY5" fmla="*/ 979714 h 4495800"/>
              <a:gd name="connsiteX6" fmla="*/ 587829 w 3026229"/>
              <a:gd name="connsiteY6" fmla="*/ 185057 h 4495800"/>
              <a:gd name="connsiteX7" fmla="*/ 0 w 3026229"/>
              <a:gd name="connsiteY7" fmla="*/ 0 h 4495800"/>
              <a:gd name="connsiteX0" fmla="*/ 3026229 w 3026229"/>
              <a:gd name="connsiteY0" fmla="*/ 4495800 h 4495800"/>
              <a:gd name="connsiteX1" fmla="*/ 1360714 w 3026229"/>
              <a:gd name="connsiteY1" fmla="*/ 4125686 h 4495800"/>
              <a:gd name="connsiteX2" fmla="*/ 424543 w 3026229"/>
              <a:gd name="connsiteY2" fmla="*/ 3352800 h 4495800"/>
              <a:gd name="connsiteX3" fmla="*/ 1023257 w 3026229"/>
              <a:gd name="connsiteY3" fmla="*/ 2253343 h 4495800"/>
              <a:gd name="connsiteX4" fmla="*/ 2950029 w 3026229"/>
              <a:gd name="connsiteY4" fmla="*/ 1502229 h 4495800"/>
              <a:gd name="connsiteX5" fmla="*/ 1915886 w 3026229"/>
              <a:gd name="connsiteY5" fmla="*/ 979714 h 4495800"/>
              <a:gd name="connsiteX6" fmla="*/ 587829 w 3026229"/>
              <a:gd name="connsiteY6" fmla="*/ 185057 h 4495800"/>
              <a:gd name="connsiteX7" fmla="*/ 0 w 3026229"/>
              <a:gd name="connsiteY7" fmla="*/ 0 h 4495800"/>
              <a:gd name="connsiteX0" fmla="*/ 3026229 w 3026229"/>
              <a:gd name="connsiteY0" fmla="*/ 4495800 h 4495800"/>
              <a:gd name="connsiteX1" fmla="*/ 1360714 w 3026229"/>
              <a:gd name="connsiteY1" fmla="*/ 4125686 h 4495800"/>
              <a:gd name="connsiteX2" fmla="*/ 424543 w 3026229"/>
              <a:gd name="connsiteY2" fmla="*/ 3352800 h 4495800"/>
              <a:gd name="connsiteX3" fmla="*/ 1023257 w 3026229"/>
              <a:gd name="connsiteY3" fmla="*/ 2253343 h 4495800"/>
              <a:gd name="connsiteX4" fmla="*/ 2950029 w 3026229"/>
              <a:gd name="connsiteY4" fmla="*/ 1502229 h 4495800"/>
              <a:gd name="connsiteX5" fmla="*/ 1915886 w 3026229"/>
              <a:gd name="connsiteY5" fmla="*/ 979714 h 4495800"/>
              <a:gd name="connsiteX6" fmla="*/ 587829 w 3026229"/>
              <a:gd name="connsiteY6" fmla="*/ 185057 h 4495800"/>
              <a:gd name="connsiteX7" fmla="*/ 0 w 3026229"/>
              <a:gd name="connsiteY7" fmla="*/ 0 h 4495800"/>
              <a:gd name="connsiteX0" fmla="*/ 3026229 w 3026229"/>
              <a:gd name="connsiteY0" fmla="*/ 4495800 h 4495800"/>
              <a:gd name="connsiteX1" fmla="*/ 1360714 w 3026229"/>
              <a:gd name="connsiteY1" fmla="*/ 4125686 h 4495800"/>
              <a:gd name="connsiteX2" fmla="*/ 424543 w 3026229"/>
              <a:gd name="connsiteY2" fmla="*/ 3352800 h 4495800"/>
              <a:gd name="connsiteX3" fmla="*/ 1023257 w 3026229"/>
              <a:gd name="connsiteY3" fmla="*/ 2253343 h 4495800"/>
              <a:gd name="connsiteX4" fmla="*/ 2950029 w 3026229"/>
              <a:gd name="connsiteY4" fmla="*/ 1502229 h 4495800"/>
              <a:gd name="connsiteX5" fmla="*/ 1915886 w 3026229"/>
              <a:gd name="connsiteY5" fmla="*/ 979714 h 4495800"/>
              <a:gd name="connsiteX6" fmla="*/ 587829 w 3026229"/>
              <a:gd name="connsiteY6" fmla="*/ 185057 h 4495800"/>
              <a:gd name="connsiteX7" fmla="*/ 0 w 3026229"/>
              <a:gd name="connsiteY7" fmla="*/ 0 h 4495800"/>
              <a:gd name="connsiteX0" fmla="*/ 3254829 w 3254829"/>
              <a:gd name="connsiteY0" fmla="*/ 4310743 h 4310743"/>
              <a:gd name="connsiteX1" fmla="*/ 1589314 w 3254829"/>
              <a:gd name="connsiteY1" fmla="*/ 3940629 h 4310743"/>
              <a:gd name="connsiteX2" fmla="*/ 653143 w 3254829"/>
              <a:gd name="connsiteY2" fmla="*/ 3167743 h 4310743"/>
              <a:gd name="connsiteX3" fmla="*/ 1251857 w 3254829"/>
              <a:gd name="connsiteY3" fmla="*/ 2068286 h 4310743"/>
              <a:gd name="connsiteX4" fmla="*/ 3178629 w 3254829"/>
              <a:gd name="connsiteY4" fmla="*/ 1317172 h 4310743"/>
              <a:gd name="connsiteX5" fmla="*/ 2144486 w 3254829"/>
              <a:gd name="connsiteY5" fmla="*/ 794657 h 4310743"/>
              <a:gd name="connsiteX6" fmla="*/ 816429 w 3254829"/>
              <a:gd name="connsiteY6" fmla="*/ 0 h 4310743"/>
              <a:gd name="connsiteX7" fmla="*/ 0 w 3254829"/>
              <a:gd name="connsiteY7" fmla="*/ 413657 h 4310743"/>
              <a:gd name="connsiteX0" fmla="*/ 3254829 w 3254829"/>
              <a:gd name="connsiteY0" fmla="*/ 4325574 h 4325574"/>
              <a:gd name="connsiteX1" fmla="*/ 1589314 w 3254829"/>
              <a:gd name="connsiteY1" fmla="*/ 3955460 h 4325574"/>
              <a:gd name="connsiteX2" fmla="*/ 653143 w 3254829"/>
              <a:gd name="connsiteY2" fmla="*/ 3182574 h 4325574"/>
              <a:gd name="connsiteX3" fmla="*/ 1251857 w 3254829"/>
              <a:gd name="connsiteY3" fmla="*/ 2083117 h 4325574"/>
              <a:gd name="connsiteX4" fmla="*/ 3178629 w 3254829"/>
              <a:gd name="connsiteY4" fmla="*/ 1332003 h 4325574"/>
              <a:gd name="connsiteX5" fmla="*/ 2144486 w 3254829"/>
              <a:gd name="connsiteY5" fmla="*/ 809488 h 4325574"/>
              <a:gd name="connsiteX6" fmla="*/ 816429 w 3254829"/>
              <a:gd name="connsiteY6" fmla="*/ 14831 h 4325574"/>
              <a:gd name="connsiteX7" fmla="*/ 0 w 3254829"/>
              <a:gd name="connsiteY7" fmla="*/ 428488 h 4325574"/>
              <a:gd name="connsiteX0" fmla="*/ 3254829 w 3254829"/>
              <a:gd name="connsiteY0" fmla="*/ 4322283 h 4322283"/>
              <a:gd name="connsiteX1" fmla="*/ 1589314 w 3254829"/>
              <a:gd name="connsiteY1" fmla="*/ 3952169 h 4322283"/>
              <a:gd name="connsiteX2" fmla="*/ 653143 w 3254829"/>
              <a:gd name="connsiteY2" fmla="*/ 3179283 h 4322283"/>
              <a:gd name="connsiteX3" fmla="*/ 1251857 w 3254829"/>
              <a:gd name="connsiteY3" fmla="*/ 2079826 h 4322283"/>
              <a:gd name="connsiteX4" fmla="*/ 3178629 w 3254829"/>
              <a:gd name="connsiteY4" fmla="*/ 1328712 h 4322283"/>
              <a:gd name="connsiteX5" fmla="*/ 2144486 w 3254829"/>
              <a:gd name="connsiteY5" fmla="*/ 806197 h 4322283"/>
              <a:gd name="connsiteX6" fmla="*/ 816429 w 3254829"/>
              <a:gd name="connsiteY6" fmla="*/ 11540 h 4322283"/>
              <a:gd name="connsiteX7" fmla="*/ 0 w 3254829"/>
              <a:gd name="connsiteY7" fmla="*/ 425197 h 4322283"/>
              <a:gd name="connsiteX0" fmla="*/ 3254829 w 3254829"/>
              <a:gd name="connsiteY0" fmla="*/ 4327886 h 4327886"/>
              <a:gd name="connsiteX1" fmla="*/ 1589314 w 3254829"/>
              <a:gd name="connsiteY1" fmla="*/ 3957772 h 4327886"/>
              <a:gd name="connsiteX2" fmla="*/ 653143 w 3254829"/>
              <a:gd name="connsiteY2" fmla="*/ 3184886 h 4327886"/>
              <a:gd name="connsiteX3" fmla="*/ 1251857 w 3254829"/>
              <a:gd name="connsiteY3" fmla="*/ 2085429 h 4327886"/>
              <a:gd name="connsiteX4" fmla="*/ 3178629 w 3254829"/>
              <a:gd name="connsiteY4" fmla="*/ 1334315 h 4327886"/>
              <a:gd name="connsiteX5" fmla="*/ 2144486 w 3254829"/>
              <a:gd name="connsiteY5" fmla="*/ 811800 h 4327886"/>
              <a:gd name="connsiteX6" fmla="*/ 1121230 w 3254829"/>
              <a:gd name="connsiteY6" fmla="*/ 1040400 h 4327886"/>
              <a:gd name="connsiteX7" fmla="*/ 816429 w 3254829"/>
              <a:gd name="connsiteY7" fmla="*/ 17143 h 4327886"/>
              <a:gd name="connsiteX8" fmla="*/ 0 w 3254829"/>
              <a:gd name="connsiteY8" fmla="*/ 430800 h 4327886"/>
              <a:gd name="connsiteX0" fmla="*/ 3254829 w 3254829"/>
              <a:gd name="connsiteY0" fmla="*/ 4327886 h 4327886"/>
              <a:gd name="connsiteX1" fmla="*/ 1589314 w 3254829"/>
              <a:gd name="connsiteY1" fmla="*/ 3957772 h 4327886"/>
              <a:gd name="connsiteX2" fmla="*/ 653143 w 3254829"/>
              <a:gd name="connsiteY2" fmla="*/ 3184886 h 4327886"/>
              <a:gd name="connsiteX3" fmla="*/ 1251857 w 3254829"/>
              <a:gd name="connsiteY3" fmla="*/ 2085429 h 4327886"/>
              <a:gd name="connsiteX4" fmla="*/ 3178629 w 3254829"/>
              <a:gd name="connsiteY4" fmla="*/ 1334315 h 4327886"/>
              <a:gd name="connsiteX5" fmla="*/ 2144486 w 3254829"/>
              <a:gd name="connsiteY5" fmla="*/ 811800 h 4327886"/>
              <a:gd name="connsiteX6" fmla="*/ 1121230 w 3254829"/>
              <a:gd name="connsiteY6" fmla="*/ 1040400 h 4327886"/>
              <a:gd name="connsiteX7" fmla="*/ 816429 w 3254829"/>
              <a:gd name="connsiteY7" fmla="*/ 17143 h 4327886"/>
              <a:gd name="connsiteX8" fmla="*/ 0 w 3254829"/>
              <a:gd name="connsiteY8" fmla="*/ 430800 h 4327886"/>
              <a:gd name="connsiteX0" fmla="*/ 3254829 w 3254829"/>
              <a:gd name="connsiteY0" fmla="*/ 4327886 h 4327886"/>
              <a:gd name="connsiteX1" fmla="*/ 1589314 w 3254829"/>
              <a:gd name="connsiteY1" fmla="*/ 3957772 h 4327886"/>
              <a:gd name="connsiteX2" fmla="*/ 653143 w 3254829"/>
              <a:gd name="connsiteY2" fmla="*/ 3184886 h 4327886"/>
              <a:gd name="connsiteX3" fmla="*/ 1251857 w 3254829"/>
              <a:gd name="connsiteY3" fmla="*/ 2085429 h 4327886"/>
              <a:gd name="connsiteX4" fmla="*/ 3178629 w 3254829"/>
              <a:gd name="connsiteY4" fmla="*/ 1334315 h 4327886"/>
              <a:gd name="connsiteX5" fmla="*/ 2144486 w 3254829"/>
              <a:gd name="connsiteY5" fmla="*/ 811800 h 4327886"/>
              <a:gd name="connsiteX6" fmla="*/ 1121230 w 3254829"/>
              <a:gd name="connsiteY6" fmla="*/ 1040400 h 4327886"/>
              <a:gd name="connsiteX7" fmla="*/ 816429 w 3254829"/>
              <a:gd name="connsiteY7" fmla="*/ 17143 h 4327886"/>
              <a:gd name="connsiteX8" fmla="*/ 0 w 3254829"/>
              <a:gd name="connsiteY8" fmla="*/ 430800 h 4327886"/>
              <a:gd name="connsiteX0" fmla="*/ 3254829 w 3254829"/>
              <a:gd name="connsiteY0" fmla="*/ 4327886 h 4327886"/>
              <a:gd name="connsiteX1" fmla="*/ 1589314 w 3254829"/>
              <a:gd name="connsiteY1" fmla="*/ 3957772 h 4327886"/>
              <a:gd name="connsiteX2" fmla="*/ 653143 w 3254829"/>
              <a:gd name="connsiteY2" fmla="*/ 3184886 h 4327886"/>
              <a:gd name="connsiteX3" fmla="*/ 1251857 w 3254829"/>
              <a:gd name="connsiteY3" fmla="*/ 2085429 h 4327886"/>
              <a:gd name="connsiteX4" fmla="*/ 3178629 w 3254829"/>
              <a:gd name="connsiteY4" fmla="*/ 1334315 h 4327886"/>
              <a:gd name="connsiteX5" fmla="*/ 2144486 w 3254829"/>
              <a:gd name="connsiteY5" fmla="*/ 811800 h 4327886"/>
              <a:gd name="connsiteX6" fmla="*/ 1121230 w 3254829"/>
              <a:gd name="connsiteY6" fmla="*/ 1040400 h 4327886"/>
              <a:gd name="connsiteX7" fmla="*/ 816429 w 3254829"/>
              <a:gd name="connsiteY7" fmla="*/ 17143 h 4327886"/>
              <a:gd name="connsiteX8" fmla="*/ 0 w 3254829"/>
              <a:gd name="connsiteY8" fmla="*/ 430800 h 4327886"/>
              <a:gd name="connsiteX0" fmla="*/ 3254829 w 3254829"/>
              <a:gd name="connsiteY0" fmla="*/ 3897086 h 3897086"/>
              <a:gd name="connsiteX1" fmla="*/ 1589314 w 3254829"/>
              <a:gd name="connsiteY1" fmla="*/ 3526972 h 3897086"/>
              <a:gd name="connsiteX2" fmla="*/ 653143 w 3254829"/>
              <a:gd name="connsiteY2" fmla="*/ 2754086 h 3897086"/>
              <a:gd name="connsiteX3" fmla="*/ 1251857 w 3254829"/>
              <a:gd name="connsiteY3" fmla="*/ 1654629 h 3897086"/>
              <a:gd name="connsiteX4" fmla="*/ 3178629 w 3254829"/>
              <a:gd name="connsiteY4" fmla="*/ 903515 h 3897086"/>
              <a:gd name="connsiteX5" fmla="*/ 2144486 w 3254829"/>
              <a:gd name="connsiteY5" fmla="*/ 381000 h 3897086"/>
              <a:gd name="connsiteX6" fmla="*/ 1121230 w 3254829"/>
              <a:gd name="connsiteY6" fmla="*/ 609600 h 3897086"/>
              <a:gd name="connsiteX7" fmla="*/ 0 w 3254829"/>
              <a:gd name="connsiteY7" fmla="*/ 0 h 3897086"/>
              <a:gd name="connsiteX0" fmla="*/ 3254829 w 3254829"/>
              <a:gd name="connsiteY0" fmla="*/ 3897086 h 3897086"/>
              <a:gd name="connsiteX1" fmla="*/ 1589314 w 3254829"/>
              <a:gd name="connsiteY1" fmla="*/ 3526972 h 3897086"/>
              <a:gd name="connsiteX2" fmla="*/ 653143 w 3254829"/>
              <a:gd name="connsiteY2" fmla="*/ 2754086 h 3897086"/>
              <a:gd name="connsiteX3" fmla="*/ 1251857 w 3254829"/>
              <a:gd name="connsiteY3" fmla="*/ 1654629 h 3897086"/>
              <a:gd name="connsiteX4" fmla="*/ 3178629 w 3254829"/>
              <a:gd name="connsiteY4" fmla="*/ 903515 h 3897086"/>
              <a:gd name="connsiteX5" fmla="*/ 1121230 w 3254829"/>
              <a:gd name="connsiteY5" fmla="*/ 609600 h 3897086"/>
              <a:gd name="connsiteX6" fmla="*/ 0 w 3254829"/>
              <a:gd name="connsiteY6" fmla="*/ 0 h 3897086"/>
              <a:gd name="connsiteX0" fmla="*/ 3254829 w 3254829"/>
              <a:gd name="connsiteY0" fmla="*/ 3897086 h 3897086"/>
              <a:gd name="connsiteX1" fmla="*/ 1589314 w 3254829"/>
              <a:gd name="connsiteY1" fmla="*/ 3526972 h 3897086"/>
              <a:gd name="connsiteX2" fmla="*/ 653143 w 3254829"/>
              <a:gd name="connsiteY2" fmla="*/ 2754086 h 3897086"/>
              <a:gd name="connsiteX3" fmla="*/ 1251857 w 3254829"/>
              <a:gd name="connsiteY3" fmla="*/ 1654629 h 3897086"/>
              <a:gd name="connsiteX4" fmla="*/ 1121230 w 3254829"/>
              <a:gd name="connsiteY4" fmla="*/ 609600 h 3897086"/>
              <a:gd name="connsiteX5" fmla="*/ 0 w 3254829"/>
              <a:gd name="connsiteY5" fmla="*/ 0 h 3897086"/>
              <a:gd name="connsiteX0" fmla="*/ 2614664 w 2614664"/>
              <a:gd name="connsiteY0" fmla="*/ 3287486 h 3287486"/>
              <a:gd name="connsiteX1" fmla="*/ 949149 w 2614664"/>
              <a:gd name="connsiteY1" fmla="*/ 2917372 h 3287486"/>
              <a:gd name="connsiteX2" fmla="*/ 12978 w 2614664"/>
              <a:gd name="connsiteY2" fmla="*/ 2144486 h 3287486"/>
              <a:gd name="connsiteX3" fmla="*/ 611692 w 2614664"/>
              <a:gd name="connsiteY3" fmla="*/ 1045029 h 3287486"/>
              <a:gd name="connsiteX4" fmla="*/ 481065 w 2614664"/>
              <a:gd name="connsiteY4" fmla="*/ 0 h 3287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4" h="3287486">
                <a:moveTo>
                  <a:pt x="2614664" y="3287486"/>
                </a:moveTo>
                <a:cubicBezTo>
                  <a:pt x="2059492" y="3164115"/>
                  <a:pt x="1382763" y="3107872"/>
                  <a:pt x="949149" y="2917372"/>
                </a:cubicBezTo>
                <a:cubicBezTo>
                  <a:pt x="515535" y="2726872"/>
                  <a:pt x="123649" y="2587172"/>
                  <a:pt x="12978" y="2144486"/>
                </a:cubicBezTo>
                <a:cubicBezTo>
                  <a:pt x="-97693" y="1701800"/>
                  <a:pt x="533678" y="1402443"/>
                  <a:pt x="611692" y="1045029"/>
                </a:cubicBezTo>
                <a:cubicBezTo>
                  <a:pt x="689707" y="687615"/>
                  <a:pt x="689708" y="275771"/>
                  <a:pt x="481065" y="0"/>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Rectangle 11"/>
          <p:cNvSpPr/>
          <p:nvPr/>
        </p:nvSpPr>
        <p:spPr bwMode="auto">
          <a:xfrm>
            <a:off x="6528049" y="2564904"/>
            <a:ext cx="254059"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CN" altLang="en-US" sz="1800" dirty="0" err="1"/>
          </a:p>
        </p:txBody>
      </p:sp>
      <p:pic>
        <p:nvPicPr>
          <p:cNvPr id="11" name="Picture 10"/>
          <p:cNvPicPr>
            <a:picLocks noChangeAspect="1"/>
          </p:cNvPicPr>
          <p:nvPr/>
        </p:nvPicPr>
        <p:blipFill>
          <a:blip r:embed="rId3"/>
          <a:stretch>
            <a:fillRect/>
          </a:stretch>
        </p:blipFill>
        <p:spPr>
          <a:xfrm>
            <a:off x="6782107" y="2060848"/>
            <a:ext cx="3733494" cy="3456384"/>
          </a:xfrm>
          <a:prstGeom prst="rect">
            <a:avLst/>
          </a:prstGeom>
          <a:ln w="38100">
            <a:solidFill>
              <a:srgbClr val="0000FF"/>
            </a:solidFill>
          </a:ln>
        </p:spPr>
      </p:pic>
      <p:sp>
        <p:nvSpPr>
          <p:cNvPr id="3" name="Right Arrow 2"/>
          <p:cNvSpPr/>
          <p:nvPr/>
        </p:nvSpPr>
        <p:spPr bwMode="auto">
          <a:xfrm rot="16200000">
            <a:off x="2722812" y="3305674"/>
            <a:ext cx="1152128" cy="576064"/>
          </a:xfrm>
          <a:prstGeom prst="rightArrow">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CN" altLang="en-US" sz="1800" dirty="0" err="1"/>
          </a:p>
        </p:txBody>
      </p:sp>
    </p:spTree>
    <p:extLst>
      <p:ext uri="{BB962C8B-B14F-4D97-AF65-F5344CB8AC3E}">
        <p14:creationId xmlns:p14="http://schemas.microsoft.com/office/powerpoint/2010/main" val="229946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2268" y="1263042"/>
            <a:ext cx="7791188" cy="5065587"/>
          </a:xfrm>
          <a:prstGeom prst="rect">
            <a:avLst/>
          </a:prstGeom>
          <a:solidFill>
            <a:srgbClr val="FF0000"/>
          </a:solidFill>
        </p:spPr>
      </p:pic>
      <p:sp>
        <p:nvSpPr>
          <p:cNvPr id="2" name="Title 1"/>
          <p:cNvSpPr>
            <a:spLocks noGrp="1"/>
          </p:cNvSpPr>
          <p:nvPr>
            <p:ph type="title"/>
          </p:nvPr>
        </p:nvSpPr>
        <p:spPr/>
        <p:txBody>
          <a:bodyPr/>
          <a:lstStyle/>
          <a:p>
            <a:pPr algn="ctr"/>
            <a:r>
              <a:rPr lang="en-US" sz="4400" dirty="0"/>
              <a:t>Cone-beam Data Scaled Back</a:t>
            </a:r>
          </a:p>
        </p:txBody>
      </p:sp>
      <p:pic>
        <p:nvPicPr>
          <p:cNvPr id="4" name="Picture 3"/>
          <p:cNvPicPr>
            <a:picLocks noChangeAspect="1"/>
          </p:cNvPicPr>
          <p:nvPr/>
        </p:nvPicPr>
        <p:blipFill>
          <a:blip r:embed="rId4"/>
          <a:stretch>
            <a:fillRect/>
          </a:stretch>
        </p:blipFill>
        <p:spPr>
          <a:xfrm>
            <a:off x="1524000" y="4768594"/>
            <a:ext cx="4877224" cy="1750799"/>
          </a:xfrm>
          <a:prstGeom prst="rect">
            <a:avLst/>
          </a:prstGeom>
        </p:spPr>
      </p:pic>
      <p:graphicFrame>
        <p:nvGraphicFramePr>
          <p:cNvPr id="6" name="Object 42"/>
          <p:cNvGraphicFramePr>
            <a:graphicFrameLocks noChangeAspect="1"/>
          </p:cNvGraphicFramePr>
          <p:nvPr/>
        </p:nvGraphicFramePr>
        <p:xfrm>
          <a:off x="8385181" y="2557980"/>
          <a:ext cx="225739" cy="305224"/>
        </p:xfrm>
        <a:graphic>
          <a:graphicData uri="http://schemas.openxmlformats.org/presentationml/2006/ole">
            <mc:AlternateContent xmlns:mc="http://schemas.openxmlformats.org/markup-compatibility/2006">
              <mc:Choice xmlns:v="urn:schemas-microsoft-com:vml" Requires="v">
                <p:oleObj spid="_x0000_s7190" name="Equation" r:id="rId5" imgW="177480" imgH="241200" progId="Equation.DSMT4">
                  <p:embed/>
                </p:oleObj>
              </mc:Choice>
              <mc:Fallback>
                <p:oleObj name="Equation" r:id="rId5" imgW="177480" imgH="241200" progId="Equation.DSMT4">
                  <p:embed/>
                  <p:pic>
                    <p:nvPicPr>
                      <p:cNvPr id="6" name="Object 42"/>
                      <p:cNvPicPr>
                        <a:picLocks noChangeAspect="1" noChangeArrowheads="1"/>
                      </p:cNvPicPr>
                      <p:nvPr/>
                    </p:nvPicPr>
                    <p:blipFill>
                      <a:blip r:embed="rId6"/>
                      <a:srcRect/>
                      <a:stretch>
                        <a:fillRect/>
                      </a:stretch>
                    </p:blipFill>
                    <p:spPr bwMode="auto">
                      <a:xfrm>
                        <a:off x="8385181" y="2557980"/>
                        <a:ext cx="225739" cy="305224"/>
                      </a:xfrm>
                      <a:prstGeom prst="rect">
                        <a:avLst/>
                      </a:prstGeom>
                      <a:noFill/>
                      <a:ln>
                        <a:noFill/>
                      </a:ln>
                      <a:effectLst/>
                    </p:spPr>
                  </p:pic>
                </p:oleObj>
              </mc:Fallback>
            </mc:AlternateContent>
          </a:graphicData>
        </a:graphic>
      </p:graphicFrame>
      <p:graphicFrame>
        <p:nvGraphicFramePr>
          <p:cNvPr id="7" name="Object 42"/>
          <p:cNvGraphicFramePr>
            <a:graphicFrameLocks noChangeAspect="1"/>
          </p:cNvGraphicFramePr>
          <p:nvPr/>
        </p:nvGraphicFramePr>
        <p:xfrm>
          <a:off x="8129237" y="3643611"/>
          <a:ext cx="241636" cy="305224"/>
        </p:xfrm>
        <a:graphic>
          <a:graphicData uri="http://schemas.openxmlformats.org/presentationml/2006/ole">
            <mc:AlternateContent xmlns:mc="http://schemas.openxmlformats.org/markup-compatibility/2006">
              <mc:Choice xmlns:v="urn:schemas-microsoft-com:vml" Requires="v">
                <p:oleObj spid="_x0000_s7191" name="Equation" r:id="rId7" imgW="190440" imgH="241200" progId="Equation.DSMT4">
                  <p:embed/>
                </p:oleObj>
              </mc:Choice>
              <mc:Fallback>
                <p:oleObj name="Equation" r:id="rId7" imgW="190440" imgH="241200" progId="Equation.DSMT4">
                  <p:embed/>
                  <p:pic>
                    <p:nvPicPr>
                      <p:cNvPr id="7" name="Object 42"/>
                      <p:cNvPicPr>
                        <a:picLocks noChangeAspect="1" noChangeArrowheads="1"/>
                      </p:cNvPicPr>
                      <p:nvPr/>
                    </p:nvPicPr>
                    <p:blipFill>
                      <a:blip r:embed="rId8"/>
                      <a:srcRect/>
                      <a:stretch>
                        <a:fillRect/>
                      </a:stretch>
                    </p:blipFill>
                    <p:spPr bwMode="auto">
                      <a:xfrm>
                        <a:off x="8129237" y="3643611"/>
                        <a:ext cx="241636" cy="305224"/>
                      </a:xfrm>
                      <a:prstGeom prst="rect">
                        <a:avLst/>
                      </a:prstGeom>
                      <a:noFill/>
                      <a:ln>
                        <a:noFill/>
                      </a:ln>
                      <a:effectLst/>
                    </p:spPr>
                  </p:pic>
                </p:oleObj>
              </mc:Fallback>
            </mc:AlternateContent>
          </a:graphicData>
        </a:graphic>
      </p:graphicFrame>
      <p:sp>
        <p:nvSpPr>
          <p:cNvPr id="3" name="Left Arrow 2"/>
          <p:cNvSpPr/>
          <p:nvPr/>
        </p:nvSpPr>
        <p:spPr bwMode="auto">
          <a:xfrm rot="1800000">
            <a:off x="4611274" y="4352468"/>
            <a:ext cx="2752700" cy="579924"/>
          </a:xfrm>
          <a:prstGeom prst="leftArrow">
            <a:avLst/>
          </a:prstGeom>
          <a:solidFill>
            <a:srgbClr val="FF0000">
              <a:alpha val="50000"/>
            </a:srgbClr>
          </a:solidFill>
          <a:ln w="9525" cap="flat" cmpd="sng" algn="ctr">
            <a:noFill/>
            <a:prstDash val="solid"/>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algn="ctr" defTabSz="915680"/>
            <a:endParaRPr lang="en-US" sz="1803" b="1" dirty="0" err="1">
              <a:solidFill>
                <a:srgbClr val="FAFD00"/>
              </a:solidFill>
              <a:latin typeface="Arial" panose="020B0604020202020204" pitchFamily="34" charset="0"/>
              <a:ea typeface="ＭＳ Ｐゴシック" panose="020B0600070205080204" pitchFamily="34" charset="-128"/>
            </a:endParaRPr>
          </a:p>
        </p:txBody>
      </p:sp>
      <p:sp>
        <p:nvSpPr>
          <p:cNvPr id="8" name="Rectangle 33"/>
          <p:cNvSpPr>
            <a:spLocks noChangeArrowheads="1"/>
          </p:cNvSpPr>
          <p:nvPr/>
        </p:nvSpPr>
        <p:spPr bwMode="auto">
          <a:xfrm>
            <a:off x="7545814" y="4815939"/>
            <a:ext cx="2969787" cy="1939246"/>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614" tIns="44512" rIns="90614" bIns="44512">
            <a:spAutoFit/>
          </a:bodyPr>
          <a:lstStyle/>
          <a:p>
            <a:pPr defTabSz="915680"/>
            <a:r>
              <a:rPr lang="en-US" altLang="zh-CN" sz="2003" b="1" dirty="0">
                <a:solidFill>
                  <a:srgbClr val="FF0000"/>
                </a:solidFill>
                <a:latin typeface="Arial" panose="020B0604020202020204" pitchFamily="34" charset="0"/>
                <a:ea typeface="ＭＳ Ｐゴシック" panose="020B0600070205080204" pitchFamily="34" charset="-128"/>
              </a:rPr>
              <a:t>The detector plane mapped onto</a:t>
            </a:r>
          </a:p>
          <a:p>
            <a:pPr defTabSz="915680"/>
            <a:r>
              <a:rPr lang="en-US" altLang="zh-CN" sz="2003" b="1" dirty="0">
                <a:solidFill>
                  <a:srgbClr val="FF0000"/>
                </a:solidFill>
                <a:latin typeface="Arial" panose="020B0604020202020204" pitchFamily="34" charset="0"/>
                <a:ea typeface="ＭＳ Ｐゴシック" panose="020B0600070205080204" pitchFamily="34" charset="-128"/>
              </a:rPr>
              <a:t>the </a:t>
            </a:r>
            <a:r>
              <a:rPr lang="en-US" altLang="zh-CN" sz="2003" b="1" i="1" dirty="0">
                <a:solidFill>
                  <a:srgbClr val="FF0000"/>
                </a:solidFill>
                <a:latin typeface="Arial" panose="020B0604020202020204" pitchFamily="34" charset="0"/>
                <a:ea typeface="ＭＳ Ｐゴシック" panose="020B0600070205080204" pitchFamily="34" charset="-128"/>
              </a:rPr>
              <a:t>t-z</a:t>
            </a:r>
            <a:r>
              <a:rPr lang="en-US" altLang="zh-CN" sz="2003" b="1" dirty="0">
                <a:solidFill>
                  <a:srgbClr val="FF0000"/>
                </a:solidFill>
                <a:latin typeface="Arial" panose="020B0604020202020204" pitchFamily="34" charset="0"/>
                <a:ea typeface="ＭＳ Ｐゴシック" panose="020B0600070205080204" pitchFamily="34" charset="-128"/>
              </a:rPr>
              <a:t> plane</a:t>
            </a:r>
          </a:p>
          <a:p>
            <a:pPr defTabSz="915680"/>
            <a:r>
              <a:rPr lang="en-US" altLang="zh-CN" sz="2003" dirty="0">
                <a:solidFill>
                  <a:srgbClr val="FF0000"/>
                </a:solidFill>
                <a:latin typeface="Arial" panose="020B0604020202020204" pitchFamily="34" charset="0"/>
                <a:ea typeface="ＭＳ Ｐゴシック" panose="020B0600070205080204" pitchFamily="34" charset="-128"/>
              </a:rPr>
              <a:t>(which is convenient, being consistent to the fan-beam case)</a:t>
            </a:r>
            <a:endParaRPr lang="en-US" altLang="zh-CN" sz="2003" dirty="0">
              <a:solidFill>
                <a:srgbClr val="0000FF"/>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88319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Cone-Beam to Fan-Beam Data (Point-wise)</a:t>
            </a:r>
            <a:endParaRPr lang="en-US" sz="4400" dirty="0"/>
          </a:p>
        </p:txBody>
      </p:sp>
      <p:sp>
        <p:nvSpPr>
          <p:cNvPr id="4" name="Freeform 9" descr="20%"/>
          <p:cNvSpPr>
            <a:spLocks/>
          </p:cNvSpPr>
          <p:nvPr/>
        </p:nvSpPr>
        <p:spPr bwMode="auto">
          <a:xfrm>
            <a:off x="3200483" y="2986824"/>
            <a:ext cx="3872529" cy="1775704"/>
          </a:xfrm>
          <a:custGeom>
            <a:avLst/>
            <a:gdLst>
              <a:gd name="T0" fmla="*/ 0 w 2436"/>
              <a:gd name="T1" fmla="*/ 633 h 1117"/>
              <a:gd name="T2" fmla="*/ 2435 w 2436"/>
              <a:gd name="T3" fmla="*/ 0 h 1117"/>
              <a:gd name="T4" fmla="*/ 2435 w 2436"/>
              <a:gd name="T5" fmla="*/ 1116 h 1117"/>
              <a:gd name="T6" fmla="*/ 0 w 2436"/>
              <a:gd name="T7" fmla="*/ 633 h 1117"/>
            </a:gdLst>
            <a:ahLst/>
            <a:cxnLst>
              <a:cxn ang="0">
                <a:pos x="T0" y="T1"/>
              </a:cxn>
              <a:cxn ang="0">
                <a:pos x="T2" y="T3"/>
              </a:cxn>
              <a:cxn ang="0">
                <a:pos x="T4" y="T5"/>
              </a:cxn>
              <a:cxn ang="0">
                <a:pos x="T6" y="T7"/>
              </a:cxn>
            </a:cxnLst>
            <a:rect l="0" t="0" r="r" b="b"/>
            <a:pathLst>
              <a:path w="2436" h="1117">
                <a:moveTo>
                  <a:pt x="0" y="633"/>
                </a:moveTo>
                <a:lnTo>
                  <a:pt x="2435" y="0"/>
                </a:lnTo>
                <a:lnTo>
                  <a:pt x="2435" y="1116"/>
                </a:lnTo>
                <a:lnTo>
                  <a:pt x="0" y="633"/>
                </a:lnTo>
              </a:path>
            </a:pathLst>
          </a:custGeom>
          <a:pattFill prst="pct20">
            <a:fgClr>
              <a:srgbClr val="99CCFF"/>
            </a:fgClr>
            <a:bgClr>
              <a:srgbClr val="FFFFFF"/>
            </a:bgClr>
          </a:pattFill>
          <a:ln w="50800" cap="rnd" cmpd="sng">
            <a:solidFill>
              <a:srgbClr val="99CC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5" name="Line 33"/>
          <p:cNvSpPr>
            <a:spLocks noChangeShapeType="1"/>
          </p:cNvSpPr>
          <p:nvPr/>
        </p:nvSpPr>
        <p:spPr bwMode="auto">
          <a:xfrm>
            <a:off x="3235457" y="3991520"/>
            <a:ext cx="4959889" cy="400606"/>
          </a:xfrm>
          <a:prstGeom prst="line">
            <a:avLst/>
          </a:prstGeom>
          <a:noFill/>
          <a:ln w="508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6" name="Arc 7"/>
          <p:cNvSpPr>
            <a:spLocks/>
          </p:cNvSpPr>
          <p:nvPr/>
        </p:nvSpPr>
        <p:spPr bwMode="auto">
          <a:xfrm>
            <a:off x="7197009" y="2815136"/>
            <a:ext cx="225739" cy="1729602"/>
          </a:xfrm>
          <a:custGeom>
            <a:avLst/>
            <a:gdLst>
              <a:gd name="G0" fmla="+- 0 0 0"/>
              <a:gd name="G1" fmla="+- 0 0 0"/>
              <a:gd name="G2" fmla="+- 21600 0 0"/>
              <a:gd name="T0" fmla="*/ 21273 w 21273"/>
              <a:gd name="T1" fmla="*/ 3746 h 21600"/>
              <a:gd name="T2" fmla="*/ 0 w 21273"/>
              <a:gd name="T3" fmla="*/ 21600 h 21600"/>
              <a:gd name="T4" fmla="*/ 0 w 21273"/>
              <a:gd name="T5" fmla="*/ 0 h 21600"/>
            </a:gdLst>
            <a:ahLst/>
            <a:cxnLst>
              <a:cxn ang="0">
                <a:pos x="T0" y="T1"/>
              </a:cxn>
              <a:cxn ang="0">
                <a:pos x="T2" y="T3"/>
              </a:cxn>
              <a:cxn ang="0">
                <a:pos x="T4" y="T5"/>
              </a:cxn>
            </a:cxnLst>
            <a:rect l="0" t="0" r="r" b="b"/>
            <a:pathLst>
              <a:path w="21273" h="21600" fill="none" extrusionOk="0">
                <a:moveTo>
                  <a:pt x="21272" y="3745"/>
                </a:moveTo>
                <a:cubicBezTo>
                  <a:pt x="19454" y="14071"/>
                  <a:pt x="10484" y="21599"/>
                  <a:pt x="0" y="21599"/>
                </a:cubicBezTo>
              </a:path>
              <a:path w="21273" h="21600" stroke="0" extrusionOk="0">
                <a:moveTo>
                  <a:pt x="21272" y="3745"/>
                </a:moveTo>
                <a:cubicBezTo>
                  <a:pt x="19454" y="14071"/>
                  <a:pt x="10484" y="21599"/>
                  <a:pt x="0" y="21599"/>
                </a:cubicBezTo>
                <a:lnTo>
                  <a:pt x="0" y="0"/>
                </a:lnTo>
                <a:close/>
              </a:path>
            </a:pathLst>
          </a:custGeom>
          <a:noFill/>
          <a:ln w="50800" cap="rnd">
            <a:solidFill>
              <a:srgbClr val="009900"/>
            </a:solidFill>
            <a:round/>
            <a:headEnd type="triangle" w="med" len="med"/>
            <a:tailEnd/>
          </a:ln>
          <a:effectLst/>
          <a:extLst>
            <a:ext uri="{909E8E84-426E-40DD-AFC4-6F175D3DCCD1}">
              <a14:hiddenFill xmlns:a14="http://schemas.microsoft.com/office/drawing/2010/main">
                <a:solidFill>
                  <a:srgbClr val="00279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7" name="Line 8"/>
          <p:cNvSpPr>
            <a:spLocks noChangeShapeType="1"/>
          </p:cNvSpPr>
          <p:nvPr/>
        </p:nvSpPr>
        <p:spPr bwMode="auto">
          <a:xfrm flipV="1">
            <a:off x="3178228" y="4544739"/>
            <a:ext cx="4349441" cy="559577"/>
          </a:xfrm>
          <a:prstGeom prst="line">
            <a:avLst/>
          </a:prstGeom>
          <a:noFill/>
          <a:ln w="508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8" name="Line 11"/>
          <p:cNvSpPr>
            <a:spLocks noChangeShapeType="1"/>
          </p:cNvSpPr>
          <p:nvPr/>
        </p:nvSpPr>
        <p:spPr bwMode="auto">
          <a:xfrm flipV="1">
            <a:off x="3187765" y="2827854"/>
            <a:ext cx="4715074" cy="2282821"/>
          </a:xfrm>
          <a:prstGeom prst="line">
            <a:avLst/>
          </a:prstGeom>
          <a:noFill/>
          <a:ln w="508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9" name="Freeform 12"/>
          <p:cNvSpPr>
            <a:spLocks/>
          </p:cNvSpPr>
          <p:nvPr/>
        </p:nvSpPr>
        <p:spPr bwMode="auto">
          <a:xfrm>
            <a:off x="4539017" y="2439965"/>
            <a:ext cx="2430664" cy="2030058"/>
          </a:xfrm>
          <a:custGeom>
            <a:avLst/>
            <a:gdLst>
              <a:gd name="T0" fmla="*/ 764 w 1529"/>
              <a:gd name="T1" fmla="*/ 0 h 1277"/>
              <a:gd name="T2" fmla="*/ 1528 w 1529"/>
              <a:gd name="T3" fmla="*/ 1085 h 1277"/>
              <a:gd name="T4" fmla="*/ 648 w 1529"/>
              <a:gd name="T5" fmla="*/ 1276 h 1277"/>
              <a:gd name="T6" fmla="*/ 0 w 1529"/>
              <a:gd name="T7" fmla="*/ 750 h 1277"/>
              <a:gd name="T8" fmla="*/ 764 w 1529"/>
              <a:gd name="T9" fmla="*/ 0 h 1277"/>
            </a:gdLst>
            <a:ahLst/>
            <a:cxnLst>
              <a:cxn ang="0">
                <a:pos x="T0" y="T1"/>
              </a:cxn>
              <a:cxn ang="0">
                <a:pos x="T2" y="T3"/>
              </a:cxn>
              <a:cxn ang="0">
                <a:pos x="T4" y="T5"/>
              </a:cxn>
              <a:cxn ang="0">
                <a:pos x="T6" y="T7"/>
              </a:cxn>
              <a:cxn ang="0">
                <a:pos x="T8" y="T9"/>
              </a:cxn>
            </a:cxnLst>
            <a:rect l="0" t="0" r="r" b="b"/>
            <a:pathLst>
              <a:path w="1529" h="1277">
                <a:moveTo>
                  <a:pt x="764" y="0"/>
                </a:moveTo>
                <a:lnTo>
                  <a:pt x="1528" y="1085"/>
                </a:lnTo>
                <a:lnTo>
                  <a:pt x="648" y="1276"/>
                </a:lnTo>
                <a:lnTo>
                  <a:pt x="0" y="750"/>
                </a:lnTo>
                <a:lnTo>
                  <a:pt x="764" y="0"/>
                </a:lnTo>
              </a:path>
            </a:pathLst>
          </a:custGeom>
          <a:solidFill>
            <a:srgbClr val="FF0000"/>
          </a:solidFill>
          <a:ln w="508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10" name="Rectangle 16"/>
          <p:cNvSpPr>
            <a:spLocks noChangeArrowheads="1"/>
          </p:cNvSpPr>
          <p:nvPr/>
        </p:nvSpPr>
        <p:spPr bwMode="auto">
          <a:xfrm>
            <a:off x="7462491" y="3231640"/>
            <a:ext cx="374020" cy="589891"/>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14" tIns="44512" rIns="90614" bIns="44512">
            <a:spAutoFit/>
          </a:bodyPr>
          <a:lstStyle/>
          <a:p>
            <a:pPr defTabSz="915680">
              <a:lnSpc>
                <a:spcPct val="90000"/>
              </a:lnSpc>
            </a:pPr>
            <a:r>
              <a:rPr lang="en-US" altLang="en-US" sz="3605" b="1">
                <a:solidFill>
                  <a:srgbClr val="FFFFFF"/>
                </a:solidFill>
                <a:latin typeface="Symbol" panose="05050102010706020507" pitchFamily="18" charset="2"/>
                <a:ea typeface="+mn-ea"/>
              </a:rPr>
              <a:t></a:t>
            </a:r>
          </a:p>
        </p:txBody>
      </p:sp>
      <p:sp>
        <p:nvSpPr>
          <p:cNvPr id="11" name="Line 17"/>
          <p:cNvSpPr>
            <a:spLocks noChangeShapeType="1"/>
          </p:cNvSpPr>
          <p:nvPr/>
        </p:nvSpPr>
        <p:spPr bwMode="auto">
          <a:xfrm flipV="1">
            <a:off x="3127357" y="3959725"/>
            <a:ext cx="4705535" cy="114459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12" name="Arc 20"/>
          <p:cNvSpPr>
            <a:spLocks/>
          </p:cNvSpPr>
          <p:nvPr/>
        </p:nvSpPr>
        <p:spPr bwMode="auto">
          <a:xfrm>
            <a:off x="3027206" y="4748222"/>
            <a:ext cx="604089" cy="68039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50800" cap="rnd">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13" name="Oval 22"/>
          <p:cNvSpPr>
            <a:spLocks noChangeArrowheads="1"/>
          </p:cNvSpPr>
          <p:nvPr/>
        </p:nvSpPr>
        <p:spPr bwMode="auto">
          <a:xfrm>
            <a:off x="2987462" y="5002574"/>
            <a:ext cx="247994" cy="247994"/>
          </a:xfrm>
          <a:prstGeom prst="ellipse">
            <a:avLst/>
          </a:prstGeom>
          <a:solidFill>
            <a:srgbClr val="FF0000"/>
          </a:solidFill>
          <a:ln w="508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14" name="Oval 23"/>
          <p:cNvSpPr>
            <a:spLocks noChangeArrowheads="1"/>
          </p:cNvSpPr>
          <p:nvPr/>
        </p:nvSpPr>
        <p:spPr bwMode="auto">
          <a:xfrm>
            <a:off x="3025615" y="3877061"/>
            <a:ext cx="247994" cy="247994"/>
          </a:xfrm>
          <a:prstGeom prst="ellipse">
            <a:avLst/>
          </a:prstGeom>
          <a:solidFill>
            <a:srgbClr val="99CCFF"/>
          </a:solidFill>
          <a:ln w="5080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sp>
        <p:nvSpPr>
          <p:cNvPr id="15" name="Rectangle 24"/>
          <p:cNvSpPr>
            <a:spLocks noChangeArrowheads="1"/>
          </p:cNvSpPr>
          <p:nvPr/>
        </p:nvSpPr>
        <p:spPr bwMode="auto">
          <a:xfrm>
            <a:off x="2111129" y="4967287"/>
            <a:ext cx="1154429" cy="644661"/>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614" tIns="44512" rIns="90614" bIns="44512">
            <a:spAutoFit/>
          </a:bodyPr>
          <a:lstStyle/>
          <a:p>
            <a:pPr defTabSz="915680">
              <a:lnSpc>
                <a:spcPct val="90000"/>
              </a:lnSpc>
            </a:pPr>
            <a:r>
              <a:rPr lang="en-US" altLang="en-US" sz="2003" b="1" dirty="0">
                <a:solidFill>
                  <a:srgbClr val="FFFFFF"/>
                </a:solidFill>
                <a:latin typeface="Arial" panose="020B0604020202020204" pitchFamily="34" charset="0"/>
                <a:ea typeface="+mn-ea"/>
              </a:rPr>
              <a:t>X-ray source</a:t>
            </a:r>
          </a:p>
        </p:txBody>
      </p:sp>
      <p:graphicFrame>
        <p:nvGraphicFramePr>
          <p:cNvPr id="16" name="Object 26"/>
          <p:cNvGraphicFramePr>
            <a:graphicFrameLocks noChangeAspect="1"/>
          </p:cNvGraphicFramePr>
          <p:nvPr/>
        </p:nvGraphicFramePr>
        <p:xfrm>
          <a:off x="8263703" y="4182286"/>
          <a:ext cx="1818626" cy="497579"/>
        </p:xfrm>
        <a:graphic>
          <a:graphicData uri="http://schemas.openxmlformats.org/presentationml/2006/ole">
            <mc:AlternateContent xmlns:mc="http://schemas.openxmlformats.org/markup-compatibility/2006">
              <mc:Choice xmlns:v="urn:schemas-microsoft-com:vml" Requires="v">
                <p:oleObj spid="_x0000_s9248" name="Equation" r:id="rId3" imgW="774360" imgH="190440" progId="Equation.3">
                  <p:embed/>
                </p:oleObj>
              </mc:Choice>
              <mc:Fallback>
                <p:oleObj name="Equation" r:id="rId3" imgW="774360" imgH="190440" progId="Equation.3">
                  <p:embed/>
                  <p:pic>
                    <p:nvPicPr>
                      <p:cNvPr id="16"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703" y="4182286"/>
                        <a:ext cx="1818626" cy="497579"/>
                      </a:xfrm>
                      <a:prstGeom prst="rect">
                        <a:avLst/>
                      </a:prstGeom>
                      <a:solidFill>
                        <a:srgbClr val="FFFF00"/>
                      </a:solidFill>
                      <a:ln w="50800">
                        <a:solidFill>
                          <a:srgbClr val="99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9"/>
          <p:cNvSpPr>
            <a:spLocks noChangeArrowheads="1"/>
          </p:cNvSpPr>
          <p:nvPr/>
        </p:nvSpPr>
        <p:spPr bwMode="auto">
          <a:xfrm>
            <a:off x="2782390" y="3058363"/>
            <a:ext cx="2038840" cy="645431"/>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14" tIns="44512" rIns="90614" bIns="44512">
            <a:spAutoFit/>
          </a:bodyPr>
          <a:lstStyle/>
          <a:p>
            <a:pPr defTabSz="915680">
              <a:lnSpc>
                <a:spcPct val="90000"/>
              </a:lnSpc>
            </a:pPr>
            <a:r>
              <a:rPr lang="en-US" altLang="en-US" sz="2003" b="1">
                <a:solidFill>
                  <a:srgbClr val="FFFFFF"/>
                </a:solidFill>
                <a:latin typeface="Arial" panose="020B0604020202020204" pitchFamily="34" charset="0"/>
                <a:ea typeface="+mn-ea"/>
              </a:rPr>
              <a:t>Virtual in-plane</a:t>
            </a:r>
          </a:p>
          <a:p>
            <a:pPr defTabSz="915680">
              <a:lnSpc>
                <a:spcPct val="90000"/>
              </a:lnSpc>
            </a:pPr>
            <a:r>
              <a:rPr lang="en-US" altLang="en-US" sz="2003" b="1">
                <a:solidFill>
                  <a:srgbClr val="FFFFFF"/>
                </a:solidFill>
                <a:latin typeface="Arial" panose="020B0604020202020204" pitchFamily="34" charset="0"/>
                <a:ea typeface="+mn-ea"/>
              </a:rPr>
              <a:t>X-ray source</a:t>
            </a:r>
          </a:p>
        </p:txBody>
      </p:sp>
      <p:sp>
        <p:nvSpPr>
          <p:cNvPr id="18" name="Rectangle 30"/>
          <p:cNvSpPr>
            <a:spLocks noChangeArrowheads="1"/>
          </p:cNvSpPr>
          <p:nvPr/>
        </p:nvSpPr>
        <p:spPr bwMode="auto">
          <a:xfrm>
            <a:off x="5014341" y="3611581"/>
            <a:ext cx="1685495" cy="367663"/>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14" tIns="44512" rIns="90614" bIns="44512">
            <a:spAutoFit/>
          </a:bodyPr>
          <a:lstStyle/>
          <a:p>
            <a:pPr defTabSz="915680">
              <a:lnSpc>
                <a:spcPct val="90000"/>
              </a:lnSpc>
            </a:pPr>
            <a:r>
              <a:rPr lang="en-US" altLang="en-US" sz="2003" b="1">
                <a:solidFill>
                  <a:srgbClr val="FFFFFF"/>
                </a:solidFill>
                <a:latin typeface="Arial" panose="020B0604020202020204" pitchFamily="34" charset="0"/>
                <a:ea typeface="+mn-ea"/>
              </a:rPr>
              <a:t>Object point</a:t>
            </a:r>
          </a:p>
        </p:txBody>
      </p:sp>
      <p:sp>
        <p:nvSpPr>
          <p:cNvPr id="19" name="Rectangle 31"/>
          <p:cNvSpPr>
            <a:spLocks noChangeArrowheads="1"/>
          </p:cNvSpPr>
          <p:nvPr/>
        </p:nvSpPr>
        <p:spPr bwMode="auto">
          <a:xfrm>
            <a:off x="5910936" y="2409762"/>
            <a:ext cx="1322905" cy="367663"/>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14" tIns="44512" rIns="90614" bIns="44512">
            <a:spAutoFit/>
          </a:bodyPr>
          <a:lstStyle/>
          <a:p>
            <a:pPr defTabSz="915680">
              <a:lnSpc>
                <a:spcPct val="90000"/>
              </a:lnSpc>
            </a:pPr>
            <a:r>
              <a:rPr lang="en-US" altLang="en-US" sz="2003" b="1">
                <a:solidFill>
                  <a:srgbClr val="FFFFFF"/>
                </a:solidFill>
                <a:latin typeface="Arial" panose="020B0604020202020204" pitchFamily="34" charset="0"/>
                <a:ea typeface="+mn-ea"/>
              </a:rPr>
              <a:t>Tilted fan</a:t>
            </a:r>
          </a:p>
        </p:txBody>
      </p:sp>
      <p:sp>
        <p:nvSpPr>
          <p:cNvPr id="20" name="Rectangle 32"/>
          <p:cNvSpPr>
            <a:spLocks noChangeArrowheads="1"/>
          </p:cNvSpPr>
          <p:nvPr/>
        </p:nvSpPr>
        <p:spPr bwMode="auto">
          <a:xfrm>
            <a:off x="7799508" y="3478045"/>
            <a:ext cx="1696924" cy="367663"/>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14" tIns="44512" rIns="90614" bIns="44512">
            <a:spAutoFit/>
          </a:bodyPr>
          <a:lstStyle/>
          <a:p>
            <a:pPr defTabSz="915680">
              <a:lnSpc>
                <a:spcPct val="90000"/>
              </a:lnSpc>
            </a:pPr>
            <a:r>
              <a:rPr lang="en-US" altLang="en-US" sz="2003" b="1">
                <a:solidFill>
                  <a:srgbClr val="FFFFFF"/>
                </a:solidFill>
                <a:latin typeface="Arial" panose="020B0604020202020204" pitchFamily="34" charset="0"/>
                <a:ea typeface="+mn-ea"/>
              </a:rPr>
              <a:t>Tilting angle</a:t>
            </a:r>
          </a:p>
        </p:txBody>
      </p:sp>
      <p:sp>
        <p:nvSpPr>
          <p:cNvPr id="21" name="Oval 21"/>
          <p:cNvSpPr>
            <a:spLocks noChangeArrowheads="1"/>
          </p:cNvSpPr>
          <p:nvPr/>
        </p:nvSpPr>
        <p:spPr bwMode="auto">
          <a:xfrm>
            <a:off x="4990494" y="4010596"/>
            <a:ext cx="247994" cy="247994"/>
          </a:xfrm>
          <a:prstGeom prst="ellipse">
            <a:avLst/>
          </a:prstGeom>
          <a:solidFill>
            <a:srgbClr val="009900"/>
          </a:solidFill>
          <a:ln w="508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graphicFrame>
        <p:nvGraphicFramePr>
          <p:cNvPr id="22" name="Object 34"/>
          <p:cNvGraphicFramePr>
            <a:graphicFrameLocks noChangeAspect="1"/>
          </p:cNvGraphicFramePr>
          <p:nvPr/>
        </p:nvGraphicFramePr>
        <p:xfrm>
          <a:off x="7980735" y="2535348"/>
          <a:ext cx="1314688" cy="497579"/>
        </p:xfrm>
        <a:graphic>
          <a:graphicData uri="http://schemas.openxmlformats.org/presentationml/2006/ole">
            <mc:AlternateContent xmlns:mc="http://schemas.openxmlformats.org/markup-compatibility/2006">
              <mc:Choice xmlns:v="urn:schemas-microsoft-com:vml" Requires="v">
                <p:oleObj spid="_x0000_s9249" name="Equation" r:id="rId5" imgW="558720" imgH="190440" progId="Equation.3">
                  <p:embed/>
                </p:oleObj>
              </mc:Choice>
              <mc:Fallback>
                <p:oleObj name="Equation" r:id="rId5" imgW="558720" imgH="190440" progId="Equation.3">
                  <p:embed/>
                  <p:pic>
                    <p:nvPicPr>
                      <p:cNvPr id="22"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0735" y="2535348"/>
                        <a:ext cx="1314688" cy="497579"/>
                      </a:xfrm>
                      <a:prstGeom prst="rect">
                        <a:avLst/>
                      </a:prstGeom>
                      <a:solidFill>
                        <a:srgbClr val="FFFF00"/>
                      </a:solidFill>
                      <a:ln w="50800">
                        <a:solidFill>
                          <a:srgbClr val="00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13"/>
          <p:cNvSpPr>
            <a:spLocks noChangeShapeType="1"/>
          </p:cNvSpPr>
          <p:nvPr/>
        </p:nvSpPr>
        <p:spPr bwMode="auto">
          <a:xfrm flipV="1">
            <a:off x="3127356" y="2032999"/>
            <a:ext cx="2995010" cy="3071316"/>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5680">
              <a:lnSpc>
                <a:spcPct val="90000"/>
              </a:lnSpc>
            </a:pPr>
            <a:endParaRPr lang="en-US" sz="3204" b="1">
              <a:solidFill>
                <a:srgbClr val="FFFFFF"/>
              </a:solidFill>
              <a:latin typeface="Times New Roman" panose="02020603050405020304" pitchFamily="18" charset="0"/>
              <a:ea typeface="+mn-ea"/>
            </a:endParaRPr>
          </a:p>
        </p:txBody>
      </p:sp>
      <p:graphicFrame>
        <p:nvGraphicFramePr>
          <p:cNvPr id="24" name="Object 26"/>
          <p:cNvGraphicFramePr>
            <a:graphicFrameLocks noChangeAspect="1"/>
          </p:cNvGraphicFramePr>
          <p:nvPr/>
        </p:nvGraphicFramePr>
        <p:xfrm>
          <a:off x="7572375" y="3340100"/>
          <a:ext cx="328613" cy="430213"/>
        </p:xfrm>
        <a:graphic>
          <a:graphicData uri="http://schemas.openxmlformats.org/presentationml/2006/ole">
            <mc:AlternateContent xmlns:mc="http://schemas.openxmlformats.org/markup-compatibility/2006">
              <mc:Choice xmlns:v="urn:schemas-microsoft-com:vml" Requires="v">
                <p:oleObj spid="_x0000_s9250" name="Equation" r:id="rId7" imgW="139680" imgH="164880" progId="Equation.DSMT4">
                  <p:embed/>
                </p:oleObj>
              </mc:Choice>
              <mc:Fallback>
                <p:oleObj name="Equation" r:id="rId7" imgW="139680" imgH="164880" progId="Equation.DSMT4">
                  <p:embed/>
                  <p:pic>
                    <p:nvPicPr>
                      <p:cNvPr id="24" name="Object 26"/>
                      <p:cNvPicPr>
                        <a:picLocks noChangeAspect="1" noChangeArrowheads="1"/>
                      </p:cNvPicPr>
                      <p:nvPr/>
                    </p:nvPicPr>
                    <p:blipFill>
                      <a:blip r:embed="rId8"/>
                      <a:srcRect/>
                      <a:stretch>
                        <a:fillRect/>
                      </a:stretch>
                    </p:blipFill>
                    <p:spPr bwMode="auto">
                      <a:xfrm>
                        <a:off x="7572375" y="3340100"/>
                        <a:ext cx="328613" cy="430213"/>
                      </a:xfrm>
                      <a:prstGeom prst="rect">
                        <a:avLst/>
                      </a:prstGeom>
                      <a:noFill/>
                      <a:ln w="50800">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329764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Cone-Beam to Fan-Beam Data (Segment-wise)</a:t>
            </a:r>
            <a:endParaRPr lang="en-US" sz="4400" dirty="0"/>
          </a:p>
        </p:txBody>
      </p:sp>
      <p:pic>
        <p:nvPicPr>
          <p:cNvPr id="4" name="Picture 3"/>
          <p:cNvPicPr>
            <a:picLocks noChangeAspect="1"/>
          </p:cNvPicPr>
          <p:nvPr/>
        </p:nvPicPr>
        <p:blipFill>
          <a:blip r:embed="rId2"/>
          <a:stretch>
            <a:fillRect/>
          </a:stretch>
        </p:blipFill>
        <p:spPr>
          <a:xfrm>
            <a:off x="2711624" y="1509001"/>
            <a:ext cx="6768752" cy="4703329"/>
          </a:xfrm>
          <a:prstGeom prst="rect">
            <a:avLst/>
          </a:prstGeom>
        </p:spPr>
      </p:pic>
      <p:sp>
        <p:nvSpPr>
          <p:cNvPr id="5" name="Rectangle 4"/>
          <p:cNvSpPr/>
          <p:nvPr/>
        </p:nvSpPr>
        <p:spPr>
          <a:xfrm>
            <a:off x="1137314" y="6294868"/>
            <a:ext cx="11054686" cy="523220"/>
          </a:xfrm>
          <a:prstGeom prst="rect">
            <a:avLst/>
          </a:prstGeom>
        </p:spPr>
        <p:txBody>
          <a:bodyPr wrap="square">
            <a:spAutoFit/>
          </a:bodyPr>
          <a:lstStyle/>
          <a:p>
            <a:pPr algn="just">
              <a:spcBef>
                <a:spcPts val="0"/>
              </a:spcBef>
              <a:spcAft>
                <a:spcPts val="0"/>
              </a:spcAft>
              <a:tabLst>
                <a:tab pos="457200" algn="l"/>
              </a:tabLst>
            </a:pPr>
            <a:r>
              <a:rPr lang="en-US" sz="1400" b="1" dirty="0">
                <a:solidFill>
                  <a:srgbClr val="FF9900"/>
                </a:solidFill>
                <a:latin typeface="Arial" panose="020B0604020202020204" pitchFamily="34" charset="0"/>
                <a:ea typeface="SimSun" panose="02010600030101010101" pitchFamily="2" charset="-122"/>
              </a:rPr>
              <a:t>Wang G, Zhao SY, Cheng PC: Exact and approximate cone-beam X-ray </a:t>
            </a:r>
            <a:r>
              <a:rPr lang="en-US" sz="1400" b="1" dirty="0" err="1">
                <a:solidFill>
                  <a:srgbClr val="FF9900"/>
                </a:solidFill>
                <a:latin typeface="Arial" panose="020B0604020202020204" pitchFamily="34" charset="0"/>
                <a:ea typeface="SimSun" panose="02010600030101010101" pitchFamily="2" charset="-122"/>
              </a:rPr>
              <a:t>microtomography</a:t>
            </a:r>
            <a:r>
              <a:rPr lang="en-US" sz="1400" b="1" dirty="0">
                <a:solidFill>
                  <a:srgbClr val="FF9900"/>
                </a:solidFill>
                <a:latin typeface="Arial" panose="020B0604020202020204" pitchFamily="34" charset="0"/>
                <a:ea typeface="SimSun" panose="02010600030101010101" pitchFamily="2" charset="-122"/>
              </a:rPr>
              <a:t> (Chap. 1). Focus on multidimensional microscopy (I) (Editors: Cheng PC, Huang PP, Wu JL, Wang G, Kim HG), World Scientific, Singapore, 233-261, 1999 </a:t>
            </a:r>
            <a:endParaRPr lang="en-US" sz="1600" b="1" dirty="0">
              <a:solidFill>
                <a:srgbClr val="FF9900"/>
              </a:solidFill>
              <a:latin typeface="Times New Roman" panose="02020603050405020304" pitchFamily="18" charset="0"/>
              <a:ea typeface="SimSun" panose="02010600030101010101" pitchFamily="2" charset="-122"/>
            </a:endParaRPr>
          </a:p>
        </p:txBody>
      </p:sp>
      <p:cxnSp>
        <p:nvCxnSpPr>
          <p:cNvPr id="6" name="Straight Connector 5"/>
          <p:cNvCxnSpPr/>
          <p:nvPr/>
        </p:nvCxnSpPr>
        <p:spPr>
          <a:xfrm flipV="1">
            <a:off x="4895385" y="2932771"/>
            <a:ext cx="1200615" cy="51295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06536" y="3245004"/>
            <a:ext cx="1037064" cy="0"/>
          </a:xfrm>
          <a:prstGeom prst="line">
            <a:avLst/>
          </a:prstGeom>
          <a:ln w="63500">
            <a:solidFill>
              <a:srgbClr val="FF99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79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2268" y="1263042"/>
            <a:ext cx="7791188" cy="5065587"/>
          </a:xfrm>
          <a:prstGeom prst="rect">
            <a:avLst/>
          </a:prstGeom>
        </p:spPr>
      </p:pic>
      <p:sp>
        <p:nvSpPr>
          <p:cNvPr id="2" name="Title 1"/>
          <p:cNvSpPr>
            <a:spLocks noGrp="1"/>
          </p:cNvSpPr>
          <p:nvPr>
            <p:ph type="title"/>
          </p:nvPr>
        </p:nvSpPr>
        <p:spPr/>
        <p:txBody>
          <a:bodyPr/>
          <a:lstStyle/>
          <a:p>
            <a:pPr algn="ctr"/>
            <a:r>
              <a:rPr lang="en-US" sz="4400" dirty="0"/>
              <a:t>Cone-beam Data Correction</a:t>
            </a:r>
          </a:p>
        </p:txBody>
      </p:sp>
      <mc:AlternateContent xmlns:mc="http://schemas.openxmlformats.org/markup-compatibility/2006" xmlns:a14="http://schemas.microsoft.com/office/drawing/2010/main">
        <mc:Choice Requires="a14">
          <p:sp>
            <p:nvSpPr>
              <p:cNvPr id="6" name="Rectangle 5"/>
              <p:cNvSpPr/>
              <p:nvPr/>
            </p:nvSpPr>
            <p:spPr>
              <a:xfrm>
                <a:off x="2273678" y="4970241"/>
                <a:ext cx="7249068" cy="1194100"/>
              </a:xfrm>
              <a:prstGeom prst="rect">
                <a:avLst/>
              </a:prstGeom>
            </p:spPr>
            <p:txBody>
              <a:bodyPr wrap="square">
                <a:spAutoFit/>
              </a:bodyPr>
              <a:lstStyle/>
              <a:p>
                <a:pPr defTabSz="915680"/>
                <a14:m>
                  <m:oMathPara xmlns:m="http://schemas.openxmlformats.org/officeDocument/2006/math">
                    <m:oMathParaPr>
                      <m:jc m:val="centerGroup"/>
                    </m:oMathParaPr>
                    <m:oMath xmlns:m="http://schemas.openxmlformats.org/officeDocument/2006/math">
                      <m:f>
                        <m:fPr>
                          <m:ctrlPr>
                            <a:rPr lang="en-US" sz="2804" i="1">
                              <a:solidFill>
                                <a:srgbClr val="000000"/>
                              </a:solidFill>
                              <a:latin typeface="Cambria Math" panose="02040503050406030204" pitchFamily="18" charset="0"/>
                            </a:rPr>
                          </m:ctrlPr>
                        </m:fPr>
                        <m:num>
                          <m:r>
                            <a:rPr lang="en-US" sz="2804" i="1">
                              <a:solidFill>
                                <a:srgbClr val="000000"/>
                              </a:solidFill>
                              <a:latin typeface="Cambria Math" panose="02040503050406030204" pitchFamily="18" charset="0"/>
                            </a:rPr>
                            <m:t>𝑅</m:t>
                          </m:r>
                        </m:num>
                        <m:den>
                          <m:rad>
                            <m:radPr>
                              <m:degHide m:val="on"/>
                              <m:ctrlPr>
                                <a:rPr lang="en-US" sz="2804" i="1">
                                  <a:solidFill>
                                    <a:srgbClr val="000000"/>
                                  </a:solidFill>
                                  <a:latin typeface="Cambria Math" panose="02040503050406030204" pitchFamily="18" charset="0"/>
                                </a:rPr>
                              </m:ctrlPr>
                            </m:radPr>
                            <m:deg/>
                            <m:e>
                              <m:sSup>
                                <m:sSupPr>
                                  <m:ctrlPr>
                                    <a:rPr lang="en-US" sz="2804" i="1">
                                      <a:solidFill>
                                        <a:srgbClr val="000000"/>
                                      </a:solidFill>
                                      <a:latin typeface="Cambria Math" panose="02040503050406030204" pitchFamily="18" charset="0"/>
                                    </a:rPr>
                                  </m:ctrlPr>
                                </m:sSupPr>
                                <m:e>
                                  <m:r>
                                    <a:rPr lang="en-US" sz="2804" i="1">
                                      <a:solidFill>
                                        <a:srgbClr val="000000"/>
                                      </a:solidFill>
                                      <a:latin typeface="Cambria Math" panose="02040503050406030204" pitchFamily="18" charset="0"/>
                                    </a:rPr>
                                    <m:t>𝑅</m:t>
                                  </m:r>
                                </m:e>
                                <m:sup>
                                  <m:r>
                                    <a:rPr lang="en-US" sz="2804">
                                      <a:solidFill>
                                        <a:srgbClr val="000000"/>
                                      </a:solidFill>
                                      <a:latin typeface="Cambria Math" panose="02040503050406030204" pitchFamily="18" charset="0"/>
                                    </a:rPr>
                                    <m:t>2</m:t>
                                  </m:r>
                                </m:sup>
                              </m:sSup>
                              <m:r>
                                <a:rPr lang="en-US" sz="2804">
                                  <a:solidFill>
                                    <a:srgbClr val="000000"/>
                                  </a:solidFill>
                                  <a:latin typeface="Cambria Math" panose="02040503050406030204" pitchFamily="18" charset="0"/>
                                </a:rPr>
                                <m:t>+</m:t>
                              </m:r>
                              <m:sSup>
                                <m:sSupPr>
                                  <m:ctrlPr>
                                    <a:rPr lang="en-US" sz="2804" i="1">
                                      <a:solidFill>
                                        <a:srgbClr val="000000"/>
                                      </a:solidFill>
                                      <a:latin typeface="Cambria Math" panose="02040503050406030204" pitchFamily="18" charset="0"/>
                                    </a:rPr>
                                  </m:ctrlPr>
                                </m:sSupPr>
                                <m:e>
                                  <m:r>
                                    <a:rPr lang="en-US" sz="2804" i="1">
                                      <a:solidFill>
                                        <a:srgbClr val="000000"/>
                                      </a:solidFill>
                                      <a:latin typeface="Cambria Math" panose="02040503050406030204" pitchFamily="18" charset="0"/>
                                    </a:rPr>
                                    <m:t>𝑡</m:t>
                                  </m:r>
                                  <m:r>
                                    <a:rPr lang="en-US" sz="2804" i="1">
                                      <a:solidFill>
                                        <a:srgbClr val="000000"/>
                                      </a:solidFill>
                                      <a:latin typeface="Cambria Math" panose="02040503050406030204" pitchFamily="18" charset="0"/>
                                    </a:rPr>
                                    <m:t>′</m:t>
                                  </m:r>
                                </m:e>
                                <m:sup>
                                  <m:r>
                                    <a:rPr lang="en-US" sz="2804">
                                      <a:solidFill>
                                        <a:srgbClr val="000000"/>
                                      </a:solidFill>
                                      <a:latin typeface="Cambria Math" panose="02040503050406030204" pitchFamily="18" charset="0"/>
                                    </a:rPr>
                                    <m:t>2</m:t>
                                  </m:r>
                                </m:sup>
                              </m:sSup>
                              <m:r>
                                <a:rPr lang="en-US" sz="2804">
                                  <a:solidFill>
                                    <a:srgbClr val="000000"/>
                                  </a:solidFill>
                                  <a:latin typeface="Cambria Math" panose="02040503050406030204" pitchFamily="18" charset="0"/>
                                </a:rPr>
                                <m:t>+</m:t>
                              </m:r>
                              <m:sSup>
                                <m:sSupPr>
                                  <m:ctrlPr>
                                    <a:rPr lang="en-US" sz="2804" i="1">
                                      <a:solidFill>
                                        <a:srgbClr val="000000"/>
                                      </a:solidFill>
                                      <a:latin typeface="Cambria Math" panose="02040503050406030204" pitchFamily="18" charset="0"/>
                                    </a:rPr>
                                  </m:ctrlPr>
                                </m:sSupPr>
                                <m:e>
                                  <m:r>
                                    <m:rPr>
                                      <m:sty m:val="p"/>
                                    </m:rPr>
                                    <a:rPr lang="el-GR" sz="2804" i="1">
                                      <a:solidFill>
                                        <a:srgbClr val="000000"/>
                                      </a:solidFill>
                                      <a:latin typeface="Cambria Math" panose="02040503050406030204" pitchFamily="18" charset="0"/>
                                    </a:rPr>
                                    <m:t>ϛ</m:t>
                                  </m:r>
                                </m:e>
                                <m:sup>
                                  <m:r>
                                    <a:rPr lang="en-US" sz="2804">
                                      <a:solidFill>
                                        <a:srgbClr val="000000"/>
                                      </a:solidFill>
                                      <a:latin typeface="Cambria Math" panose="02040503050406030204" pitchFamily="18" charset="0"/>
                                    </a:rPr>
                                    <m:t>2</m:t>
                                  </m:r>
                                </m:sup>
                              </m:sSup>
                            </m:e>
                          </m:rad>
                        </m:den>
                      </m:f>
                      <m:r>
                        <a:rPr lang="en-US" sz="2804">
                          <a:solidFill>
                            <a:srgbClr val="FF0000"/>
                          </a:solidFill>
                          <a:latin typeface="Cambria Math" panose="02040503050406030204" pitchFamily="18" charset="0"/>
                        </a:rPr>
                        <m:t>=</m:t>
                      </m:r>
                      <m:f>
                        <m:fPr>
                          <m:ctrlPr>
                            <a:rPr lang="en-US" sz="2804" i="1">
                              <a:solidFill>
                                <a:srgbClr val="FF0000"/>
                              </a:solidFill>
                              <a:latin typeface="Cambria Math" panose="02040503050406030204" pitchFamily="18" charset="0"/>
                            </a:rPr>
                          </m:ctrlPr>
                        </m:fPr>
                        <m:num>
                          <m:rad>
                            <m:radPr>
                              <m:degHide m:val="on"/>
                              <m:ctrlPr>
                                <a:rPr lang="en-US" sz="2804" i="1">
                                  <a:solidFill>
                                    <a:srgbClr val="FF0000"/>
                                  </a:solidFill>
                                  <a:latin typeface="Cambria Math" panose="02040503050406030204" pitchFamily="18" charset="0"/>
                                </a:rPr>
                              </m:ctrlPr>
                            </m:radPr>
                            <m:deg/>
                            <m:e>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𝑅</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𝑡</m:t>
                                  </m:r>
                                  <m:r>
                                    <a:rPr lang="en-US" sz="2804" i="1">
                                      <a:solidFill>
                                        <a:srgbClr val="FF0000"/>
                                      </a:solidFill>
                                      <a:latin typeface="Cambria Math" panose="02040503050406030204" pitchFamily="18" charset="0"/>
                                    </a:rPr>
                                    <m:t>′</m:t>
                                  </m:r>
                                </m:e>
                                <m:sup>
                                  <m:r>
                                    <a:rPr lang="en-US" sz="2804">
                                      <a:solidFill>
                                        <a:srgbClr val="FF0000"/>
                                      </a:solidFill>
                                      <a:latin typeface="Cambria Math" panose="02040503050406030204" pitchFamily="18" charset="0"/>
                                    </a:rPr>
                                    <m:t>2</m:t>
                                  </m:r>
                                </m:sup>
                              </m:sSup>
                            </m:e>
                          </m:rad>
                        </m:num>
                        <m:den>
                          <m:rad>
                            <m:radPr>
                              <m:degHide m:val="on"/>
                              <m:ctrlPr>
                                <a:rPr lang="en-US" sz="2804" i="1">
                                  <a:solidFill>
                                    <a:srgbClr val="FF0000"/>
                                  </a:solidFill>
                                  <a:latin typeface="Cambria Math" panose="02040503050406030204" pitchFamily="18" charset="0"/>
                                </a:rPr>
                              </m:ctrlPr>
                            </m:radPr>
                            <m:deg/>
                            <m:e>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𝑅</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𝑡</m:t>
                                  </m:r>
                                  <m:r>
                                    <a:rPr lang="en-US" sz="2804" i="1">
                                      <a:solidFill>
                                        <a:srgbClr val="FF0000"/>
                                      </a:solidFill>
                                      <a:latin typeface="Cambria Math" panose="02040503050406030204" pitchFamily="18" charset="0"/>
                                    </a:rPr>
                                    <m:t>′</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m:rPr>
                                      <m:sty m:val="p"/>
                                    </m:rPr>
                                    <a:rPr lang="el-GR" sz="2804" i="1">
                                      <a:solidFill>
                                        <a:srgbClr val="FF0000"/>
                                      </a:solidFill>
                                      <a:latin typeface="Cambria Math" panose="02040503050406030204" pitchFamily="18" charset="0"/>
                                    </a:rPr>
                                    <m:t>ϛ</m:t>
                                  </m:r>
                                </m:e>
                                <m:sup>
                                  <m:r>
                                    <a:rPr lang="en-US" sz="2804">
                                      <a:solidFill>
                                        <a:srgbClr val="FF0000"/>
                                      </a:solidFill>
                                      <a:latin typeface="Cambria Math" panose="02040503050406030204" pitchFamily="18" charset="0"/>
                                    </a:rPr>
                                    <m:t>2</m:t>
                                  </m:r>
                                </m:sup>
                              </m:sSup>
                            </m:e>
                          </m:rad>
                        </m:den>
                      </m:f>
                      <m:r>
                        <a:rPr lang="en-US" sz="2804" i="1">
                          <a:solidFill>
                            <a:srgbClr val="FF0000"/>
                          </a:solidFill>
                          <a:latin typeface="Cambria Math" panose="02040503050406030204" pitchFamily="18" charset="0"/>
                        </a:rPr>
                        <m:t>∙</m:t>
                      </m:r>
                      <m:f>
                        <m:fPr>
                          <m:ctrlPr>
                            <a:rPr lang="en-US" sz="2804" i="1">
                              <a:solidFill>
                                <a:srgbClr val="00B050"/>
                              </a:solidFill>
                              <a:latin typeface="Cambria Math" panose="02040503050406030204" pitchFamily="18" charset="0"/>
                            </a:rPr>
                          </m:ctrlPr>
                        </m:fPr>
                        <m:num>
                          <m:r>
                            <a:rPr lang="en-US" sz="2804" i="1">
                              <a:solidFill>
                                <a:srgbClr val="00B050"/>
                              </a:solidFill>
                              <a:latin typeface="Cambria Math" panose="02040503050406030204" pitchFamily="18" charset="0"/>
                            </a:rPr>
                            <m:t>𝑅</m:t>
                          </m:r>
                        </m:num>
                        <m:den>
                          <m:rad>
                            <m:radPr>
                              <m:degHide m:val="on"/>
                              <m:ctrlPr>
                                <a:rPr lang="en-US" sz="2804" i="1">
                                  <a:solidFill>
                                    <a:srgbClr val="00B050"/>
                                  </a:solidFill>
                                  <a:latin typeface="Cambria Math" panose="02040503050406030204" pitchFamily="18" charset="0"/>
                                </a:rPr>
                              </m:ctrlPr>
                            </m:radPr>
                            <m:deg/>
                            <m:e>
                              <m:sSup>
                                <m:sSupPr>
                                  <m:ctrlPr>
                                    <a:rPr lang="en-US" sz="2804" i="1">
                                      <a:solidFill>
                                        <a:srgbClr val="00B050"/>
                                      </a:solidFill>
                                      <a:latin typeface="Cambria Math" panose="02040503050406030204" pitchFamily="18" charset="0"/>
                                    </a:rPr>
                                  </m:ctrlPr>
                                </m:sSupPr>
                                <m:e>
                                  <m:r>
                                    <a:rPr lang="en-US" sz="2804" i="1">
                                      <a:solidFill>
                                        <a:srgbClr val="00B050"/>
                                      </a:solidFill>
                                      <a:latin typeface="Cambria Math" panose="02040503050406030204" pitchFamily="18" charset="0"/>
                                    </a:rPr>
                                    <m:t>𝑅</m:t>
                                  </m:r>
                                </m:e>
                                <m:sup>
                                  <m:r>
                                    <a:rPr lang="en-US" sz="2804">
                                      <a:solidFill>
                                        <a:srgbClr val="00B050"/>
                                      </a:solidFill>
                                      <a:latin typeface="Cambria Math" panose="02040503050406030204" pitchFamily="18" charset="0"/>
                                    </a:rPr>
                                    <m:t>2</m:t>
                                  </m:r>
                                </m:sup>
                              </m:sSup>
                              <m:r>
                                <a:rPr lang="en-US" sz="2804">
                                  <a:solidFill>
                                    <a:srgbClr val="00B050"/>
                                  </a:solidFill>
                                  <a:latin typeface="Cambria Math" panose="02040503050406030204" pitchFamily="18" charset="0"/>
                                </a:rPr>
                                <m:t>+</m:t>
                              </m:r>
                              <m:sSup>
                                <m:sSupPr>
                                  <m:ctrlPr>
                                    <a:rPr lang="en-US" sz="2804" i="1">
                                      <a:solidFill>
                                        <a:srgbClr val="00B050"/>
                                      </a:solidFill>
                                      <a:latin typeface="Cambria Math" panose="02040503050406030204" pitchFamily="18" charset="0"/>
                                    </a:rPr>
                                  </m:ctrlPr>
                                </m:sSupPr>
                                <m:e>
                                  <m:r>
                                    <a:rPr lang="en-US" sz="2804" i="1">
                                      <a:solidFill>
                                        <a:srgbClr val="00B050"/>
                                      </a:solidFill>
                                      <a:latin typeface="Cambria Math" panose="02040503050406030204" pitchFamily="18" charset="0"/>
                                    </a:rPr>
                                    <m:t>𝑡</m:t>
                                  </m:r>
                                  <m:r>
                                    <a:rPr lang="en-US" sz="2804" i="1">
                                      <a:solidFill>
                                        <a:srgbClr val="00B050"/>
                                      </a:solidFill>
                                      <a:latin typeface="Cambria Math" panose="02040503050406030204" pitchFamily="18" charset="0"/>
                                    </a:rPr>
                                    <m:t>′</m:t>
                                  </m:r>
                                </m:e>
                                <m:sup>
                                  <m:r>
                                    <a:rPr lang="en-US" sz="2804">
                                      <a:solidFill>
                                        <a:srgbClr val="00B050"/>
                                      </a:solidFill>
                                      <a:latin typeface="Cambria Math" panose="02040503050406030204" pitchFamily="18" charset="0"/>
                                    </a:rPr>
                                    <m:t>2</m:t>
                                  </m:r>
                                </m:sup>
                              </m:sSup>
                            </m:e>
                          </m:rad>
                        </m:den>
                      </m:f>
                    </m:oMath>
                  </m:oMathPara>
                </a14:m>
                <a:endParaRPr lang="en-US" sz="3204" dirty="0">
                  <a:solidFill>
                    <a:srgbClr val="00B050"/>
                  </a:solidFill>
                  <a:latin typeface="Arial" panose="020B0604020202020204" pitchFamily="34" charset="0"/>
                  <a:ea typeface="ＭＳ Ｐゴシック" panose="020B0600070205080204" pitchFamily="34" charset="-128"/>
                </a:endParaRPr>
              </a:p>
            </p:txBody>
          </p:sp>
        </mc:Choice>
        <mc:Fallback xmlns="">
          <p:sp>
            <p:nvSpPr>
              <p:cNvPr id="6" name="Rectangle 5"/>
              <p:cNvSpPr>
                <a:spLocks noRot="1" noChangeAspect="1" noMove="1" noResize="1" noEditPoints="1" noAdjustHandles="1" noChangeArrowheads="1" noChangeShapeType="1" noTextEdit="1"/>
              </p:cNvSpPr>
              <p:nvPr/>
            </p:nvSpPr>
            <p:spPr>
              <a:xfrm>
                <a:off x="2273678" y="4970241"/>
                <a:ext cx="7249068" cy="1194100"/>
              </a:xfrm>
              <a:prstGeom prst="rect">
                <a:avLst/>
              </a:prstGeom>
              <a:blipFill>
                <a:blip r:embed="rId3"/>
                <a:stretch>
                  <a:fillRect/>
                </a:stretch>
              </a:blipFill>
            </p:spPr>
            <p:txBody>
              <a:bodyPr/>
              <a:lstStyle/>
              <a:p>
                <a:r>
                  <a:rPr lang="en-US">
                    <a:noFill/>
                  </a:rPr>
                  <a:t> </a:t>
                </a:r>
              </a:p>
            </p:txBody>
          </p:sp>
        </mc:Fallback>
      </mc:AlternateContent>
      <p:sp>
        <p:nvSpPr>
          <p:cNvPr id="3" name="Arc 2"/>
          <p:cNvSpPr/>
          <p:nvPr/>
        </p:nvSpPr>
        <p:spPr bwMode="auto">
          <a:xfrm>
            <a:off x="6477530" y="2360716"/>
            <a:ext cx="305224" cy="686754"/>
          </a:xfrm>
          <a:prstGeom prst="arc">
            <a:avLst>
              <a:gd name="adj1" fmla="val 16200000"/>
              <a:gd name="adj2" fmla="val 3743456"/>
            </a:avLst>
          </a:prstGeom>
          <a:noFill/>
          <a:ln w="25400" cap="flat" cmpd="sng" algn="ctr">
            <a:solidFill>
              <a:srgbClr val="FF0000"/>
            </a:solidFill>
            <a:prstDash val="dash"/>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defTabSz="915680"/>
            <a:endParaRPr lang="en-US" sz="2403">
              <a:solidFill>
                <a:srgbClr val="000000"/>
              </a:solidFill>
            </a:endParaRPr>
          </a:p>
        </p:txBody>
      </p:sp>
      <p:sp>
        <p:nvSpPr>
          <p:cNvPr id="7" name="Arc 6"/>
          <p:cNvSpPr/>
          <p:nvPr/>
        </p:nvSpPr>
        <p:spPr bwMode="auto">
          <a:xfrm rot="1800000">
            <a:off x="6615965" y="2992241"/>
            <a:ext cx="309788" cy="421199"/>
          </a:xfrm>
          <a:prstGeom prst="arc">
            <a:avLst>
              <a:gd name="adj1" fmla="val 16200000"/>
              <a:gd name="adj2" fmla="val 3743456"/>
            </a:avLst>
          </a:prstGeom>
          <a:noFill/>
          <a:ln w="25400" cap="flat" cmpd="sng" algn="ctr">
            <a:solidFill>
              <a:srgbClr val="00B050"/>
            </a:solidFill>
            <a:prstDash val="dash"/>
            <a:round/>
            <a:headEnd type="none" w="med" len="med"/>
            <a:tailEnd type="none" w="med" len="med"/>
          </a:ln>
          <a:effectLst/>
        </p:spPr>
        <p:txBody>
          <a:bodyPr vert="horz" wrap="square" lIns="91567" tIns="45784" rIns="91567" bIns="45784" numCol="1" rtlCol="0" anchor="t" anchorCtr="0" compatLnSpc="1">
            <a:prstTxWarp prst="textNoShape">
              <a:avLst/>
            </a:prstTxWarp>
          </a:bodyPr>
          <a:lstStyle/>
          <a:p>
            <a:pPr defTabSz="915680"/>
            <a:endParaRPr lang="en-US" sz="2403">
              <a:solidFill>
                <a:srgbClr val="000000"/>
              </a:solidFill>
            </a:endParaRPr>
          </a:p>
        </p:txBody>
      </p:sp>
      <p:sp>
        <p:nvSpPr>
          <p:cNvPr id="8" name="Rectangle 7"/>
          <p:cNvSpPr/>
          <p:nvPr/>
        </p:nvSpPr>
        <p:spPr>
          <a:xfrm>
            <a:off x="6531417" y="2940836"/>
            <a:ext cx="305224" cy="400666"/>
          </a:xfrm>
          <a:prstGeom prst="rect">
            <a:avLst/>
          </a:prstGeom>
        </p:spPr>
        <p:txBody>
          <a:bodyPr wrap="square">
            <a:spAutoFit/>
          </a:bodyPr>
          <a:lstStyle/>
          <a:p>
            <a:pPr defTabSz="915680"/>
            <a:r>
              <a:rPr lang="el-GR" sz="2003" dirty="0">
                <a:solidFill>
                  <a:srgbClr val="00B050"/>
                </a:solidFill>
                <a:latin typeface="Arial" panose="020B0604020202020204" pitchFamily="34" charset="0"/>
                <a:ea typeface="ＭＳ Ｐゴシック" panose="020B0600070205080204" pitchFamily="34" charset="-128"/>
              </a:rPr>
              <a:t>β</a:t>
            </a:r>
            <a:endParaRPr lang="en-US" sz="2003" dirty="0">
              <a:solidFill>
                <a:srgbClr val="00B050"/>
              </a:solidFill>
              <a:latin typeface="Arial" panose="020B0604020202020204" pitchFamily="34" charset="0"/>
              <a:ea typeface="ＭＳ Ｐゴシック" panose="020B0600070205080204" pitchFamily="34" charset="-128"/>
            </a:endParaRPr>
          </a:p>
        </p:txBody>
      </p:sp>
      <p:sp>
        <p:nvSpPr>
          <p:cNvPr id="9" name="Rectangle 8"/>
          <p:cNvSpPr/>
          <p:nvPr/>
        </p:nvSpPr>
        <p:spPr>
          <a:xfrm>
            <a:off x="6423643" y="2450443"/>
            <a:ext cx="305224" cy="400666"/>
          </a:xfrm>
          <a:prstGeom prst="rect">
            <a:avLst/>
          </a:prstGeom>
        </p:spPr>
        <p:txBody>
          <a:bodyPr wrap="square">
            <a:spAutoFit/>
          </a:bodyPr>
          <a:lstStyle/>
          <a:p>
            <a:pPr defTabSz="915680"/>
            <a:r>
              <a:rPr lang="el-GR" sz="2003" dirty="0">
                <a:solidFill>
                  <a:srgbClr val="FF0000"/>
                </a:solidFill>
                <a:latin typeface="Arial" panose="020B0604020202020204" pitchFamily="34" charset="0"/>
                <a:ea typeface="ＭＳ Ｐゴシック" panose="020B0600070205080204" pitchFamily="34" charset="-128"/>
              </a:rPr>
              <a:t>α</a:t>
            </a:r>
            <a:endParaRPr lang="en-US" sz="2003" dirty="0">
              <a:solidFill>
                <a:srgbClr val="FF0000"/>
              </a:solidFill>
              <a:latin typeface="Arial" panose="020B0604020202020204" pitchFamily="34" charset="0"/>
              <a:ea typeface="ＭＳ Ｐゴシック" panose="020B0600070205080204" pitchFamily="34" charset="-128"/>
            </a:endParaRPr>
          </a:p>
        </p:txBody>
      </p:sp>
      <p:pic>
        <p:nvPicPr>
          <p:cNvPr id="10"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10" y="3945466"/>
            <a:ext cx="2041185" cy="1004695"/>
          </a:xfrm>
          <a:prstGeom prst="rect">
            <a:avLst/>
          </a:prstGeom>
          <a:noFill/>
          <a:ln>
            <a:noFill/>
          </a:ln>
          <a:effectLst/>
        </p:spPr>
      </p:pic>
      <p:sp>
        <p:nvSpPr>
          <p:cNvPr id="11" name="TextBox 10"/>
          <p:cNvSpPr txBox="1"/>
          <p:nvPr/>
        </p:nvSpPr>
        <p:spPr>
          <a:xfrm>
            <a:off x="1677415" y="3141319"/>
            <a:ext cx="2181974" cy="1200329"/>
          </a:xfrm>
          <a:prstGeom prst="rect">
            <a:avLst/>
          </a:prstGeom>
          <a:noFill/>
        </p:spPr>
        <p:txBody>
          <a:bodyPr wrap="square" rtlCol="0">
            <a:spAutoFit/>
          </a:bodyPr>
          <a:lstStyle/>
          <a:p>
            <a:pPr defTabSz="915680"/>
            <a:r>
              <a:rPr lang="en-US" b="1" kern="0" dirty="0">
                <a:latin typeface="Arial" panose="020B0604020202020204" pitchFamily="34" charset="0"/>
                <a:ea typeface="ＭＳ Ｐゴシック" panose="020B0600070205080204" pitchFamily="34" charset="-128"/>
              </a:rPr>
              <a:t>General Scanning Trajectory</a:t>
            </a:r>
            <a:endParaRPr lang="en-US" sz="2000" b="1" kern="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39653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Obliqueness Correction</a:t>
            </a:r>
          </a:p>
        </p:txBody>
      </p:sp>
      <p:pic>
        <p:nvPicPr>
          <p:cNvPr id="24"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87671" y="1852001"/>
            <a:ext cx="4742098" cy="194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25" name="Rectangle 24"/>
          <p:cNvSpPr>
            <a:spLocks noChangeArrowheads="1"/>
          </p:cNvSpPr>
          <p:nvPr/>
        </p:nvSpPr>
        <p:spPr bwMode="auto">
          <a:xfrm>
            <a:off x="7582378" y="2044355"/>
            <a:ext cx="880698" cy="599320"/>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defTabSz="915680">
              <a:lnSpc>
                <a:spcPct val="90000"/>
              </a:lnSpc>
            </a:pPr>
            <a:endParaRPr lang="en-US" altLang="en-US" sz="3204">
              <a:ea typeface="ＭＳ Ｐゴシック"/>
            </a:endParaRPr>
          </a:p>
        </p:txBody>
      </p:sp>
      <p:pic>
        <p:nvPicPr>
          <p:cNvPr id="26" name="Picture 25"/>
          <p:cNvPicPr>
            <a:picLocks noChangeAspect="1"/>
          </p:cNvPicPr>
          <p:nvPr/>
        </p:nvPicPr>
        <p:blipFill>
          <a:blip r:embed="rId3"/>
          <a:stretch>
            <a:fillRect/>
          </a:stretch>
        </p:blipFill>
        <p:spPr>
          <a:xfrm>
            <a:off x="4652545" y="3759651"/>
            <a:ext cx="4877224" cy="1750799"/>
          </a:xfrm>
          <a:prstGeom prst="rect">
            <a:avLst/>
          </a:prstGeom>
        </p:spPr>
      </p:pic>
      <p:sp>
        <p:nvSpPr>
          <p:cNvPr id="27" name="Rectangle 26"/>
          <p:cNvSpPr>
            <a:spLocks noChangeArrowheads="1"/>
          </p:cNvSpPr>
          <p:nvPr/>
        </p:nvSpPr>
        <p:spPr bwMode="auto">
          <a:xfrm>
            <a:off x="7022829" y="4226639"/>
            <a:ext cx="1462531" cy="642327"/>
          </a:xfrm>
          <a:prstGeom prst="rect">
            <a:avLst/>
          </a:prstGeom>
          <a:noFill/>
          <a:ln w="508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FAFD00"/>
                </a:solidFill>
                <a:latin typeface="Arial" panose="020B0604020202020204" pitchFamily="34" charset="0"/>
              </a:defRPr>
            </a:lvl1pPr>
            <a:lvl2pPr marL="742950" indent="-285750">
              <a:defRPr sz="3200" b="1">
                <a:solidFill>
                  <a:srgbClr val="FAFD00"/>
                </a:solidFill>
                <a:latin typeface="Arial" panose="020B0604020202020204" pitchFamily="34" charset="0"/>
              </a:defRPr>
            </a:lvl2pPr>
            <a:lvl3pPr marL="1143000" indent="-228600">
              <a:defRPr sz="3200" b="1">
                <a:solidFill>
                  <a:srgbClr val="FAFD00"/>
                </a:solidFill>
                <a:latin typeface="Arial" panose="020B0604020202020204" pitchFamily="34" charset="0"/>
              </a:defRPr>
            </a:lvl3pPr>
            <a:lvl4pPr marL="1600200" indent="-228600">
              <a:defRPr sz="3200" b="1">
                <a:solidFill>
                  <a:srgbClr val="FAFD00"/>
                </a:solidFill>
                <a:latin typeface="Arial" panose="020B0604020202020204" pitchFamily="34" charset="0"/>
              </a:defRPr>
            </a:lvl4pPr>
            <a:lvl5pPr marL="2057400" indent="-228600">
              <a:defRPr sz="3200" b="1">
                <a:solidFill>
                  <a:srgbClr val="FAFD00"/>
                </a:solidFill>
                <a:latin typeface="Arial" panose="020B0604020202020204" pitchFamily="34" charset="0"/>
              </a:defRPr>
            </a:lvl5pPr>
            <a:lvl6pPr marL="2514600" indent="-228600" eaLnBrk="0" fontAlgn="base" hangingPunct="0">
              <a:spcBef>
                <a:spcPct val="0"/>
              </a:spcBef>
              <a:spcAft>
                <a:spcPct val="0"/>
              </a:spcAft>
              <a:defRPr sz="3200" b="1">
                <a:solidFill>
                  <a:srgbClr val="FAFD00"/>
                </a:solidFill>
                <a:latin typeface="Arial" panose="020B0604020202020204" pitchFamily="34" charset="0"/>
              </a:defRPr>
            </a:lvl6pPr>
            <a:lvl7pPr marL="2971800" indent="-228600" eaLnBrk="0" fontAlgn="base" hangingPunct="0">
              <a:spcBef>
                <a:spcPct val="0"/>
              </a:spcBef>
              <a:spcAft>
                <a:spcPct val="0"/>
              </a:spcAft>
              <a:defRPr sz="3200" b="1">
                <a:solidFill>
                  <a:srgbClr val="FAFD00"/>
                </a:solidFill>
                <a:latin typeface="Arial" panose="020B0604020202020204" pitchFamily="34" charset="0"/>
              </a:defRPr>
            </a:lvl7pPr>
            <a:lvl8pPr marL="3429000" indent="-228600" eaLnBrk="0" fontAlgn="base" hangingPunct="0">
              <a:spcBef>
                <a:spcPct val="0"/>
              </a:spcBef>
              <a:spcAft>
                <a:spcPct val="0"/>
              </a:spcAft>
              <a:defRPr sz="3200" b="1">
                <a:solidFill>
                  <a:srgbClr val="FAFD00"/>
                </a:solidFill>
                <a:latin typeface="Arial" panose="020B0604020202020204" pitchFamily="34" charset="0"/>
              </a:defRPr>
            </a:lvl8pPr>
            <a:lvl9pPr marL="3886200" indent="-228600" eaLnBrk="0" fontAlgn="base" hangingPunct="0">
              <a:spcBef>
                <a:spcPct val="0"/>
              </a:spcBef>
              <a:spcAft>
                <a:spcPct val="0"/>
              </a:spcAft>
              <a:defRPr sz="3200" b="1">
                <a:solidFill>
                  <a:srgbClr val="FAFD00"/>
                </a:solidFill>
                <a:latin typeface="Arial" panose="020B0604020202020204" pitchFamily="34" charset="0"/>
              </a:defRPr>
            </a:lvl9pPr>
          </a:lstStyle>
          <a:p>
            <a:pPr defTabSz="915680">
              <a:lnSpc>
                <a:spcPct val="90000"/>
              </a:lnSpc>
            </a:pPr>
            <a:endParaRPr lang="en-US" altLang="en-US" sz="3204">
              <a:ea typeface="ＭＳ Ｐゴシック"/>
            </a:endParaRPr>
          </a:p>
        </p:txBody>
      </p:sp>
      <p:sp>
        <p:nvSpPr>
          <p:cNvPr id="28" name="TextBox 27"/>
          <p:cNvSpPr txBox="1"/>
          <p:nvPr/>
        </p:nvSpPr>
        <p:spPr>
          <a:xfrm>
            <a:off x="2247333" y="2039775"/>
            <a:ext cx="2289179" cy="1571843"/>
          </a:xfrm>
          <a:prstGeom prst="rect">
            <a:avLst/>
          </a:prstGeom>
          <a:noFill/>
        </p:spPr>
        <p:txBody>
          <a:bodyPr wrap="square" rtlCol="0">
            <a:spAutoFit/>
          </a:bodyPr>
          <a:lstStyle/>
          <a:p>
            <a:pPr defTabSz="915680"/>
            <a:r>
              <a:rPr lang="en-US" sz="2403" b="1" dirty="0">
                <a:solidFill>
                  <a:srgbClr val="000000"/>
                </a:solidFill>
                <a:latin typeface="Arial" panose="020B0604020202020204" pitchFamily="34" charset="0"/>
                <a:ea typeface="ＭＳ Ｐゴシック" panose="020B0600070205080204" pitchFamily="34" charset="-128"/>
              </a:rPr>
              <a:t>Obliqueness Correction in Fan-beam Formula</a:t>
            </a:r>
          </a:p>
        </p:txBody>
      </p:sp>
      <p:sp>
        <p:nvSpPr>
          <p:cNvPr id="29" name="TextBox 28"/>
          <p:cNvSpPr txBox="1"/>
          <p:nvPr/>
        </p:nvSpPr>
        <p:spPr>
          <a:xfrm>
            <a:off x="2247333" y="3849128"/>
            <a:ext cx="2289179" cy="1571843"/>
          </a:xfrm>
          <a:prstGeom prst="rect">
            <a:avLst/>
          </a:prstGeom>
          <a:noFill/>
        </p:spPr>
        <p:txBody>
          <a:bodyPr wrap="square" rtlCol="0">
            <a:spAutoFit/>
          </a:bodyPr>
          <a:lstStyle/>
          <a:p>
            <a:pPr defTabSz="915680"/>
            <a:r>
              <a:rPr lang="en-US" sz="2403" b="1" dirty="0">
                <a:solidFill>
                  <a:srgbClr val="000000"/>
                </a:solidFill>
                <a:latin typeface="Arial" panose="020B0604020202020204" pitchFamily="34" charset="0"/>
                <a:ea typeface="ＭＳ Ｐゴシック" panose="020B0600070205080204" pitchFamily="34" charset="-128"/>
              </a:rPr>
              <a:t>Obliqueness Correction in Cone-beam Formula</a:t>
            </a:r>
          </a:p>
        </p:txBody>
      </p:sp>
      <mc:AlternateContent xmlns:mc="http://schemas.openxmlformats.org/markup-compatibility/2006" xmlns:a14="http://schemas.microsoft.com/office/drawing/2010/main">
        <mc:Choice Requires="a14">
          <p:sp>
            <p:nvSpPr>
              <p:cNvPr id="9" name="Rectangle 8"/>
              <p:cNvSpPr/>
              <p:nvPr/>
            </p:nvSpPr>
            <p:spPr>
              <a:xfrm>
                <a:off x="2273678" y="5529809"/>
                <a:ext cx="7249068" cy="1194100"/>
              </a:xfrm>
              <a:prstGeom prst="rect">
                <a:avLst/>
              </a:prstGeom>
            </p:spPr>
            <p:txBody>
              <a:bodyPr wrap="square">
                <a:spAutoFit/>
              </a:bodyPr>
              <a:lstStyle/>
              <a:p>
                <a:pPr defTabSz="915680"/>
                <a14:m>
                  <m:oMathPara xmlns:m="http://schemas.openxmlformats.org/officeDocument/2006/math">
                    <m:oMathParaPr>
                      <m:jc m:val="centerGroup"/>
                    </m:oMathParaPr>
                    <m:oMath xmlns:m="http://schemas.openxmlformats.org/officeDocument/2006/math">
                      <m:f>
                        <m:fPr>
                          <m:ctrlPr>
                            <a:rPr lang="en-US" sz="2804" i="1">
                              <a:latin typeface="Cambria Math" panose="02040503050406030204" pitchFamily="18" charset="0"/>
                            </a:rPr>
                          </m:ctrlPr>
                        </m:fPr>
                        <m:num>
                          <m:r>
                            <a:rPr lang="en-US" sz="2804" i="1">
                              <a:latin typeface="Cambria Math" panose="02040503050406030204" pitchFamily="18" charset="0"/>
                            </a:rPr>
                            <m:t>𝑅</m:t>
                          </m:r>
                        </m:num>
                        <m:den>
                          <m:rad>
                            <m:radPr>
                              <m:degHide m:val="on"/>
                              <m:ctrlPr>
                                <a:rPr lang="en-US" sz="2804" i="1">
                                  <a:latin typeface="Cambria Math" panose="02040503050406030204" pitchFamily="18" charset="0"/>
                                </a:rPr>
                              </m:ctrlPr>
                            </m:radPr>
                            <m:deg/>
                            <m:e>
                              <m:sSup>
                                <m:sSupPr>
                                  <m:ctrlPr>
                                    <a:rPr lang="en-US" sz="2804" i="1">
                                      <a:latin typeface="Cambria Math" panose="02040503050406030204" pitchFamily="18" charset="0"/>
                                    </a:rPr>
                                  </m:ctrlPr>
                                </m:sSupPr>
                                <m:e>
                                  <m:r>
                                    <a:rPr lang="en-US" sz="2804" i="1">
                                      <a:latin typeface="Cambria Math" panose="02040503050406030204" pitchFamily="18" charset="0"/>
                                    </a:rPr>
                                    <m:t>𝑅</m:t>
                                  </m:r>
                                </m:e>
                                <m:sup>
                                  <m:r>
                                    <a:rPr lang="en-US" sz="2804">
                                      <a:latin typeface="Cambria Math" panose="02040503050406030204" pitchFamily="18" charset="0"/>
                                    </a:rPr>
                                    <m:t>2</m:t>
                                  </m:r>
                                </m:sup>
                              </m:sSup>
                              <m:r>
                                <a:rPr lang="en-US" sz="2804">
                                  <a:latin typeface="Cambria Math" panose="02040503050406030204" pitchFamily="18" charset="0"/>
                                </a:rPr>
                                <m:t>+</m:t>
                              </m:r>
                              <m:sSup>
                                <m:sSupPr>
                                  <m:ctrlPr>
                                    <a:rPr lang="en-US" sz="2804" i="1">
                                      <a:latin typeface="Cambria Math" panose="02040503050406030204" pitchFamily="18" charset="0"/>
                                    </a:rPr>
                                  </m:ctrlPr>
                                </m:sSupPr>
                                <m:e>
                                  <m:r>
                                    <a:rPr lang="en-US" sz="2804" i="1">
                                      <a:latin typeface="Cambria Math" panose="02040503050406030204" pitchFamily="18" charset="0"/>
                                    </a:rPr>
                                    <m:t>𝑡</m:t>
                                  </m:r>
                                  <m:r>
                                    <a:rPr lang="en-US" sz="2804" i="1">
                                      <a:latin typeface="Cambria Math" panose="02040503050406030204" pitchFamily="18" charset="0"/>
                                    </a:rPr>
                                    <m:t>′</m:t>
                                  </m:r>
                                </m:e>
                                <m:sup>
                                  <m:r>
                                    <a:rPr lang="en-US" sz="2804">
                                      <a:latin typeface="Cambria Math" panose="02040503050406030204" pitchFamily="18" charset="0"/>
                                    </a:rPr>
                                    <m:t>2</m:t>
                                  </m:r>
                                </m:sup>
                              </m:sSup>
                              <m:r>
                                <a:rPr lang="en-US" sz="2804">
                                  <a:latin typeface="Cambria Math" panose="02040503050406030204" pitchFamily="18" charset="0"/>
                                </a:rPr>
                                <m:t>+</m:t>
                              </m:r>
                              <m:sSup>
                                <m:sSupPr>
                                  <m:ctrlPr>
                                    <a:rPr lang="en-US" sz="2804" i="1">
                                      <a:latin typeface="Cambria Math" panose="02040503050406030204" pitchFamily="18" charset="0"/>
                                    </a:rPr>
                                  </m:ctrlPr>
                                </m:sSupPr>
                                <m:e>
                                  <m:r>
                                    <m:rPr>
                                      <m:sty m:val="p"/>
                                    </m:rPr>
                                    <a:rPr lang="el-GR" sz="2804" i="1">
                                      <a:latin typeface="Cambria Math" panose="02040503050406030204" pitchFamily="18" charset="0"/>
                                    </a:rPr>
                                    <m:t>ϛ</m:t>
                                  </m:r>
                                </m:e>
                                <m:sup>
                                  <m:r>
                                    <a:rPr lang="en-US" sz="2804">
                                      <a:latin typeface="Cambria Math" panose="02040503050406030204" pitchFamily="18" charset="0"/>
                                    </a:rPr>
                                    <m:t>2</m:t>
                                  </m:r>
                                </m:sup>
                              </m:sSup>
                            </m:e>
                          </m:rad>
                        </m:den>
                      </m:f>
                      <m:r>
                        <a:rPr lang="en-US" sz="2804">
                          <a:latin typeface="Cambria Math" panose="02040503050406030204" pitchFamily="18" charset="0"/>
                        </a:rPr>
                        <m:t>=</m:t>
                      </m:r>
                      <m:f>
                        <m:fPr>
                          <m:ctrlPr>
                            <a:rPr lang="en-US" sz="2804" i="1">
                              <a:solidFill>
                                <a:srgbClr val="FF0000"/>
                              </a:solidFill>
                              <a:latin typeface="Cambria Math" panose="02040503050406030204" pitchFamily="18" charset="0"/>
                            </a:rPr>
                          </m:ctrlPr>
                        </m:fPr>
                        <m:num>
                          <m:rad>
                            <m:radPr>
                              <m:degHide m:val="on"/>
                              <m:ctrlPr>
                                <a:rPr lang="en-US" sz="2804" i="1">
                                  <a:solidFill>
                                    <a:srgbClr val="FF0000"/>
                                  </a:solidFill>
                                  <a:latin typeface="Cambria Math" panose="02040503050406030204" pitchFamily="18" charset="0"/>
                                </a:rPr>
                              </m:ctrlPr>
                            </m:radPr>
                            <m:deg/>
                            <m:e>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𝑅</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𝑡</m:t>
                                  </m:r>
                                  <m:r>
                                    <a:rPr lang="en-US" sz="2804" i="1">
                                      <a:solidFill>
                                        <a:srgbClr val="FF0000"/>
                                      </a:solidFill>
                                      <a:latin typeface="Cambria Math" panose="02040503050406030204" pitchFamily="18" charset="0"/>
                                    </a:rPr>
                                    <m:t>′</m:t>
                                  </m:r>
                                </m:e>
                                <m:sup>
                                  <m:r>
                                    <a:rPr lang="en-US" sz="2804">
                                      <a:solidFill>
                                        <a:srgbClr val="FF0000"/>
                                      </a:solidFill>
                                      <a:latin typeface="Cambria Math" panose="02040503050406030204" pitchFamily="18" charset="0"/>
                                    </a:rPr>
                                    <m:t>2</m:t>
                                  </m:r>
                                </m:sup>
                              </m:sSup>
                            </m:e>
                          </m:rad>
                        </m:num>
                        <m:den>
                          <m:rad>
                            <m:radPr>
                              <m:degHide m:val="on"/>
                              <m:ctrlPr>
                                <a:rPr lang="en-US" sz="2804" i="1">
                                  <a:solidFill>
                                    <a:srgbClr val="FF0000"/>
                                  </a:solidFill>
                                  <a:latin typeface="Cambria Math" panose="02040503050406030204" pitchFamily="18" charset="0"/>
                                </a:rPr>
                              </m:ctrlPr>
                            </m:radPr>
                            <m:deg/>
                            <m:e>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𝑅</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a:rPr lang="en-US" sz="2804" i="1">
                                      <a:solidFill>
                                        <a:srgbClr val="FF0000"/>
                                      </a:solidFill>
                                      <a:latin typeface="Cambria Math" panose="02040503050406030204" pitchFamily="18" charset="0"/>
                                    </a:rPr>
                                    <m:t>𝑡</m:t>
                                  </m:r>
                                  <m:r>
                                    <a:rPr lang="en-US" sz="2804" i="1">
                                      <a:solidFill>
                                        <a:srgbClr val="FF0000"/>
                                      </a:solidFill>
                                      <a:latin typeface="Cambria Math" panose="02040503050406030204" pitchFamily="18" charset="0"/>
                                    </a:rPr>
                                    <m:t>′</m:t>
                                  </m:r>
                                </m:e>
                                <m:sup>
                                  <m:r>
                                    <a:rPr lang="en-US" sz="2804">
                                      <a:solidFill>
                                        <a:srgbClr val="FF0000"/>
                                      </a:solidFill>
                                      <a:latin typeface="Cambria Math" panose="02040503050406030204" pitchFamily="18" charset="0"/>
                                    </a:rPr>
                                    <m:t>2</m:t>
                                  </m:r>
                                </m:sup>
                              </m:sSup>
                              <m:r>
                                <a:rPr lang="en-US" sz="2804">
                                  <a:solidFill>
                                    <a:srgbClr val="FF0000"/>
                                  </a:solidFill>
                                  <a:latin typeface="Cambria Math" panose="02040503050406030204" pitchFamily="18" charset="0"/>
                                </a:rPr>
                                <m:t>+</m:t>
                              </m:r>
                              <m:sSup>
                                <m:sSupPr>
                                  <m:ctrlPr>
                                    <a:rPr lang="en-US" sz="2804" i="1">
                                      <a:solidFill>
                                        <a:srgbClr val="FF0000"/>
                                      </a:solidFill>
                                      <a:latin typeface="Cambria Math" panose="02040503050406030204" pitchFamily="18" charset="0"/>
                                    </a:rPr>
                                  </m:ctrlPr>
                                </m:sSupPr>
                                <m:e>
                                  <m:r>
                                    <m:rPr>
                                      <m:sty m:val="p"/>
                                    </m:rPr>
                                    <a:rPr lang="el-GR" sz="2804" i="1">
                                      <a:solidFill>
                                        <a:srgbClr val="FF0000"/>
                                      </a:solidFill>
                                      <a:latin typeface="Cambria Math" panose="02040503050406030204" pitchFamily="18" charset="0"/>
                                    </a:rPr>
                                    <m:t>ϛ</m:t>
                                  </m:r>
                                </m:e>
                                <m:sup>
                                  <m:r>
                                    <a:rPr lang="en-US" sz="2804">
                                      <a:solidFill>
                                        <a:srgbClr val="FF0000"/>
                                      </a:solidFill>
                                      <a:latin typeface="Cambria Math" panose="02040503050406030204" pitchFamily="18" charset="0"/>
                                    </a:rPr>
                                    <m:t>2</m:t>
                                  </m:r>
                                </m:sup>
                              </m:sSup>
                            </m:e>
                          </m:rad>
                        </m:den>
                      </m:f>
                      <m:r>
                        <a:rPr lang="en-US" sz="2804" i="1">
                          <a:latin typeface="Cambria Math" panose="02040503050406030204" pitchFamily="18" charset="0"/>
                        </a:rPr>
                        <m:t>∙</m:t>
                      </m:r>
                      <m:f>
                        <m:fPr>
                          <m:ctrlPr>
                            <a:rPr lang="en-US" sz="2804" i="1">
                              <a:solidFill>
                                <a:srgbClr val="00B050"/>
                              </a:solidFill>
                              <a:latin typeface="Cambria Math" panose="02040503050406030204" pitchFamily="18" charset="0"/>
                            </a:rPr>
                          </m:ctrlPr>
                        </m:fPr>
                        <m:num>
                          <m:r>
                            <a:rPr lang="en-US" sz="2804" i="1">
                              <a:solidFill>
                                <a:srgbClr val="00B050"/>
                              </a:solidFill>
                              <a:latin typeface="Cambria Math" panose="02040503050406030204" pitchFamily="18" charset="0"/>
                            </a:rPr>
                            <m:t>𝑅</m:t>
                          </m:r>
                        </m:num>
                        <m:den>
                          <m:rad>
                            <m:radPr>
                              <m:degHide m:val="on"/>
                              <m:ctrlPr>
                                <a:rPr lang="en-US" sz="2804" i="1">
                                  <a:solidFill>
                                    <a:srgbClr val="00B050"/>
                                  </a:solidFill>
                                  <a:latin typeface="Cambria Math" panose="02040503050406030204" pitchFamily="18" charset="0"/>
                                </a:rPr>
                              </m:ctrlPr>
                            </m:radPr>
                            <m:deg/>
                            <m:e>
                              <m:sSup>
                                <m:sSupPr>
                                  <m:ctrlPr>
                                    <a:rPr lang="en-US" sz="2804" i="1">
                                      <a:solidFill>
                                        <a:srgbClr val="00B050"/>
                                      </a:solidFill>
                                      <a:latin typeface="Cambria Math" panose="02040503050406030204" pitchFamily="18" charset="0"/>
                                    </a:rPr>
                                  </m:ctrlPr>
                                </m:sSupPr>
                                <m:e>
                                  <m:r>
                                    <a:rPr lang="en-US" sz="2804" i="1">
                                      <a:solidFill>
                                        <a:srgbClr val="00B050"/>
                                      </a:solidFill>
                                      <a:latin typeface="Cambria Math" panose="02040503050406030204" pitchFamily="18" charset="0"/>
                                    </a:rPr>
                                    <m:t>𝑅</m:t>
                                  </m:r>
                                </m:e>
                                <m:sup>
                                  <m:r>
                                    <a:rPr lang="en-US" sz="2804">
                                      <a:solidFill>
                                        <a:srgbClr val="00B050"/>
                                      </a:solidFill>
                                      <a:latin typeface="Cambria Math" panose="02040503050406030204" pitchFamily="18" charset="0"/>
                                    </a:rPr>
                                    <m:t>2</m:t>
                                  </m:r>
                                </m:sup>
                              </m:sSup>
                              <m:r>
                                <a:rPr lang="en-US" sz="2804">
                                  <a:solidFill>
                                    <a:srgbClr val="00B050"/>
                                  </a:solidFill>
                                  <a:latin typeface="Cambria Math" panose="02040503050406030204" pitchFamily="18" charset="0"/>
                                </a:rPr>
                                <m:t>+</m:t>
                              </m:r>
                              <m:sSup>
                                <m:sSupPr>
                                  <m:ctrlPr>
                                    <a:rPr lang="en-US" sz="2804" i="1">
                                      <a:solidFill>
                                        <a:srgbClr val="00B050"/>
                                      </a:solidFill>
                                      <a:latin typeface="Cambria Math" panose="02040503050406030204" pitchFamily="18" charset="0"/>
                                    </a:rPr>
                                  </m:ctrlPr>
                                </m:sSupPr>
                                <m:e>
                                  <m:r>
                                    <a:rPr lang="en-US" sz="2804" i="1">
                                      <a:solidFill>
                                        <a:srgbClr val="00B050"/>
                                      </a:solidFill>
                                      <a:latin typeface="Cambria Math" panose="02040503050406030204" pitchFamily="18" charset="0"/>
                                    </a:rPr>
                                    <m:t>𝑡</m:t>
                                  </m:r>
                                  <m:r>
                                    <a:rPr lang="en-US" sz="2804" i="1">
                                      <a:solidFill>
                                        <a:srgbClr val="00B050"/>
                                      </a:solidFill>
                                      <a:latin typeface="Cambria Math" panose="02040503050406030204" pitchFamily="18" charset="0"/>
                                    </a:rPr>
                                    <m:t>′</m:t>
                                  </m:r>
                                </m:e>
                                <m:sup>
                                  <m:r>
                                    <a:rPr lang="en-US" sz="2804">
                                      <a:solidFill>
                                        <a:srgbClr val="00B050"/>
                                      </a:solidFill>
                                      <a:latin typeface="Cambria Math" panose="02040503050406030204" pitchFamily="18" charset="0"/>
                                    </a:rPr>
                                    <m:t>2</m:t>
                                  </m:r>
                                </m:sup>
                              </m:sSup>
                            </m:e>
                          </m:rad>
                        </m:den>
                      </m:f>
                    </m:oMath>
                  </m:oMathPara>
                </a14:m>
                <a:endParaRPr lang="en-US" sz="3204" dirty="0">
                  <a:solidFill>
                    <a:srgbClr val="FAFD00"/>
                  </a:solidFill>
                  <a:latin typeface="Arial" panose="020B0604020202020204" pitchFamily="34" charset="0"/>
                  <a:ea typeface="ＭＳ Ｐゴシック" panose="020B0600070205080204" pitchFamily="34" charset="-128"/>
                </a:endParaRPr>
              </a:p>
            </p:txBody>
          </p:sp>
        </mc:Choice>
        <mc:Fallback xmlns="">
          <p:sp>
            <p:nvSpPr>
              <p:cNvPr id="9" name="Rectangle 8"/>
              <p:cNvSpPr>
                <a:spLocks noRot="1" noChangeAspect="1" noMove="1" noResize="1" noEditPoints="1" noAdjustHandles="1" noChangeArrowheads="1" noChangeShapeType="1" noTextEdit="1"/>
              </p:cNvSpPr>
              <p:nvPr/>
            </p:nvSpPr>
            <p:spPr>
              <a:xfrm>
                <a:off x="2273678" y="5529809"/>
                <a:ext cx="7249068" cy="1194100"/>
              </a:xfrm>
              <a:prstGeom prst="rect">
                <a:avLst/>
              </a:prstGeom>
              <a:blipFill>
                <a:blip r:embed="rId4"/>
                <a:stretch>
                  <a:fillRect/>
                </a:stretch>
              </a:blipFill>
            </p:spPr>
            <p:txBody>
              <a:bodyPr/>
              <a:lstStyle/>
              <a:p>
                <a:r>
                  <a:rPr lang="en-US">
                    <a:noFill/>
                  </a:rPr>
                  <a:t> </a:t>
                </a:r>
              </a:p>
            </p:txBody>
          </p:sp>
        </mc:Fallback>
      </mc:AlternateContent>
      <p:sp>
        <p:nvSpPr>
          <p:cNvPr id="10" name="Rectangle 33"/>
          <p:cNvSpPr>
            <a:spLocks noChangeArrowheads="1"/>
          </p:cNvSpPr>
          <p:nvPr/>
        </p:nvSpPr>
        <p:spPr bwMode="auto">
          <a:xfrm>
            <a:off x="300248" y="1475430"/>
            <a:ext cx="11423176" cy="4592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508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614" tIns="44512" rIns="90614" bIns="44512">
            <a:spAutoFit/>
          </a:bodyPr>
          <a:lstStyle/>
          <a:p>
            <a:pPr defTabSz="915680"/>
            <a:r>
              <a:rPr lang="en-US" altLang="zh-CN" b="1" dirty="0">
                <a:solidFill>
                  <a:srgbClr val="FF0000"/>
                </a:solidFill>
                <a:latin typeface="Arial" panose="020B0604020202020204" pitchFamily="34" charset="0"/>
                <a:ea typeface="ＭＳ Ｐゴシック" panose="020B0600070205080204" pitchFamily="34" charset="-128"/>
              </a:rPr>
              <a:t>An X-ray Hits the 2D Detector Plate Obliquely, Determined by Two Angles</a:t>
            </a:r>
            <a:endParaRPr lang="en-US" altLang="zh-CN" b="1" dirty="0">
              <a:solidFill>
                <a:srgbClr val="0000FF"/>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6303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Weighted Contributions</a:t>
            </a:r>
          </a:p>
        </p:txBody>
      </p:sp>
      <p:pic>
        <p:nvPicPr>
          <p:cNvPr id="4" name="Picture 3"/>
          <p:cNvPicPr>
            <a:picLocks noChangeAspect="1"/>
          </p:cNvPicPr>
          <p:nvPr/>
        </p:nvPicPr>
        <p:blipFill>
          <a:blip r:embed="rId2"/>
          <a:stretch>
            <a:fillRect/>
          </a:stretch>
        </p:blipFill>
        <p:spPr>
          <a:xfrm>
            <a:off x="785812" y="1604962"/>
            <a:ext cx="4333875" cy="3971925"/>
          </a:xfrm>
          <a:prstGeom prst="rect">
            <a:avLst/>
          </a:prstGeom>
        </p:spPr>
      </p:pic>
      <p:pic>
        <p:nvPicPr>
          <p:cNvPr id="5" name="Picture 4"/>
          <p:cNvPicPr>
            <a:picLocks noChangeAspect="1"/>
          </p:cNvPicPr>
          <p:nvPr/>
        </p:nvPicPr>
        <p:blipFill>
          <a:blip r:embed="rId3"/>
          <a:stretch>
            <a:fillRect/>
          </a:stretch>
        </p:blipFill>
        <p:spPr>
          <a:xfrm>
            <a:off x="5888425" y="1650399"/>
            <a:ext cx="5349098" cy="3881049"/>
          </a:xfrm>
          <a:prstGeom prst="rect">
            <a:avLst/>
          </a:prstGeom>
        </p:spPr>
      </p:pic>
      <p:sp>
        <p:nvSpPr>
          <p:cNvPr id="7" name="Content Placeholder 3"/>
          <p:cNvSpPr txBox="1">
            <a:spLocks noGrp="1"/>
          </p:cNvSpPr>
          <p:nvPr>
            <p:ph idx="1"/>
          </p:nvPr>
        </p:nvSpPr>
        <p:spPr>
          <a:xfrm>
            <a:off x="1085191" y="5607977"/>
            <a:ext cx="11008687" cy="1043876"/>
          </a:xfrm>
          <a:prstGeom prst="rect">
            <a:avLst/>
          </a:prstGeom>
          <a:noFill/>
        </p:spPr>
        <p:txBody>
          <a:bodyPr wrap="square" rtlCol="0">
            <a:spAutoFit/>
          </a:bodyPr>
          <a:lstStyle/>
          <a:p>
            <a:pPr marL="0" indent="0">
              <a:buNone/>
            </a:pPr>
            <a:r>
              <a:rPr lang="en-US" sz="2800" b="1" dirty="0"/>
              <a:t>Pixels contributed to a datum with different weights</a:t>
            </a:r>
          </a:p>
          <a:p>
            <a:pPr marL="0" indent="0">
              <a:buNone/>
            </a:pPr>
            <a:r>
              <a:rPr lang="en-US" sz="2800" dirty="0">
                <a:solidFill>
                  <a:srgbClr val="FF0000"/>
                </a:solidFill>
              </a:rPr>
              <a:t>Error correction-based updates should use the same weights</a:t>
            </a:r>
            <a:endParaRPr lang="en-US" sz="2800" b="1" dirty="0">
              <a:solidFill>
                <a:srgbClr val="FF0000"/>
              </a:solidFill>
            </a:endParaRPr>
          </a:p>
        </p:txBody>
      </p:sp>
      <p:pic>
        <p:nvPicPr>
          <p:cNvPr id="3" name="Picture 2"/>
          <p:cNvPicPr>
            <a:picLocks noChangeAspect="1"/>
          </p:cNvPicPr>
          <p:nvPr/>
        </p:nvPicPr>
        <p:blipFill>
          <a:blip r:embed="rId4"/>
          <a:stretch>
            <a:fillRect/>
          </a:stretch>
        </p:blipFill>
        <p:spPr>
          <a:xfrm>
            <a:off x="2405063" y="4391025"/>
            <a:ext cx="152400" cy="295275"/>
          </a:xfrm>
          <a:prstGeom prst="rect">
            <a:avLst/>
          </a:prstGeom>
        </p:spPr>
      </p:pic>
      <p:pic>
        <p:nvPicPr>
          <p:cNvPr id="6" name="Picture 5"/>
          <p:cNvPicPr>
            <a:picLocks noChangeAspect="1"/>
          </p:cNvPicPr>
          <p:nvPr/>
        </p:nvPicPr>
        <p:blipFill>
          <a:blip r:embed="rId5"/>
          <a:stretch>
            <a:fillRect/>
          </a:stretch>
        </p:blipFill>
        <p:spPr>
          <a:xfrm>
            <a:off x="4171949" y="1943101"/>
            <a:ext cx="95251" cy="196852"/>
          </a:xfrm>
          <a:prstGeom prst="rect">
            <a:avLst/>
          </a:prstGeom>
        </p:spPr>
      </p:pic>
    </p:spTree>
    <p:extLst>
      <p:ext uri="{BB962C8B-B14F-4D97-AF65-F5344CB8AC3E}">
        <p14:creationId xmlns:p14="http://schemas.microsoft.com/office/powerpoint/2010/main" val="44721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Homework</a:t>
            </a:r>
          </a:p>
        </p:txBody>
      </p:sp>
      <p:sp>
        <p:nvSpPr>
          <p:cNvPr id="3" name="Content Placeholder 2"/>
          <p:cNvSpPr>
            <a:spLocks noGrp="1"/>
          </p:cNvSpPr>
          <p:nvPr>
            <p:ph idx="1"/>
          </p:nvPr>
        </p:nvSpPr>
        <p:spPr>
          <a:xfrm>
            <a:off x="1592893" y="2126065"/>
            <a:ext cx="9006214" cy="3490805"/>
          </a:xfrm>
        </p:spPr>
        <p:txBody>
          <a:bodyPr>
            <a:normAutofit lnSpcReduction="10000"/>
          </a:bodyPr>
          <a:lstStyle/>
          <a:p>
            <a:pPr>
              <a:buFont typeface="Arial" panose="020B0604020202020204" pitchFamily="34" charset="0"/>
              <a:buChar char="•"/>
            </a:pPr>
            <a:r>
              <a:rPr lang="en-US" dirty="0"/>
              <a:t>Read papers #4-6 to understand what I explained in the class on iterative and deep reconstruction</a:t>
            </a:r>
          </a:p>
          <a:p>
            <a:pPr>
              <a:buFont typeface="Arial" panose="020B0604020202020204" pitchFamily="34" charset="0"/>
              <a:buChar char="•"/>
            </a:pPr>
            <a:r>
              <a:rPr lang="en-US" dirty="0"/>
              <a:t>Watch the hands-on3 video, do hands-on 3 assignments, and report your experience in deep denoising and deep reconstruction </a:t>
            </a:r>
            <a:r>
              <a:rPr lang="en-US" b="0" dirty="0"/>
              <a:t>(Network principle, training &amp; testing time, error analysis)</a:t>
            </a:r>
          </a:p>
        </p:txBody>
      </p:sp>
    </p:spTree>
    <p:extLst>
      <p:ext uri="{BB962C8B-B14F-4D97-AF65-F5344CB8AC3E}">
        <p14:creationId xmlns:p14="http://schemas.microsoft.com/office/powerpoint/2010/main" val="168080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lumMod val="65000"/>
                  </a:schemeClr>
                </a:solidFill>
              </a:rPr>
              <a:t>Homework</a:t>
            </a:r>
          </a:p>
        </p:txBody>
      </p:sp>
      <p:sp>
        <p:nvSpPr>
          <p:cNvPr id="3" name="Content Placeholder 2"/>
          <p:cNvSpPr>
            <a:spLocks noGrp="1"/>
          </p:cNvSpPr>
          <p:nvPr>
            <p:ph idx="1"/>
          </p:nvPr>
        </p:nvSpPr>
        <p:spPr>
          <a:xfrm>
            <a:off x="914400" y="2176169"/>
            <a:ext cx="10363200" cy="3490805"/>
          </a:xfrm>
        </p:spPr>
        <p:txBody>
          <a:bodyPr/>
          <a:lstStyle/>
          <a:p>
            <a:pPr>
              <a:buFont typeface="Arial" panose="020B0604020202020204" pitchFamily="34" charset="0"/>
              <a:buChar char="•"/>
            </a:pPr>
            <a:r>
              <a:rPr lang="en-US" dirty="0">
                <a:solidFill>
                  <a:schemeClr val="bg1">
                    <a:lumMod val="65000"/>
                  </a:schemeClr>
                </a:solidFill>
              </a:rPr>
              <a:t>Please run through all these codes according to the explained steps</a:t>
            </a:r>
          </a:p>
          <a:p>
            <a:pPr>
              <a:buFont typeface="Arial" panose="020B0604020202020204" pitchFamily="34" charset="0"/>
              <a:buChar char="•"/>
            </a:pPr>
            <a:r>
              <a:rPr lang="en-US" dirty="0">
                <a:solidFill>
                  <a:schemeClr val="bg1">
                    <a:lumMod val="65000"/>
                  </a:schemeClr>
                </a:solidFill>
              </a:rPr>
              <a:t>Report on your experience in using the post-processing and direct mapping methods, principle summary, training and testing time, error relative to the gold standard.</a:t>
            </a:r>
          </a:p>
        </p:txBody>
      </p:sp>
    </p:spTree>
    <p:extLst>
      <p:ext uri="{BB962C8B-B14F-4D97-AF65-F5344CB8AC3E}">
        <p14:creationId xmlns:p14="http://schemas.microsoft.com/office/powerpoint/2010/main" val="176939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Generalized: Matrix A &amp; Its Transpose A</a:t>
            </a:r>
            <a:r>
              <a:rPr lang="en-US" sz="4400" baseline="30000" dirty="0"/>
              <a:t>T</a:t>
            </a:r>
          </a:p>
        </p:txBody>
      </p:sp>
      <p:sp>
        <p:nvSpPr>
          <p:cNvPr id="3" name="Content Placeholder 2"/>
          <p:cNvSpPr>
            <a:spLocks noGrp="1"/>
          </p:cNvSpPr>
          <p:nvPr>
            <p:ph idx="1"/>
          </p:nvPr>
        </p:nvSpPr>
        <p:spPr>
          <a:xfrm>
            <a:off x="1253067" y="1766627"/>
            <a:ext cx="4207933" cy="4572000"/>
          </a:xfrm>
        </p:spPr>
        <p:txBody>
          <a:bodyPr/>
          <a:lstStyle/>
          <a:p>
            <a:pPr marL="68580" indent="0">
              <a:buNone/>
            </a:pPr>
            <a:r>
              <a:rPr lang="en-US" sz="3600" dirty="0"/>
              <a:t>Ax=y</a:t>
            </a:r>
          </a:p>
          <a:p>
            <a:pPr marL="68580" indent="0">
              <a:buNone/>
            </a:pPr>
            <a:r>
              <a:rPr lang="en-US" sz="3600" dirty="0"/>
              <a:t>A: m x n </a:t>
            </a:r>
            <a:r>
              <a:rPr lang="en-US" sz="3600" b="0" dirty="0"/>
              <a:t>(2 x 3)</a:t>
            </a:r>
          </a:p>
          <a:p>
            <a:pPr marL="68580" indent="0">
              <a:buNone/>
            </a:pPr>
            <a:r>
              <a:rPr lang="en-US" sz="3600" dirty="0"/>
              <a:t>x: n x1 </a:t>
            </a:r>
            <a:r>
              <a:rPr lang="en-US" sz="3600" b="0" dirty="0"/>
              <a:t>(3 x 1)</a:t>
            </a:r>
          </a:p>
        </p:txBody>
      </p:sp>
      <p:sp>
        <p:nvSpPr>
          <p:cNvPr id="4" name="Content Placeholder 2"/>
          <p:cNvSpPr txBox="1">
            <a:spLocks/>
          </p:cNvSpPr>
          <p:nvPr/>
        </p:nvSpPr>
        <p:spPr>
          <a:xfrm>
            <a:off x="6883400" y="1766627"/>
            <a:ext cx="4207933" cy="4572000"/>
          </a:xfrm>
          <a:prstGeom prst="rect">
            <a:avLst/>
          </a:prstGeom>
        </p:spPr>
        <p:txBody>
          <a:bodyPr vert="horz">
            <a:normAutofit/>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A</a:t>
            </a:r>
            <a:r>
              <a:rPr lang="en-US" sz="3600" baseline="30000" dirty="0"/>
              <a:t>T</a:t>
            </a:r>
            <a:r>
              <a:rPr lang="en-US" sz="3600" dirty="0"/>
              <a:t>y’=x’</a:t>
            </a:r>
          </a:p>
          <a:p>
            <a:pPr marL="68580" indent="0" fontAlgn="auto">
              <a:spcAft>
                <a:spcPts val="0"/>
              </a:spcAft>
              <a:buNone/>
            </a:pPr>
            <a:r>
              <a:rPr lang="en-US" sz="3600" dirty="0"/>
              <a:t>A</a:t>
            </a:r>
            <a:r>
              <a:rPr lang="en-US" sz="3600" baseline="30000" dirty="0"/>
              <a:t>T</a:t>
            </a:r>
            <a:r>
              <a:rPr lang="en-US" sz="3600" dirty="0"/>
              <a:t>: n x m </a:t>
            </a:r>
            <a:r>
              <a:rPr lang="en-US" sz="3600" b="0" dirty="0"/>
              <a:t>(3 x 2)</a:t>
            </a:r>
          </a:p>
          <a:p>
            <a:pPr marL="68580" indent="0" fontAlgn="auto">
              <a:spcAft>
                <a:spcPts val="0"/>
              </a:spcAft>
              <a:buNone/>
            </a:pPr>
            <a:r>
              <a:rPr lang="en-US" sz="3600" dirty="0"/>
              <a:t>y’: m x 1 </a:t>
            </a:r>
            <a:r>
              <a:rPr lang="en-US" sz="3600" b="0" dirty="0"/>
              <a:t>(2 x 1)</a:t>
            </a:r>
          </a:p>
        </p:txBody>
      </p:sp>
      <p:sp>
        <p:nvSpPr>
          <p:cNvPr id="5" name="Cube 4"/>
          <p:cNvSpPr/>
          <p:nvPr/>
        </p:nvSpPr>
        <p:spPr>
          <a:xfrm>
            <a:off x="1131566" y="4143749"/>
            <a:ext cx="2048933" cy="210264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5"/>
          <p:cNvSpPr/>
          <p:nvPr/>
        </p:nvSpPr>
        <p:spPr>
          <a:xfrm>
            <a:off x="6883400" y="4388513"/>
            <a:ext cx="2379134" cy="16002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5" idx="0"/>
            <a:endCxn id="6" idx="6"/>
          </p:cNvCxnSpPr>
          <p:nvPr/>
        </p:nvCxnSpPr>
        <p:spPr>
          <a:xfrm rot="16200000" flipH="1">
            <a:off x="5120176" y="1435722"/>
            <a:ext cx="244764" cy="5660818"/>
          </a:xfrm>
          <a:prstGeom prst="curvedConnector3">
            <a:avLst>
              <a:gd name="adj1" fmla="val -9339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6" idx="2"/>
            <a:endCxn id="5" idx="3"/>
          </p:cNvCxnSpPr>
          <p:nvPr/>
        </p:nvCxnSpPr>
        <p:spPr>
          <a:xfrm rot="5400000">
            <a:off x="4857604" y="3031026"/>
            <a:ext cx="257676" cy="6173051"/>
          </a:xfrm>
          <a:prstGeom prst="curvedConnector3">
            <a:avLst>
              <a:gd name="adj1" fmla="val 18871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076450" y="4384280"/>
            <a:ext cx="582084" cy="10237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227111" y="4952918"/>
            <a:ext cx="621239" cy="4080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3062" y="5396323"/>
            <a:ext cx="41909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76025" y="5382446"/>
            <a:ext cx="41909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a:off x="7145066" y="5127934"/>
            <a:ext cx="21506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a:off x="775326" y="5111000"/>
            <a:ext cx="2602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9800000">
            <a:off x="1153542" y="5322669"/>
            <a:ext cx="21506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658533" y="431569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 in R</a:t>
            </a:r>
            <a:r>
              <a:rPr lang="en-US" sz="3600" baseline="30000" dirty="0"/>
              <a:t>3</a:t>
            </a:r>
          </a:p>
        </p:txBody>
      </p:sp>
      <p:sp>
        <p:nvSpPr>
          <p:cNvPr id="27" name="Content Placeholder 2"/>
          <p:cNvSpPr txBox="1">
            <a:spLocks/>
          </p:cNvSpPr>
          <p:nvPr/>
        </p:nvSpPr>
        <p:spPr>
          <a:xfrm>
            <a:off x="8784668" y="4601570"/>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y in R</a:t>
            </a:r>
            <a:r>
              <a:rPr lang="en-US" sz="3600" baseline="30000" dirty="0"/>
              <a:t>2</a:t>
            </a:r>
          </a:p>
        </p:txBody>
      </p:sp>
      <p:cxnSp>
        <p:nvCxnSpPr>
          <p:cNvPr id="28" name="Straight Arrow Connector 27"/>
          <p:cNvCxnSpPr/>
          <p:nvPr/>
        </p:nvCxnSpPr>
        <p:spPr>
          <a:xfrm>
            <a:off x="8223743" y="5370558"/>
            <a:ext cx="419236" cy="44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p:cNvSpPr txBox="1">
            <a:spLocks/>
          </p:cNvSpPr>
          <p:nvPr/>
        </p:nvSpPr>
        <p:spPr>
          <a:xfrm>
            <a:off x="8703323" y="5739157"/>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y’ in R</a:t>
            </a:r>
            <a:r>
              <a:rPr lang="en-US" sz="3600" baseline="30000" dirty="0"/>
              <a:t>2</a:t>
            </a:r>
          </a:p>
        </p:txBody>
      </p:sp>
      <p:cxnSp>
        <p:nvCxnSpPr>
          <p:cNvPr id="36" name="Straight Arrow Connector 35"/>
          <p:cNvCxnSpPr/>
          <p:nvPr/>
        </p:nvCxnSpPr>
        <p:spPr>
          <a:xfrm>
            <a:off x="2085010" y="5379413"/>
            <a:ext cx="827494" cy="507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2912504" y="575615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 in R</a:t>
            </a:r>
            <a:r>
              <a:rPr lang="en-US" sz="3600" baseline="30000" dirty="0"/>
              <a:t>3</a:t>
            </a:r>
          </a:p>
        </p:txBody>
      </p:sp>
    </p:spTree>
    <p:extLst>
      <p:ext uri="{BB962C8B-B14F-4D97-AF65-F5344CB8AC3E}">
        <p14:creationId xmlns:p14="http://schemas.microsoft.com/office/powerpoint/2010/main" val="334399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a:off x="6476025" y="5363657"/>
            <a:ext cx="419094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400" dirty="0"/>
              <a:t>Simplified: Matrix A &amp; Its Transpose A</a:t>
            </a:r>
            <a:r>
              <a:rPr lang="en-US" sz="4400" baseline="30000" dirty="0"/>
              <a:t>T</a:t>
            </a:r>
          </a:p>
        </p:txBody>
      </p:sp>
      <p:sp>
        <p:nvSpPr>
          <p:cNvPr id="3" name="Content Placeholder 2"/>
          <p:cNvSpPr>
            <a:spLocks noGrp="1"/>
          </p:cNvSpPr>
          <p:nvPr>
            <p:ph idx="1"/>
          </p:nvPr>
        </p:nvSpPr>
        <p:spPr>
          <a:xfrm>
            <a:off x="1253067" y="1766627"/>
            <a:ext cx="4207933" cy="4572000"/>
          </a:xfrm>
        </p:spPr>
        <p:txBody>
          <a:bodyPr/>
          <a:lstStyle/>
          <a:p>
            <a:pPr marL="68580" indent="0">
              <a:buNone/>
            </a:pPr>
            <a:r>
              <a:rPr lang="en-US" sz="3600" dirty="0"/>
              <a:t>Ax=y</a:t>
            </a:r>
          </a:p>
          <a:p>
            <a:pPr marL="68580" indent="0">
              <a:buNone/>
            </a:pPr>
            <a:r>
              <a:rPr lang="en-US" sz="3600" dirty="0"/>
              <a:t>A: </a:t>
            </a:r>
            <a:r>
              <a:rPr lang="en-US" sz="3600" b="0" dirty="0"/>
              <a:t>1 x 2</a:t>
            </a:r>
          </a:p>
          <a:p>
            <a:pPr marL="68580" indent="0">
              <a:buNone/>
            </a:pPr>
            <a:r>
              <a:rPr lang="en-US" sz="3600" dirty="0"/>
              <a:t>x:  </a:t>
            </a:r>
            <a:r>
              <a:rPr lang="en-US" sz="3600" b="0" dirty="0"/>
              <a:t>2 x 1)</a:t>
            </a:r>
          </a:p>
        </p:txBody>
      </p:sp>
      <p:sp>
        <p:nvSpPr>
          <p:cNvPr id="4" name="Content Placeholder 2"/>
          <p:cNvSpPr txBox="1">
            <a:spLocks/>
          </p:cNvSpPr>
          <p:nvPr/>
        </p:nvSpPr>
        <p:spPr>
          <a:xfrm>
            <a:off x="6883400" y="1766627"/>
            <a:ext cx="4207933" cy="4572000"/>
          </a:xfrm>
          <a:prstGeom prst="rect">
            <a:avLst/>
          </a:prstGeom>
        </p:spPr>
        <p:txBody>
          <a:bodyPr vert="horz">
            <a:normAutofit/>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A</a:t>
            </a:r>
            <a:r>
              <a:rPr lang="en-US" sz="3600" baseline="30000" dirty="0"/>
              <a:t>T</a:t>
            </a:r>
            <a:r>
              <a:rPr lang="en-US" sz="3600" dirty="0"/>
              <a:t>y’=x’</a:t>
            </a:r>
          </a:p>
          <a:p>
            <a:pPr marL="68580" indent="0" fontAlgn="auto">
              <a:spcAft>
                <a:spcPts val="0"/>
              </a:spcAft>
              <a:buNone/>
            </a:pPr>
            <a:r>
              <a:rPr lang="en-US" sz="3600" dirty="0"/>
              <a:t>A</a:t>
            </a:r>
            <a:r>
              <a:rPr lang="en-US" sz="3600" baseline="30000" dirty="0"/>
              <a:t>T</a:t>
            </a:r>
            <a:r>
              <a:rPr lang="en-US" sz="3600" dirty="0"/>
              <a:t>: </a:t>
            </a:r>
            <a:r>
              <a:rPr lang="en-US" sz="3600" b="0" dirty="0"/>
              <a:t>2 x 1</a:t>
            </a:r>
          </a:p>
          <a:p>
            <a:pPr marL="68580" indent="0" fontAlgn="auto">
              <a:spcAft>
                <a:spcPts val="0"/>
              </a:spcAft>
              <a:buNone/>
            </a:pPr>
            <a:r>
              <a:rPr lang="en-US" sz="3600" dirty="0"/>
              <a:t>y’: </a:t>
            </a:r>
            <a:r>
              <a:rPr lang="en-US" sz="3600" b="0" dirty="0"/>
              <a:t>1 x 1</a:t>
            </a:r>
          </a:p>
        </p:txBody>
      </p:sp>
      <p:cxnSp>
        <p:nvCxnSpPr>
          <p:cNvPr id="8" name="Curved Connector 7"/>
          <p:cNvCxnSpPr>
            <a:cxnSpLocks/>
            <a:stCxn id="26" idx="1"/>
            <a:endCxn id="27" idx="1"/>
          </p:cNvCxnSpPr>
          <p:nvPr/>
        </p:nvCxnSpPr>
        <p:spPr>
          <a:xfrm rot="10800000" flipH="1" flipV="1">
            <a:off x="2708636" y="4634306"/>
            <a:ext cx="6132507" cy="276879"/>
          </a:xfrm>
          <a:prstGeom prst="curvedConnector5">
            <a:avLst>
              <a:gd name="adj1" fmla="val -3728"/>
              <a:gd name="adj2" fmla="val -197636"/>
              <a:gd name="adj3" fmla="val 6553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cxnSpLocks/>
            <a:stCxn id="30" idx="1"/>
            <a:endCxn id="38" idx="1"/>
          </p:cNvCxnSpPr>
          <p:nvPr/>
        </p:nvCxnSpPr>
        <p:spPr>
          <a:xfrm rot="10800000" flipV="1">
            <a:off x="2912505" y="5756155"/>
            <a:ext cx="7488573" cy="318612"/>
          </a:xfrm>
          <a:prstGeom prst="curvedConnector5">
            <a:avLst>
              <a:gd name="adj1" fmla="val 37280"/>
              <a:gd name="adj2" fmla="val 271748"/>
              <a:gd name="adj3" fmla="val 10305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2084560" y="4634307"/>
            <a:ext cx="599291" cy="745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8227111" y="5360938"/>
            <a:ext cx="89183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3062" y="5396323"/>
            <a:ext cx="41909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a:off x="775326" y="5111000"/>
            <a:ext cx="2602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708637" y="431569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 in R</a:t>
            </a:r>
            <a:r>
              <a:rPr lang="en-US" sz="3600" baseline="30000" dirty="0"/>
              <a:t>2</a:t>
            </a:r>
          </a:p>
        </p:txBody>
      </p:sp>
      <p:sp>
        <p:nvSpPr>
          <p:cNvPr id="27" name="Content Placeholder 2"/>
          <p:cNvSpPr txBox="1">
            <a:spLocks/>
          </p:cNvSpPr>
          <p:nvPr/>
        </p:nvSpPr>
        <p:spPr>
          <a:xfrm>
            <a:off x="8841144" y="4592574"/>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y in R</a:t>
            </a:r>
            <a:endParaRPr lang="en-US" sz="3600" baseline="30000" dirty="0"/>
          </a:p>
        </p:txBody>
      </p:sp>
      <p:sp>
        <p:nvSpPr>
          <p:cNvPr id="30" name="Content Placeholder 2"/>
          <p:cNvSpPr txBox="1">
            <a:spLocks/>
          </p:cNvSpPr>
          <p:nvPr/>
        </p:nvSpPr>
        <p:spPr>
          <a:xfrm>
            <a:off x="10401077" y="5437543"/>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y’ in R</a:t>
            </a:r>
            <a:endParaRPr lang="en-US" sz="3600" baseline="30000" dirty="0"/>
          </a:p>
        </p:txBody>
      </p:sp>
      <p:cxnSp>
        <p:nvCxnSpPr>
          <p:cNvPr id="36" name="Straight Arrow Connector 35"/>
          <p:cNvCxnSpPr/>
          <p:nvPr/>
        </p:nvCxnSpPr>
        <p:spPr>
          <a:xfrm>
            <a:off x="2085010" y="5379413"/>
            <a:ext cx="827494" cy="5077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2912504" y="575615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 in R</a:t>
            </a:r>
            <a:r>
              <a:rPr lang="en-US" sz="3600" baseline="30000" dirty="0"/>
              <a:t>2</a:t>
            </a:r>
          </a:p>
        </p:txBody>
      </p:sp>
    </p:spTree>
    <p:extLst>
      <p:ext uri="{BB962C8B-B14F-4D97-AF65-F5344CB8AC3E}">
        <p14:creationId xmlns:p14="http://schemas.microsoft.com/office/powerpoint/2010/main" val="312321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a:off x="6476025" y="5363657"/>
            <a:ext cx="419094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4400" dirty="0"/>
              <a:t>Specified: Matrix A &amp; Its Transpose A</a:t>
            </a:r>
            <a:r>
              <a:rPr lang="en-US" sz="4400" baseline="30000" dirty="0"/>
              <a:t>T</a:t>
            </a:r>
          </a:p>
        </p:txBody>
      </p:sp>
      <p:sp>
        <p:nvSpPr>
          <p:cNvPr id="3" name="Content Placeholder 2"/>
          <p:cNvSpPr>
            <a:spLocks noGrp="1"/>
          </p:cNvSpPr>
          <p:nvPr>
            <p:ph idx="1"/>
          </p:nvPr>
        </p:nvSpPr>
        <p:spPr>
          <a:xfrm>
            <a:off x="1253067" y="1766627"/>
            <a:ext cx="4207933" cy="4572000"/>
          </a:xfrm>
        </p:spPr>
        <p:txBody>
          <a:bodyPr/>
          <a:lstStyle/>
          <a:p>
            <a:pPr marL="68580" indent="0">
              <a:buNone/>
            </a:pPr>
            <a:r>
              <a:rPr lang="en-US" sz="3600" b="0" dirty="0"/>
              <a:t>Ax</a:t>
            </a:r>
            <a:r>
              <a:rPr lang="en-US" sz="3600" b="0" baseline="-25000" dirty="0"/>
              <a:t>1</a:t>
            </a:r>
            <a:r>
              <a:rPr lang="en-US" sz="3600" b="0" dirty="0"/>
              <a:t>+bx</a:t>
            </a:r>
            <a:r>
              <a:rPr lang="en-US" sz="3600" b="0" baseline="-25000" dirty="0"/>
              <a:t>2</a:t>
            </a:r>
            <a:r>
              <a:rPr lang="en-US" sz="3600" b="0" dirty="0"/>
              <a:t>=y</a:t>
            </a:r>
          </a:p>
          <a:p>
            <a:pPr marL="68580" indent="0">
              <a:buNone/>
            </a:pPr>
            <a:r>
              <a:rPr lang="en-US" sz="3600" dirty="0"/>
              <a:t>A: </a:t>
            </a:r>
            <a:r>
              <a:rPr lang="en-US" sz="3600" b="0" dirty="0"/>
              <a:t>(a b)</a:t>
            </a:r>
          </a:p>
          <a:p>
            <a:pPr marL="68580" indent="0">
              <a:buNone/>
            </a:pPr>
            <a:r>
              <a:rPr lang="en-US" sz="3600" dirty="0"/>
              <a:t>x: </a:t>
            </a:r>
            <a:r>
              <a:rPr lang="en-US" sz="3600" b="0" dirty="0"/>
              <a:t>(x</a:t>
            </a:r>
            <a:r>
              <a:rPr lang="en-US" sz="3600" b="0" baseline="-25000" dirty="0"/>
              <a:t>1 </a:t>
            </a:r>
            <a:r>
              <a:rPr lang="en-US" sz="3600" b="0" dirty="0"/>
              <a:t>x</a:t>
            </a:r>
            <a:r>
              <a:rPr lang="en-US" sz="3600" b="0" baseline="-25000" dirty="0"/>
              <a:t>2</a:t>
            </a:r>
            <a:r>
              <a:rPr lang="en-US" sz="3600" b="0" dirty="0"/>
              <a:t>)</a:t>
            </a:r>
            <a:r>
              <a:rPr lang="en-US" sz="3600" b="0" baseline="30000" dirty="0"/>
              <a:t> T</a:t>
            </a:r>
            <a:endParaRPr lang="en-US" sz="3600" b="0" dirty="0"/>
          </a:p>
        </p:txBody>
      </p:sp>
      <p:sp>
        <p:nvSpPr>
          <p:cNvPr id="4" name="Content Placeholder 2"/>
          <p:cNvSpPr txBox="1">
            <a:spLocks/>
          </p:cNvSpPr>
          <p:nvPr/>
        </p:nvSpPr>
        <p:spPr>
          <a:xfrm>
            <a:off x="6883400" y="1766627"/>
            <a:ext cx="4207933" cy="4572000"/>
          </a:xfrm>
          <a:prstGeom prst="rect">
            <a:avLst/>
          </a:prstGeom>
        </p:spPr>
        <p:txBody>
          <a:bodyPr vert="horz">
            <a:normAutofit/>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b="0" dirty="0"/>
              <a:t>ay’=x</a:t>
            </a:r>
            <a:r>
              <a:rPr lang="en-US" sz="3600" b="0" baseline="-25000" dirty="0"/>
              <a:t>1</a:t>
            </a:r>
            <a:r>
              <a:rPr lang="en-US" sz="3600" b="0" dirty="0"/>
              <a:t>’</a:t>
            </a:r>
          </a:p>
          <a:p>
            <a:pPr marL="68580" indent="0" fontAlgn="auto">
              <a:spcAft>
                <a:spcPts val="0"/>
              </a:spcAft>
              <a:buNone/>
            </a:pPr>
            <a:r>
              <a:rPr lang="en-US" sz="3600" b="0" dirty="0"/>
              <a:t>by’=x</a:t>
            </a:r>
            <a:r>
              <a:rPr lang="en-US" sz="3600" b="0" baseline="-25000" dirty="0"/>
              <a:t>2</a:t>
            </a:r>
            <a:r>
              <a:rPr lang="en-US" sz="3600" b="0" dirty="0"/>
              <a:t>’</a:t>
            </a:r>
          </a:p>
          <a:p>
            <a:pPr marL="68580" indent="0" fontAlgn="auto">
              <a:spcAft>
                <a:spcPts val="0"/>
              </a:spcAft>
              <a:buNone/>
            </a:pPr>
            <a:r>
              <a:rPr lang="en-US" sz="3600" dirty="0"/>
              <a:t>A</a:t>
            </a:r>
            <a:r>
              <a:rPr lang="en-US" sz="3600" baseline="30000" dirty="0"/>
              <a:t>T</a:t>
            </a:r>
            <a:r>
              <a:rPr lang="en-US" sz="3600" dirty="0"/>
              <a:t>: </a:t>
            </a:r>
            <a:r>
              <a:rPr lang="en-US" sz="3600" b="0" dirty="0"/>
              <a:t>(a b)</a:t>
            </a:r>
            <a:r>
              <a:rPr lang="en-US" sz="3600" b="0" baseline="30000" dirty="0"/>
              <a:t>T</a:t>
            </a:r>
            <a:endParaRPr lang="en-US" sz="3600" b="0" dirty="0"/>
          </a:p>
          <a:p>
            <a:pPr marL="68580" indent="0" fontAlgn="auto">
              <a:spcAft>
                <a:spcPts val="0"/>
              </a:spcAft>
              <a:buNone/>
            </a:pPr>
            <a:r>
              <a:rPr lang="en-US" sz="3600" b="0" dirty="0"/>
              <a:t>y’</a:t>
            </a:r>
          </a:p>
        </p:txBody>
      </p:sp>
      <p:cxnSp>
        <p:nvCxnSpPr>
          <p:cNvPr id="8" name="Curved Connector 7"/>
          <p:cNvCxnSpPr>
            <a:cxnSpLocks/>
            <a:stCxn id="26" idx="1"/>
            <a:endCxn id="27" idx="1"/>
          </p:cNvCxnSpPr>
          <p:nvPr/>
        </p:nvCxnSpPr>
        <p:spPr>
          <a:xfrm rot="10800000" flipH="1" flipV="1">
            <a:off x="2708636" y="4634306"/>
            <a:ext cx="6132507" cy="276879"/>
          </a:xfrm>
          <a:prstGeom prst="curvedConnector5">
            <a:avLst>
              <a:gd name="adj1" fmla="val -3728"/>
              <a:gd name="adj2" fmla="val -197636"/>
              <a:gd name="adj3" fmla="val 6553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cxnSpLocks/>
            <a:stCxn id="30" idx="1"/>
            <a:endCxn id="38" idx="1"/>
          </p:cNvCxnSpPr>
          <p:nvPr/>
        </p:nvCxnSpPr>
        <p:spPr>
          <a:xfrm rot="10800000" flipV="1">
            <a:off x="2912505" y="5756155"/>
            <a:ext cx="7488573" cy="318612"/>
          </a:xfrm>
          <a:prstGeom prst="curvedConnector5">
            <a:avLst>
              <a:gd name="adj1" fmla="val 37280"/>
              <a:gd name="adj2" fmla="val 271748"/>
              <a:gd name="adj3" fmla="val 10305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2084560" y="4634307"/>
            <a:ext cx="599291" cy="745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8227111" y="5360938"/>
            <a:ext cx="89183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3062" y="5396323"/>
            <a:ext cx="41909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a:off x="775326" y="5111000"/>
            <a:ext cx="2602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708637" y="431569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a:t>
            </a:r>
            <a:endParaRPr lang="en-US" sz="3600" baseline="30000" dirty="0"/>
          </a:p>
        </p:txBody>
      </p:sp>
      <p:sp>
        <p:nvSpPr>
          <p:cNvPr id="27" name="Content Placeholder 2"/>
          <p:cNvSpPr txBox="1">
            <a:spLocks/>
          </p:cNvSpPr>
          <p:nvPr/>
        </p:nvSpPr>
        <p:spPr>
          <a:xfrm>
            <a:off x="8841144" y="4592574"/>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b="0" dirty="0"/>
              <a:t>y</a:t>
            </a:r>
            <a:endParaRPr lang="en-US" sz="3600" b="0" baseline="30000" dirty="0"/>
          </a:p>
        </p:txBody>
      </p:sp>
      <p:sp>
        <p:nvSpPr>
          <p:cNvPr id="30" name="Content Placeholder 2"/>
          <p:cNvSpPr txBox="1">
            <a:spLocks/>
          </p:cNvSpPr>
          <p:nvPr/>
        </p:nvSpPr>
        <p:spPr>
          <a:xfrm>
            <a:off x="10401077" y="5437543"/>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b="0" dirty="0"/>
              <a:t>y’</a:t>
            </a:r>
            <a:endParaRPr lang="en-US" sz="3600" b="0" baseline="30000" dirty="0"/>
          </a:p>
        </p:txBody>
      </p:sp>
      <p:cxnSp>
        <p:nvCxnSpPr>
          <p:cNvPr id="36" name="Straight Arrow Connector 35"/>
          <p:cNvCxnSpPr/>
          <p:nvPr/>
        </p:nvCxnSpPr>
        <p:spPr>
          <a:xfrm>
            <a:off x="2085010" y="5379413"/>
            <a:ext cx="827494" cy="5077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2912504" y="5756155"/>
            <a:ext cx="1905061" cy="637223"/>
          </a:xfrm>
          <a:prstGeom prst="rect">
            <a:avLst/>
          </a:prstGeom>
        </p:spPr>
        <p:txBody>
          <a:bodyPr vert="horz">
            <a:normAutofit lnSpcReduction="10000"/>
          </a:bodyPr>
          <a:lstStyle>
            <a:lvl1pPr marL="411480" indent="-342900" algn="l" rtl="0" eaLnBrk="1" latinLnBrk="0" hangingPunct="1">
              <a:spcBef>
                <a:spcPts val="700"/>
              </a:spcBef>
              <a:buClrTx/>
              <a:buSzPct val="95000"/>
              <a:buFont typeface="Arial" panose="020B0604020202020204" pitchFamily="34" charset="0"/>
              <a:buChar char="•"/>
              <a:defRPr kumimoji="0" sz="3000" b="1" kern="1200">
                <a:solidFill>
                  <a:schemeClr val="tx1"/>
                </a:solidFill>
                <a:latin typeface="Arial" panose="020B0604020202020204" pitchFamily="34" charset="0"/>
                <a:ea typeface="+mn-ea"/>
                <a:cs typeface="Arial" panose="020B0604020202020204" pitchFamily="34" charset="0"/>
              </a:defRPr>
            </a:lvl1pPr>
            <a:lvl2pPr marL="740664" indent="-285750" algn="l" rtl="0" eaLnBrk="1" latinLnBrk="0" hangingPunct="1">
              <a:spcBef>
                <a:spcPct val="20000"/>
              </a:spcBef>
              <a:buClrTx/>
              <a:buSzPct val="90000"/>
              <a:buFont typeface="Arial" panose="020B0604020202020204" pitchFamily="34" charset="0"/>
              <a:buChar char="•"/>
              <a:defRPr kumimoji="0" sz="2600" b="1"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Tx/>
              <a:buFont typeface="Arial" panose="020B0604020202020204" pitchFamily="34" charset="0"/>
              <a:buChar char="•"/>
              <a:defRPr kumimoji="0" sz="2400" b="1" kern="1200">
                <a:solidFill>
                  <a:schemeClr val="tx1"/>
                </a:solidFill>
                <a:latin typeface="Arial" panose="020B0604020202020204" pitchFamily="34" charset="0"/>
                <a:ea typeface="+mn-ea"/>
                <a:cs typeface="Arial" panose="020B0604020202020204" pitchFamily="34" charset="0"/>
              </a:defRPr>
            </a:lvl3pPr>
            <a:lvl4pPr marL="1261872" indent="-228600" algn="l" rtl="0" eaLnBrk="1" latinLnBrk="0" hangingPunct="1">
              <a:spcBef>
                <a:spcPct val="20000"/>
              </a:spcBef>
              <a:buClrTx/>
              <a:buFont typeface="Arial" panose="020B0604020202020204" pitchFamily="34" charset="0"/>
              <a:buChar char="•"/>
              <a:defRPr kumimoji="0" sz="2200" b="1" kern="1200">
                <a:solidFill>
                  <a:schemeClr val="tx1"/>
                </a:solidFill>
                <a:latin typeface="Arial" panose="020B0604020202020204" pitchFamily="34" charset="0"/>
                <a:ea typeface="+mn-ea"/>
                <a:cs typeface="Arial" panose="020B0604020202020204" pitchFamily="34" charset="0"/>
              </a:defRPr>
            </a:lvl4pPr>
            <a:lvl5pPr marL="1481328" indent="-210312" algn="l" rtl="0" eaLnBrk="1" latinLnBrk="0" hangingPunct="1">
              <a:spcBef>
                <a:spcPct val="20000"/>
              </a:spcBef>
              <a:buClrTx/>
              <a:buFont typeface="Arial" panose="020B0604020202020204" pitchFamily="34" charset="0"/>
              <a:buChar char="•"/>
              <a:defRPr kumimoji="0" sz="2000" b="1" kern="1200">
                <a:solidFill>
                  <a:schemeClr val="tx1"/>
                </a:solidFill>
                <a:latin typeface="Arial" panose="020B0604020202020204" pitchFamily="34" charset="0"/>
                <a:ea typeface="+mn-ea"/>
                <a:cs typeface="Arial" panose="020B0604020202020204" pitchFamily="34" charset="0"/>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fontAlgn="auto">
              <a:spcAft>
                <a:spcPts val="0"/>
              </a:spcAft>
              <a:buFont typeface="Arial" panose="020B0604020202020204" pitchFamily="34" charset="0"/>
              <a:buNone/>
            </a:pPr>
            <a:r>
              <a:rPr lang="en-US" sz="3600" dirty="0"/>
              <a:t>x’</a:t>
            </a:r>
            <a:endParaRPr lang="en-US" sz="3600" baseline="30000" dirty="0"/>
          </a:p>
        </p:txBody>
      </p:sp>
    </p:spTree>
    <p:extLst>
      <p:ext uri="{BB962C8B-B14F-4D97-AF65-F5344CB8AC3E}">
        <p14:creationId xmlns:p14="http://schemas.microsoft.com/office/powerpoint/2010/main" val="13801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83124"/>
            <a:ext cx="7677150" cy="4184263"/>
          </a:xfrm>
          <a:prstGeom prst="rect">
            <a:avLst/>
          </a:prstGeom>
        </p:spPr>
      </p:pic>
      <p:sp>
        <p:nvSpPr>
          <p:cNvPr id="2" name="Title 1"/>
          <p:cNvSpPr>
            <a:spLocks noGrp="1"/>
          </p:cNvSpPr>
          <p:nvPr>
            <p:ph type="title"/>
          </p:nvPr>
        </p:nvSpPr>
        <p:spPr/>
        <p:txBody>
          <a:bodyPr/>
          <a:lstStyle/>
          <a:p>
            <a:r>
              <a:rPr lang="en-US" sz="4400" dirty="0"/>
              <a:t>Heuristically-derived SART Formula</a:t>
            </a:r>
          </a:p>
        </p:txBody>
      </p:sp>
      <p:pic>
        <p:nvPicPr>
          <p:cNvPr id="8" name="Picture 7"/>
          <p:cNvPicPr>
            <a:picLocks noChangeAspect="1"/>
          </p:cNvPicPr>
          <p:nvPr/>
        </p:nvPicPr>
        <p:blipFill>
          <a:blip r:embed="rId3"/>
          <a:stretch>
            <a:fillRect/>
          </a:stretch>
        </p:blipFill>
        <p:spPr>
          <a:xfrm>
            <a:off x="3057525" y="4226220"/>
            <a:ext cx="8794500" cy="1697827"/>
          </a:xfrm>
          <a:prstGeom prst="rect">
            <a:avLst/>
          </a:prstGeom>
        </p:spPr>
      </p:pic>
      <p:sp>
        <p:nvSpPr>
          <p:cNvPr id="9" name="TextBox 8"/>
          <p:cNvSpPr txBox="1"/>
          <p:nvPr/>
        </p:nvSpPr>
        <p:spPr>
          <a:xfrm>
            <a:off x="9383339" y="5216161"/>
            <a:ext cx="1894261" cy="461665"/>
          </a:xfrm>
          <a:prstGeom prst="rect">
            <a:avLst/>
          </a:prstGeom>
          <a:noFill/>
        </p:spPr>
        <p:txBody>
          <a:bodyPr wrap="square" rtlCol="0">
            <a:spAutoFit/>
          </a:bodyPr>
          <a:lstStyle/>
          <a:p>
            <a:pPr algn="ctr"/>
            <a:r>
              <a:rPr lang="en-US" b="1" dirty="0">
                <a:solidFill>
                  <a:srgbClr val="FF0000"/>
                </a:solidFill>
              </a:rPr>
              <a:t>Error</a:t>
            </a:r>
            <a:endParaRPr lang="en-US" sz="1600" baseline="-25000" dirty="0">
              <a:solidFill>
                <a:srgbClr val="FF0000"/>
              </a:solidFill>
            </a:endParaRPr>
          </a:p>
        </p:txBody>
      </p:sp>
      <p:sp>
        <p:nvSpPr>
          <p:cNvPr id="10" name="TextBox 9"/>
          <p:cNvSpPr txBox="1"/>
          <p:nvPr/>
        </p:nvSpPr>
        <p:spPr>
          <a:xfrm>
            <a:off x="8124795" y="3635421"/>
            <a:ext cx="3260024" cy="830997"/>
          </a:xfrm>
          <a:prstGeom prst="rect">
            <a:avLst/>
          </a:prstGeom>
          <a:noFill/>
        </p:spPr>
        <p:txBody>
          <a:bodyPr wrap="square" rtlCol="0">
            <a:spAutoFit/>
          </a:bodyPr>
          <a:lstStyle/>
          <a:p>
            <a:pPr algn="ctr"/>
            <a:r>
              <a:rPr lang="en-US" b="1" dirty="0">
                <a:solidFill>
                  <a:srgbClr val="00B050"/>
                </a:solidFill>
              </a:rPr>
              <a:t>Relative Contribution Weight</a:t>
            </a:r>
            <a:endParaRPr lang="en-US" sz="1600" baseline="-25000" dirty="0">
              <a:solidFill>
                <a:srgbClr val="00B050"/>
              </a:solidFill>
            </a:endParaRPr>
          </a:p>
        </p:txBody>
      </p:sp>
      <p:sp>
        <p:nvSpPr>
          <p:cNvPr id="11" name="TextBox 10"/>
          <p:cNvSpPr txBox="1"/>
          <p:nvPr/>
        </p:nvSpPr>
        <p:spPr>
          <a:xfrm>
            <a:off x="5771887" y="5859729"/>
            <a:ext cx="2822369" cy="830997"/>
          </a:xfrm>
          <a:prstGeom prst="rect">
            <a:avLst/>
          </a:prstGeom>
          <a:noFill/>
        </p:spPr>
        <p:txBody>
          <a:bodyPr wrap="square" rtlCol="0">
            <a:spAutoFit/>
          </a:bodyPr>
          <a:lstStyle/>
          <a:p>
            <a:pPr algn="ctr"/>
            <a:r>
              <a:rPr lang="en-US" b="1" dirty="0">
                <a:solidFill>
                  <a:srgbClr val="0000FF"/>
                </a:solidFill>
              </a:rPr>
              <a:t>Relative Rectifying Factor</a:t>
            </a:r>
            <a:endParaRPr lang="en-US" sz="1600" baseline="-25000" dirty="0">
              <a:solidFill>
                <a:srgbClr val="0000FF"/>
              </a:solidFill>
            </a:endParaRPr>
          </a:p>
        </p:txBody>
      </p:sp>
      <p:sp>
        <p:nvSpPr>
          <p:cNvPr id="12" name="Rectangle 11"/>
          <p:cNvSpPr/>
          <p:nvPr/>
        </p:nvSpPr>
        <p:spPr>
          <a:xfrm>
            <a:off x="8242784" y="4593314"/>
            <a:ext cx="835756" cy="1012624"/>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373783" y="4785755"/>
            <a:ext cx="2046661" cy="46603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65194" y="4396217"/>
            <a:ext cx="835756" cy="1371170"/>
          </a:xfrm>
          <a:prstGeom prst="rect">
            <a:avLst/>
          </a:prstGeom>
          <a:solidFill>
            <a:srgbClr val="0000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5051602" y="2756500"/>
            <a:ext cx="4731026" cy="2669654"/>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FBDCD9-6211-1641-9ADB-B301A9FB1360}"/>
                  </a:ext>
                </a:extLst>
              </p:cNvPr>
              <p:cNvSpPr>
                <a:spLocks noGrp="1"/>
              </p:cNvSpPr>
              <p:nvPr>
                <p:ph type="title"/>
              </p:nvPr>
            </p:nvSpPr>
            <p:spPr/>
            <p:txBody>
              <a:bodyPr/>
              <a:lstStyle/>
              <a:p>
                <a:r>
                  <a:rPr lang="en-US" sz="4400" dirty="0"/>
                  <a:t>AUTOMAP with </a:t>
                </a:r>
                <a14:m>
                  <m:oMath xmlns:m="http://schemas.openxmlformats.org/officeDocument/2006/math">
                    <m:r>
                      <a:rPr lang="en-US" sz="4400" b="1" i="1" smtClean="0">
                        <a:latin typeface="Cambria Math" panose="02040503050406030204" pitchFamily="18" charset="0"/>
                      </a:rPr>
                      <m:t>𝑶</m:t>
                    </m:r>
                    <m:d>
                      <m:dPr>
                        <m:ctrlPr>
                          <a:rPr lang="en-US" sz="4400" i="1" smtClean="0">
                            <a:latin typeface="Cambria Math" panose="02040503050406030204" pitchFamily="18" charset="0"/>
                          </a:rPr>
                        </m:ctrlPr>
                      </m:dPr>
                      <m:e>
                        <m:sSup>
                          <m:sSupPr>
                            <m:ctrlPr>
                              <a:rPr lang="en-US" sz="4400" i="1" smtClean="0">
                                <a:latin typeface="Cambria Math" panose="02040503050406030204" pitchFamily="18" charset="0"/>
                              </a:rPr>
                            </m:ctrlPr>
                          </m:sSupPr>
                          <m:e>
                            <m:r>
                              <a:rPr lang="en-US" sz="4400" b="1" i="1" smtClean="0">
                                <a:latin typeface="Cambria Math" panose="02040503050406030204" pitchFamily="18" charset="0"/>
                              </a:rPr>
                              <m:t>𝑵</m:t>
                            </m:r>
                          </m:e>
                          <m:sup>
                            <m:r>
                              <a:rPr lang="en-US" sz="4400" b="1" i="1" smtClean="0">
                                <a:latin typeface="Cambria Math" panose="02040503050406030204" pitchFamily="18" charset="0"/>
                              </a:rPr>
                              <m:t>𝟒</m:t>
                            </m:r>
                          </m:sup>
                        </m:sSup>
                      </m:e>
                    </m:d>
                  </m:oMath>
                </a14:m>
                <a:r>
                  <a:rPr lang="en-US" sz="4400" dirty="0"/>
                  <a:t> Complexity</a:t>
                </a:r>
              </a:p>
            </p:txBody>
          </p:sp>
        </mc:Choice>
        <mc:Fallback xmlns="">
          <p:sp>
            <p:nvSpPr>
              <p:cNvPr id="2" name="Title 1">
                <a:extLst>
                  <a:ext uri="{FF2B5EF4-FFF2-40B4-BE49-F238E27FC236}">
                    <a16:creationId xmlns:a16="http://schemas.microsoft.com/office/drawing/2014/main" id="{C2FBDCD9-6211-1641-9ADB-B301A9FB1360}"/>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9B402A3-23C1-9B40-A3B2-6CAED0DE4F52}"/>
              </a:ext>
            </a:extLst>
          </p:cNvPr>
          <p:cNvSpPr/>
          <p:nvPr/>
        </p:nvSpPr>
        <p:spPr>
          <a:xfrm>
            <a:off x="0" y="6501110"/>
            <a:ext cx="12030075" cy="307755"/>
          </a:xfrm>
          <a:prstGeom prst="rect">
            <a:avLst/>
          </a:prstGeom>
        </p:spPr>
        <p:txBody>
          <a:bodyPr wrap="square">
            <a:spAutoFit/>
          </a:bodyPr>
          <a:lstStyle/>
          <a:p>
            <a:pPr algn="r">
              <a:spcAft>
                <a:spcPts val="0"/>
              </a:spcAft>
            </a:pPr>
            <a:r>
              <a:rPr lang="en-US" sz="1400" b="1" dirty="0">
                <a:solidFill>
                  <a:srgbClr val="FFC000"/>
                </a:solidFill>
                <a:latin typeface="Arial" panose="020B0604020202020204" pitchFamily="34" charset="0"/>
                <a:ea typeface="DengXian" panose="02010600030101010101" pitchFamily="2" charset="-122"/>
                <a:cs typeface="Arial" panose="020B0604020202020204" pitchFamily="34" charset="0"/>
              </a:rPr>
              <a:t>Zhu  B, Liu JZ,  </a:t>
            </a:r>
            <a:r>
              <a:rPr lang="en-US" sz="1400" b="1" dirty="0" err="1">
                <a:solidFill>
                  <a:srgbClr val="FFC000"/>
                </a:solidFill>
                <a:latin typeface="Arial" panose="020B0604020202020204" pitchFamily="34" charset="0"/>
                <a:ea typeface="DengXian" panose="02010600030101010101" pitchFamily="2" charset="-122"/>
                <a:cs typeface="Arial" panose="020B0604020202020204" pitchFamily="34" charset="0"/>
              </a:rPr>
              <a:t>Cauley</a:t>
            </a:r>
            <a:r>
              <a:rPr lang="en-US" sz="1400" b="1" dirty="0">
                <a:solidFill>
                  <a:srgbClr val="FFC000"/>
                </a:solidFill>
                <a:latin typeface="Arial" panose="020B0604020202020204" pitchFamily="34" charset="0"/>
                <a:ea typeface="DengXian" panose="02010600030101010101" pitchFamily="2" charset="-122"/>
                <a:cs typeface="Arial" panose="020B0604020202020204" pitchFamily="34" charset="0"/>
              </a:rPr>
              <a:t> SF, Rosen BR, Rosen MS: Image reconstruction by domain-transform manifold learning. Nature 555:487–492, 2018</a:t>
            </a:r>
          </a:p>
        </p:txBody>
      </p:sp>
      <p:graphicFrame>
        <p:nvGraphicFramePr>
          <p:cNvPr id="5" name="Table 4">
            <a:extLst>
              <a:ext uri="{FF2B5EF4-FFF2-40B4-BE49-F238E27FC236}">
                <a16:creationId xmlns:a16="http://schemas.microsoft.com/office/drawing/2014/main" id="{253CDD16-2E99-4649-AA76-FA64B1E8CDBB}"/>
              </a:ext>
            </a:extLst>
          </p:cNvPr>
          <p:cNvGraphicFramePr>
            <a:graphicFrameLocks noGrp="1"/>
          </p:cNvGraphicFramePr>
          <p:nvPr/>
        </p:nvGraphicFramePr>
        <p:xfrm>
          <a:off x="670832" y="2977650"/>
          <a:ext cx="2160000" cy="2160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1803585308"/>
                    </a:ext>
                  </a:extLst>
                </a:gridCol>
                <a:gridCol w="720000">
                  <a:extLst>
                    <a:ext uri="{9D8B030D-6E8A-4147-A177-3AD203B41FA5}">
                      <a16:colId xmlns:a16="http://schemas.microsoft.com/office/drawing/2014/main" val="1654525598"/>
                    </a:ext>
                  </a:extLst>
                </a:gridCol>
                <a:gridCol w="720000">
                  <a:extLst>
                    <a:ext uri="{9D8B030D-6E8A-4147-A177-3AD203B41FA5}">
                      <a16:colId xmlns:a16="http://schemas.microsoft.com/office/drawing/2014/main" val="2193045014"/>
                    </a:ext>
                  </a:extLst>
                </a:gridCol>
              </a:tblGrid>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188297946"/>
                  </a:ext>
                </a:extLst>
              </a:tr>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0481047"/>
                  </a:ext>
                </a:extLst>
              </a:tr>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306691577"/>
                  </a:ext>
                </a:extLst>
              </a:tr>
            </a:tbl>
          </a:graphicData>
        </a:graphic>
      </p:graphicFrame>
      <p:cxnSp>
        <p:nvCxnSpPr>
          <p:cNvPr id="9" name="Straight Arrow Connector 8">
            <a:extLst>
              <a:ext uri="{FF2B5EF4-FFF2-40B4-BE49-F238E27FC236}">
                <a16:creationId xmlns:a16="http://schemas.microsoft.com/office/drawing/2014/main" id="{3D9EDE81-0D55-3D42-8B76-7A54BD24DF27}"/>
              </a:ext>
            </a:extLst>
          </p:cNvPr>
          <p:cNvCxnSpPr>
            <a:cxnSpLocks/>
            <a:stCxn id="5" idx="3"/>
            <a:endCxn id="19" idx="1"/>
          </p:cNvCxnSpPr>
          <p:nvPr/>
        </p:nvCxnSpPr>
        <p:spPr>
          <a:xfrm flipV="1">
            <a:off x="2830832" y="4054274"/>
            <a:ext cx="2036175" cy="3376"/>
          </a:xfrm>
          <a:prstGeom prst="straightConnector1">
            <a:avLst/>
          </a:prstGeom>
          <a:ln w="53975">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873C0C-9498-4B49-A907-D9A10188AAE9}"/>
                  </a:ext>
                </a:extLst>
              </p:cNvPr>
              <p:cNvSpPr txBox="1"/>
              <p:nvPr/>
            </p:nvSpPr>
            <p:spPr>
              <a:xfrm>
                <a:off x="670832" y="5236952"/>
                <a:ext cx="216000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oMath>
                  </m:oMathPara>
                </a14:m>
                <a:endParaRPr lang="en-US" b="1" dirty="0">
                  <a:latin typeface="Arial" panose="020B0604020202020204" pitchFamily="34" charset="0"/>
                  <a:ea typeface="Cambria Math" panose="02040503050406030204" pitchFamily="18" charset="0"/>
                </a:endParaRPr>
              </a:p>
              <a:p>
                <a:r>
                  <a:rPr lang="en-US" b="1" dirty="0">
                    <a:latin typeface="Arial" panose="020B0604020202020204" pitchFamily="34" charset="0"/>
                    <a:cs typeface="Arial" panose="020B0604020202020204" pitchFamily="34" charset="0"/>
                  </a:rPr>
                  <a:t>k-space Data</a:t>
                </a:r>
              </a:p>
            </p:txBody>
          </p:sp>
        </mc:Choice>
        <mc:Fallback xmlns="">
          <p:sp>
            <p:nvSpPr>
              <p:cNvPr id="10" name="TextBox 9">
                <a:extLst>
                  <a:ext uri="{FF2B5EF4-FFF2-40B4-BE49-F238E27FC236}">
                    <a16:creationId xmlns:a16="http://schemas.microsoft.com/office/drawing/2014/main" id="{56873C0C-9498-4B49-A907-D9A10188AAE9}"/>
                  </a:ext>
                </a:extLst>
              </p:cNvPr>
              <p:cNvSpPr txBox="1">
                <a:spLocks noRot="1" noChangeAspect="1" noMove="1" noResize="1" noEditPoints="1" noAdjustHandles="1" noChangeArrowheads="1" noChangeShapeType="1" noTextEdit="1"/>
              </p:cNvSpPr>
              <p:nvPr/>
            </p:nvSpPr>
            <p:spPr>
              <a:xfrm>
                <a:off x="670832" y="5236952"/>
                <a:ext cx="2160000" cy="830997"/>
              </a:xfrm>
              <a:prstGeom prst="rect">
                <a:avLst/>
              </a:prstGeom>
              <a:blipFill>
                <a:blip r:embed="rId5"/>
                <a:stretch>
                  <a:fillRect l="-4237" r="-282" b="-1691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59B7801-7C06-6742-9901-0A7B06E7C462}"/>
              </a:ext>
            </a:extLst>
          </p:cNvPr>
          <p:cNvSpPr txBox="1"/>
          <p:nvPr/>
        </p:nvSpPr>
        <p:spPr>
          <a:xfrm>
            <a:off x="2830832" y="4167552"/>
            <a:ext cx="2031360" cy="830997"/>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Reshape</a:t>
            </a:r>
          </a:p>
          <a:p>
            <a:pPr algn="ctr"/>
            <a:r>
              <a:rPr lang="en-US" b="1" dirty="0">
                <a:latin typeface="Arial" panose="020B0604020202020204" pitchFamily="34" charset="0"/>
                <a:cs typeface="Arial" panose="020B0604020202020204" pitchFamily="34" charset="0"/>
              </a:rPr>
              <a:t>To a Vector</a:t>
            </a:r>
          </a:p>
        </p:txBody>
      </p:sp>
      <p:graphicFrame>
        <p:nvGraphicFramePr>
          <p:cNvPr id="19" name="Table 18">
            <a:extLst>
              <a:ext uri="{FF2B5EF4-FFF2-40B4-BE49-F238E27FC236}">
                <a16:creationId xmlns:a16="http://schemas.microsoft.com/office/drawing/2014/main" id="{8AFBDE21-17EB-CB48-B562-E37B16468F2C}"/>
              </a:ext>
            </a:extLst>
          </p:cNvPr>
          <p:cNvGraphicFramePr>
            <a:graphicFrameLocks noGrp="1"/>
          </p:cNvGraphicFramePr>
          <p:nvPr/>
        </p:nvGraphicFramePr>
        <p:xfrm>
          <a:off x="4867007" y="1776446"/>
          <a:ext cx="535028" cy="4555656"/>
        </p:xfrm>
        <a:graphic>
          <a:graphicData uri="http://schemas.openxmlformats.org/drawingml/2006/table">
            <a:tbl>
              <a:tblPr firstRow="1" bandRow="1">
                <a:tableStyleId>{5C22544A-7EE6-4342-B048-85BDC9FD1C3A}</a:tableStyleId>
              </a:tblPr>
              <a:tblGrid>
                <a:gridCol w="535028">
                  <a:extLst>
                    <a:ext uri="{9D8B030D-6E8A-4147-A177-3AD203B41FA5}">
                      <a16:colId xmlns:a16="http://schemas.microsoft.com/office/drawing/2014/main" val="1019025759"/>
                    </a:ext>
                  </a:extLst>
                </a:gridCol>
              </a:tblGrid>
              <a:tr h="5061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802561412"/>
                  </a:ext>
                </a:extLst>
              </a:tr>
              <a:tr h="5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537957832"/>
                  </a:ext>
                </a:extLst>
              </a:tr>
              <a:tr h="5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010439973"/>
                  </a:ext>
                </a:extLst>
              </a:tr>
              <a:tr h="5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967350768"/>
                  </a:ext>
                </a:extLst>
              </a:tr>
              <a:tr h="5061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25307543"/>
                  </a:ext>
                </a:extLst>
              </a:tr>
              <a:tr h="50618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650688239"/>
                  </a:ext>
                </a:extLst>
              </a:tr>
              <a:tr h="5061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211463511"/>
                  </a:ext>
                </a:extLst>
              </a:tr>
              <a:tr h="5061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698233781"/>
                  </a:ext>
                </a:extLst>
              </a:tr>
              <a:tr h="5061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77150461"/>
                  </a:ext>
                </a:extLst>
              </a:tr>
            </a:tbl>
          </a:graphicData>
        </a:graphic>
      </p:graphicFrame>
      <p:sp>
        <p:nvSpPr>
          <p:cNvPr id="21" name="TextBox 20">
            <a:extLst>
              <a:ext uri="{FF2B5EF4-FFF2-40B4-BE49-F238E27FC236}">
                <a16:creationId xmlns:a16="http://schemas.microsoft.com/office/drawing/2014/main" id="{93C83057-2D67-FF4C-81F0-0BAFF24A9C10}"/>
              </a:ext>
            </a:extLst>
          </p:cNvPr>
          <p:cNvSpPr txBox="1"/>
          <p:nvPr/>
        </p:nvSpPr>
        <p:spPr>
          <a:xfrm>
            <a:off x="6340195" y="5368862"/>
            <a:ext cx="2160000" cy="830997"/>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FC Layers to All Pixels</a:t>
            </a:r>
          </a:p>
        </p:txBody>
      </p:sp>
      <p:graphicFrame>
        <p:nvGraphicFramePr>
          <p:cNvPr id="22" name="Table 21">
            <a:extLst>
              <a:ext uri="{FF2B5EF4-FFF2-40B4-BE49-F238E27FC236}">
                <a16:creationId xmlns:a16="http://schemas.microsoft.com/office/drawing/2014/main" id="{8D902367-BA22-5349-A21B-7D1A0227DDE2}"/>
              </a:ext>
            </a:extLst>
          </p:cNvPr>
          <p:cNvGraphicFramePr>
            <a:graphicFrameLocks noGrp="1"/>
          </p:cNvGraphicFramePr>
          <p:nvPr/>
        </p:nvGraphicFramePr>
        <p:xfrm>
          <a:off x="9400360" y="3006225"/>
          <a:ext cx="2160000" cy="2160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1803585308"/>
                    </a:ext>
                  </a:extLst>
                </a:gridCol>
                <a:gridCol w="720000">
                  <a:extLst>
                    <a:ext uri="{9D8B030D-6E8A-4147-A177-3AD203B41FA5}">
                      <a16:colId xmlns:a16="http://schemas.microsoft.com/office/drawing/2014/main" val="1654525598"/>
                    </a:ext>
                  </a:extLst>
                </a:gridCol>
                <a:gridCol w="720000">
                  <a:extLst>
                    <a:ext uri="{9D8B030D-6E8A-4147-A177-3AD203B41FA5}">
                      <a16:colId xmlns:a16="http://schemas.microsoft.com/office/drawing/2014/main" val="2193045014"/>
                    </a:ext>
                  </a:extLst>
                </a:gridCol>
              </a:tblGrid>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88297946"/>
                  </a:ext>
                </a:extLst>
              </a:tr>
              <a:tr h="720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481047"/>
                  </a:ext>
                </a:extLst>
              </a:tr>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06691577"/>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3790B00-B1D8-1640-9D96-E1D594315975}"/>
                  </a:ext>
                </a:extLst>
              </p:cNvPr>
              <p:cNvSpPr txBox="1"/>
              <p:nvPr/>
            </p:nvSpPr>
            <p:spPr>
              <a:xfrm>
                <a:off x="9395546" y="5267412"/>
                <a:ext cx="2164814" cy="461665"/>
              </a:xfrm>
              <a:prstGeom prst="rect">
                <a:avLst/>
              </a:prstGeom>
              <a:noFill/>
            </p:spPr>
            <p:txBody>
              <a:bodyPr wrap="square" rtlCol="0">
                <a:spAutoFit/>
              </a:bodyPr>
              <a:lstStyle/>
              <a:p>
                <a:pPr algn="ctr"/>
                <a14:m>
                  <m:oMath xmlns:m="http://schemas.openxmlformats.org/officeDocument/2006/math">
                    <m:r>
                      <a:rPr lang="en-US" b="1" i="1" smtClean="0">
                        <a:latin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oMath>
                </a14:m>
                <a:r>
                  <a:rPr lang="en-US" b="1" dirty="0">
                    <a:latin typeface="Arial" panose="020B0604020202020204" pitchFamily="34" charset="0"/>
                    <a:cs typeface="Arial" panose="020B0604020202020204" pitchFamily="34" charset="0"/>
                  </a:rPr>
                  <a:t> Image</a:t>
                </a:r>
              </a:p>
            </p:txBody>
          </p:sp>
        </mc:Choice>
        <mc:Fallback xmlns="">
          <p:sp>
            <p:nvSpPr>
              <p:cNvPr id="23" name="TextBox 22">
                <a:extLst>
                  <a:ext uri="{FF2B5EF4-FFF2-40B4-BE49-F238E27FC236}">
                    <a16:creationId xmlns:a16="http://schemas.microsoft.com/office/drawing/2014/main" id="{13790B00-B1D8-1640-9D96-E1D594315975}"/>
                  </a:ext>
                </a:extLst>
              </p:cNvPr>
              <p:cNvSpPr txBox="1">
                <a:spLocks noRot="1" noChangeAspect="1" noMove="1" noResize="1" noEditPoints="1" noAdjustHandles="1" noChangeArrowheads="1" noChangeShapeType="1" noTextEdit="1"/>
              </p:cNvSpPr>
              <p:nvPr/>
            </p:nvSpPr>
            <p:spPr>
              <a:xfrm>
                <a:off x="9395546" y="5267412"/>
                <a:ext cx="2164814" cy="461665"/>
              </a:xfrm>
              <a:prstGeom prst="rect">
                <a:avLst/>
              </a:prstGeom>
              <a:blipFill>
                <a:blip r:embed="rId6"/>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0BC717BA-8A6F-1B4F-ACBC-F889FA7B3E65}"/>
                  </a:ext>
                </a:extLst>
              </p:cNvPr>
              <p:cNvSpPr/>
              <p:nvPr/>
            </p:nvSpPr>
            <p:spPr>
              <a:xfrm>
                <a:off x="251171" y="1597084"/>
                <a:ext cx="4618572" cy="124784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𝑶</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𝑵</m:t>
                            </m:r>
                          </m:e>
                          <m:sup>
                            <m:r>
                              <a:rPr lang="en-US" b="1" i="1" smtClean="0">
                                <a:latin typeface="Cambria Math" panose="02040503050406030204" pitchFamily="18" charset="0"/>
                              </a:rPr>
                              <m:t>𝟑</m:t>
                            </m:r>
                          </m:sup>
                        </m:sSup>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𝑵</m:t>
                            </m:r>
                          </m:e>
                          <m:sub>
                            <m:r>
                              <a:rPr lang="en-US" b="1" i="1" smtClean="0">
                                <a:latin typeface="Cambria Math" panose="02040503050406030204" pitchFamily="18" charset="0"/>
                                <a:ea typeface="Cambria Math" panose="02040503050406030204" pitchFamily="18" charset="0"/>
                              </a:rPr>
                              <m:t>𝒗</m:t>
                            </m:r>
                          </m:sub>
                        </m:sSub>
                      </m:e>
                    </m:d>
                  </m:oMath>
                </a14:m>
                <a:r>
                  <a:rPr lang="en-US" b="1" dirty="0">
                    <a:latin typeface="Arial" panose="020B0604020202020204" pitchFamily="34" charset="0"/>
                    <a:cs typeface="Arial" panose="020B0604020202020204" pitchFamily="34" charset="0"/>
                  </a:rPr>
                  <a:t> Complexity</a:t>
                </a:r>
              </a:p>
              <a:p>
                <a14:m>
                  <m:oMath xmlns:m="http://schemas.openxmlformats.org/officeDocument/2006/math">
                    <m:r>
                      <a:rPr lang="en-US" b="1" i="1" smtClean="0">
                        <a:latin typeface="Cambria Math" panose="02040503050406030204" pitchFamily="18" charset="0"/>
                      </a:rPr>
                      <m:t>𝑵</m:t>
                    </m:r>
                    <m:r>
                      <a:rPr lang="en-US" b="1">
                        <a:latin typeface="Cambria Math" panose="02040503050406030204" pitchFamily="18" charset="0"/>
                      </a:rPr>
                      <m:t>: </m:t>
                    </m:r>
                  </m:oMath>
                </a14:m>
                <a:r>
                  <a:rPr lang="en-US" b="1" dirty="0">
                    <a:latin typeface="Arial" panose="020B0604020202020204" pitchFamily="34" charset="0"/>
                    <a:cs typeface="Arial" panose="020B0604020202020204" pitchFamily="34" charset="0"/>
                  </a:rPr>
                  <a:t># of Data or Pixels per Row </a:t>
                </a:r>
              </a:p>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𝑵</m:t>
                        </m:r>
                      </m:e>
                      <m:sub>
                        <m:r>
                          <a:rPr lang="en-US" b="1" i="1" smtClean="0">
                            <a:latin typeface="Cambria Math" panose="02040503050406030204" pitchFamily="18" charset="0"/>
                          </a:rPr>
                          <m:t>𝒗</m:t>
                        </m:r>
                      </m:sub>
                    </m:sSub>
                    <m:r>
                      <a:rPr lang="en-US" b="1" i="0" smtClean="0">
                        <a:latin typeface="Cambria Math" panose="02040503050406030204" pitchFamily="18" charset="0"/>
                      </a:rPr>
                      <m:t>: </m:t>
                    </m:r>
                  </m:oMath>
                </a14:m>
                <a:r>
                  <a:rPr lang="en-US" b="1" dirty="0">
                    <a:latin typeface="Arial" panose="020B0604020202020204" pitchFamily="34" charset="0"/>
                    <a:cs typeface="Arial" panose="020B0604020202020204" pitchFamily="34" charset="0"/>
                  </a:rPr>
                  <a:t># of views </a:t>
                </a:r>
              </a:p>
            </p:txBody>
          </p:sp>
        </mc:Choice>
        <mc:Fallback xmlns="">
          <p:sp>
            <p:nvSpPr>
              <p:cNvPr id="24" name="Rectangle 23">
                <a:extLst>
                  <a:ext uri="{FF2B5EF4-FFF2-40B4-BE49-F238E27FC236}">
                    <a16:creationId xmlns:a16="http://schemas.microsoft.com/office/drawing/2014/main" id="{0BC717BA-8A6F-1B4F-ACBC-F889FA7B3E65}"/>
                  </a:ext>
                </a:extLst>
              </p:cNvPr>
              <p:cNvSpPr>
                <a:spLocks noRot="1" noChangeAspect="1" noMove="1" noResize="1" noEditPoints="1" noAdjustHandles="1" noChangeArrowheads="1" noChangeShapeType="1" noTextEdit="1"/>
              </p:cNvSpPr>
              <p:nvPr/>
            </p:nvSpPr>
            <p:spPr>
              <a:xfrm>
                <a:off x="251171" y="1597084"/>
                <a:ext cx="4618572" cy="1247842"/>
              </a:xfrm>
              <a:prstGeom prst="rect">
                <a:avLst/>
              </a:prstGeom>
              <a:blipFill>
                <a:blip r:embed="rId7"/>
                <a:stretch>
                  <a:fillRect l="-264" t="-1951" r="-1055" b="-10244"/>
                </a:stretch>
              </a:blipFill>
            </p:spPr>
            <p:txBody>
              <a:bodyPr/>
              <a:lstStyle/>
              <a:p>
                <a:r>
                  <a:rPr lang="en-US">
                    <a:noFill/>
                  </a:rPr>
                  <a:t> </a:t>
                </a:r>
              </a:p>
            </p:txBody>
          </p:sp>
        </mc:Fallback>
      </mc:AlternateContent>
    </p:spTree>
    <p:extLst>
      <p:ext uri="{BB962C8B-B14F-4D97-AF65-F5344CB8AC3E}">
        <p14:creationId xmlns:p14="http://schemas.microsoft.com/office/powerpoint/2010/main" val="388022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CA12BB-77A9-F449-B0DA-79FE3C17F6FA}"/>
                  </a:ext>
                </a:extLst>
              </p:cNvPr>
              <p:cNvSpPr>
                <a:spLocks noGrp="1"/>
              </p:cNvSpPr>
              <p:nvPr>
                <p:ph type="title"/>
              </p:nvPr>
            </p:nvSpPr>
            <p:spPr/>
            <p:txBody>
              <a:bodyPr/>
              <a:lstStyle/>
              <a:p>
                <a:r>
                  <a:rPr lang="en-US" sz="4400" dirty="0" err="1"/>
                  <a:t>iCTNet</a:t>
                </a:r>
                <a:r>
                  <a:rPr lang="en-US" sz="4400" dirty="0"/>
                  <a:t> with </a:t>
                </a:r>
                <a14:m>
                  <m:oMath xmlns:m="http://schemas.openxmlformats.org/officeDocument/2006/math">
                    <m:r>
                      <a:rPr lang="en-US" sz="4400" i="1">
                        <a:latin typeface="Cambria Math" panose="02040503050406030204" pitchFamily="18" charset="0"/>
                      </a:rPr>
                      <m:t>𝑶</m:t>
                    </m:r>
                    <m:d>
                      <m:dPr>
                        <m:ctrlPr>
                          <a:rPr lang="en-US" sz="4400" i="1">
                            <a:latin typeface="Cambria Math" panose="02040503050406030204" pitchFamily="18" charset="0"/>
                          </a:rPr>
                        </m:ctrlPr>
                      </m:dPr>
                      <m:e>
                        <m:sSup>
                          <m:sSupPr>
                            <m:ctrlPr>
                              <a:rPr lang="en-US" sz="4400" i="1">
                                <a:latin typeface="Cambria Math" panose="02040503050406030204" pitchFamily="18" charset="0"/>
                              </a:rPr>
                            </m:ctrlPr>
                          </m:sSupPr>
                          <m:e>
                            <m:r>
                              <a:rPr lang="en-US" sz="4400" i="1">
                                <a:latin typeface="Cambria Math" panose="02040503050406030204" pitchFamily="18" charset="0"/>
                              </a:rPr>
                              <m:t>𝑵</m:t>
                            </m:r>
                          </m:e>
                          <m:sup>
                            <m:r>
                              <a:rPr lang="en-US" sz="4400" b="1" i="1" smtClean="0">
                                <a:latin typeface="Cambria Math" panose="02040503050406030204" pitchFamily="18" charset="0"/>
                              </a:rPr>
                              <m:t>𝟐</m:t>
                            </m:r>
                          </m:sup>
                        </m:sSup>
                        <m:r>
                          <a:rPr lang="en-US" sz="4400" i="1" smtClean="0">
                            <a:latin typeface="Cambria Math" panose="02040503050406030204" pitchFamily="18" charset="0"/>
                            <a:ea typeface="Cambria Math" panose="02040503050406030204" pitchFamily="18" charset="0"/>
                          </a:rPr>
                          <m:t>×</m:t>
                        </m:r>
                        <m:sSub>
                          <m:sSubPr>
                            <m:ctrlPr>
                              <a:rPr lang="en-US" sz="4400" b="1" i="1" smtClean="0">
                                <a:latin typeface="Cambria Math" panose="02040503050406030204" pitchFamily="18" charset="0"/>
                                <a:ea typeface="Cambria Math" panose="02040503050406030204" pitchFamily="18" charset="0"/>
                              </a:rPr>
                            </m:ctrlPr>
                          </m:sSubPr>
                          <m:e>
                            <m:r>
                              <a:rPr lang="en-US" sz="4400" b="1" i="1" smtClean="0">
                                <a:latin typeface="Cambria Math" panose="02040503050406030204" pitchFamily="18" charset="0"/>
                                <a:ea typeface="Cambria Math" panose="02040503050406030204" pitchFamily="18" charset="0"/>
                              </a:rPr>
                              <m:t>𝑵</m:t>
                            </m:r>
                          </m:e>
                          <m:sub>
                            <m:r>
                              <a:rPr lang="en-US" sz="4400" b="1" i="1" smtClean="0">
                                <a:latin typeface="Cambria Math" panose="02040503050406030204" pitchFamily="18" charset="0"/>
                                <a:ea typeface="Cambria Math" panose="02040503050406030204" pitchFamily="18" charset="0"/>
                              </a:rPr>
                              <m:t>𝒄</m:t>
                            </m:r>
                          </m:sub>
                        </m:sSub>
                      </m:e>
                    </m:d>
                  </m:oMath>
                </a14:m>
                <a:r>
                  <a:rPr lang="en-US" sz="4400" dirty="0"/>
                  <a:t> Complexity</a:t>
                </a:r>
              </a:p>
            </p:txBody>
          </p:sp>
        </mc:Choice>
        <mc:Fallback xmlns="">
          <p:sp>
            <p:nvSpPr>
              <p:cNvPr id="2" name="Title 1">
                <a:extLst>
                  <a:ext uri="{FF2B5EF4-FFF2-40B4-BE49-F238E27FC236}">
                    <a16:creationId xmlns:a16="http://schemas.microsoft.com/office/drawing/2014/main" id="{42CA12BB-77A9-F449-B0DA-79FE3C17F6F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C0F5583-8A57-EE43-B362-EAE59664936C}"/>
              </a:ext>
            </a:extLst>
          </p:cNvPr>
          <p:cNvSpPr/>
          <p:nvPr/>
        </p:nvSpPr>
        <p:spPr>
          <a:xfrm>
            <a:off x="0" y="6211669"/>
            <a:ext cx="6096000" cy="646331"/>
          </a:xfrm>
          <a:prstGeom prst="rect">
            <a:avLst/>
          </a:prstGeom>
        </p:spPr>
        <p:txBody>
          <a:bodyPr>
            <a:spAutoFit/>
          </a:bodyPr>
          <a:lstStyle/>
          <a:p>
            <a:r>
              <a:rPr lang="en-US" sz="1200" baseline="30000" dirty="0">
                <a:latin typeface="Calibri" panose="020F0502020204030204" pitchFamily="34" charset="0"/>
                <a:ea typeface="DengXian" panose="02010600030101010101" pitchFamily="2" charset="-122"/>
              </a:rPr>
              <a:t>*</a:t>
            </a:r>
            <a:r>
              <a:rPr lang="en-US" sz="1200" dirty="0">
                <a:latin typeface="Calibri" panose="020F0502020204030204" pitchFamily="34" charset="0"/>
                <a:ea typeface="DengXian" panose="02010600030101010101" pitchFamily="2" charset="-122"/>
              </a:rPr>
              <a:t>Li, Y., Li, K., Zhang, C., Montoya, J. and Chen, G., “Learning to Reconstruct Computed Tomography (CT) Images Directly from Sinogram Data under A Variety of Data Acquisition Conditions,” IEEE Transactions on Medical Imaging, 1–1 (2019).</a:t>
            </a:r>
            <a:r>
              <a:rPr lang="en-US" sz="1200" dirty="0"/>
              <a:t> </a:t>
            </a:r>
          </a:p>
        </p:txBody>
      </p:sp>
      <p:graphicFrame>
        <p:nvGraphicFramePr>
          <p:cNvPr id="5" name="Table 4">
            <a:extLst>
              <a:ext uri="{FF2B5EF4-FFF2-40B4-BE49-F238E27FC236}">
                <a16:creationId xmlns:a16="http://schemas.microsoft.com/office/drawing/2014/main" id="{33906B0A-572F-4E44-AA61-15E68BFB15F0}"/>
              </a:ext>
            </a:extLst>
          </p:cNvPr>
          <p:cNvGraphicFramePr>
            <a:graphicFrameLocks noGrp="1"/>
          </p:cNvGraphicFramePr>
          <p:nvPr/>
        </p:nvGraphicFramePr>
        <p:xfrm>
          <a:off x="1176969" y="2637220"/>
          <a:ext cx="1713186" cy="1842628"/>
        </p:xfrm>
        <a:graphic>
          <a:graphicData uri="http://schemas.openxmlformats.org/drawingml/2006/table">
            <a:tbl>
              <a:tblPr firstRow="1" bandRow="1">
                <a:tableStyleId>{5C22544A-7EE6-4342-B048-85BDC9FD1C3A}</a:tableStyleId>
              </a:tblPr>
              <a:tblGrid>
                <a:gridCol w="571062">
                  <a:extLst>
                    <a:ext uri="{9D8B030D-6E8A-4147-A177-3AD203B41FA5}">
                      <a16:colId xmlns:a16="http://schemas.microsoft.com/office/drawing/2014/main" val="1430249467"/>
                    </a:ext>
                  </a:extLst>
                </a:gridCol>
                <a:gridCol w="571062">
                  <a:extLst>
                    <a:ext uri="{9D8B030D-6E8A-4147-A177-3AD203B41FA5}">
                      <a16:colId xmlns:a16="http://schemas.microsoft.com/office/drawing/2014/main" val="2208400367"/>
                    </a:ext>
                  </a:extLst>
                </a:gridCol>
                <a:gridCol w="571062">
                  <a:extLst>
                    <a:ext uri="{9D8B030D-6E8A-4147-A177-3AD203B41FA5}">
                      <a16:colId xmlns:a16="http://schemas.microsoft.com/office/drawing/2014/main" val="756888844"/>
                    </a:ext>
                  </a:extLst>
                </a:gridCol>
              </a:tblGrid>
              <a:tr h="4606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74126104"/>
                  </a:ext>
                </a:extLst>
              </a:tr>
              <a:tr h="4606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759161787"/>
                  </a:ext>
                </a:extLst>
              </a:tr>
              <a:tr h="4606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78671324"/>
                  </a:ext>
                </a:extLst>
              </a:tr>
              <a:tr h="4606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822595179"/>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F3E175-7FC5-504C-94C6-163C15CDC803}"/>
                  </a:ext>
                </a:extLst>
              </p:cNvPr>
              <p:cNvSpPr txBox="1"/>
              <p:nvPr/>
            </p:nvSpPr>
            <p:spPr>
              <a:xfrm>
                <a:off x="953562" y="4572182"/>
                <a:ext cx="2160000" cy="461665"/>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×3</m:t>
                    </m:r>
                  </m:oMath>
                </a14:m>
                <a:r>
                  <a:rPr lang="en-US" dirty="0"/>
                  <a:t> sinogram</a:t>
                </a:r>
              </a:p>
            </p:txBody>
          </p:sp>
        </mc:Choice>
        <mc:Fallback xmlns="">
          <p:sp>
            <p:nvSpPr>
              <p:cNvPr id="6" name="TextBox 5">
                <a:extLst>
                  <a:ext uri="{FF2B5EF4-FFF2-40B4-BE49-F238E27FC236}">
                    <a16:creationId xmlns:a16="http://schemas.microsoft.com/office/drawing/2014/main" id="{E1F3E175-7FC5-504C-94C6-163C15CDC803}"/>
                  </a:ext>
                </a:extLst>
              </p:cNvPr>
              <p:cNvSpPr txBox="1">
                <a:spLocks noRot="1" noChangeAspect="1" noMove="1" noResize="1" noEditPoints="1" noAdjustHandles="1" noChangeArrowheads="1" noChangeShapeType="1" noTextEdit="1"/>
              </p:cNvSpPr>
              <p:nvPr/>
            </p:nvSpPr>
            <p:spPr>
              <a:xfrm>
                <a:off x="953562" y="4572182"/>
                <a:ext cx="2160000" cy="461665"/>
              </a:xfrm>
              <a:prstGeom prst="rect">
                <a:avLst/>
              </a:prstGeom>
              <a:blipFill>
                <a:blip r:embed="rId4"/>
                <a:stretch>
                  <a:fillRect l="-585" t="-11111" r="-585"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E76178-23CC-E147-AAD8-833CD7E9AF3A}"/>
                  </a:ext>
                </a:extLst>
              </p:cNvPr>
              <p:cNvSpPr txBox="1"/>
              <p:nvPr/>
            </p:nvSpPr>
            <p:spPr>
              <a:xfrm>
                <a:off x="4143076" y="5183965"/>
                <a:ext cx="1490281" cy="830997"/>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×3</m:t>
                    </m:r>
                  </m:oMath>
                </a14:m>
                <a:r>
                  <a:rPr lang="en-US" dirty="0"/>
                  <a:t> sinogram</a:t>
                </a:r>
              </a:p>
            </p:txBody>
          </p:sp>
        </mc:Choice>
        <mc:Fallback xmlns="">
          <p:sp>
            <p:nvSpPr>
              <p:cNvPr id="8" name="TextBox 7">
                <a:extLst>
                  <a:ext uri="{FF2B5EF4-FFF2-40B4-BE49-F238E27FC236}">
                    <a16:creationId xmlns:a16="http://schemas.microsoft.com/office/drawing/2014/main" id="{0CE76178-23CC-E147-AAD8-833CD7E9AF3A}"/>
                  </a:ext>
                </a:extLst>
              </p:cNvPr>
              <p:cNvSpPr txBox="1">
                <a:spLocks noRot="1" noChangeAspect="1" noMove="1" noResize="1" noEditPoints="1" noAdjustHandles="1" noChangeArrowheads="1" noChangeShapeType="1" noTextEdit="1"/>
              </p:cNvSpPr>
              <p:nvPr/>
            </p:nvSpPr>
            <p:spPr>
              <a:xfrm>
                <a:off x="4143076" y="5183965"/>
                <a:ext cx="1490281" cy="830997"/>
              </a:xfrm>
              <a:prstGeom prst="rect">
                <a:avLst/>
              </a:prstGeom>
              <a:blipFill>
                <a:blip r:embed="rId5"/>
                <a:stretch>
                  <a:fillRect l="-5882" r="-1681" b="-13636"/>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67B4E49D-5A4A-EC44-BA8C-7349E7CE72E7}"/>
              </a:ext>
            </a:extLst>
          </p:cNvPr>
          <p:cNvGraphicFramePr>
            <a:graphicFrameLocks noGrp="1"/>
          </p:cNvGraphicFramePr>
          <p:nvPr/>
        </p:nvGraphicFramePr>
        <p:xfrm>
          <a:off x="4039537" y="2075174"/>
          <a:ext cx="1713186" cy="2966720"/>
        </p:xfrm>
        <a:graphic>
          <a:graphicData uri="http://schemas.openxmlformats.org/drawingml/2006/table">
            <a:tbl>
              <a:tblPr firstRow="1" bandRow="1">
                <a:tableStyleId>{5C22544A-7EE6-4342-B048-85BDC9FD1C3A}</a:tableStyleId>
              </a:tblPr>
              <a:tblGrid>
                <a:gridCol w="571062">
                  <a:extLst>
                    <a:ext uri="{9D8B030D-6E8A-4147-A177-3AD203B41FA5}">
                      <a16:colId xmlns:a16="http://schemas.microsoft.com/office/drawing/2014/main" val="2255843938"/>
                    </a:ext>
                  </a:extLst>
                </a:gridCol>
                <a:gridCol w="571062">
                  <a:extLst>
                    <a:ext uri="{9D8B030D-6E8A-4147-A177-3AD203B41FA5}">
                      <a16:colId xmlns:a16="http://schemas.microsoft.com/office/drawing/2014/main" val="4117297900"/>
                    </a:ext>
                  </a:extLst>
                </a:gridCol>
                <a:gridCol w="571062">
                  <a:extLst>
                    <a:ext uri="{9D8B030D-6E8A-4147-A177-3AD203B41FA5}">
                      <a16:colId xmlns:a16="http://schemas.microsoft.com/office/drawing/2014/main" val="396152047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93282193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43886513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17955366"/>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86457499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24205619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319327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47339603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780918497"/>
                  </a:ext>
                </a:extLst>
              </a:tr>
            </a:tbl>
          </a:graphicData>
        </a:graphic>
      </p:graphicFrame>
      <p:cxnSp>
        <p:nvCxnSpPr>
          <p:cNvPr id="15" name="Straight Arrow Connector 14">
            <a:extLst>
              <a:ext uri="{FF2B5EF4-FFF2-40B4-BE49-F238E27FC236}">
                <a16:creationId xmlns:a16="http://schemas.microsoft.com/office/drawing/2014/main" id="{A9E11781-6B11-C44F-8374-CB0337932495}"/>
              </a:ext>
            </a:extLst>
          </p:cNvPr>
          <p:cNvCxnSpPr>
            <a:cxnSpLocks/>
          </p:cNvCxnSpPr>
          <p:nvPr/>
        </p:nvCxnSpPr>
        <p:spPr>
          <a:xfrm>
            <a:off x="2890155" y="3558534"/>
            <a:ext cx="1149382" cy="0"/>
          </a:xfrm>
          <a:prstGeom prst="straightConnector1">
            <a:avLst/>
          </a:prstGeom>
          <a:ln w="53975">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0A8320B-F1DA-994C-86CF-4D1E6FEFD968}"/>
              </a:ext>
            </a:extLst>
          </p:cNvPr>
          <p:cNvCxnSpPr>
            <a:cxnSpLocks/>
          </p:cNvCxnSpPr>
          <p:nvPr/>
        </p:nvCxnSpPr>
        <p:spPr>
          <a:xfrm>
            <a:off x="5752723" y="2274020"/>
            <a:ext cx="1431848" cy="0"/>
          </a:xfrm>
          <a:prstGeom prst="straightConnector1">
            <a:avLst/>
          </a:prstGeom>
          <a:ln w="53975">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18" name="Table 17">
            <a:extLst>
              <a:ext uri="{FF2B5EF4-FFF2-40B4-BE49-F238E27FC236}">
                <a16:creationId xmlns:a16="http://schemas.microsoft.com/office/drawing/2014/main" id="{8E55AF77-1A6A-0E47-9F9E-011D106B589E}"/>
              </a:ext>
            </a:extLst>
          </p:cNvPr>
          <p:cNvGraphicFramePr>
            <a:graphicFrameLocks noGrp="1"/>
          </p:cNvGraphicFramePr>
          <p:nvPr/>
        </p:nvGraphicFramePr>
        <p:xfrm>
          <a:off x="7184570" y="1623170"/>
          <a:ext cx="1376481" cy="1301700"/>
        </p:xfrm>
        <a:graphic>
          <a:graphicData uri="http://schemas.openxmlformats.org/drawingml/2006/table">
            <a:tbl>
              <a:tblPr firstRow="1" bandRow="1">
                <a:tableStyleId>{5C22544A-7EE6-4342-B048-85BDC9FD1C3A}</a:tableStyleId>
              </a:tblPr>
              <a:tblGrid>
                <a:gridCol w="458827">
                  <a:extLst>
                    <a:ext uri="{9D8B030D-6E8A-4147-A177-3AD203B41FA5}">
                      <a16:colId xmlns:a16="http://schemas.microsoft.com/office/drawing/2014/main" val="1803585308"/>
                    </a:ext>
                  </a:extLst>
                </a:gridCol>
                <a:gridCol w="458827">
                  <a:extLst>
                    <a:ext uri="{9D8B030D-6E8A-4147-A177-3AD203B41FA5}">
                      <a16:colId xmlns:a16="http://schemas.microsoft.com/office/drawing/2014/main" val="1654525598"/>
                    </a:ext>
                  </a:extLst>
                </a:gridCol>
                <a:gridCol w="458827">
                  <a:extLst>
                    <a:ext uri="{9D8B030D-6E8A-4147-A177-3AD203B41FA5}">
                      <a16:colId xmlns:a16="http://schemas.microsoft.com/office/drawing/2014/main" val="2193045014"/>
                    </a:ext>
                  </a:extLst>
                </a:gridCol>
              </a:tblGrid>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88297946"/>
                  </a:ext>
                </a:extLst>
              </a:tr>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481047"/>
                  </a:ext>
                </a:extLst>
              </a:tr>
              <a:tr h="4339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06691577"/>
                  </a:ext>
                </a:extLst>
              </a:tr>
            </a:tbl>
          </a:graphicData>
        </a:graphic>
      </p:graphicFrame>
      <p:sp>
        <p:nvSpPr>
          <p:cNvPr id="19" name="TextBox 18">
            <a:extLst>
              <a:ext uri="{FF2B5EF4-FFF2-40B4-BE49-F238E27FC236}">
                <a16:creationId xmlns:a16="http://schemas.microsoft.com/office/drawing/2014/main" id="{62B9665F-D7B6-2643-AA9D-EE073FE08C47}"/>
              </a:ext>
            </a:extLst>
          </p:cNvPr>
          <p:cNvSpPr txBox="1"/>
          <p:nvPr/>
        </p:nvSpPr>
        <p:spPr>
          <a:xfrm>
            <a:off x="6160937" y="1754844"/>
            <a:ext cx="615419" cy="461665"/>
          </a:xfrm>
          <a:prstGeom prst="rect">
            <a:avLst/>
          </a:prstGeom>
          <a:noFill/>
        </p:spPr>
        <p:txBody>
          <a:bodyPr wrap="square" rtlCol="0">
            <a:spAutoFit/>
          </a:bodyPr>
          <a:lstStyle/>
          <a:p>
            <a:r>
              <a:rPr lang="en-US" dirty="0"/>
              <a:t>FC</a:t>
            </a:r>
          </a:p>
        </p:txBody>
      </p:sp>
      <p:cxnSp>
        <p:nvCxnSpPr>
          <p:cNvPr id="22" name="Straight Arrow Connector 21">
            <a:extLst>
              <a:ext uri="{FF2B5EF4-FFF2-40B4-BE49-F238E27FC236}">
                <a16:creationId xmlns:a16="http://schemas.microsoft.com/office/drawing/2014/main" id="{55E8098B-E634-CA49-A46A-DF18AE9A073B}"/>
              </a:ext>
            </a:extLst>
          </p:cNvPr>
          <p:cNvCxnSpPr>
            <a:cxnSpLocks/>
          </p:cNvCxnSpPr>
          <p:nvPr/>
        </p:nvCxnSpPr>
        <p:spPr>
          <a:xfrm>
            <a:off x="5752722" y="4848125"/>
            <a:ext cx="1431848" cy="0"/>
          </a:xfrm>
          <a:prstGeom prst="straightConnector1">
            <a:avLst/>
          </a:prstGeom>
          <a:ln w="53975">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6A7F64FA-4CDD-F142-A898-0A483F106F10}"/>
              </a:ext>
            </a:extLst>
          </p:cNvPr>
          <p:cNvGraphicFramePr>
            <a:graphicFrameLocks noGrp="1"/>
          </p:cNvGraphicFramePr>
          <p:nvPr/>
        </p:nvGraphicFramePr>
        <p:xfrm>
          <a:off x="7184569" y="4197275"/>
          <a:ext cx="1376481" cy="1301700"/>
        </p:xfrm>
        <a:graphic>
          <a:graphicData uri="http://schemas.openxmlformats.org/drawingml/2006/table">
            <a:tbl>
              <a:tblPr firstRow="1" bandRow="1">
                <a:tableStyleId>{5C22544A-7EE6-4342-B048-85BDC9FD1C3A}</a:tableStyleId>
              </a:tblPr>
              <a:tblGrid>
                <a:gridCol w="458827">
                  <a:extLst>
                    <a:ext uri="{9D8B030D-6E8A-4147-A177-3AD203B41FA5}">
                      <a16:colId xmlns:a16="http://schemas.microsoft.com/office/drawing/2014/main" val="1803585308"/>
                    </a:ext>
                  </a:extLst>
                </a:gridCol>
                <a:gridCol w="458827">
                  <a:extLst>
                    <a:ext uri="{9D8B030D-6E8A-4147-A177-3AD203B41FA5}">
                      <a16:colId xmlns:a16="http://schemas.microsoft.com/office/drawing/2014/main" val="1654525598"/>
                    </a:ext>
                  </a:extLst>
                </a:gridCol>
                <a:gridCol w="458827">
                  <a:extLst>
                    <a:ext uri="{9D8B030D-6E8A-4147-A177-3AD203B41FA5}">
                      <a16:colId xmlns:a16="http://schemas.microsoft.com/office/drawing/2014/main" val="2193045014"/>
                    </a:ext>
                  </a:extLst>
                </a:gridCol>
              </a:tblGrid>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88297946"/>
                  </a:ext>
                </a:extLst>
              </a:tr>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481047"/>
                  </a:ext>
                </a:extLst>
              </a:tr>
              <a:tr h="4339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06691577"/>
                  </a:ext>
                </a:extLst>
              </a:tr>
            </a:tbl>
          </a:graphicData>
        </a:graphic>
      </p:graphicFrame>
      <p:sp>
        <p:nvSpPr>
          <p:cNvPr id="24" name="TextBox 23">
            <a:extLst>
              <a:ext uri="{FF2B5EF4-FFF2-40B4-BE49-F238E27FC236}">
                <a16:creationId xmlns:a16="http://schemas.microsoft.com/office/drawing/2014/main" id="{98F5A4C8-9521-7045-8E54-09932690C36B}"/>
              </a:ext>
            </a:extLst>
          </p:cNvPr>
          <p:cNvSpPr txBox="1"/>
          <p:nvPr/>
        </p:nvSpPr>
        <p:spPr>
          <a:xfrm>
            <a:off x="6160936" y="4328949"/>
            <a:ext cx="615419" cy="461665"/>
          </a:xfrm>
          <a:prstGeom prst="rect">
            <a:avLst/>
          </a:prstGeom>
          <a:noFill/>
        </p:spPr>
        <p:txBody>
          <a:bodyPr wrap="square" rtlCol="0">
            <a:spAutoFit/>
          </a:bodyPr>
          <a:lstStyle/>
          <a:p>
            <a:r>
              <a:rPr lang="en-US" dirty="0"/>
              <a:t>FC</a:t>
            </a:r>
          </a:p>
        </p:txBody>
      </p:sp>
      <p:sp>
        <p:nvSpPr>
          <p:cNvPr id="25" name="Right Brace 24">
            <a:extLst>
              <a:ext uri="{FF2B5EF4-FFF2-40B4-BE49-F238E27FC236}">
                <a16:creationId xmlns:a16="http://schemas.microsoft.com/office/drawing/2014/main" id="{D333DB1D-2667-A846-BCEA-005516E0EF40}"/>
              </a:ext>
            </a:extLst>
          </p:cNvPr>
          <p:cNvSpPr/>
          <p:nvPr/>
        </p:nvSpPr>
        <p:spPr>
          <a:xfrm>
            <a:off x="8587513" y="2216508"/>
            <a:ext cx="620486" cy="2631617"/>
          </a:xfrm>
          <a:prstGeom prst="rightBrace">
            <a:avLst>
              <a:gd name="adj1" fmla="val 8333"/>
              <a:gd name="adj2" fmla="val 50621"/>
            </a:avLst>
          </a:prstGeom>
          <a:ln w="539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6" name="Table 25">
            <a:extLst>
              <a:ext uri="{FF2B5EF4-FFF2-40B4-BE49-F238E27FC236}">
                <a16:creationId xmlns:a16="http://schemas.microsoft.com/office/drawing/2014/main" id="{A9D13249-9B05-E247-B61D-A923E8143AD5}"/>
              </a:ext>
            </a:extLst>
          </p:cNvPr>
          <p:cNvGraphicFramePr>
            <a:graphicFrameLocks noGrp="1"/>
          </p:cNvGraphicFramePr>
          <p:nvPr/>
        </p:nvGraphicFramePr>
        <p:xfrm>
          <a:off x="9304657" y="2881466"/>
          <a:ext cx="1376481" cy="1301700"/>
        </p:xfrm>
        <a:graphic>
          <a:graphicData uri="http://schemas.openxmlformats.org/drawingml/2006/table">
            <a:tbl>
              <a:tblPr firstRow="1" bandRow="1">
                <a:tableStyleId>{5C22544A-7EE6-4342-B048-85BDC9FD1C3A}</a:tableStyleId>
              </a:tblPr>
              <a:tblGrid>
                <a:gridCol w="458827">
                  <a:extLst>
                    <a:ext uri="{9D8B030D-6E8A-4147-A177-3AD203B41FA5}">
                      <a16:colId xmlns:a16="http://schemas.microsoft.com/office/drawing/2014/main" val="1803585308"/>
                    </a:ext>
                  </a:extLst>
                </a:gridCol>
                <a:gridCol w="458827">
                  <a:extLst>
                    <a:ext uri="{9D8B030D-6E8A-4147-A177-3AD203B41FA5}">
                      <a16:colId xmlns:a16="http://schemas.microsoft.com/office/drawing/2014/main" val="1654525598"/>
                    </a:ext>
                  </a:extLst>
                </a:gridCol>
                <a:gridCol w="458827">
                  <a:extLst>
                    <a:ext uri="{9D8B030D-6E8A-4147-A177-3AD203B41FA5}">
                      <a16:colId xmlns:a16="http://schemas.microsoft.com/office/drawing/2014/main" val="2193045014"/>
                    </a:ext>
                  </a:extLst>
                </a:gridCol>
              </a:tblGrid>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188297946"/>
                  </a:ext>
                </a:extLst>
              </a:tr>
              <a:tr h="4339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0481047"/>
                  </a:ext>
                </a:extLst>
              </a:tr>
              <a:tr h="4339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06691577"/>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38ACDEE-29EE-E345-A7A3-F902FE5C7F8F}"/>
                  </a:ext>
                </a:extLst>
              </p:cNvPr>
              <p:cNvSpPr txBox="1"/>
              <p:nvPr/>
            </p:nvSpPr>
            <p:spPr>
              <a:xfrm>
                <a:off x="7016216" y="2926916"/>
                <a:ext cx="1713186" cy="461665"/>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r>
                  <a:rPr lang="en-US" dirty="0"/>
                  <a:t> image</a:t>
                </a:r>
              </a:p>
            </p:txBody>
          </p:sp>
        </mc:Choice>
        <mc:Fallback xmlns="">
          <p:sp>
            <p:nvSpPr>
              <p:cNvPr id="27" name="TextBox 26">
                <a:extLst>
                  <a:ext uri="{FF2B5EF4-FFF2-40B4-BE49-F238E27FC236}">
                    <a16:creationId xmlns:a16="http://schemas.microsoft.com/office/drawing/2014/main" id="{038ACDEE-29EE-E345-A7A3-F902FE5C7F8F}"/>
                  </a:ext>
                </a:extLst>
              </p:cNvPr>
              <p:cNvSpPr txBox="1">
                <a:spLocks noRot="1" noChangeAspect="1" noMove="1" noResize="1" noEditPoints="1" noAdjustHandles="1" noChangeArrowheads="1" noChangeShapeType="1" noTextEdit="1"/>
              </p:cNvSpPr>
              <p:nvPr/>
            </p:nvSpPr>
            <p:spPr>
              <a:xfrm>
                <a:off x="7016216" y="2926916"/>
                <a:ext cx="1713186" cy="461665"/>
              </a:xfrm>
              <a:prstGeom prst="rect">
                <a:avLst/>
              </a:prstGeom>
              <a:blipFill>
                <a:blip r:embed="rId6"/>
                <a:stretch>
                  <a:fillRect l="-741" t="-7895" r="-2222"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4C19D2-A148-0149-B956-CD9ED2D1993B}"/>
                  </a:ext>
                </a:extLst>
              </p:cNvPr>
              <p:cNvSpPr txBox="1"/>
              <p:nvPr/>
            </p:nvSpPr>
            <p:spPr>
              <a:xfrm>
                <a:off x="7016216" y="5553016"/>
                <a:ext cx="1713186" cy="461665"/>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r>
                  <a:rPr lang="en-US" dirty="0"/>
                  <a:t> image</a:t>
                </a:r>
              </a:p>
            </p:txBody>
          </p:sp>
        </mc:Choice>
        <mc:Fallback xmlns="">
          <p:sp>
            <p:nvSpPr>
              <p:cNvPr id="28" name="TextBox 27">
                <a:extLst>
                  <a:ext uri="{FF2B5EF4-FFF2-40B4-BE49-F238E27FC236}">
                    <a16:creationId xmlns:a16="http://schemas.microsoft.com/office/drawing/2014/main" id="{B24C19D2-A148-0149-B956-CD9ED2D1993B}"/>
                  </a:ext>
                </a:extLst>
              </p:cNvPr>
              <p:cNvSpPr txBox="1">
                <a:spLocks noRot="1" noChangeAspect="1" noMove="1" noResize="1" noEditPoints="1" noAdjustHandles="1" noChangeArrowheads="1" noChangeShapeType="1" noTextEdit="1"/>
              </p:cNvSpPr>
              <p:nvPr/>
            </p:nvSpPr>
            <p:spPr>
              <a:xfrm>
                <a:off x="7016216" y="5553016"/>
                <a:ext cx="1713186" cy="461665"/>
              </a:xfrm>
              <a:prstGeom prst="rect">
                <a:avLst/>
              </a:prstGeom>
              <a:blipFill>
                <a:blip r:embed="rId7"/>
                <a:stretch>
                  <a:fillRect l="-741" t="-7895" r="-2222"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2CD8621-0F60-064E-89F0-2FD0BD9D35C5}"/>
                  </a:ext>
                </a:extLst>
              </p:cNvPr>
              <p:cNvSpPr txBox="1"/>
              <p:nvPr/>
            </p:nvSpPr>
            <p:spPr>
              <a:xfrm>
                <a:off x="9152631" y="4197275"/>
                <a:ext cx="1862399" cy="830997"/>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r>
                  <a:rPr lang="en-US" dirty="0"/>
                  <a:t> final output</a:t>
                </a:r>
              </a:p>
            </p:txBody>
          </p:sp>
        </mc:Choice>
        <mc:Fallback xmlns="">
          <p:sp>
            <p:nvSpPr>
              <p:cNvPr id="29" name="TextBox 28">
                <a:extLst>
                  <a:ext uri="{FF2B5EF4-FFF2-40B4-BE49-F238E27FC236}">
                    <a16:creationId xmlns:a16="http://schemas.microsoft.com/office/drawing/2014/main" id="{82CD8621-0F60-064E-89F0-2FD0BD9D35C5}"/>
                  </a:ext>
                </a:extLst>
              </p:cNvPr>
              <p:cNvSpPr txBox="1">
                <a:spLocks noRot="1" noChangeAspect="1" noMove="1" noResize="1" noEditPoints="1" noAdjustHandles="1" noChangeArrowheads="1" noChangeShapeType="1" noTextEdit="1"/>
              </p:cNvSpPr>
              <p:nvPr/>
            </p:nvSpPr>
            <p:spPr>
              <a:xfrm>
                <a:off x="9152631" y="4197275"/>
                <a:ext cx="1862399" cy="830997"/>
              </a:xfrm>
              <a:prstGeom prst="rect">
                <a:avLst/>
              </a:prstGeom>
              <a:blipFill>
                <a:blip r:embed="rId8"/>
                <a:stretch>
                  <a:fillRect l="-4762" t="-4478" b="-13433"/>
                </a:stretch>
              </a:blipFill>
            </p:spPr>
            <p:txBody>
              <a:bodyPr/>
              <a:lstStyle/>
              <a:p>
                <a:r>
                  <a:rPr lang="en-US">
                    <a:noFill/>
                  </a:rPr>
                  <a:t> </a:t>
                </a:r>
              </a:p>
            </p:txBody>
          </p:sp>
        </mc:Fallback>
      </mc:AlternateContent>
    </p:spTree>
    <p:extLst>
      <p:ext uri="{BB962C8B-B14F-4D97-AF65-F5344CB8AC3E}">
        <p14:creationId xmlns:p14="http://schemas.microsoft.com/office/powerpoint/2010/main" val="1251124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037D29BF67744493AC767626542B74" ma:contentTypeVersion="8" ma:contentTypeDescription="Create a new document." ma:contentTypeScope="" ma:versionID="9fba13bb70f6fdc0d8881ca83cca6939">
  <xsd:schema xmlns:xsd="http://www.w3.org/2001/XMLSchema" xmlns:xs="http://www.w3.org/2001/XMLSchema" xmlns:p="http://schemas.microsoft.com/office/2006/metadata/properties" xmlns:ns3="e5cbae32-1e56-4ed1-98f0-920e58778960" targetNamespace="http://schemas.microsoft.com/office/2006/metadata/properties" ma:root="true" ma:fieldsID="e0701a60e0df51587e5e07234ec8de35" ns3:_="">
    <xsd:import namespace="e5cbae32-1e56-4ed1-98f0-920e587789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cbae32-1e56-4ed1-98f0-920e587789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B10355-A441-4EDA-B44D-7727BD6250AA}">
  <ds:schemaRefs>
    <ds:schemaRef ds:uri="http://schemas.microsoft.com/sharepoint/v3/contenttype/forms"/>
  </ds:schemaRefs>
</ds:datastoreItem>
</file>

<file path=customXml/itemProps2.xml><?xml version="1.0" encoding="utf-8"?>
<ds:datastoreItem xmlns:ds="http://schemas.openxmlformats.org/officeDocument/2006/customXml" ds:itemID="{6538D22B-7418-4B83-9BEF-05CEE3E2A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cbae32-1e56-4ed1-98f0-920e58778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E0D81F-FD3B-4692-82F9-CF66C76BDE22}">
  <ds:schemaRefs>
    <ds:schemaRef ds:uri="http://schemas.openxmlformats.org/package/2006/metadata/core-propertie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e5cbae32-1e56-4ed1-98f0-920e5877896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20911</TotalTime>
  <Words>1622</Words>
  <Application>Microsoft Office PowerPoint</Application>
  <PresentationFormat>Widescreen</PresentationFormat>
  <Paragraphs>226</Paragraphs>
  <Slides>31</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2" baseType="lpstr">
      <vt:lpstr>Arial</vt:lpstr>
      <vt:lpstr>Calibri</vt:lpstr>
      <vt:lpstr>Cambria Math</vt:lpstr>
      <vt:lpstr>Corbel</vt:lpstr>
      <vt:lpstr>Symbol</vt:lpstr>
      <vt:lpstr>Times New Roman</vt:lpstr>
      <vt:lpstr>Wingdings</vt:lpstr>
      <vt:lpstr>Wingdings 2</vt:lpstr>
      <vt:lpstr>Metro</vt:lpstr>
      <vt:lpstr>Clip</vt:lpstr>
      <vt:lpstr>Equation</vt:lpstr>
      <vt:lpstr>PowerPoint Presentation</vt:lpstr>
      <vt:lpstr>MI Schedule for F21</vt:lpstr>
      <vt:lpstr>Weighted Contributions</vt:lpstr>
      <vt:lpstr>Generalized: Matrix A &amp; Its Transpose AT</vt:lpstr>
      <vt:lpstr>Simplified: Matrix A &amp; Its Transpose AT</vt:lpstr>
      <vt:lpstr>Specified: Matrix A &amp; Its Transpose AT</vt:lpstr>
      <vt:lpstr>Heuristically-derived SART Formula</vt:lpstr>
      <vt:lpstr>AUTOMAP with O(N^4 ) Complexity</vt:lpstr>
      <vt:lpstr>iCTNet with O(N^2×N_c ) Complexity</vt:lpstr>
      <vt:lpstr>Our Key Idea: Smart BP with O(N2) Complexity</vt:lpstr>
      <vt:lpstr>Our Key Idea: Smart BP with O(N) Complexity</vt:lpstr>
      <vt:lpstr>Outline</vt:lpstr>
      <vt:lpstr>Data Acquisition System (DAS)</vt:lpstr>
      <vt:lpstr>CT Scanner</vt:lpstr>
      <vt:lpstr>CT Scanning Modes</vt:lpstr>
      <vt:lpstr>Outline</vt:lpstr>
      <vt:lpstr>Equi-spatial Fan-beam Formula</vt:lpstr>
      <vt:lpstr> d(x, y, z) to d(u,v) with Magnification &amp; Distortion</vt:lpstr>
      <vt:lpstr>Obliqueness of the Detector Array</vt:lpstr>
      <vt:lpstr>Divergence of the X-ray Beam</vt:lpstr>
      <vt:lpstr>Difference Between θ &amp; β Angles</vt:lpstr>
      <vt:lpstr>From Full-scan to Half-scan</vt:lpstr>
      <vt:lpstr>Cone-beam Geometry</vt:lpstr>
      <vt:lpstr>Fan-beam to Cone-beam Projection Data</vt:lpstr>
      <vt:lpstr>Cone-beam Data Scaled Back</vt:lpstr>
      <vt:lpstr>Cone-Beam to Fan-Beam Data (Point-wise)</vt:lpstr>
      <vt:lpstr>Cone-Beam to Fan-Beam Data (Segment-wise)</vt:lpstr>
      <vt:lpstr>Cone-beam Data Correction</vt:lpstr>
      <vt:lpstr>Obliqueness Correction</vt:lpstr>
      <vt:lpstr>Homework</vt:lpstr>
      <vt:lpstr>Homework</vt:lpstr>
    </vt:vector>
  </TitlesOfParts>
  <Company>Virginia Tech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 PowerPoint Template2</dc:title>
  <dc:creator>David Stanley</dc:creator>
  <cp:lastModifiedBy>Wang, Ge</cp:lastModifiedBy>
  <cp:revision>3146</cp:revision>
  <cp:lastPrinted>2012-03-08T21:40:16Z</cp:lastPrinted>
  <dcterms:created xsi:type="dcterms:W3CDTF">2006-10-23T16:36:06Z</dcterms:created>
  <dcterms:modified xsi:type="dcterms:W3CDTF">2021-10-05T15:41:05Z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0x010100AE037D29BF67744493AC767626542B74</vt:lpwstr>
  </property>
</Properties>
</file>