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1214" r:id="rId5"/>
    <p:sldId id="1861" r:id="rId6"/>
    <p:sldId id="1916" r:id="rId7"/>
    <p:sldId id="1969" r:id="rId8"/>
    <p:sldId id="1619" r:id="rId9"/>
    <p:sldId id="1622" r:id="rId10"/>
    <p:sldId id="1625" r:id="rId11"/>
    <p:sldId id="1620" r:id="rId12"/>
    <p:sldId id="1623" r:id="rId13"/>
    <p:sldId id="2268" r:id="rId14"/>
    <p:sldId id="1915" r:id="rId15"/>
    <p:sldId id="1933" r:id="rId16"/>
    <p:sldId id="1934" r:id="rId17"/>
    <p:sldId id="1935" r:id="rId18"/>
    <p:sldId id="1936" r:id="rId19"/>
    <p:sldId id="1947" r:id="rId20"/>
    <p:sldId id="1948" r:id="rId21"/>
    <p:sldId id="1949" r:id="rId22"/>
    <p:sldId id="1953" r:id="rId23"/>
    <p:sldId id="1954" r:id="rId24"/>
    <p:sldId id="1956" r:id="rId25"/>
    <p:sldId id="1957" r:id="rId26"/>
    <p:sldId id="1980" r:id="rId27"/>
    <p:sldId id="1922" r:id="rId28"/>
    <p:sldId id="1923" r:id="rId29"/>
    <p:sldId id="1924" r:id="rId30"/>
    <p:sldId id="1925" r:id="rId31"/>
    <p:sldId id="1926" r:id="rId32"/>
    <p:sldId id="1920" r:id="rId33"/>
    <p:sldId id="1960" r:id="rId34"/>
    <p:sldId id="1961" r:id="rId35"/>
    <p:sldId id="1962" r:id="rId36"/>
    <p:sldId id="1958" r:id="rId37"/>
    <p:sldId id="1959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9900FF"/>
    <a:srgbClr val="33CC33"/>
    <a:srgbClr val="CC0000"/>
    <a:srgbClr val="003366"/>
    <a:srgbClr val="009900"/>
    <a:srgbClr val="CCFFFF"/>
    <a:srgbClr val="C5F3FF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2" autoAdjust="0"/>
    <p:restoredTop sz="86410" autoAdjust="0"/>
  </p:normalViewPr>
  <p:slideViewPr>
    <p:cSldViewPr snapToGrid="0">
      <p:cViewPr varScale="1">
        <p:scale>
          <a:sx n="53" d="100"/>
          <a:sy n="53" d="100"/>
        </p:scale>
        <p:origin x="1160" y="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120"/>
    </p:cViewPr>
  </p:outlineViewPr>
  <p:notesTextViewPr>
    <p:cViewPr>
      <p:scale>
        <a:sx n="3" d="2"/>
        <a:sy n="3" d="2"/>
      </p:scale>
      <p:origin x="0" y="-768"/>
    </p:cViewPr>
  </p:notesTextViewPr>
  <p:sorterViewPr>
    <p:cViewPr varScale="1">
      <p:scale>
        <a:sx n="1" d="1"/>
        <a:sy n="1" d="1"/>
      </p:scale>
      <p:origin x="0" y="-7076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4316-6637-4CE1-9B72-F0CA3A461E32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BF9BD-D9D2-4553-9EC6-6BBB2D7F9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8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0534E-9FB8-46AE-8E3B-5675B268AE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80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7AA0B-8B0A-B14A-8FDE-4EE06647A1C7}" type="slidenum">
              <a:rPr lang="nl-BE" smtClean="0"/>
              <a:pPr>
                <a:defRPr/>
              </a:pPr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24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7AA0B-8B0A-B14A-8FDE-4EE06647A1C7}" type="slidenum">
              <a:rPr lang="nl-BE" smtClean="0"/>
              <a:pPr>
                <a:defRPr/>
              </a:pPr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21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8013"/>
            <a:ext cx="5486400" cy="36147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3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dirty="0" err="1"/>
              <a:t>dtheta</a:t>
            </a:r>
            <a:r>
              <a:rPr lang="en-US" dirty="0"/>
              <a:t> and </a:t>
            </a:r>
            <a:r>
              <a:rPr lang="en-US" dirty="0" err="1"/>
              <a:t>dbeta</a:t>
            </a:r>
            <a:r>
              <a:rPr lang="en-US" dirty="0"/>
              <a:t> are both angular weights.  Their sums are both 2pi.  Hence, we can make weights for </a:t>
            </a:r>
            <a:r>
              <a:rPr lang="en-US" dirty="0" err="1"/>
              <a:t>dtheta</a:t>
            </a:r>
            <a:r>
              <a:rPr lang="en-US" dirty="0"/>
              <a:t> uniform just as the weights for </a:t>
            </a:r>
            <a:r>
              <a:rPr lang="en-US" dirty="0" err="1"/>
              <a:t>dbeta</a:t>
            </a:r>
            <a:r>
              <a:rPr lang="en-US" dirty="0"/>
              <a:t> is naturally uniform.  Hence, the results are the same.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</a:t>
            </a:r>
            <a:r>
              <a:rPr lang="en-US" baseline="0" dirty="0"/>
              <a:t> that dt’ is for </a:t>
            </a:r>
            <a:r>
              <a:rPr lang="en-US" baseline="0" dirty="0" err="1"/>
              <a:t>equi</a:t>
            </a:r>
            <a:r>
              <a:rPr lang="en-US" baseline="0" dirty="0"/>
              <a:t>-spatial fan-beam data, and needs to be converted to parallel-beam dt.  Here we have a cosine factor. Also, </a:t>
            </a:r>
            <a:r>
              <a:rPr lang="en-US" baseline="0" dirty="0" err="1"/>
              <a:t>dbeta</a:t>
            </a:r>
            <a:r>
              <a:rPr lang="en-US" baseline="0" dirty="0"/>
              <a:t> and </a:t>
            </a:r>
            <a:r>
              <a:rPr lang="en-US" baseline="0" dirty="0" err="1"/>
              <a:t>dtheta</a:t>
            </a:r>
            <a:r>
              <a:rPr lang="en-US" baseline="0"/>
              <a:t> should be (U/R)*the same cosine factor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0534E-9FB8-46AE-8E3B-5675B268AE6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9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B656-96AB-4B78-8EA5-C82FE78C7608}" type="datetime1">
              <a:rPr lang="en-US" smtClean="0"/>
              <a:t>9/18/2023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09340-0AFB-4924-A558-5568C0609C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74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AD0C-DDA8-41F8-B355-8FC9FC1D91D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BA215-C6CD-4E2F-96B1-2280DCFBB8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4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0C58-476B-4006-B784-E343E3609029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83724-F38A-4329-8323-400DF434F3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42646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80" indent="-342900">
              <a:buFont typeface="Arial" panose="020B0604020202020204" pitchFamily="34" charset="0"/>
              <a:buChar char="•"/>
              <a:defRPr/>
            </a:lvl1pPr>
            <a:lvl2pPr marL="740664" indent="-285750">
              <a:buFont typeface="Arial" panose="020B0604020202020204" pitchFamily="34" charset="0"/>
              <a:buChar char="•"/>
              <a:defRPr/>
            </a:lvl2pPr>
            <a:lvl3pPr marL="996696" indent="-228600">
              <a:buFont typeface="Arial" panose="020B0604020202020204" pitchFamily="34" charset="0"/>
              <a:buChar char="•"/>
              <a:defRPr/>
            </a:lvl3pPr>
            <a:lvl4pPr marL="1261872" indent="-228600">
              <a:buFont typeface="Arial" panose="020B0604020202020204" pitchFamily="34" charset="0"/>
              <a:buChar char="•"/>
              <a:defRPr/>
            </a:lvl4pPr>
            <a:lvl5pPr marL="1481328" indent="-210312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1813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4" y="4246568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9A26-BFCB-49C7-BDA3-6C4EAADC5527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4DB9F-C2A9-4DA1-8168-14E954073F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9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927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AFE1-5DCF-4C10-81B8-B7CC92F60F9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4DA1F-CCFE-42FC-8C6A-1168F5C4F1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9020" y="6446496"/>
            <a:ext cx="52023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70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B744-4202-4B78-8640-C8EB1C667614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046C9-A841-4F2A-9FD5-0D30883EBC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3964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773A-30F8-4BFE-9C82-4AED503D899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6E770A-854C-46B1-A8DF-99DCD4C291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0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4151-F107-4210-85EB-AF6F1712F0F0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4FD61-213A-40C2-9122-0632383D12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6DEE-364E-4BA0-AFFE-B3858B53AE08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C8ED9-5CFF-48E8-9D63-1C87EF331A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5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1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5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6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5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81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3425B349-B583-4A5D-98C2-DCEC0016445A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pPr>
              <a:defRPr/>
            </a:pPr>
            <a:fld id="{69B8646F-6C54-4D73-BE5F-D7471B73A5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906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906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80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extLst/>
          </a:lstStyle>
          <a:p>
            <a:fld id="{83AEBA2D-B4AE-4DD3-A7AC-69EDD2B88F39}" type="datetime1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80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80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extLst/>
          </a:lstStyle>
          <a:p>
            <a:pPr>
              <a:defRPr/>
            </a:pPr>
            <a:r>
              <a:rPr lang="en-US"/>
              <a:t>Slide</a:t>
            </a:r>
            <a:fld id="{088F9C99-2D15-43C9-BB30-1A2892BDD4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000" b="1" kern="1200" spc="-1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Tx/>
        <a:buSzPct val="95000"/>
        <a:buFont typeface="Wingdings" panose="05000000000000000000" pitchFamily="2" charset="2"/>
        <a:buChar char="l"/>
        <a:defRPr kumimoji="0" sz="3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0664" indent="-285750" algn="l" rtl="0" eaLnBrk="1" latinLnBrk="0" hangingPunct="1">
        <a:spcBef>
          <a:spcPct val="20000"/>
        </a:spcBef>
        <a:buClrTx/>
        <a:buSzPct val="90000"/>
        <a:buFont typeface="Wingdings" panose="05000000000000000000" pitchFamily="2" charset="2"/>
        <a:buChar char="l"/>
        <a:defRPr kumimoji="0" sz="2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6696" indent="-228600" algn="l" rtl="0" eaLnBrk="1" latinLnBrk="0" hangingPunct="1">
        <a:spcBef>
          <a:spcPct val="20000"/>
        </a:spcBef>
        <a:buClrTx/>
        <a:buFont typeface="Wingdings" panose="05000000000000000000" pitchFamily="2" charset="2"/>
        <a:buChar char="l"/>
        <a:defRPr kumimoji="0"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61872" indent="-228600" algn="l" rtl="0" eaLnBrk="1" latinLnBrk="0" hangingPunct="1">
        <a:spcBef>
          <a:spcPct val="20000"/>
        </a:spcBef>
        <a:buClrTx/>
        <a:buFont typeface="Wingdings" panose="05000000000000000000" pitchFamily="2" charset="2"/>
        <a:buChar char="l"/>
        <a:defRPr kumimoji="0" sz="2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81328" indent="-210312" algn="l" rtl="0" eaLnBrk="1" latinLnBrk="0" hangingPunct="1">
        <a:spcBef>
          <a:spcPct val="20000"/>
        </a:spcBef>
        <a:buClrTx/>
        <a:buFont typeface="Wingdings" panose="05000000000000000000" pitchFamily="2" charset="2"/>
        <a:buChar char="l"/>
        <a:defRPr kumimoji="0" sz="20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6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63.emf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65.png"/><Relationship Id="rId7" Type="http://schemas.openxmlformats.org/officeDocument/2006/relationships/image" Target="../media/image67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4.png"/><Relationship Id="rId7" Type="http://schemas.openxmlformats.org/officeDocument/2006/relationships/oleObject" Target="../embeddings/oleObject2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27.bin"/><Relationship Id="rId3" Type="http://schemas.openxmlformats.org/officeDocument/2006/relationships/image" Target="../media/image64.png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74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73.wmf"/><Relationship Id="rId4" Type="http://schemas.openxmlformats.org/officeDocument/2006/relationships/image" Target="../media/image65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7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81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242365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NUL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41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110751"/>
            <a:ext cx="1453662" cy="1382751"/>
          </a:xfrm>
          <a:prstGeom prst="rect">
            <a:avLst/>
          </a:prstGeom>
        </p:spPr>
      </p:pic>
      <p:pic>
        <p:nvPicPr>
          <p:cNvPr id="6" name="Picture 2" descr="lgplogo2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10752"/>
            <a:ext cx="6324600" cy="120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" y="4038600"/>
            <a:ext cx="1218324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-8755" y="1493503"/>
            <a:ext cx="12192000" cy="29468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bg2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ctr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4600" b="1" dirty="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16" charset="-128"/>
                <a:cs typeface="Arial" panose="020B0604020202020204" pitchFamily="34" charset="0"/>
              </a:rPr>
              <a:t>CT Reconstruction – </a:t>
            </a:r>
            <a:r>
              <a:rPr lang="en-US" sz="46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116" charset="-128"/>
                <a:cs typeface="Arial" panose="020B0604020202020204" pitchFamily="34" charset="0"/>
              </a:rPr>
              <a:t>Fan-beam Geometry</a:t>
            </a:r>
            <a:endParaRPr kumimoji="0" lang="en-US" sz="46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16" charset="-128"/>
              <a:cs typeface="Arial" panose="020B0604020202020204" pitchFamily="34" charset="0"/>
            </a:endParaRPr>
          </a:p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 Wang</a:t>
            </a:r>
          </a:p>
          <a:p>
            <a:pPr lvl="0"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AI-based X-ray Imaging System (AXIS) Lab</a:t>
            </a:r>
          </a:p>
          <a:p>
            <a:pPr lvl="0" algn="ctr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Rensselaer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Polytechnic Institute, Troy, New York, USA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>
                <a:srgbClr val="691638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September </a:t>
            </a:r>
            <a:r>
              <a:rPr lang="en-US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2023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1638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91638"/>
              </a:buClr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0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0FD3F9-3920-4570-B309-67B31905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Slice Theorem</a:t>
            </a:r>
          </a:p>
        </p:txBody>
      </p:sp>
      <p:sp>
        <p:nvSpPr>
          <p:cNvPr id="59" name="Line 21">
            <a:extLst>
              <a:ext uri="{FF2B5EF4-FFF2-40B4-BE49-F238E27FC236}">
                <a16:creationId xmlns:a16="http://schemas.microsoft.com/office/drawing/2014/main" id="{ABE3CDD7-7E13-4B5D-9572-1715E395C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421" y="4554238"/>
            <a:ext cx="28484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22">
            <a:extLst>
              <a:ext uri="{FF2B5EF4-FFF2-40B4-BE49-F238E27FC236}">
                <a16:creationId xmlns:a16="http://schemas.microsoft.com/office/drawing/2014/main" id="{DC5D8D9D-76F5-4FF9-ACE3-56635377F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998" y="3100732"/>
            <a:ext cx="0" cy="250451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A2039B-58C2-44CD-BBDB-17ABBBB6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688" y="2957954"/>
            <a:ext cx="35452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F67E66B-657D-4842-B763-8DB84FED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147" y="4167261"/>
            <a:ext cx="37055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63" name="Arc 26">
            <a:extLst>
              <a:ext uri="{FF2B5EF4-FFF2-40B4-BE49-F238E27FC236}">
                <a16:creationId xmlns:a16="http://schemas.microsoft.com/office/drawing/2014/main" id="{BC46EE1E-153D-427A-B5D4-8F5160B5241F}"/>
              </a:ext>
            </a:extLst>
          </p:cNvPr>
          <p:cNvSpPr>
            <a:spLocks/>
          </p:cNvSpPr>
          <p:nvPr/>
        </p:nvSpPr>
        <p:spPr bwMode="auto">
          <a:xfrm>
            <a:off x="5739547" y="4004828"/>
            <a:ext cx="352339" cy="574493"/>
          </a:xfrm>
          <a:custGeom>
            <a:avLst/>
            <a:gdLst>
              <a:gd name="T0" fmla="*/ 0 w 21484"/>
              <a:gd name="T1" fmla="*/ 0 h 21600"/>
              <a:gd name="T2" fmla="*/ 2147483646 w 21484"/>
              <a:gd name="T3" fmla="*/ 2147483646 h 21600"/>
              <a:gd name="T4" fmla="*/ 0 w 21484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84" h="21600" fill="none" extrusionOk="0">
                <a:moveTo>
                  <a:pt x="-1" y="0"/>
                </a:moveTo>
                <a:cubicBezTo>
                  <a:pt x="11064" y="0"/>
                  <a:pt x="20339" y="8360"/>
                  <a:pt x="21484" y="19364"/>
                </a:cubicBezTo>
              </a:path>
              <a:path w="21484" h="21600" stroke="0" extrusionOk="0">
                <a:moveTo>
                  <a:pt x="-1" y="0"/>
                </a:moveTo>
                <a:cubicBezTo>
                  <a:pt x="11064" y="0"/>
                  <a:pt x="20339" y="8360"/>
                  <a:pt x="21484" y="1936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F688909-5885-4D82-968E-168D1329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602" y="4174427"/>
            <a:ext cx="34971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defTabSz="915680">
              <a:lnSpc>
                <a:spcPct val="90000"/>
              </a:lnSpc>
              <a:defRPr/>
            </a:pPr>
            <a:r>
              <a:rPr lang="el-G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Arc 30">
            <a:extLst>
              <a:ext uri="{FF2B5EF4-FFF2-40B4-BE49-F238E27FC236}">
                <a16:creationId xmlns:a16="http://schemas.microsoft.com/office/drawing/2014/main" id="{3AB571E8-E7B3-4396-A0FC-BCD17E3CCC75}"/>
              </a:ext>
            </a:extLst>
          </p:cNvPr>
          <p:cNvSpPr>
            <a:spLocks/>
          </p:cNvSpPr>
          <p:nvPr/>
        </p:nvSpPr>
        <p:spPr bwMode="auto">
          <a:xfrm>
            <a:off x="4745830" y="4124265"/>
            <a:ext cx="828893" cy="828893"/>
          </a:xfrm>
          <a:custGeom>
            <a:avLst/>
            <a:gdLst>
              <a:gd name="T0" fmla="*/ 2147483646 w 22229"/>
              <a:gd name="T1" fmla="*/ 2147483646 h 23199"/>
              <a:gd name="T2" fmla="*/ 2147483646 w 22229"/>
              <a:gd name="T3" fmla="*/ 2147483646 h 23199"/>
              <a:gd name="T4" fmla="*/ 2147483646 w 22229"/>
              <a:gd name="T5" fmla="*/ 2147483646 h 231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29" h="23199" fill="none" extrusionOk="0">
                <a:moveTo>
                  <a:pt x="59" y="23198"/>
                </a:moveTo>
                <a:cubicBezTo>
                  <a:pt x="19" y="22666"/>
                  <a:pt x="0" y="2213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0"/>
                  <a:pt x="22019" y="3"/>
                  <a:pt x="22228" y="9"/>
                </a:cubicBezTo>
              </a:path>
              <a:path w="22229" h="23199" stroke="0" extrusionOk="0">
                <a:moveTo>
                  <a:pt x="59" y="23198"/>
                </a:moveTo>
                <a:cubicBezTo>
                  <a:pt x="19" y="22666"/>
                  <a:pt x="0" y="2213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1809" y="0"/>
                  <a:pt x="22019" y="3"/>
                  <a:pt x="22228" y="9"/>
                </a:cubicBezTo>
                <a:lnTo>
                  <a:pt x="21600" y="21600"/>
                </a:lnTo>
                <a:lnTo>
                  <a:pt x="59" y="23198"/>
                </a:lnTo>
                <a:close/>
              </a:path>
            </a:pathLst>
          </a:custGeom>
          <a:noFill/>
          <a:ln w="38100" cap="rnd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4963E5-C53D-47CC-A2E3-1B6A8408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158" y="4790724"/>
            <a:ext cx="1019765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F(u,v)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F293E2A-422E-460D-A2EF-B086A229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693" y="4054250"/>
            <a:ext cx="1068059" cy="991231"/>
          </a:xfrm>
          <a:prstGeom prst="ellipse">
            <a:avLst/>
          </a:prstGeom>
          <a:solidFill>
            <a:srgbClr val="618FFD"/>
          </a:solidFill>
          <a:ln w="38100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53">
            <a:extLst>
              <a:ext uri="{FF2B5EF4-FFF2-40B4-BE49-F238E27FC236}">
                <a16:creationId xmlns:a16="http://schemas.microsoft.com/office/drawing/2014/main" id="{C0D2087B-92A8-4E83-8C51-7D4117F3E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724" y="4554646"/>
            <a:ext cx="327508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Line 54">
            <a:extLst>
              <a:ext uri="{FF2B5EF4-FFF2-40B4-BE49-F238E27FC236}">
                <a16:creationId xmlns:a16="http://schemas.microsoft.com/office/drawing/2014/main" id="{6E9EDAA7-C2BC-471C-B364-611F6802B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370" y="3124817"/>
            <a:ext cx="0" cy="24912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rc 55">
            <a:extLst>
              <a:ext uri="{FF2B5EF4-FFF2-40B4-BE49-F238E27FC236}">
                <a16:creationId xmlns:a16="http://schemas.microsoft.com/office/drawing/2014/main" id="{39D6A2A0-1931-4B04-8D06-AD29C6A5092B}"/>
              </a:ext>
            </a:extLst>
          </p:cNvPr>
          <p:cNvSpPr>
            <a:spLocks/>
          </p:cNvSpPr>
          <p:nvPr/>
        </p:nvSpPr>
        <p:spPr bwMode="auto">
          <a:xfrm>
            <a:off x="594419" y="3507494"/>
            <a:ext cx="735675" cy="73245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81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rc 56">
            <a:extLst>
              <a:ext uri="{FF2B5EF4-FFF2-40B4-BE49-F238E27FC236}">
                <a16:creationId xmlns:a16="http://schemas.microsoft.com/office/drawing/2014/main" id="{E652D894-30DF-45BE-B43A-81C4FC0D33B0}"/>
              </a:ext>
            </a:extLst>
          </p:cNvPr>
          <p:cNvSpPr>
            <a:spLocks/>
          </p:cNvSpPr>
          <p:nvPr/>
        </p:nvSpPr>
        <p:spPr bwMode="auto">
          <a:xfrm>
            <a:off x="2312841" y="3968021"/>
            <a:ext cx="354542" cy="5745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Line 57">
            <a:extLst>
              <a:ext uri="{FF2B5EF4-FFF2-40B4-BE49-F238E27FC236}">
                <a16:creationId xmlns:a16="http://schemas.microsoft.com/office/drawing/2014/main" id="{5C7140EB-4447-4625-AE96-E96109C0D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713" y="3506397"/>
            <a:ext cx="1573281" cy="15570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Line 58">
            <a:extLst>
              <a:ext uri="{FF2B5EF4-FFF2-40B4-BE49-F238E27FC236}">
                <a16:creationId xmlns:a16="http://schemas.microsoft.com/office/drawing/2014/main" id="{065198AC-3A9A-41B8-8D5A-224DBBF0A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035" y="3901136"/>
            <a:ext cx="1533394" cy="151754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Line 59">
            <a:extLst>
              <a:ext uri="{FF2B5EF4-FFF2-40B4-BE49-F238E27FC236}">
                <a16:creationId xmlns:a16="http://schemas.microsoft.com/office/drawing/2014/main" id="{8E1F3756-7426-41AD-B189-6ADC1B30F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169" y="3716924"/>
            <a:ext cx="1520099" cy="151754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Line 60">
            <a:extLst>
              <a:ext uri="{FF2B5EF4-FFF2-40B4-BE49-F238E27FC236}">
                <a16:creationId xmlns:a16="http://schemas.microsoft.com/office/drawing/2014/main" id="{06974EA4-550F-4C15-90A7-F16608C62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10" y="4059030"/>
            <a:ext cx="1559986" cy="15438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Line 61">
            <a:extLst>
              <a:ext uri="{FF2B5EF4-FFF2-40B4-BE49-F238E27FC236}">
                <a16:creationId xmlns:a16="http://schemas.microsoft.com/office/drawing/2014/main" id="{18FD4876-6FE4-4292-BDFB-73DC4E13F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175" y="4247628"/>
            <a:ext cx="1573281" cy="15438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Line 62">
            <a:extLst>
              <a:ext uri="{FF2B5EF4-FFF2-40B4-BE49-F238E27FC236}">
                <a16:creationId xmlns:a16="http://schemas.microsoft.com/office/drawing/2014/main" id="{4100685B-AD3A-4856-93F3-D72F4EB3B8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392" y="3642362"/>
            <a:ext cx="935105" cy="9166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E6E306-A5BB-4DC4-8902-323EFBA1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1" y="3165302"/>
            <a:ext cx="934817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algn="ctr" defTabSz="915680"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BD6B12-4A06-4443-A3D3-057C53E38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77" y="4913201"/>
            <a:ext cx="918777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f(x,y)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A9E53E3-6034-4B5F-86C6-B7B83B77F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367" y="3416485"/>
            <a:ext cx="28559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9706E21-0AA2-4B66-833C-FBDB87B9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755" y="4139075"/>
            <a:ext cx="34971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A56D81-687C-42EF-93EB-DC3B1A35A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84" y="2900036"/>
            <a:ext cx="354520" cy="422292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1A397C4-1689-4F0E-8D76-5019F2FC7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019" y="4202671"/>
            <a:ext cx="354520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14" name="Line 69">
            <a:extLst>
              <a:ext uri="{FF2B5EF4-FFF2-40B4-BE49-F238E27FC236}">
                <a16:creationId xmlns:a16="http://schemas.microsoft.com/office/drawing/2014/main" id="{19029EA3-DCBE-4E11-AC65-CE70F6488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723" y="3265169"/>
            <a:ext cx="1209875" cy="11973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B9352FD-72E1-41B6-9C10-E5FADB03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09" y="5297489"/>
            <a:ext cx="1125564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X-rays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6299C0-3342-4659-826D-B931ABE93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629" y="3158198"/>
            <a:ext cx="1322733" cy="4222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90614" tIns="44512" rIns="90614" bIns="44512">
            <a:spAutoFit/>
          </a:bodyPr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lvl="0" defTabSz="915680">
              <a:lnSpc>
                <a:spcPct val="90000"/>
              </a:lnSpc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F[p(</a:t>
            </a:r>
            <a:r>
              <a:rPr lang="el-GR" alt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θ,</a:t>
            </a: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  <p:sp>
        <p:nvSpPr>
          <p:cNvPr id="117" name="Line 25">
            <a:extLst>
              <a:ext uri="{FF2B5EF4-FFF2-40B4-BE49-F238E27FC236}">
                <a16:creationId xmlns:a16="http://schemas.microsoft.com/office/drawing/2014/main" id="{7CBEE741-C5C2-4A13-A0F7-D5DDEDBA6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8128" y="3633380"/>
            <a:ext cx="1666147" cy="16446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nl-B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marR="0" lvl="0" indent="0" algn="l" defTabSz="9156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Elbow Connector 2">
            <a:extLst>
              <a:ext uri="{FF2B5EF4-FFF2-40B4-BE49-F238E27FC236}">
                <a16:creationId xmlns:a16="http://schemas.microsoft.com/office/drawing/2014/main" id="{424679E2-5AB4-4C9E-AF91-F33C014D96CD}"/>
              </a:ext>
            </a:extLst>
          </p:cNvPr>
          <p:cNvCxnSpPr>
            <a:cxnSpLocks/>
            <a:stCxn id="107" idx="0"/>
            <a:endCxn id="116" idx="0"/>
          </p:cNvCxnSpPr>
          <p:nvPr/>
        </p:nvCxnSpPr>
        <p:spPr>
          <a:xfrm rot="5400000" flipH="1" flipV="1">
            <a:off x="3533586" y="123892"/>
            <a:ext cx="7104" cy="6075716"/>
          </a:xfrm>
          <a:prstGeom prst="bentConnector3">
            <a:avLst>
              <a:gd name="adj1" fmla="val 98469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B797265-2B60-4406-9B3C-FD6EC614BA23}"/>
              </a:ext>
            </a:extLst>
          </p:cNvPr>
          <p:cNvGrpSpPr/>
          <p:nvPr/>
        </p:nvGrpSpPr>
        <p:grpSpPr>
          <a:xfrm>
            <a:off x="7434003" y="2421161"/>
            <a:ext cx="4726487" cy="3506532"/>
            <a:chOff x="1406277" y="1794860"/>
            <a:chExt cx="10156847" cy="4667195"/>
          </a:xfrm>
        </p:grpSpPr>
        <p:sp>
          <p:nvSpPr>
            <p:cNvPr id="121" name="AutoShape 15">
              <a:extLst>
                <a:ext uri="{FF2B5EF4-FFF2-40B4-BE49-F238E27FC236}">
                  <a16:creationId xmlns:a16="http://schemas.microsoft.com/office/drawing/2014/main" id="{F736971C-945A-4C9C-B640-C7699284F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652" y="2149390"/>
              <a:ext cx="1662223" cy="2864348"/>
            </a:xfrm>
            <a:prstGeom prst="flowChartPunchedTape">
              <a:avLst/>
            </a:prstGeom>
            <a:solidFill>
              <a:srgbClr val="33CC33"/>
            </a:solidFill>
            <a:ln w="508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9pPr>
            </a:lstStyle>
            <a:p>
              <a:pPr defTabSz="812209">
                <a:lnSpc>
                  <a:spcPct val="90000"/>
                </a:lnSpc>
                <a:defRPr/>
              </a:pPr>
              <a:endParaRPr lang="en-US" altLang="en-US" sz="16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22" name="AutoShape 16">
              <a:extLst>
                <a:ext uri="{FF2B5EF4-FFF2-40B4-BE49-F238E27FC236}">
                  <a16:creationId xmlns:a16="http://schemas.microsoft.com/office/drawing/2014/main" id="{70DAEC30-4714-4FF4-BE3A-F807EAE6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0877" y="2194498"/>
              <a:ext cx="1662223" cy="2864348"/>
            </a:xfrm>
            <a:prstGeom prst="flowChartPunchedTape">
              <a:avLst/>
            </a:prstGeom>
            <a:solidFill>
              <a:srgbClr val="33CC33"/>
            </a:solidFill>
            <a:ln w="508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9pPr>
            </a:lstStyle>
            <a:p>
              <a:pPr defTabSz="812209">
                <a:lnSpc>
                  <a:spcPct val="90000"/>
                </a:lnSpc>
                <a:defRPr/>
              </a:pPr>
              <a:endParaRPr lang="en-US" altLang="en-US" sz="16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23" name="AutoShape 21">
              <a:extLst>
                <a:ext uri="{FF2B5EF4-FFF2-40B4-BE49-F238E27FC236}">
                  <a16:creationId xmlns:a16="http://schemas.microsoft.com/office/drawing/2014/main" id="{E0FA3EBB-9A91-4E16-9C77-F47A59F4F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5503" y="2262159"/>
              <a:ext cx="1662223" cy="2864348"/>
            </a:xfrm>
            <a:prstGeom prst="flowChartPunchedTape">
              <a:avLst/>
            </a:prstGeom>
            <a:solidFill>
              <a:srgbClr val="33CC33"/>
            </a:solidFill>
            <a:ln w="508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9pPr>
            </a:lstStyle>
            <a:p>
              <a:pPr defTabSz="812209">
                <a:lnSpc>
                  <a:spcPct val="90000"/>
                </a:lnSpc>
                <a:defRPr/>
              </a:pPr>
              <a:endParaRPr lang="en-US" altLang="en-US" sz="160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sp>
          <p:nvSpPr>
            <p:cNvPr id="124" name="Line 12">
              <a:extLst>
                <a:ext uri="{FF2B5EF4-FFF2-40B4-BE49-F238E27FC236}">
                  <a16:creationId xmlns:a16="http://schemas.microsoft.com/office/drawing/2014/main" id="{2ED4E47F-9443-40D0-9A5B-F01DC5FC6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277" y="2138113"/>
              <a:ext cx="7120273" cy="23005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25" name="Line 23">
              <a:extLst>
                <a:ext uri="{FF2B5EF4-FFF2-40B4-BE49-F238E27FC236}">
                  <a16:creationId xmlns:a16="http://schemas.microsoft.com/office/drawing/2014/main" id="{43C0937B-C469-4A60-B548-7C13E9F74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923" y="1799803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26" name="Line 24">
              <a:extLst>
                <a:ext uri="{FF2B5EF4-FFF2-40B4-BE49-F238E27FC236}">
                  <a16:creationId xmlns:a16="http://schemas.microsoft.com/office/drawing/2014/main" id="{FC6755F5-320F-4339-9099-B31C6AAFD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397" y="1799803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27" name="Line 25">
              <a:extLst>
                <a:ext uri="{FF2B5EF4-FFF2-40B4-BE49-F238E27FC236}">
                  <a16:creationId xmlns:a16="http://schemas.microsoft.com/office/drawing/2014/main" id="{AFAEA687-8AD0-408B-850B-DDE68FC50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872" y="1799803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28" name="Line 26">
              <a:extLst>
                <a:ext uri="{FF2B5EF4-FFF2-40B4-BE49-F238E27FC236}">
                  <a16:creationId xmlns:a16="http://schemas.microsoft.com/office/drawing/2014/main" id="{D4B1CCCE-1E0B-4501-9CE9-9EE510FEF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347" y="1799803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29" name="Line 27">
              <a:extLst>
                <a:ext uri="{FF2B5EF4-FFF2-40B4-BE49-F238E27FC236}">
                  <a16:creationId xmlns:a16="http://schemas.microsoft.com/office/drawing/2014/main" id="{9D5CA2AD-4678-42A5-8FCE-C8C2D7745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631" y="1799803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0" name="Line 28">
              <a:extLst>
                <a:ext uri="{FF2B5EF4-FFF2-40B4-BE49-F238E27FC236}">
                  <a16:creationId xmlns:a16="http://schemas.microsoft.com/office/drawing/2014/main" id="{1F897B37-4DF3-4FE7-A039-7B0395922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4751" y="2318543"/>
              <a:ext cx="7120273" cy="23005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1" name="Line 29">
              <a:extLst>
                <a:ext uri="{FF2B5EF4-FFF2-40B4-BE49-F238E27FC236}">
                  <a16:creationId xmlns:a16="http://schemas.microsoft.com/office/drawing/2014/main" id="{BCF1E833-9F0F-4501-A1A0-BB72F1B4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3226" y="2498976"/>
              <a:ext cx="7120273" cy="23005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2" name="Line 30">
              <a:extLst>
                <a:ext uri="{FF2B5EF4-FFF2-40B4-BE49-F238E27FC236}">
                  <a16:creationId xmlns:a16="http://schemas.microsoft.com/office/drawing/2014/main" id="{4EE8EE61-7257-484A-9C7D-783B31F62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1701" y="2679407"/>
              <a:ext cx="7120273" cy="230050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3" name="Rectangle 31">
              <a:extLst>
                <a:ext uri="{FF2B5EF4-FFF2-40B4-BE49-F238E27FC236}">
                  <a16:creationId xmlns:a16="http://schemas.microsoft.com/office/drawing/2014/main" id="{956A998B-763B-43AE-B10E-359E0F0B5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9860" y="3337448"/>
              <a:ext cx="3943264" cy="991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8901F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0490" tIns="39539" rIns="80490" bIns="39539">
              <a:spAutoFit/>
            </a:bodyPr>
            <a:lstStyle>
              <a:lvl1pPr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9pPr>
            </a:lstStyle>
            <a:p>
              <a:pPr defTabSz="812209">
                <a:lnSpc>
                  <a:spcPct val="90000"/>
                </a:lnSpc>
                <a:defRPr/>
              </a:pPr>
              <a:r>
                <a:rPr lang="en-US" altLang="en-US" sz="1600" dirty="0">
                  <a:solidFill>
                    <a:schemeClr val="tx1"/>
                  </a:solidFill>
                  <a:cs typeface="Times New Roman" pitchFamily="18" charset="0"/>
                </a:rPr>
                <a:t>No information in line integrals along non-vertical directions</a:t>
              </a:r>
            </a:p>
          </p:txBody>
        </p:sp>
        <p:sp>
          <p:nvSpPr>
            <p:cNvPr id="134" name="Rectangle 33">
              <a:extLst>
                <a:ext uri="{FF2B5EF4-FFF2-40B4-BE49-F238E27FC236}">
                  <a16:creationId xmlns:a16="http://schemas.microsoft.com/office/drawing/2014/main" id="{E906DFA5-F7D9-4168-968F-24A601C08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652" y="5765878"/>
              <a:ext cx="7472935" cy="696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8901F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0490" tIns="39539" rIns="80490" bIns="39539">
              <a:spAutoFit/>
            </a:bodyPr>
            <a:lstStyle>
              <a:lvl1pPr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rgbClr val="FAFD00"/>
                  </a:solidFill>
                  <a:latin typeface="Arial" panose="020B0604020202020204" pitchFamily="34" charset="0"/>
                </a:defRPr>
              </a:lvl9pPr>
            </a:lstStyle>
            <a:p>
              <a:pPr defTabSz="812209">
                <a:lnSpc>
                  <a:spcPct val="90000"/>
                </a:lnSpc>
                <a:defRPr/>
              </a:pPr>
              <a:r>
                <a:rPr lang="en-US" altLang="en-US" sz="1600" dirty="0">
                  <a:solidFill>
                    <a:schemeClr val="tx1"/>
                  </a:solidFill>
                  <a:cs typeface="Times New Roman" pitchFamily="18" charset="0"/>
                </a:rPr>
                <a:t>Information on horizontal waves are in vertical projection data</a:t>
              </a:r>
            </a:p>
          </p:txBody>
        </p:sp>
        <p:sp>
          <p:nvSpPr>
            <p:cNvPr id="135" name="Line 23">
              <a:extLst>
                <a:ext uri="{FF2B5EF4-FFF2-40B4-BE49-F238E27FC236}">
                  <a16:creationId xmlns:a16="http://schemas.microsoft.com/office/drawing/2014/main" id="{6816D969-94DA-4A30-B1DC-4B134B1C5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6437" y="1794860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6" name="Line 24">
              <a:extLst>
                <a:ext uri="{FF2B5EF4-FFF2-40B4-BE49-F238E27FC236}">
                  <a16:creationId xmlns:a16="http://schemas.microsoft.com/office/drawing/2014/main" id="{D27E7E5F-8E34-4058-8D89-2616A0F4F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4912" y="1794860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7" name="Line 25">
              <a:extLst>
                <a:ext uri="{FF2B5EF4-FFF2-40B4-BE49-F238E27FC236}">
                  <a16:creationId xmlns:a16="http://schemas.microsoft.com/office/drawing/2014/main" id="{E9AE34AA-6A38-42A1-84A9-FC510E39F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3387" y="1794860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8" name="Line 26">
              <a:extLst>
                <a:ext uri="{FF2B5EF4-FFF2-40B4-BE49-F238E27FC236}">
                  <a16:creationId xmlns:a16="http://schemas.microsoft.com/office/drawing/2014/main" id="{7F833431-8D46-49F8-8489-0BBF90707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861" y="1794860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  <p:sp>
          <p:nvSpPr>
            <p:cNvPr id="139" name="Line 27">
              <a:extLst>
                <a:ext uri="{FF2B5EF4-FFF2-40B4-BE49-F238E27FC236}">
                  <a16:creationId xmlns:a16="http://schemas.microsoft.com/office/drawing/2014/main" id="{DC9F66AE-C52C-40EF-AFB4-CDED031FA6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5145" y="1794860"/>
              <a:ext cx="0" cy="378905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812209">
                <a:defRPr/>
              </a:pPr>
              <a:endParaRPr lang="en-US" sz="1600"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76616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Outline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609474" y="2353252"/>
            <a:ext cx="7720428" cy="193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/>
              <a:t>Parallel-beam Case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Fan-beam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Heuristic Extension</a:t>
            </a:r>
          </a:p>
        </p:txBody>
      </p:sp>
    </p:spTree>
    <p:extLst>
      <p:ext uri="{BB962C8B-B14F-4D97-AF65-F5344CB8AC3E}">
        <p14:creationId xmlns:p14="http://schemas.microsoft.com/office/powerpoint/2010/main" val="90062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97" y="383121"/>
            <a:ext cx="8123408" cy="479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48" y="3001370"/>
            <a:ext cx="2956857" cy="210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01" y="5265115"/>
            <a:ext cx="3595919" cy="120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612" y="5174501"/>
            <a:ext cx="4037858" cy="1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0336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/>
              <a:t>Fourier Slice Theorem</a:t>
            </a: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97" y="1262230"/>
            <a:ext cx="3917040" cy="450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698" y="1165257"/>
            <a:ext cx="4262007" cy="317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38" y="4301751"/>
            <a:ext cx="4045806" cy="21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919" name="Straight Arrow Connector 4"/>
          <p:cNvCxnSpPr>
            <a:cxnSpLocks noChangeShapeType="1"/>
          </p:cNvCxnSpPr>
          <p:nvPr/>
        </p:nvCxnSpPr>
        <p:spPr bwMode="auto">
          <a:xfrm flipV="1">
            <a:off x="6428251" y="4551334"/>
            <a:ext cx="1278125" cy="174391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Arrow Connector 9"/>
          <p:cNvCxnSpPr>
            <a:cxnSpLocks noChangeShapeType="1"/>
          </p:cNvCxnSpPr>
          <p:nvPr/>
        </p:nvCxnSpPr>
        <p:spPr bwMode="auto">
          <a:xfrm flipV="1">
            <a:off x="8281850" y="4551334"/>
            <a:ext cx="1278125" cy="174391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892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298" y="383121"/>
            <a:ext cx="3738993" cy="609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27" y="875930"/>
            <a:ext cx="3389257" cy="3209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38" y="4301751"/>
            <a:ext cx="4045806" cy="2195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941" name="Straight Arrow Connector 6"/>
          <p:cNvCxnSpPr>
            <a:cxnSpLocks noChangeShapeType="1"/>
          </p:cNvCxnSpPr>
          <p:nvPr/>
        </p:nvCxnSpPr>
        <p:spPr bwMode="auto">
          <a:xfrm flipV="1">
            <a:off x="6428251" y="4551334"/>
            <a:ext cx="1278125" cy="174391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2" name="Straight Arrow Connector 7"/>
          <p:cNvCxnSpPr>
            <a:cxnSpLocks noChangeShapeType="1"/>
          </p:cNvCxnSpPr>
          <p:nvPr/>
        </p:nvCxnSpPr>
        <p:spPr bwMode="auto">
          <a:xfrm flipV="1">
            <a:off x="8281850" y="4551334"/>
            <a:ext cx="1278125" cy="174391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6279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Parallel-beam FBP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49" y="1533270"/>
            <a:ext cx="5238252" cy="5086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91797"/>
            <a:ext cx="3753348" cy="35156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553837" y="5816734"/>
            <a:ext cx="2594403" cy="68675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6" name="Rectangle 5"/>
          <p:cNvSpPr/>
          <p:nvPr/>
        </p:nvSpPr>
        <p:spPr bwMode="auto">
          <a:xfrm>
            <a:off x="6553837" y="3431474"/>
            <a:ext cx="2594403" cy="68675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</p:spTree>
    <p:extLst>
      <p:ext uri="{BB962C8B-B14F-4D97-AF65-F5344CB8AC3E}">
        <p14:creationId xmlns:p14="http://schemas.microsoft.com/office/powerpoint/2010/main" val="24618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Equi</a:t>
            </a:r>
            <a:r>
              <a:rPr lang="en-US" sz="4400" dirty="0"/>
              <a:t>-angular/spatial Fan-beam Geometry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35799"/>
            <a:ext cx="5580392" cy="3777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0" y="1521351"/>
            <a:ext cx="3745836" cy="4178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3752" y="5652183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Homework on Half-scan</a:t>
            </a:r>
          </a:p>
        </p:txBody>
      </p:sp>
    </p:spTree>
    <p:extLst>
      <p:ext uri="{BB962C8B-B14F-4D97-AF65-F5344CB8AC3E}">
        <p14:creationId xmlns:p14="http://schemas.microsoft.com/office/powerpoint/2010/main" val="108674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Parallel- to Fan-beam FBP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91" y="2535984"/>
            <a:ext cx="5298852" cy="331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67" y="5200280"/>
            <a:ext cx="514350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131" y="1632313"/>
            <a:ext cx="4217128" cy="90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574075" y="1632314"/>
            <a:ext cx="5365192" cy="34982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8" name="Rectangle 7"/>
          <p:cNvSpPr/>
          <p:nvPr/>
        </p:nvSpPr>
        <p:spPr bwMode="auto">
          <a:xfrm>
            <a:off x="1574075" y="5274594"/>
            <a:ext cx="5365192" cy="144016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7306960" y="2733990"/>
            <a:ext cx="3603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Parallel-beam</a:t>
            </a:r>
          </a:p>
          <a:p>
            <a:r>
              <a:rPr lang="en-US" b="1" dirty="0">
                <a:solidFill>
                  <a:srgbClr val="FF0000"/>
                </a:solidFill>
              </a:rPr>
              <a:t>Filtered Backprojection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6960" y="5437248"/>
            <a:ext cx="3603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Fan-beam</a:t>
            </a:r>
          </a:p>
          <a:p>
            <a:r>
              <a:rPr lang="en-US" b="1" dirty="0">
                <a:solidFill>
                  <a:srgbClr val="0000FF"/>
                </a:solidFill>
              </a:rPr>
              <a:t>Filtered Backprojection</a:t>
            </a:r>
          </a:p>
        </p:txBody>
      </p:sp>
      <p:cxnSp>
        <p:nvCxnSpPr>
          <p:cNvPr id="11" name="Curved Connector 10"/>
          <p:cNvCxnSpPr>
            <a:stCxn id="7" idx="3"/>
            <a:endCxn id="8" idx="3"/>
          </p:cNvCxnSpPr>
          <p:nvPr/>
        </p:nvCxnSpPr>
        <p:spPr bwMode="auto">
          <a:xfrm>
            <a:off x="6939267" y="3381446"/>
            <a:ext cx="12700" cy="261322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3789171" y="2791268"/>
            <a:ext cx="874270" cy="368492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13" name="Rectangle 12"/>
          <p:cNvSpPr/>
          <p:nvPr/>
        </p:nvSpPr>
        <p:spPr bwMode="auto">
          <a:xfrm>
            <a:off x="5858124" y="5484255"/>
            <a:ext cx="766196" cy="368492"/>
          </a:xfrm>
          <a:prstGeom prst="rect">
            <a:avLst/>
          </a:prstGeom>
          <a:solidFill>
            <a:srgbClr val="0000FF">
              <a:alpha val="50000"/>
            </a:srgbClr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cxnSp>
        <p:nvCxnSpPr>
          <p:cNvPr id="14" name="Curved Connector 13"/>
          <p:cNvCxnSpPr>
            <a:stCxn id="12" idx="3"/>
            <a:endCxn id="13" idx="0"/>
          </p:cNvCxnSpPr>
          <p:nvPr/>
        </p:nvCxnSpPr>
        <p:spPr bwMode="auto">
          <a:xfrm>
            <a:off x="4663441" y="2975514"/>
            <a:ext cx="1577781" cy="2508741"/>
          </a:xfrm>
          <a:prstGeom prst="curvedConnector2">
            <a:avLst/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306960" y="3837917"/>
            <a:ext cx="348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Key Idea: Convert Parallel-beam Data to Fan-beam Data</a:t>
            </a:r>
          </a:p>
        </p:txBody>
      </p:sp>
    </p:spTree>
    <p:extLst>
      <p:ext uri="{BB962C8B-B14F-4D97-AF65-F5344CB8AC3E}">
        <p14:creationId xmlns:p14="http://schemas.microsoft.com/office/powerpoint/2010/main" val="268849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Equi-spatial Fan-beam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2" y="2246598"/>
            <a:ext cx="5269881" cy="28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126" y="5965530"/>
            <a:ext cx="6632474" cy="70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061" y="1530454"/>
            <a:ext cx="3738993" cy="42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8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87" y="1637906"/>
            <a:ext cx="7382813" cy="2854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Fan-beam FBP = Parallel-beam FBP</a:t>
            </a:r>
          </a:p>
        </p:txBody>
      </p:sp>
      <p:pic>
        <p:nvPicPr>
          <p:cNvPr id="133122" name="Picture 2" descr="Image result for Jacobian transform geometrical mea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67" y="2188605"/>
            <a:ext cx="431277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89" y="5102216"/>
            <a:ext cx="4305300" cy="149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21" y="1531597"/>
            <a:ext cx="3486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Key Idea: Convert Parallel-beam Data to Fan-beam Data</a:t>
            </a:r>
          </a:p>
        </p:txBody>
      </p:sp>
    </p:spTree>
    <p:extLst>
      <p:ext uri="{BB962C8B-B14F-4D97-AF65-F5344CB8AC3E}">
        <p14:creationId xmlns:p14="http://schemas.microsoft.com/office/powerpoint/2010/main" val="316902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9955" y="1494198"/>
            <a:ext cx="64644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X-ray Nature</a:t>
            </a:r>
            <a:endParaRPr lang="en-US" sz="2800" dirty="0"/>
          </a:p>
          <a:p>
            <a:r>
              <a:rPr lang="en-US" sz="2800" b="1" dirty="0"/>
              <a:t>	</a:t>
            </a:r>
            <a:r>
              <a:rPr lang="en-US" sz="2800" dirty="0"/>
              <a:t>Wave</a:t>
            </a:r>
          </a:p>
          <a:p>
            <a:r>
              <a:rPr lang="en-US" sz="2800" dirty="0"/>
              <a:t>	Particle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X-ray Attenuation</a:t>
            </a:r>
          </a:p>
          <a:p>
            <a:r>
              <a:rPr lang="en-US" sz="2800" b="1" dirty="0"/>
              <a:t>	</a:t>
            </a:r>
            <a:r>
              <a:rPr lang="en-US" sz="2800" dirty="0"/>
              <a:t>Mechanisms</a:t>
            </a:r>
          </a:p>
          <a:p>
            <a:pPr lvl="1"/>
            <a:r>
              <a:rPr lang="en-US" sz="2800" dirty="0"/>
              <a:t>	Beer’s Law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ea typeface="ＭＳ Ｐゴシック" charset="0"/>
              </a:rPr>
              <a:t>X-ray Tubes/Sources &amp; Detectors</a:t>
            </a:r>
          </a:p>
          <a:p>
            <a:pPr eaLnBrk="1" hangingPunct="1">
              <a:defRPr/>
            </a:pPr>
            <a:r>
              <a:rPr lang="en-US" altLang="zh-CN" sz="2800" b="1" dirty="0">
                <a:ea typeface="ＭＳ Ｐゴシック" charset="0"/>
              </a:rPr>
              <a:t>	</a:t>
            </a:r>
            <a:r>
              <a:rPr lang="en-US" altLang="zh-CN" sz="2800" dirty="0">
                <a:ea typeface="ＭＳ Ｐゴシック" charset="0"/>
              </a:rPr>
              <a:t>Sources &amp; Detectors</a:t>
            </a:r>
          </a:p>
          <a:p>
            <a:pPr eaLnBrk="1" hangingPunct="1">
              <a:defRPr/>
            </a:pPr>
            <a:r>
              <a:rPr lang="en-US" altLang="zh-CN" sz="2800" dirty="0">
                <a:ea typeface="ＭＳ Ｐゴシック" charset="0"/>
              </a:rPr>
              <a:t>	X-ray Radiography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ea typeface="ＭＳ Ｐゴシック" charset="0"/>
              </a:rPr>
              <a:t>Radiation Dose</a:t>
            </a:r>
          </a:p>
          <a:p>
            <a:pPr eaLnBrk="1" hangingPunct="1">
              <a:defRPr/>
            </a:pPr>
            <a:r>
              <a:rPr lang="en-US" altLang="zh-CN" sz="2800" b="1" dirty="0">
                <a:ea typeface="ＭＳ Ｐゴシック" charset="0"/>
              </a:rPr>
              <a:t>	</a:t>
            </a:r>
            <a:r>
              <a:rPr lang="en-US" altLang="zh-CN" sz="2800" dirty="0">
                <a:ea typeface="ＭＳ Ｐゴシック" charset="0"/>
              </a:rPr>
              <a:t>Dosimetry</a:t>
            </a:r>
          </a:p>
          <a:p>
            <a:pPr eaLnBrk="1" hangingPunct="1">
              <a:defRPr/>
            </a:pPr>
            <a:r>
              <a:rPr lang="en-US" altLang="zh-CN" sz="2800" dirty="0">
                <a:ea typeface="ＭＳ Ｐゴシック" charset="0"/>
              </a:rPr>
              <a:t>	Low-dose CT</a:t>
            </a:r>
          </a:p>
        </p:txBody>
      </p:sp>
    </p:spTree>
    <p:extLst>
      <p:ext uri="{BB962C8B-B14F-4D97-AF65-F5344CB8AC3E}">
        <p14:creationId xmlns:p14="http://schemas.microsoft.com/office/powerpoint/2010/main" val="125979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Fan- to Parallel-beam FBP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91" y="2535984"/>
            <a:ext cx="5298852" cy="33167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67" y="5200280"/>
            <a:ext cx="514350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31" y="1632313"/>
            <a:ext cx="4217128" cy="9036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5282475" y="1632314"/>
            <a:ext cx="5365192" cy="34982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8" name="Rectangle 7"/>
          <p:cNvSpPr/>
          <p:nvPr/>
        </p:nvSpPr>
        <p:spPr bwMode="auto">
          <a:xfrm>
            <a:off x="5282475" y="5274594"/>
            <a:ext cx="5365192" cy="144016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 err="1"/>
          </a:p>
        </p:txBody>
      </p:sp>
      <p:sp>
        <p:nvSpPr>
          <p:cNvPr id="9" name="TextBox 8"/>
          <p:cNvSpPr txBox="1"/>
          <p:nvPr/>
        </p:nvSpPr>
        <p:spPr>
          <a:xfrm>
            <a:off x="1266925" y="2826323"/>
            <a:ext cx="3603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Parallel-beam</a:t>
            </a:r>
          </a:p>
          <a:p>
            <a:r>
              <a:rPr lang="en-US" b="1" dirty="0">
                <a:solidFill>
                  <a:srgbClr val="FF0000"/>
                </a:solidFill>
              </a:rPr>
              <a:t>Filtered Backprojection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66925" y="5529581"/>
            <a:ext cx="3603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Fan-beam</a:t>
            </a:r>
          </a:p>
          <a:p>
            <a:r>
              <a:rPr lang="en-US" b="1" dirty="0">
                <a:solidFill>
                  <a:srgbClr val="0000FF"/>
                </a:solidFill>
              </a:rPr>
              <a:t>Filtered Backprojection</a:t>
            </a:r>
          </a:p>
        </p:txBody>
      </p:sp>
      <p:cxnSp>
        <p:nvCxnSpPr>
          <p:cNvPr id="11" name="Curved Connector 10"/>
          <p:cNvCxnSpPr>
            <a:stCxn id="8" idx="1"/>
            <a:endCxn id="7" idx="1"/>
          </p:cNvCxnSpPr>
          <p:nvPr/>
        </p:nvCxnSpPr>
        <p:spPr bwMode="auto">
          <a:xfrm rot="10800000">
            <a:off x="5282475" y="3381448"/>
            <a:ext cx="12700" cy="2613227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1266925" y="3776500"/>
            <a:ext cx="34869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Key Idea: Convert Fan-beam Data to Parallel-beam Data or We Do It Heuristically!</a:t>
            </a:r>
          </a:p>
        </p:txBody>
      </p:sp>
    </p:spTree>
    <p:extLst>
      <p:ext uri="{BB962C8B-B14F-4D97-AF65-F5344CB8AC3E}">
        <p14:creationId xmlns:p14="http://schemas.microsoft.com/office/powerpoint/2010/main" val="288265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Heuristics behind the Fan-beam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00" y="2189959"/>
            <a:ext cx="10363200" cy="380444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If you want to see directly the correctness of the fan-beam formula, you can read the rest of the slides.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The key idea is that if we just consider a point object near the system origin, then all the factors in the fan-beam formula becomes immediately clear!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3200" dirty="0"/>
              <a:t>And that understanding is valid no matter the source to the original distance is large or small. Hence, we got a generalized fan-beam formula!</a:t>
            </a:r>
          </a:p>
        </p:txBody>
      </p:sp>
    </p:spTree>
    <p:extLst>
      <p:ext uri="{BB962C8B-B14F-4D97-AF65-F5344CB8AC3E}">
        <p14:creationId xmlns:p14="http://schemas.microsoft.com/office/powerpoint/2010/main" val="258634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Equi-spatial Fan-beam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9" y="1662132"/>
            <a:ext cx="6724465" cy="359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88" y="5458741"/>
            <a:ext cx="8637012" cy="9156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240590" y="2711726"/>
            <a:ext cx="228918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6" name="Rectangle 5"/>
          <p:cNvSpPr/>
          <p:nvPr/>
        </p:nvSpPr>
        <p:spPr bwMode="auto">
          <a:xfrm>
            <a:off x="7001332" y="3154866"/>
            <a:ext cx="161468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7" name="Rectangle 6"/>
          <p:cNvSpPr/>
          <p:nvPr/>
        </p:nvSpPr>
        <p:spPr bwMode="auto">
          <a:xfrm>
            <a:off x="5256634" y="3123017"/>
            <a:ext cx="228918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</p:spTree>
    <p:extLst>
      <p:ext uri="{BB962C8B-B14F-4D97-AF65-F5344CB8AC3E}">
        <p14:creationId xmlns:p14="http://schemas.microsoft.com/office/powerpoint/2010/main" val="52042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31263DF-1D07-BDD4-9233-291C8454A86C}"/>
              </a:ext>
            </a:extLst>
          </p:cNvPr>
          <p:cNvSpPr/>
          <p:nvPr/>
        </p:nvSpPr>
        <p:spPr>
          <a:xfrm>
            <a:off x="2237477" y="2539637"/>
            <a:ext cx="2108387" cy="3675647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Function on a Scaled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2"/>
              <p:cNvSpPr txBox="1"/>
              <p:nvPr/>
            </p:nvSpPr>
            <p:spPr bwMode="auto">
              <a:xfrm>
                <a:off x="311396" y="5287762"/>
                <a:ext cx="2717800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96" y="5287762"/>
                <a:ext cx="2717800" cy="809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77" y="2365346"/>
            <a:ext cx="6661101" cy="38996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5947" y="1657877"/>
            <a:ext cx="11886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Projecting with a Divergent Beam: The Impulse Becomes Stronger (Larger Area)</a:t>
            </a:r>
            <a:endParaRPr lang="zh-CN" alt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9F4D71-4637-B834-E6FC-752DCAC09E99}"/>
              </a:ext>
            </a:extLst>
          </p:cNvPr>
          <p:cNvCxnSpPr>
            <a:cxnSpLocks/>
          </p:cNvCxnSpPr>
          <p:nvPr/>
        </p:nvCxnSpPr>
        <p:spPr bwMode="auto">
          <a:xfrm>
            <a:off x="997380" y="6280577"/>
            <a:ext cx="380963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9CFE0-E98E-E124-AEAE-41746F5CF3D7}"/>
              </a:ext>
            </a:extLst>
          </p:cNvPr>
          <p:cNvCxnSpPr/>
          <p:nvPr/>
        </p:nvCxnSpPr>
        <p:spPr bwMode="auto">
          <a:xfrm>
            <a:off x="2288723" y="4377461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2">
                <a:extLst>
                  <a:ext uri="{FF2B5EF4-FFF2-40B4-BE49-F238E27FC236}">
                    <a16:creationId xmlns:a16="http://schemas.microsoft.com/office/drawing/2014/main" id="{9CF14362-FA8E-D0F3-760F-2D0BFF204C91}"/>
                  </a:ext>
                </a:extLst>
              </p:cNvPr>
              <p:cNvSpPr txBox="1"/>
              <p:nvPr/>
            </p:nvSpPr>
            <p:spPr bwMode="auto">
              <a:xfrm>
                <a:off x="3814012" y="3751027"/>
                <a:ext cx="1123140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0.5∗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42">
                <a:extLst>
                  <a:ext uri="{FF2B5EF4-FFF2-40B4-BE49-F238E27FC236}">
                    <a16:creationId xmlns:a16="http://schemas.microsoft.com/office/drawing/2014/main" id="{9CF14362-FA8E-D0F3-760F-2D0BFF20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4012" y="3751027"/>
                <a:ext cx="1123140" cy="809625"/>
              </a:xfrm>
              <a:prstGeom prst="rect">
                <a:avLst/>
              </a:prstGeom>
              <a:blipFill>
                <a:blip r:embed="rId4"/>
                <a:stretch>
                  <a:fillRect l="-16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2">
                <a:extLst>
                  <a:ext uri="{FF2B5EF4-FFF2-40B4-BE49-F238E27FC236}">
                    <a16:creationId xmlns:a16="http://schemas.microsoft.com/office/drawing/2014/main" id="{E22F79DF-BAA7-ADD0-6C7E-FEEF7DED381A}"/>
                  </a:ext>
                </a:extLst>
              </p:cNvPr>
              <p:cNvSpPr txBox="1"/>
              <p:nvPr/>
            </p:nvSpPr>
            <p:spPr bwMode="auto">
              <a:xfrm>
                <a:off x="4455727" y="5745423"/>
                <a:ext cx="565887" cy="809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bject 42">
                <a:extLst>
                  <a:ext uri="{FF2B5EF4-FFF2-40B4-BE49-F238E27FC236}">
                    <a16:creationId xmlns:a16="http://schemas.microsoft.com/office/drawing/2014/main" id="{E22F79DF-BAA7-ADD0-6C7E-FEEF7DED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5727" y="5745423"/>
                <a:ext cx="565887" cy="809625"/>
              </a:xfrm>
              <a:prstGeom prst="rect">
                <a:avLst/>
              </a:prstGeom>
              <a:blipFill>
                <a:blip r:embed="rId5"/>
                <a:stretch>
                  <a:fillRect l="-10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723E7B-F368-4FD0-28E1-1BB76A4B325E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3291671" y="2119542"/>
            <a:ext cx="0" cy="409574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27372F-0B38-2ED2-D482-E59D4F558998}"/>
              </a:ext>
            </a:extLst>
          </p:cNvPr>
          <p:cNvCxnSpPr/>
          <p:nvPr/>
        </p:nvCxnSpPr>
        <p:spPr bwMode="auto">
          <a:xfrm flipV="1">
            <a:off x="3291671" y="3662975"/>
            <a:ext cx="0" cy="68675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1575C4-A2FE-A4B6-7DF1-D579D1B05F0B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1671" y="5005137"/>
            <a:ext cx="0" cy="1210147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2">
                <a:extLst>
                  <a:ext uri="{FF2B5EF4-FFF2-40B4-BE49-F238E27FC236}">
                    <a16:creationId xmlns:a16="http://schemas.microsoft.com/office/drawing/2014/main" id="{CC2592EF-1724-C0A9-8C31-6A84FC571D7C}"/>
                  </a:ext>
                </a:extLst>
              </p:cNvPr>
              <p:cNvSpPr txBox="1"/>
              <p:nvPr/>
            </p:nvSpPr>
            <p:spPr bwMode="auto">
              <a:xfrm>
                <a:off x="2277991" y="3839467"/>
                <a:ext cx="995860" cy="4978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bject 42">
                <a:extLst>
                  <a:ext uri="{FF2B5EF4-FFF2-40B4-BE49-F238E27FC236}">
                    <a16:creationId xmlns:a16="http://schemas.microsoft.com/office/drawing/2014/main" id="{CC2592EF-1724-C0A9-8C31-6A84FC571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991" y="3839467"/>
                <a:ext cx="995860" cy="497828"/>
              </a:xfrm>
              <a:prstGeom prst="rect">
                <a:avLst/>
              </a:prstGeom>
              <a:blipFill>
                <a:blip r:embed="rId6"/>
                <a:stretch>
                  <a:fillRect l="-1840" b="-123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87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Function on a Tilted Axis</a:t>
            </a:r>
          </a:p>
        </p:txBody>
      </p:sp>
      <p:graphicFrame>
        <p:nvGraphicFramePr>
          <p:cNvPr id="5" name="Object 42"/>
          <p:cNvGraphicFramePr>
            <a:graphicFrameLocks noChangeAspect="1"/>
          </p:cNvGraphicFramePr>
          <p:nvPr/>
        </p:nvGraphicFramePr>
        <p:xfrm>
          <a:off x="2918012" y="2392856"/>
          <a:ext cx="1584938" cy="38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304560" progId="Equation.DSMT4">
                  <p:embed/>
                </p:oleObj>
              </mc:Choice>
              <mc:Fallback>
                <p:oleObj name="Equation" r:id="rId3" imgW="1244520" imgH="304560" progId="Equation.DSMT4">
                  <p:embed/>
                  <p:pic>
                    <p:nvPicPr>
                      <p:cNvPr id="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012" y="2392856"/>
                        <a:ext cx="1584938" cy="38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 bwMode="auto">
          <a:xfrm>
            <a:off x="1735270" y="4054733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16200000">
            <a:off x="1468199" y="3558744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2650941" y="3367979"/>
            <a:ext cx="0" cy="686754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3" name="Object 42"/>
          <p:cNvGraphicFramePr>
            <a:graphicFrameLocks noChangeAspect="1"/>
          </p:cNvGraphicFramePr>
          <p:nvPr/>
        </p:nvGraphicFramePr>
        <p:xfrm>
          <a:off x="6060686" y="2139891"/>
          <a:ext cx="37830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698400" progId="Equation.DSMT4">
                  <p:embed/>
                </p:oleObj>
              </mc:Choice>
              <mc:Fallback>
                <p:oleObj name="Equation" r:id="rId5" imgW="2971800" imgH="698400" progId="Equation.DSMT4">
                  <p:embed/>
                  <p:pic>
                    <p:nvPicPr>
                      <p:cNvPr id="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686" y="2139891"/>
                        <a:ext cx="37830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4787509" y="4054733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16200000">
            <a:off x="4520440" y="3558744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V="1">
            <a:off x="5703180" y="3215367"/>
            <a:ext cx="0" cy="839366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7" name="Object 42"/>
          <p:cNvGraphicFramePr>
            <a:graphicFrameLocks noChangeAspect="1"/>
          </p:cNvGraphicFramePr>
          <p:nvPr/>
        </p:nvGraphicFramePr>
        <p:xfrm>
          <a:off x="3910783" y="3705000"/>
          <a:ext cx="227328" cy="2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190440" progId="Equation.DSMT4">
                  <p:embed/>
                </p:oleObj>
              </mc:Choice>
              <mc:Fallback>
                <p:oleObj name="Equation" r:id="rId7" imgW="177480" imgH="190440" progId="Equation.DSMT4">
                  <p:embed/>
                  <p:pic>
                    <p:nvPicPr>
                      <p:cNvPr id="1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783" y="3705000"/>
                        <a:ext cx="227328" cy="2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Connector 17"/>
          <p:cNvCxnSpPr/>
          <p:nvPr/>
        </p:nvCxnSpPr>
        <p:spPr bwMode="auto">
          <a:xfrm rot="1800000">
            <a:off x="1675087" y="4177141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19" name="Object 42"/>
          <p:cNvGraphicFramePr>
            <a:graphicFrameLocks noChangeAspect="1"/>
          </p:cNvGraphicFramePr>
          <p:nvPr/>
        </p:nvGraphicFramePr>
        <p:xfrm>
          <a:off x="3913170" y="4493492"/>
          <a:ext cx="146253" cy="27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20" imgH="215640" progId="Equation.DSMT4">
                  <p:embed/>
                </p:oleObj>
              </mc:Choice>
              <mc:Fallback>
                <p:oleObj name="Equation" r:id="rId9" imgW="114120" imgH="215640" progId="Equation.DSMT4">
                  <p:embed/>
                  <p:pic>
                    <p:nvPicPr>
                      <p:cNvPr id="1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70" y="4493492"/>
                        <a:ext cx="146253" cy="275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/>
        </p:nvGraphicFramePr>
        <p:xfrm>
          <a:off x="3388370" y="4137383"/>
          <a:ext cx="227329" cy="30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2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370" y="4137383"/>
                        <a:ext cx="227329" cy="30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rc 20"/>
          <p:cNvSpPr/>
          <p:nvPr/>
        </p:nvSpPr>
        <p:spPr bwMode="auto">
          <a:xfrm>
            <a:off x="3011479" y="3784735"/>
            <a:ext cx="382269" cy="594550"/>
          </a:xfrm>
          <a:prstGeom prst="arc">
            <a:avLst>
              <a:gd name="adj1" fmla="val 21144105"/>
              <a:gd name="adj2" fmla="val 5399619"/>
            </a:avLst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defTabSz="915680"/>
            <a:endParaRPr lang="en-US" sz="2403"/>
          </a:p>
        </p:txBody>
      </p:sp>
      <p:graphicFrame>
        <p:nvGraphicFramePr>
          <p:cNvPr id="23" name="Object 42"/>
          <p:cNvGraphicFramePr>
            <a:graphicFrameLocks noChangeAspect="1"/>
          </p:cNvGraphicFramePr>
          <p:nvPr/>
        </p:nvGraphicFramePr>
        <p:xfrm>
          <a:off x="3388370" y="4861401"/>
          <a:ext cx="1341713" cy="30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54080" imgH="241200" progId="Equation.DSMT4">
                  <p:embed/>
                </p:oleObj>
              </mc:Choice>
              <mc:Fallback>
                <p:oleObj name="Equation" r:id="rId13" imgW="1054080" imgH="241200" progId="Equation.DSMT4">
                  <p:embed/>
                  <p:pic>
                    <p:nvPicPr>
                      <p:cNvPr id="2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370" y="4861401"/>
                        <a:ext cx="1341713" cy="30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ube 2"/>
          <p:cNvSpPr/>
          <p:nvPr/>
        </p:nvSpPr>
        <p:spPr bwMode="auto">
          <a:xfrm>
            <a:off x="8374627" y="5563364"/>
            <a:ext cx="1220896" cy="1162078"/>
          </a:xfrm>
          <a:prstGeom prst="cub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4" name="Parallelogram 3"/>
          <p:cNvSpPr/>
          <p:nvPr/>
        </p:nvSpPr>
        <p:spPr bwMode="auto">
          <a:xfrm>
            <a:off x="7922336" y="5316927"/>
            <a:ext cx="2124002" cy="833041"/>
          </a:xfrm>
          <a:prstGeom prst="parallelogram">
            <a:avLst/>
          </a:prstGeom>
          <a:solidFill>
            <a:srgbClr val="9900FF">
              <a:alpha val="50000"/>
            </a:srgbClr>
          </a:solidFill>
          <a:ln w="952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25" name="Cube 24"/>
          <p:cNvSpPr/>
          <p:nvPr/>
        </p:nvSpPr>
        <p:spPr bwMode="auto">
          <a:xfrm>
            <a:off x="8373889" y="4691022"/>
            <a:ext cx="1220896" cy="1162078"/>
          </a:xfrm>
          <a:prstGeom prst="cub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26" name="Parallelogram 25"/>
          <p:cNvSpPr/>
          <p:nvPr/>
        </p:nvSpPr>
        <p:spPr bwMode="auto">
          <a:xfrm rot="19800000">
            <a:off x="7524431" y="3506739"/>
            <a:ext cx="2864735" cy="833041"/>
          </a:xfrm>
          <a:prstGeom prst="parallelogram">
            <a:avLst/>
          </a:prstGeom>
          <a:solidFill>
            <a:srgbClr val="00B050">
              <a:alpha val="50000"/>
            </a:srgbClr>
          </a:solidFill>
          <a:ln w="952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3882115" y="4054734"/>
            <a:ext cx="905394" cy="713779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96346" y="3676858"/>
            <a:ext cx="156649" cy="297914"/>
          </a:xfrm>
          <a:prstGeom prst="rect">
            <a:avLst/>
          </a:prstGeom>
        </p:spPr>
      </p:pic>
      <p:sp>
        <p:nvSpPr>
          <p:cNvPr id="24" name="Parallelogram 23"/>
          <p:cNvSpPr/>
          <p:nvPr/>
        </p:nvSpPr>
        <p:spPr bwMode="auto">
          <a:xfrm rot="19800000">
            <a:off x="8208340" y="3573156"/>
            <a:ext cx="1617068" cy="625876"/>
          </a:xfrm>
          <a:prstGeom prst="parallelogram">
            <a:avLst/>
          </a:prstGeom>
          <a:solidFill>
            <a:srgbClr val="FF0000"/>
          </a:solidFill>
          <a:ln w="9525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440124" y="1529639"/>
            <a:ext cx="11311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Projecting onto a Tilted Plane: The Impulse Becomes Stronger (Larger Area)</a:t>
            </a:r>
            <a:endParaRPr lang="zh-CN" alt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0130F1-0D74-8E2D-A79E-029A76A931A8}"/>
              </a:ext>
            </a:extLst>
          </p:cNvPr>
          <p:cNvCxnSpPr>
            <a:cxnSpLocks/>
          </p:cNvCxnSpPr>
          <p:nvPr/>
        </p:nvCxnSpPr>
        <p:spPr bwMode="auto">
          <a:xfrm rot="18000000">
            <a:off x="1319521" y="4292643"/>
            <a:ext cx="236548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26351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Obliqueness of the Detector Array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56848"/>
            <a:ext cx="4883583" cy="45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02" y="4588268"/>
            <a:ext cx="4742098" cy="194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ight Arrow 6"/>
          <p:cNvSpPr>
            <a:spLocks noChangeArrowheads="1"/>
          </p:cNvSpPr>
          <p:nvPr/>
        </p:nvSpPr>
        <p:spPr bwMode="auto">
          <a:xfrm>
            <a:off x="6455275" y="3179119"/>
            <a:ext cx="3497357" cy="645421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0099FF"/>
          </a:solidFill>
          <a:ln>
            <a:noFill/>
          </a:ln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cxnSp>
        <p:nvCxnSpPr>
          <p:cNvPr id="18" name="Straight Connector 10"/>
          <p:cNvCxnSpPr>
            <a:cxnSpLocks noChangeShapeType="1"/>
          </p:cNvCxnSpPr>
          <p:nvPr/>
        </p:nvCxnSpPr>
        <p:spPr bwMode="auto">
          <a:xfrm rot="10800000" flipV="1">
            <a:off x="3941947" y="3179787"/>
            <a:ext cx="1197050" cy="1031720"/>
          </a:xfrm>
          <a:prstGeom prst="line">
            <a:avLst/>
          </a:prstGeom>
          <a:noFill/>
          <a:ln w="50800" algn="ctr">
            <a:solidFill>
              <a:srgbClr val="890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4"/>
          <p:cNvCxnSpPr>
            <a:cxnSpLocks noChangeShapeType="1"/>
          </p:cNvCxnSpPr>
          <p:nvPr/>
        </p:nvCxnSpPr>
        <p:spPr bwMode="auto">
          <a:xfrm rot="10800000" flipV="1">
            <a:off x="3989639" y="3273579"/>
            <a:ext cx="1807497" cy="937928"/>
          </a:xfrm>
          <a:prstGeom prst="line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7"/>
          <p:cNvCxnSpPr>
            <a:cxnSpLocks noChangeShapeType="1"/>
          </p:cNvCxnSpPr>
          <p:nvPr/>
        </p:nvCxnSpPr>
        <p:spPr bwMode="auto">
          <a:xfrm rot="5400000">
            <a:off x="8180904" y="3354780"/>
            <a:ext cx="1689859" cy="422862"/>
          </a:xfrm>
          <a:prstGeom prst="line">
            <a:avLst/>
          </a:prstGeom>
          <a:noFill/>
          <a:ln w="50800" algn="ctr">
            <a:solidFill>
              <a:srgbClr val="00B050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 rot="16200000" flipH="1">
            <a:off x="7927344" y="3524083"/>
            <a:ext cx="1761396" cy="12718"/>
          </a:xfrm>
          <a:prstGeom prst="line">
            <a:avLst/>
          </a:prstGeom>
          <a:noFill/>
          <a:ln w="50800" algn="ctr">
            <a:solidFill>
              <a:srgbClr val="8901F3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720609" y="4780622"/>
            <a:ext cx="880698" cy="599320"/>
          </a:xfrm>
          <a:prstGeom prst="rect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7816065" y="3360345"/>
            <a:ext cx="281379" cy="2829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graphicFrame>
        <p:nvGraphicFramePr>
          <p:cNvPr id="12" name="Object 42"/>
          <p:cNvGraphicFramePr>
            <a:graphicFrameLocks noChangeAspect="1"/>
          </p:cNvGraphicFramePr>
          <p:nvPr/>
        </p:nvGraphicFramePr>
        <p:xfrm>
          <a:off x="6224588" y="1611971"/>
          <a:ext cx="37830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698400" progId="Equation.DSMT4">
                  <p:embed/>
                </p:oleObj>
              </mc:Choice>
              <mc:Fallback>
                <p:oleObj name="Equation" r:id="rId4" imgW="2971800" imgH="698400" progId="Equation.DSMT4">
                  <p:embed/>
                  <p:pic>
                    <p:nvPicPr>
                      <p:cNvPr id="1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1611971"/>
                        <a:ext cx="37830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auto">
          <a:xfrm>
            <a:off x="3965791" y="2906136"/>
            <a:ext cx="1729969" cy="1300269"/>
          </a:xfrm>
          <a:custGeom>
            <a:avLst/>
            <a:gdLst>
              <a:gd name="connsiteX0" fmla="*/ 0 w 3429000"/>
              <a:gd name="connsiteY0" fmla="*/ 0 h 2454442"/>
              <a:gd name="connsiteX1" fmla="*/ 60158 w 3429000"/>
              <a:gd name="connsiteY1" fmla="*/ 2454442 h 2454442"/>
              <a:gd name="connsiteX2" fmla="*/ 3429000 w 3429000"/>
              <a:gd name="connsiteY2" fmla="*/ 2430379 h 2454442"/>
              <a:gd name="connsiteX3" fmla="*/ 0 w 3429000"/>
              <a:gd name="connsiteY3" fmla="*/ 0 h 2454442"/>
              <a:gd name="connsiteX0" fmla="*/ 984871 w 3368842"/>
              <a:gd name="connsiteY0" fmla="*/ 0 h 1735985"/>
              <a:gd name="connsiteX1" fmla="*/ 0 w 3368842"/>
              <a:gd name="connsiteY1" fmla="*/ 1735985 h 1735985"/>
              <a:gd name="connsiteX2" fmla="*/ 3368842 w 3368842"/>
              <a:gd name="connsiteY2" fmla="*/ 1711922 h 1735985"/>
              <a:gd name="connsiteX3" fmla="*/ 984871 w 3368842"/>
              <a:gd name="connsiteY3" fmla="*/ 0 h 1735985"/>
              <a:gd name="connsiteX0" fmla="*/ 1164486 w 3548457"/>
              <a:gd name="connsiteY0" fmla="*/ 0 h 1711922"/>
              <a:gd name="connsiteX1" fmla="*/ 0 w 3548457"/>
              <a:gd name="connsiteY1" fmla="*/ 1589028 h 1711922"/>
              <a:gd name="connsiteX2" fmla="*/ 3548457 w 3548457"/>
              <a:gd name="connsiteY2" fmla="*/ 1711922 h 1711922"/>
              <a:gd name="connsiteX3" fmla="*/ 1164486 w 3548457"/>
              <a:gd name="connsiteY3" fmla="*/ 0 h 1711922"/>
              <a:gd name="connsiteX0" fmla="*/ 1164486 w 3450486"/>
              <a:gd name="connsiteY0" fmla="*/ 0 h 1597622"/>
              <a:gd name="connsiteX1" fmla="*/ 0 w 3450486"/>
              <a:gd name="connsiteY1" fmla="*/ 1589028 h 1597622"/>
              <a:gd name="connsiteX2" fmla="*/ 3450486 w 3450486"/>
              <a:gd name="connsiteY2" fmla="*/ 1597622 h 1597622"/>
              <a:gd name="connsiteX3" fmla="*/ 1164486 w 3450486"/>
              <a:gd name="connsiteY3" fmla="*/ 0 h 1597622"/>
              <a:gd name="connsiteX0" fmla="*/ 1164486 w 3438454"/>
              <a:gd name="connsiteY0" fmla="*/ 0 h 1589028"/>
              <a:gd name="connsiteX1" fmla="*/ 0 w 3438454"/>
              <a:gd name="connsiteY1" fmla="*/ 1589028 h 1589028"/>
              <a:gd name="connsiteX2" fmla="*/ 3438454 w 3438454"/>
              <a:gd name="connsiteY2" fmla="*/ 1573559 h 1589028"/>
              <a:gd name="connsiteX3" fmla="*/ 1164486 w 3438454"/>
              <a:gd name="connsiteY3" fmla="*/ 0 h 1589028"/>
              <a:gd name="connsiteX0" fmla="*/ 1609655 w 3438454"/>
              <a:gd name="connsiteY0" fmla="*/ 0 h 1408554"/>
              <a:gd name="connsiteX1" fmla="*/ 0 w 3438454"/>
              <a:gd name="connsiteY1" fmla="*/ 1408554 h 1408554"/>
              <a:gd name="connsiteX2" fmla="*/ 3438454 w 3438454"/>
              <a:gd name="connsiteY2" fmla="*/ 1393085 h 1408554"/>
              <a:gd name="connsiteX3" fmla="*/ 1609655 w 3438454"/>
              <a:gd name="connsiteY3" fmla="*/ 0 h 1408554"/>
              <a:gd name="connsiteX0" fmla="*/ 1609655 w 2812812"/>
              <a:gd name="connsiteY0" fmla="*/ 74767 h 1483321"/>
              <a:gd name="connsiteX1" fmla="*/ 0 w 2812812"/>
              <a:gd name="connsiteY1" fmla="*/ 1483321 h 1483321"/>
              <a:gd name="connsiteX2" fmla="*/ 2812812 w 2812812"/>
              <a:gd name="connsiteY2" fmla="*/ 0 h 1483321"/>
              <a:gd name="connsiteX3" fmla="*/ 1609655 w 2812812"/>
              <a:gd name="connsiteY3" fmla="*/ 74767 h 1483321"/>
              <a:gd name="connsiteX0" fmla="*/ 1609655 w 1874348"/>
              <a:gd name="connsiteY0" fmla="*/ 0 h 1408554"/>
              <a:gd name="connsiteX1" fmla="*/ 0 w 1874348"/>
              <a:gd name="connsiteY1" fmla="*/ 1408554 h 1408554"/>
              <a:gd name="connsiteX2" fmla="*/ 1874348 w 1874348"/>
              <a:gd name="connsiteY2" fmla="*/ 454622 h 1408554"/>
              <a:gd name="connsiteX3" fmla="*/ 1609655 w 1874348"/>
              <a:gd name="connsiteY3" fmla="*/ 0 h 1408554"/>
              <a:gd name="connsiteX0" fmla="*/ 1609655 w 1886380"/>
              <a:gd name="connsiteY0" fmla="*/ 0 h 1408554"/>
              <a:gd name="connsiteX1" fmla="*/ 0 w 1886380"/>
              <a:gd name="connsiteY1" fmla="*/ 1408554 h 1408554"/>
              <a:gd name="connsiteX2" fmla="*/ 1886380 w 1886380"/>
              <a:gd name="connsiteY2" fmla="*/ 442591 h 1408554"/>
              <a:gd name="connsiteX3" fmla="*/ 1609655 w 1886380"/>
              <a:gd name="connsiteY3" fmla="*/ 0 h 1408554"/>
              <a:gd name="connsiteX0" fmla="*/ 1609655 w 1742001"/>
              <a:gd name="connsiteY0" fmla="*/ 0 h 1408554"/>
              <a:gd name="connsiteX1" fmla="*/ 0 w 1742001"/>
              <a:gd name="connsiteY1" fmla="*/ 1408554 h 1408554"/>
              <a:gd name="connsiteX2" fmla="*/ 1742001 w 1742001"/>
              <a:gd name="connsiteY2" fmla="*/ 562907 h 1408554"/>
              <a:gd name="connsiteX3" fmla="*/ 1609655 w 1742001"/>
              <a:gd name="connsiteY3" fmla="*/ 0 h 1408554"/>
              <a:gd name="connsiteX0" fmla="*/ 1549497 w 1742001"/>
              <a:gd name="connsiteY0" fmla="*/ 0 h 1324332"/>
              <a:gd name="connsiteX1" fmla="*/ 0 w 1742001"/>
              <a:gd name="connsiteY1" fmla="*/ 1324332 h 1324332"/>
              <a:gd name="connsiteX2" fmla="*/ 1742001 w 1742001"/>
              <a:gd name="connsiteY2" fmla="*/ 478685 h 1324332"/>
              <a:gd name="connsiteX3" fmla="*/ 1549497 w 1742001"/>
              <a:gd name="connsiteY3" fmla="*/ 0 h 1324332"/>
              <a:gd name="connsiteX0" fmla="*/ 1501371 w 1742001"/>
              <a:gd name="connsiteY0" fmla="*/ 0 h 1300269"/>
              <a:gd name="connsiteX1" fmla="*/ 0 w 1742001"/>
              <a:gd name="connsiteY1" fmla="*/ 1300269 h 1300269"/>
              <a:gd name="connsiteX2" fmla="*/ 1742001 w 1742001"/>
              <a:gd name="connsiteY2" fmla="*/ 454622 h 1300269"/>
              <a:gd name="connsiteX3" fmla="*/ 1501371 w 1742001"/>
              <a:gd name="connsiteY3" fmla="*/ 0 h 1300269"/>
              <a:gd name="connsiteX0" fmla="*/ 1477308 w 1742001"/>
              <a:gd name="connsiteY0" fmla="*/ 0 h 1300269"/>
              <a:gd name="connsiteX1" fmla="*/ 0 w 1742001"/>
              <a:gd name="connsiteY1" fmla="*/ 1300269 h 1300269"/>
              <a:gd name="connsiteX2" fmla="*/ 1742001 w 1742001"/>
              <a:gd name="connsiteY2" fmla="*/ 454622 h 1300269"/>
              <a:gd name="connsiteX3" fmla="*/ 1477308 w 1742001"/>
              <a:gd name="connsiteY3" fmla="*/ 0 h 1300269"/>
              <a:gd name="connsiteX0" fmla="*/ 1477308 w 1729969"/>
              <a:gd name="connsiteY0" fmla="*/ 0 h 1300269"/>
              <a:gd name="connsiteX1" fmla="*/ 0 w 1729969"/>
              <a:gd name="connsiteY1" fmla="*/ 1300269 h 1300269"/>
              <a:gd name="connsiteX2" fmla="*/ 1729969 w 1729969"/>
              <a:gd name="connsiteY2" fmla="*/ 454622 h 1300269"/>
              <a:gd name="connsiteX3" fmla="*/ 1477308 w 1729969"/>
              <a:gd name="connsiteY3" fmla="*/ 0 h 1300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969" h="1300269">
                <a:moveTo>
                  <a:pt x="1477308" y="0"/>
                </a:moveTo>
                <a:lnTo>
                  <a:pt x="0" y="1300269"/>
                </a:lnTo>
                <a:lnTo>
                  <a:pt x="1729969" y="454622"/>
                </a:lnTo>
                <a:lnTo>
                  <a:pt x="1477308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 dirty="0" err="1"/>
          </a:p>
        </p:txBody>
      </p:sp>
      <p:sp>
        <p:nvSpPr>
          <p:cNvPr id="14" name="Freeform 13"/>
          <p:cNvSpPr/>
          <p:nvPr/>
        </p:nvSpPr>
        <p:spPr bwMode="auto">
          <a:xfrm>
            <a:off x="2783632" y="1934527"/>
            <a:ext cx="1729971" cy="2306626"/>
          </a:xfrm>
          <a:custGeom>
            <a:avLst/>
            <a:gdLst>
              <a:gd name="connsiteX0" fmla="*/ 0 w 3429000"/>
              <a:gd name="connsiteY0" fmla="*/ 0 h 2454442"/>
              <a:gd name="connsiteX1" fmla="*/ 60158 w 3429000"/>
              <a:gd name="connsiteY1" fmla="*/ 2454442 h 2454442"/>
              <a:gd name="connsiteX2" fmla="*/ 3429000 w 3429000"/>
              <a:gd name="connsiteY2" fmla="*/ 2430379 h 2454442"/>
              <a:gd name="connsiteX3" fmla="*/ 0 w 3429000"/>
              <a:gd name="connsiteY3" fmla="*/ 0 h 2454442"/>
              <a:gd name="connsiteX0" fmla="*/ 984871 w 3368842"/>
              <a:gd name="connsiteY0" fmla="*/ 0 h 1735985"/>
              <a:gd name="connsiteX1" fmla="*/ 0 w 3368842"/>
              <a:gd name="connsiteY1" fmla="*/ 1735985 h 1735985"/>
              <a:gd name="connsiteX2" fmla="*/ 3368842 w 3368842"/>
              <a:gd name="connsiteY2" fmla="*/ 1711922 h 1735985"/>
              <a:gd name="connsiteX3" fmla="*/ 984871 w 3368842"/>
              <a:gd name="connsiteY3" fmla="*/ 0 h 1735985"/>
              <a:gd name="connsiteX0" fmla="*/ 1164486 w 3548457"/>
              <a:gd name="connsiteY0" fmla="*/ 0 h 1711922"/>
              <a:gd name="connsiteX1" fmla="*/ 0 w 3548457"/>
              <a:gd name="connsiteY1" fmla="*/ 1589028 h 1711922"/>
              <a:gd name="connsiteX2" fmla="*/ 3548457 w 3548457"/>
              <a:gd name="connsiteY2" fmla="*/ 1711922 h 1711922"/>
              <a:gd name="connsiteX3" fmla="*/ 1164486 w 3548457"/>
              <a:gd name="connsiteY3" fmla="*/ 0 h 1711922"/>
              <a:gd name="connsiteX0" fmla="*/ 1164486 w 3450486"/>
              <a:gd name="connsiteY0" fmla="*/ 0 h 1597622"/>
              <a:gd name="connsiteX1" fmla="*/ 0 w 3450486"/>
              <a:gd name="connsiteY1" fmla="*/ 1589028 h 1597622"/>
              <a:gd name="connsiteX2" fmla="*/ 3450486 w 3450486"/>
              <a:gd name="connsiteY2" fmla="*/ 1597622 h 1597622"/>
              <a:gd name="connsiteX3" fmla="*/ 1164486 w 3450486"/>
              <a:gd name="connsiteY3" fmla="*/ 0 h 1597622"/>
              <a:gd name="connsiteX0" fmla="*/ 1164486 w 3438454"/>
              <a:gd name="connsiteY0" fmla="*/ 0 h 1589028"/>
              <a:gd name="connsiteX1" fmla="*/ 0 w 3438454"/>
              <a:gd name="connsiteY1" fmla="*/ 1589028 h 1589028"/>
              <a:gd name="connsiteX2" fmla="*/ 3438454 w 3438454"/>
              <a:gd name="connsiteY2" fmla="*/ 1573559 h 1589028"/>
              <a:gd name="connsiteX3" fmla="*/ 1164486 w 3438454"/>
              <a:gd name="connsiteY3" fmla="*/ 0 h 1589028"/>
              <a:gd name="connsiteX0" fmla="*/ 1609655 w 3438454"/>
              <a:gd name="connsiteY0" fmla="*/ 0 h 1408554"/>
              <a:gd name="connsiteX1" fmla="*/ 0 w 3438454"/>
              <a:gd name="connsiteY1" fmla="*/ 1408554 h 1408554"/>
              <a:gd name="connsiteX2" fmla="*/ 3438454 w 3438454"/>
              <a:gd name="connsiteY2" fmla="*/ 1393085 h 1408554"/>
              <a:gd name="connsiteX3" fmla="*/ 1609655 w 3438454"/>
              <a:gd name="connsiteY3" fmla="*/ 0 h 1408554"/>
              <a:gd name="connsiteX0" fmla="*/ 1609655 w 2812812"/>
              <a:gd name="connsiteY0" fmla="*/ 74767 h 1483321"/>
              <a:gd name="connsiteX1" fmla="*/ 0 w 2812812"/>
              <a:gd name="connsiteY1" fmla="*/ 1483321 h 1483321"/>
              <a:gd name="connsiteX2" fmla="*/ 2812812 w 2812812"/>
              <a:gd name="connsiteY2" fmla="*/ 0 h 1483321"/>
              <a:gd name="connsiteX3" fmla="*/ 1609655 w 2812812"/>
              <a:gd name="connsiteY3" fmla="*/ 74767 h 1483321"/>
              <a:gd name="connsiteX0" fmla="*/ 1609655 w 1898412"/>
              <a:gd name="connsiteY0" fmla="*/ 0 h 5171001"/>
              <a:gd name="connsiteX1" fmla="*/ 0 w 1898412"/>
              <a:gd name="connsiteY1" fmla="*/ 1408554 h 5171001"/>
              <a:gd name="connsiteX2" fmla="*/ 1898412 w 1898412"/>
              <a:gd name="connsiteY2" fmla="*/ 5171001 h 5171001"/>
              <a:gd name="connsiteX3" fmla="*/ 1609655 w 1898412"/>
              <a:gd name="connsiteY3" fmla="*/ 0 h 5171001"/>
              <a:gd name="connsiteX0" fmla="*/ 1729971 w 1898412"/>
              <a:gd name="connsiteY0" fmla="*/ 2044509 h 3762447"/>
              <a:gd name="connsiteX1" fmla="*/ 0 w 1898412"/>
              <a:gd name="connsiteY1" fmla="*/ 0 h 3762447"/>
              <a:gd name="connsiteX2" fmla="*/ 1898412 w 1898412"/>
              <a:gd name="connsiteY2" fmla="*/ 3762447 h 3762447"/>
              <a:gd name="connsiteX3" fmla="*/ 1729971 w 1898412"/>
              <a:gd name="connsiteY3" fmla="*/ 2044509 h 3762447"/>
              <a:gd name="connsiteX0" fmla="*/ 1729971 w 1729971"/>
              <a:gd name="connsiteY0" fmla="*/ 2044509 h 2306626"/>
              <a:gd name="connsiteX1" fmla="*/ 0 w 1729971"/>
              <a:gd name="connsiteY1" fmla="*/ 0 h 2306626"/>
              <a:gd name="connsiteX2" fmla="*/ 1176517 w 1729971"/>
              <a:gd name="connsiteY2" fmla="*/ 2306626 h 2306626"/>
              <a:gd name="connsiteX3" fmla="*/ 1729971 w 1729971"/>
              <a:gd name="connsiteY3" fmla="*/ 2044509 h 230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9971" h="2306626">
                <a:moveTo>
                  <a:pt x="1729971" y="2044509"/>
                </a:moveTo>
                <a:lnTo>
                  <a:pt x="0" y="0"/>
                </a:lnTo>
                <a:lnTo>
                  <a:pt x="1176517" y="2306626"/>
                </a:lnTo>
                <a:lnTo>
                  <a:pt x="1729971" y="2044509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 dirty="0" err="1"/>
          </a:p>
        </p:txBody>
      </p:sp>
      <p:graphicFrame>
        <p:nvGraphicFramePr>
          <p:cNvPr id="23" name="Object 42"/>
          <p:cNvGraphicFramePr>
            <a:graphicFrameLocks noChangeAspect="1"/>
          </p:cNvGraphicFramePr>
          <p:nvPr/>
        </p:nvGraphicFramePr>
        <p:xfrm>
          <a:off x="3499303" y="3025131"/>
          <a:ext cx="225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Equation.DSMT4">
                  <p:embed/>
                </p:oleObj>
              </mc:Choice>
              <mc:Fallback>
                <p:oleObj name="Equation" r:id="rId6" imgW="177480" imgH="241200" progId="Equation.DSMT4">
                  <p:embed/>
                  <p:pic>
                    <p:nvPicPr>
                      <p:cNvPr id="2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303" y="3025131"/>
                        <a:ext cx="225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2"/>
          <p:cNvGraphicFramePr>
            <a:graphicFrameLocks noChangeAspect="1"/>
          </p:cNvGraphicFramePr>
          <p:nvPr/>
        </p:nvGraphicFramePr>
        <p:xfrm>
          <a:off x="5265692" y="3153549"/>
          <a:ext cx="2254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2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692" y="3153549"/>
                        <a:ext cx="2254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25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0"/>
            <a:ext cx="12192000" cy="1171139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en-US" sz="4006" dirty="0"/>
              <a:t>Divergence of the X-ray Beam</a:t>
            </a:r>
            <a:endParaRPr 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018120"/>
            <a:ext cx="4883583" cy="45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02" y="4644316"/>
            <a:ext cx="4742098" cy="194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10800000" flipV="1">
            <a:off x="4177223" y="3541059"/>
            <a:ext cx="1197050" cy="1031720"/>
          </a:xfrm>
          <a:prstGeom prst="line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20"/>
          <p:cNvCxnSpPr>
            <a:cxnSpLocks noChangeShapeType="1"/>
          </p:cNvCxnSpPr>
          <p:nvPr/>
        </p:nvCxnSpPr>
        <p:spPr bwMode="auto">
          <a:xfrm rot="16200000" flipH="1">
            <a:off x="7927344" y="3428188"/>
            <a:ext cx="1761396" cy="12718"/>
          </a:xfrm>
          <a:prstGeom prst="line">
            <a:avLst/>
          </a:prstGeom>
          <a:noFill/>
          <a:ln w="50800" algn="ctr">
            <a:solidFill>
              <a:srgbClr val="00B050"/>
            </a:solidFill>
            <a:round/>
            <a:headEnd type="triangle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Isosceles Triangle 9"/>
          <p:cNvSpPr/>
          <p:nvPr/>
        </p:nvSpPr>
        <p:spPr bwMode="auto">
          <a:xfrm rot="16200000">
            <a:off x="7346306" y="2236704"/>
            <a:ext cx="599320" cy="2301897"/>
          </a:xfrm>
          <a:prstGeom prst="triangle">
            <a:avLst/>
          </a:prstGeom>
          <a:solidFill>
            <a:srgbClr val="0099FF"/>
          </a:solidFill>
          <a:ln w="508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en-US">
              <a:ea typeface="+mn-ea"/>
            </a:endParaRPr>
          </a:p>
        </p:txBody>
      </p:sp>
      <p:sp>
        <p:nvSpPr>
          <p:cNvPr id="11" name="Oval 22"/>
          <p:cNvSpPr>
            <a:spLocks noChangeArrowheads="1"/>
          </p:cNvSpPr>
          <p:nvPr/>
        </p:nvSpPr>
        <p:spPr bwMode="auto">
          <a:xfrm>
            <a:off x="7816065" y="3246167"/>
            <a:ext cx="281379" cy="2829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7347102" y="4820773"/>
            <a:ext cx="715369" cy="621576"/>
          </a:xfrm>
          <a:prstGeom prst="rect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cxnSp>
        <p:nvCxnSpPr>
          <p:cNvPr id="14" name="Straight Connector 10"/>
          <p:cNvCxnSpPr>
            <a:cxnSpLocks noChangeShapeType="1"/>
          </p:cNvCxnSpPr>
          <p:nvPr/>
        </p:nvCxnSpPr>
        <p:spPr bwMode="auto">
          <a:xfrm rot="10800000" flipV="1">
            <a:off x="3806821" y="3183500"/>
            <a:ext cx="1197050" cy="1031720"/>
          </a:xfrm>
          <a:prstGeom prst="line">
            <a:avLst/>
          </a:prstGeom>
          <a:noFill/>
          <a:ln w="50800" algn="ctr">
            <a:solidFill>
              <a:srgbClr val="890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Object 42"/>
          <p:cNvGraphicFramePr>
            <a:graphicFrameLocks noChangeAspect="1"/>
          </p:cNvGraphicFramePr>
          <p:nvPr/>
        </p:nvGraphicFramePr>
        <p:xfrm>
          <a:off x="5136613" y="3745338"/>
          <a:ext cx="2716811" cy="81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634680" progId="Equation.DSMT4">
                  <p:embed/>
                </p:oleObj>
              </mc:Choice>
              <mc:Fallback>
                <p:oleObj name="Equation" r:id="rId5" imgW="2133360" imgH="634680" progId="Equation.DSMT4">
                  <p:embed/>
                  <p:pic>
                    <p:nvPicPr>
                      <p:cNvPr id="1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613" y="3745338"/>
                        <a:ext cx="2716811" cy="81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5003872" y="1304111"/>
            <a:ext cx="4893531" cy="11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67" tIns="45784" rIns="91567" bIns="45784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defRPr sz="24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81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anose="02020603050405020304" pitchFamily="18" charset="0"/>
              <a:buChar char="•"/>
              <a:defRPr sz="2100">
                <a:solidFill>
                  <a:schemeClr val="tx2"/>
                </a:solidFill>
                <a:latin typeface="+mn-lt"/>
                <a:ea typeface="+mn-ea"/>
              </a:defRPr>
            </a:lvl2pPr>
            <a:lvl3pPr marL="1012825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1700">
                <a:solidFill>
                  <a:schemeClr val="tx2"/>
                </a:solidFill>
                <a:latin typeface="+mn-lt"/>
                <a:ea typeface="+mn-ea"/>
              </a:defRPr>
            </a:lvl3pPr>
            <a:lvl4pPr marL="1419225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1824038" indent="-201613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+mn-lt"/>
                <a:ea typeface="+mn-ea"/>
              </a:defRPr>
            </a:lvl5pPr>
            <a:lvl6pPr marL="2230450" indent="-20276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19">
                <a:solidFill>
                  <a:schemeClr val="tx1"/>
                </a:solidFill>
                <a:latin typeface="+mn-lt"/>
                <a:ea typeface="+mn-ea"/>
              </a:defRPr>
            </a:lvl6pPr>
            <a:lvl7pPr marL="2635987" indent="-20276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19">
                <a:solidFill>
                  <a:schemeClr val="tx1"/>
                </a:solidFill>
                <a:latin typeface="+mn-lt"/>
                <a:ea typeface="+mn-ea"/>
              </a:defRPr>
            </a:lvl7pPr>
            <a:lvl8pPr marL="3041523" indent="-20276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19">
                <a:solidFill>
                  <a:schemeClr val="tx1"/>
                </a:solidFill>
                <a:latin typeface="+mn-lt"/>
                <a:ea typeface="+mn-ea"/>
              </a:defRPr>
            </a:lvl8pPr>
            <a:lvl9pPr marL="3447059" indent="-20276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19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1800" kern="0" dirty="0">
                <a:solidFill>
                  <a:schemeClr val="tx1"/>
                </a:solidFill>
              </a:rPr>
              <a:t>This Scaling Factor Applies the Same Way from the Opposite View Angles (Generally Speaking, Either Magnified or De-magnified Depending on Which Side)</a:t>
            </a:r>
          </a:p>
        </p:txBody>
      </p:sp>
      <p:cxnSp>
        <p:nvCxnSpPr>
          <p:cNvPr id="21" name="Elbow Connector 20"/>
          <p:cNvCxnSpPr>
            <a:stCxn id="20" idx="3"/>
            <a:endCxn id="22" idx="3"/>
          </p:cNvCxnSpPr>
          <p:nvPr/>
        </p:nvCxnSpPr>
        <p:spPr bwMode="auto">
          <a:xfrm flipH="1">
            <a:off x="9462082" y="1898060"/>
            <a:ext cx="435321" cy="1470131"/>
          </a:xfrm>
          <a:prstGeom prst="bentConnector3">
            <a:avLst>
              <a:gd name="adj1" fmla="val -52513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Object 42"/>
          <p:cNvGraphicFramePr>
            <a:graphicFrameLocks noChangeAspect="1"/>
          </p:cNvGraphicFramePr>
          <p:nvPr/>
        </p:nvGraphicFramePr>
        <p:xfrm>
          <a:off x="9106481" y="2978460"/>
          <a:ext cx="355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360" imgH="609480" progId="Equation.DSMT4">
                  <p:embed/>
                </p:oleObj>
              </mc:Choice>
              <mc:Fallback>
                <p:oleObj name="Equation" r:id="rId7" imgW="279360" imgH="609480" progId="Equation.DSMT4">
                  <p:embed/>
                  <p:pic>
                    <p:nvPicPr>
                      <p:cNvPr id="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481" y="2978460"/>
                        <a:ext cx="355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576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 bwMode="auto">
          <a:xfrm flipH="1">
            <a:off x="5561859" y="4214779"/>
            <a:ext cx="24707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6" dirty="0"/>
              <a:t>Difference Between </a:t>
            </a:r>
            <a:r>
              <a:rPr lang="el-GR" altLang="en-US" sz="4006" dirty="0"/>
              <a:t>θ</a:t>
            </a:r>
            <a:r>
              <a:rPr lang="en-US" altLang="en-US" sz="4006" dirty="0"/>
              <a:t> &amp; </a:t>
            </a:r>
            <a:r>
              <a:rPr lang="el-GR" altLang="en-US" sz="4006" dirty="0"/>
              <a:t>β</a:t>
            </a:r>
            <a:r>
              <a:rPr lang="en-US" altLang="en-US" sz="4006" dirty="0"/>
              <a:t> Angles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11796"/>
            <a:ext cx="4883583" cy="45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02" y="4925944"/>
            <a:ext cx="4742098" cy="194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8232064" y="5723977"/>
            <a:ext cx="229422" cy="475322"/>
          </a:xfrm>
          <a:prstGeom prst="rect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347102" y="5102401"/>
            <a:ext cx="715369" cy="621576"/>
          </a:xfrm>
          <a:prstGeom prst="rect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cxnSp>
        <p:nvCxnSpPr>
          <p:cNvPr id="13" name="Straight Connector 10"/>
          <p:cNvCxnSpPr>
            <a:cxnSpLocks noChangeShapeType="1"/>
          </p:cNvCxnSpPr>
          <p:nvPr/>
        </p:nvCxnSpPr>
        <p:spPr bwMode="auto">
          <a:xfrm>
            <a:off x="2823234" y="2606813"/>
            <a:ext cx="1098633" cy="2310386"/>
          </a:xfrm>
          <a:prstGeom prst="line">
            <a:avLst/>
          </a:prstGeom>
          <a:noFill/>
          <a:ln w="50800" algn="ctr">
            <a:solidFill>
              <a:srgbClr val="8901F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3569835" y="4288943"/>
            <a:ext cx="281379" cy="2829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cxnSp>
        <p:nvCxnSpPr>
          <p:cNvPr id="20" name="Straight Connector 10"/>
          <p:cNvCxnSpPr>
            <a:cxnSpLocks noChangeShapeType="1"/>
          </p:cNvCxnSpPr>
          <p:nvPr/>
        </p:nvCxnSpPr>
        <p:spPr bwMode="auto">
          <a:xfrm>
            <a:off x="6760118" y="2115044"/>
            <a:ext cx="1287204" cy="2844781"/>
          </a:xfrm>
          <a:prstGeom prst="line">
            <a:avLst/>
          </a:prstGeom>
          <a:noFill/>
          <a:ln w="50800" algn="ctr">
            <a:solidFill>
              <a:srgbClr val="8901F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4"/>
          <p:cNvCxnSpPr>
            <a:cxnSpLocks noChangeShapeType="1"/>
            <a:endCxn id="37" idx="1"/>
          </p:cNvCxnSpPr>
          <p:nvPr/>
        </p:nvCxnSpPr>
        <p:spPr bwMode="auto">
          <a:xfrm>
            <a:off x="6760119" y="2115043"/>
            <a:ext cx="674291" cy="1995714"/>
          </a:xfrm>
          <a:prstGeom prst="line">
            <a:avLst/>
          </a:prstGeom>
          <a:noFill/>
          <a:ln w="508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6714484" y="2102594"/>
            <a:ext cx="1337527" cy="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8039961" y="2090546"/>
            <a:ext cx="0" cy="2869279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4" name="Object 42"/>
          <p:cNvGraphicFramePr>
            <a:graphicFrameLocks noChangeAspect="1"/>
          </p:cNvGraphicFramePr>
          <p:nvPr/>
        </p:nvGraphicFramePr>
        <p:xfrm>
          <a:off x="8698741" y="2211047"/>
          <a:ext cx="1112642" cy="250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692080" progId="Equation.DSMT4">
                  <p:embed/>
                </p:oleObj>
              </mc:Choice>
              <mc:Fallback>
                <p:oleObj name="Equation" r:id="rId5" imgW="1180800" imgH="2692080" progId="Equation.DSMT4">
                  <p:embed/>
                  <p:pic>
                    <p:nvPicPr>
                      <p:cNvPr id="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8741" y="2211047"/>
                        <a:ext cx="1112642" cy="250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2"/>
          <p:cNvGraphicFramePr>
            <a:graphicFrameLocks noChangeAspect="1"/>
          </p:cNvGraphicFramePr>
          <p:nvPr/>
        </p:nvGraphicFramePr>
        <p:xfrm>
          <a:off x="7363894" y="1741733"/>
          <a:ext cx="259123" cy="2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3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3894" y="1741733"/>
                        <a:ext cx="259123" cy="2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2"/>
          <p:cNvGraphicFramePr>
            <a:graphicFrameLocks noChangeAspect="1"/>
          </p:cNvGraphicFramePr>
          <p:nvPr/>
        </p:nvGraphicFramePr>
        <p:xfrm>
          <a:off x="7316896" y="2753202"/>
          <a:ext cx="346556" cy="282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" imgH="304560" progId="Equation.DSMT4">
                  <p:embed/>
                </p:oleObj>
              </mc:Choice>
              <mc:Fallback>
                <p:oleObj name="Equation" r:id="rId9" imgW="368280" imgH="304560" progId="Equation.DSMT4">
                  <p:embed/>
                  <p:pic>
                    <p:nvPicPr>
                      <p:cNvPr id="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896" y="2753202"/>
                        <a:ext cx="346556" cy="282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/>
          <p:cNvSpPr/>
          <p:nvPr/>
        </p:nvSpPr>
        <p:spPr bwMode="auto">
          <a:xfrm>
            <a:off x="7261956" y="3028141"/>
            <a:ext cx="1259759" cy="529987"/>
          </a:xfrm>
          <a:prstGeom prst="arc">
            <a:avLst>
              <a:gd name="adj1" fmla="val 11191615"/>
              <a:gd name="adj2" fmla="val 18165738"/>
            </a:avLst>
          </a:prstGeom>
          <a:noFill/>
          <a:ln w="31750" cap="flat" cmpd="sng" algn="ctr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defTabSz="915680"/>
            <a:endParaRPr lang="en-US" sz="2403"/>
          </a:p>
        </p:txBody>
      </p:sp>
      <p:sp>
        <p:nvSpPr>
          <p:cNvPr id="19" name="Arc 18"/>
          <p:cNvSpPr/>
          <p:nvPr/>
        </p:nvSpPr>
        <p:spPr bwMode="auto">
          <a:xfrm>
            <a:off x="7011546" y="2559633"/>
            <a:ext cx="851388" cy="505789"/>
          </a:xfrm>
          <a:prstGeom prst="arc">
            <a:avLst>
              <a:gd name="adj1" fmla="val 10918258"/>
              <a:gd name="adj2" fmla="val 21546514"/>
            </a:avLst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defTabSz="915680"/>
            <a:endParaRPr lang="en-US" sz="2403"/>
          </a:p>
        </p:txBody>
      </p:sp>
      <p:graphicFrame>
        <p:nvGraphicFramePr>
          <p:cNvPr id="22" name="Object 42"/>
          <p:cNvGraphicFramePr>
            <a:graphicFrameLocks noChangeAspect="1"/>
          </p:cNvGraphicFramePr>
          <p:nvPr/>
        </p:nvGraphicFramePr>
        <p:xfrm>
          <a:off x="7308948" y="2228698"/>
          <a:ext cx="313173" cy="23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253800" progId="Equation.DSMT4">
                  <p:embed/>
                </p:oleObj>
              </mc:Choice>
              <mc:Fallback>
                <p:oleObj name="Equation" r:id="rId11" imgW="330120" imgH="253800" progId="Equation.DSMT4">
                  <p:embed/>
                  <p:pic>
                    <p:nvPicPr>
                      <p:cNvPr id="2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948" y="2228698"/>
                        <a:ext cx="313173" cy="238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/>
          <p:nvPr/>
        </p:nvCxnSpPr>
        <p:spPr bwMode="auto">
          <a:xfrm flipH="1">
            <a:off x="5376958" y="2098507"/>
            <a:ext cx="133752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flipH="1">
            <a:off x="5561859" y="4959824"/>
            <a:ext cx="24707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flipV="1">
            <a:off x="5785429" y="2106681"/>
            <a:ext cx="0" cy="28531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99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27" name="Object 42"/>
          <p:cNvGraphicFramePr>
            <a:graphicFrameLocks noChangeAspect="1"/>
          </p:cNvGraphicFramePr>
          <p:nvPr/>
        </p:nvGraphicFramePr>
        <p:xfrm>
          <a:off x="5518536" y="3469736"/>
          <a:ext cx="205073" cy="21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640" imgH="228600" progId="Equation.DSMT4">
                  <p:embed/>
                </p:oleObj>
              </mc:Choice>
              <mc:Fallback>
                <p:oleObj name="Equation" r:id="rId13" imgW="215640" imgH="228600" progId="Equation.DSMT4">
                  <p:embed/>
                  <p:pic>
                    <p:nvPicPr>
                      <p:cNvPr id="2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536" y="3469736"/>
                        <a:ext cx="205073" cy="21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 flipV="1">
            <a:off x="6477530" y="2115045"/>
            <a:ext cx="0" cy="20957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graphicFrame>
        <p:nvGraphicFramePr>
          <p:cNvPr id="31" name="Object 42"/>
          <p:cNvGraphicFramePr>
            <a:graphicFrameLocks noChangeAspect="1"/>
          </p:cNvGraphicFramePr>
          <p:nvPr/>
        </p:nvGraphicFramePr>
        <p:xfrm>
          <a:off x="6177076" y="3056837"/>
          <a:ext cx="228918" cy="225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1200" imgH="241200" progId="Equation.DSMT4">
                  <p:embed/>
                </p:oleObj>
              </mc:Choice>
              <mc:Fallback>
                <p:oleObj name="Equation" r:id="rId15" imgW="241200" imgH="241200" progId="Equation.DSMT4">
                  <p:embed/>
                  <p:pic>
                    <p:nvPicPr>
                      <p:cNvPr id="31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076" y="3056837"/>
                        <a:ext cx="228918" cy="225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14"/>
          <p:cNvCxnSpPr>
            <a:cxnSpLocks noChangeShapeType="1"/>
          </p:cNvCxnSpPr>
          <p:nvPr/>
        </p:nvCxnSpPr>
        <p:spPr bwMode="auto">
          <a:xfrm flipH="1">
            <a:off x="7598276" y="2115043"/>
            <a:ext cx="434383" cy="2095758"/>
          </a:xfrm>
          <a:prstGeom prst="line">
            <a:avLst/>
          </a:prstGeom>
          <a:noFill/>
          <a:ln w="50800" algn="ctr">
            <a:solidFill>
              <a:srgbClr val="00B05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Oval 22"/>
          <p:cNvSpPr>
            <a:spLocks noChangeArrowheads="1"/>
          </p:cNvSpPr>
          <p:nvPr/>
        </p:nvSpPr>
        <p:spPr bwMode="auto">
          <a:xfrm>
            <a:off x="7393203" y="4069318"/>
            <a:ext cx="281379" cy="2829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1546" y="1389629"/>
            <a:ext cx="11730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For Simplicity, Let Us Only Consider the Impulse (Red) Near the System Origin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7046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6" dirty="0"/>
              <a:t>From Full-scan to Half-scan</a:t>
            </a:r>
            <a:endParaRPr lang="en-US" sz="4006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37" y="2254480"/>
            <a:ext cx="4883583" cy="45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02" y="4670837"/>
            <a:ext cx="4742098" cy="194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7046646" y="5479999"/>
            <a:ext cx="205073" cy="484861"/>
          </a:xfrm>
          <a:prstGeom prst="rect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solidFill>
                <a:srgbClr val="0000FF"/>
              </a:solidFill>
              <a:ea typeface="+mn-ea"/>
            </a:endParaRPr>
          </a:p>
        </p:txBody>
      </p:sp>
      <p:sp>
        <p:nvSpPr>
          <p:cNvPr id="11" name="Oval 1"/>
          <p:cNvSpPr>
            <a:spLocks noChangeArrowheads="1"/>
          </p:cNvSpPr>
          <p:nvPr/>
        </p:nvSpPr>
        <p:spPr bwMode="auto">
          <a:xfrm>
            <a:off x="6704858" y="2254480"/>
            <a:ext cx="2015750" cy="2015750"/>
          </a:xfrm>
          <a:prstGeom prst="ellipse">
            <a:avLst/>
          </a:prstGeom>
          <a:noFill/>
          <a:ln w="50800" algn="ctr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3204">
              <a:ea typeface="+mn-ea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712733" y="2009955"/>
            <a:ext cx="1282894" cy="245104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211220" y="1426464"/>
            <a:ext cx="119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Full-scan Fan-beam Dataset (360˚) Consists of Two Parallel-beam Datasets (180˚)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023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Equi-spatial Fan-beam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69" y="1662132"/>
            <a:ext cx="6724465" cy="359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88" y="5458741"/>
            <a:ext cx="8637012" cy="9156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240590" y="2711726"/>
            <a:ext cx="228918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6" name="Rectangle 5"/>
          <p:cNvSpPr/>
          <p:nvPr/>
        </p:nvSpPr>
        <p:spPr bwMode="auto">
          <a:xfrm>
            <a:off x="7001332" y="3154866"/>
            <a:ext cx="315564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  <p:sp>
        <p:nvSpPr>
          <p:cNvPr id="7" name="Rectangle 6"/>
          <p:cNvSpPr/>
          <p:nvPr/>
        </p:nvSpPr>
        <p:spPr bwMode="auto">
          <a:xfrm>
            <a:off x="5256634" y="3123017"/>
            <a:ext cx="228918" cy="305224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567" tIns="45784" rIns="91567" bIns="45784" numCol="1" rtlCol="0" anchor="t" anchorCtr="0" compatLnSpc="1">
            <a:prstTxWarp prst="textNoShape">
              <a:avLst/>
            </a:prstTxWarp>
          </a:bodyPr>
          <a:lstStyle/>
          <a:p>
            <a:pPr algn="ctr" defTabSz="915680"/>
            <a:endParaRPr lang="en-US" sz="1803" dirty="0" err="1"/>
          </a:p>
        </p:txBody>
      </p:sp>
    </p:spTree>
    <p:extLst>
      <p:ext uri="{BB962C8B-B14F-4D97-AF65-F5344CB8AC3E}">
        <p14:creationId xmlns:p14="http://schemas.microsoft.com/office/powerpoint/2010/main" val="1890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153" y="1511589"/>
            <a:ext cx="2497523" cy="24721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1019" y="3496511"/>
            <a:ext cx="1684867" cy="885361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System of Linear Equations</a:t>
            </a:r>
            <a:endParaRPr lang="zh-CN" altLang="en-US" sz="4400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3532969" y="1688771"/>
          <a:ext cx="3877750" cy="148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457200" progId="Equation.DSMT4">
                  <p:embed/>
                </p:oleObj>
              </mc:Choice>
              <mc:Fallback>
                <p:oleObj name="Equation" r:id="rId3" imgW="1193760" imgH="457200" progId="Equation.DSMT4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969" y="1688771"/>
                        <a:ext cx="3877750" cy="148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222986" y="5002037"/>
          <a:ext cx="8497716" cy="1604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16120" imgH="495000" progId="Equation.DSMT4">
                  <p:embed/>
                </p:oleObj>
              </mc:Choice>
              <mc:Fallback>
                <p:oleObj name="Equation" r:id="rId5" imgW="2616120" imgH="495000" progId="Equation.DSMT4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986" y="5002037"/>
                        <a:ext cx="8497716" cy="1604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222986" y="3695913"/>
            <a:ext cx="9272580" cy="1222366"/>
            <a:chOff x="1260129" y="1651487"/>
            <a:chExt cx="9272580" cy="1479063"/>
          </a:xfrm>
        </p:grpSpPr>
        <p:grpSp>
          <p:nvGrpSpPr>
            <p:cNvPr id="7" name="Group 6"/>
            <p:cNvGrpSpPr/>
            <p:nvPr/>
          </p:nvGrpSpPr>
          <p:grpSpPr>
            <a:xfrm>
              <a:off x="3338162" y="1651487"/>
              <a:ext cx="1684867" cy="779455"/>
              <a:chOff x="2565403" y="1617490"/>
              <a:chExt cx="1684867" cy="779455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2565403" y="2396945"/>
                <a:ext cx="1684867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2" name="Object 12"/>
              <p:cNvGraphicFramePr>
                <a:graphicFrameLocks noChangeAspect="1"/>
              </p:cNvGraphicFramePr>
              <p:nvPr/>
            </p:nvGraphicFramePr>
            <p:xfrm>
              <a:off x="2929998" y="1617490"/>
              <a:ext cx="955675" cy="728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66400" imgH="203040" progId="Equation.DSMT4">
                      <p:embed/>
                    </p:oleObj>
                  </mc:Choice>
                  <mc:Fallback>
                    <p:oleObj name="Equation" r:id="rId7" imgW="266400" imgH="203040" progId="Equation.DSMT4">
                      <p:embed/>
                      <p:pic>
                        <p:nvPicPr>
                          <p:cNvPr id="22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9998" y="1617490"/>
                            <a:ext cx="955675" cy="7286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7"/>
            <p:cNvGrpSpPr/>
            <p:nvPr/>
          </p:nvGrpSpPr>
          <p:grpSpPr>
            <a:xfrm>
              <a:off x="5023029" y="1651657"/>
              <a:ext cx="1684867" cy="779285"/>
              <a:chOff x="2565403" y="1617660"/>
              <a:chExt cx="1684867" cy="77928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565403" y="2396945"/>
                <a:ext cx="1684867" cy="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0" name="Object 12"/>
              <p:cNvGraphicFramePr>
                <a:graphicFrameLocks noChangeAspect="1"/>
              </p:cNvGraphicFramePr>
              <p:nvPr/>
            </p:nvGraphicFramePr>
            <p:xfrm>
              <a:off x="2907771" y="1617660"/>
              <a:ext cx="1001712" cy="728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279360" imgH="203040" progId="Equation.DSMT4">
                      <p:embed/>
                    </p:oleObj>
                  </mc:Choice>
                  <mc:Fallback>
                    <p:oleObj name="Equation" r:id="rId9" imgW="279360" imgH="203040" progId="Equation.DSMT4">
                      <p:embed/>
                      <p:pic>
                        <p:nvPicPr>
                          <p:cNvPr id="2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7771" y="1617660"/>
                            <a:ext cx="1001712" cy="728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8"/>
            <p:cNvGrpSpPr/>
            <p:nvPr/>
          </p:nvGrpSpPr>
          <p:grpSpPr>
            <a:xfrm>
              <a:off x="6707896" y="1651657"/>
              <a:ext cx="1684867" cy="779285"/>
              <a:chOff x="2565403" y="1617660"/>
              <a:chExt cx="1684867" cy="77928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65403" y="2396945"/>
                <a:ext cx="168486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Object 12"/>
              <p:cNvGraphicFramePr>
                <a:graphicFrameLocks noChangeAspect="1"/>
              </p:cNvGraphicFramePr>
              <p:nvPr/>
            </p:nvGraphicFramePr>
            <p:xfrm>
              <a:off x="2907241" y="1617660"/>
              <a:ext cx="1001713" cy="7286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79360" imgH="203040" progId="Equation.DSMT4">
                      <p:embed/>
                    </p:oleObj>
                  </mc:Choice>
                  <mc:Fallback>
                    <p:oleObj name="Equation" r:id="rId11" imgW="279360" imgH="203040" progId="Equation.DSMT4">
                      <p:embed/>
                      <p:pic>
                        <p:nvPicPr>
                          <p:cNvPr id="18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7241" y="1617660"/>
                            <a:ext cx="1001713" cy="7286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Right Arrow 9"/>
            <p:cNvSpPr/>
            <p:nvPr/>
          </p:nvSpPr>
          <p:spPr>
            <a:xfrm>
              <a:off x="2072130" y="1748920"/>
              <a:ext cx="1083736" cy="682022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8544628" y="1823121"/>
              <a:ext cx="1083736" cy="465831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/>
          </p:nvGraphicFramePr>
          <p:xfrm>
            <a:off x="1260129" y="1748920"/>
            <a:ext cx="638175" cy="817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129" y="1748920"/>
                          <a:ext cx="638175" cy="817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9711972" y="1748494"/>
            <a:ext cx="820737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28600" imgH="228600" progId="Equation.DSMT4">
                    <p:embed/>
                  </p:oleObj>
                </mc:Choice>
                <mc:Fallback>
                  <p:oleObj name="Equation" r:id="rId15" imgW="228600" imgH="228600" progId="Equation.DSMT4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1972" y="1748494"/>
                          <a:ext cx="820737" cy="817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3896698" y="2357438"/>
            <a:ext cx="592137" cy="77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215640" progId="Equation.DSMT4">
                    <p:embed/>
                  </p:oleObj>
                </mc:Choice>
                <mc:Fallback>
                  <p:oleObj name="Equation" r:id="rId17" imgW="164880" imgH="215640" progId="Equation.DSMT4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698" y="2357438"/>
                          <a:ext cx="592137" cy="77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5635625" y="2357438"/>
            <a:ext cx="638175" cy="773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480" imgH="215640" progId="Equation.DSMT4">
                    <p:embed/>
                  </p:oleObj>
                </mc:Choice>
                <mc:Fallback>
                  <p:oleObj name="Equation" r:id="rId19" imgW="177480" imgH="215640" progId="Equation.DSMT4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625" y="2357438"/>
                          <a:ext cx="638175" cy="773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7299325" y="2312988"/>
            <a:ext cx="636588" cy="817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9325" y="2312988"/>
                          <a:ext cx="636588" cy="817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2"/>
          <p:cNvSpPr/>
          <p:nvPr/>
        </p:nvSpPr>
        <p:spPr>
          <a:xfrm>
            <a:off x="4985884" y="3496510"/>
            <a:ext cx="1684867" cy="8853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670749" y="3496509"/>
            <a:ext cx="1684867" cy="885361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6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6" dirty="0"/>
              <a:t>Extended Fan-beam Formula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19" y="1500930"/>
            <a:ext cx="7594162" cy="52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0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6" dirty="0"/>
              <a:t>More General Scanning Trajectory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68" y="1851180"/>
            <a:ext cx="4017408" cy="4331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691" y="3238777"/>
            <a:ext cx="5810169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27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6" dirty="0"/>
              <a:t>Simulation Results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6211956" y="1597560"/>
          <a:ext cx="2103854" cy="210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61423" imgH="2561423" progId="Photoshop.Image.4">
                  <p:embed/>
                </p:oleObj>
              </mc:Choice>
              <mc:Fallback>
                <p:oleObj name="Image" r:id="rId2" imgW="2561423" imgH="2561423" progId="Photoshop.Image.4">
                  <p:embed/>
                  <p:pic>
                    <p:nvPicPr>
                      <p:cNvPr id="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956" y="1597560"/>
                        <a:ext cx="2103854" cy="210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746807" y="3730911"/>
          <a:ext cx="2103854" cy="210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2561423" imgH="2561423" progId="Photoshop.Image.4">
                  <p:embed/>
                </p:oleObj>
              </mc:Choice>
              <mc:Fallback>
                <p:oleObj name="Image" r:id="rId4" imgW="2561423" imgH="2561423" progId="Photoshop.Image.4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807" y="3730911"/>
                        <a:ext cx="2103854" cy="210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6204130" y="3730911"/>
          <a:ext cx="2103854" cy="210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6" imgW="2561423" imgH="2561423" progId="Photoshop.Image.4">
                  <p:embed/>
                </p:oleObj>
              </mc:Choice>
              <mc:Fallback>
                <p:oleObj name="Image" r:id="rId6" imgW="2561423" imgH="2561423" progId="Photoshop.Image.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130" y="3730911"/>
                        <a:ext cx="2103854" cy="2103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3501598" y="1564952"/>
          <a:ext cx="2643839" cy="2184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8" imgW="2432927" imgH="2011940" progId="Photoshop.Image.4">
                  <p:embed/>
                </p:oleObj>
              </mc:Choice>
              <mc:Fallback>
                <p:oleObj name="Image" r:id="rId8" imgW="2432927" imgH="2011940" progId="Photoshop.Image.4">
                  <p:embed/>
                  <p:pic>
                    <p:nvPicPr>
                      <p:cNvPr id="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1598" y="1564952"/>
                        <a:ext cx="2643839" cy="2184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676401" y="5915635"/>
            <a:ext cx="8675136" cy="73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57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288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80035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2575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7147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1719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62915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2403" i="1" dirty="0">
                <a:latin typeface="Arial" panose="020B0604020202020204" pitchFamily="34" charset="0"/>
                <a:cs typeface="Arial" panose="020B0604020202020204" pitchFamily="34" charset="0"/>
              </a:rPr>
              <a:t>Effectiveness of the derivative-free noncircular fan-beam reconstruction (256</a:t>
            </a:r>
            <a:r>
              <a:rPr lang="en-US" altLang="en-US" sz="2403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3" i="1" dirty="0">
                <a:latin typeface="Arial" panose="020B0604020202020204" pitchFamily="34" charset="0"/>
                <a:cs typeface="Arial" panose="020B0604020202020204" pitchFamily="34" charset="0"/>
              </a:rPr>
              <a:t> pixels, 256 projections, 256 detectors)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71561" y="1871392"/>
            <a:ext cx="2175247" cy="157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3" i="1" dirty="0">
                <a:cs typeface="Arial" panose="020B0604020202020204" pitchFamily="34" charset="0"/>
              </a:rPr>
              <a:t>Circle-like and triangle-like random scanning loci</a:t>
            </a:r>
            <a:endParaRPr lang="en-US" sz="2403" dirty="0"/>
          </a:p>
        </p:txBody>
      </p:sp>
      <p:sp>
        <p:nvSpPr>
          <p:cNvPr id="11" name="Rectangle 10"/>
          <p:cNvSpPr/>
          <p:nvPr/>
        </p:nvSpPr>
        <p:spPr>
          <a:xfrm>
            <a:off x="8382331" y="1905911"/>
            <a:ext cx="2285670" cy="157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3" i="1" dirty="0">
                <a:cs typeface="Arial" panose="020B0604020202020204" pitchFamily="34" charset="0"/>
              </a:rPr>
              <a:t>True slice from the 3D Shepp-Logan phantom</a:t>
            </a:r>
            <a:endParaRPr lang="en-US" sz="2403" dirty="0"/>
          </a:p>
        </p:txBody>
      </p:sp>
      <p:sp>
        <p:nvSpPr>
          <p:cNvPr id="12" name="Rectangle 11"/>
          <p:cNvSpPr/>
          <p:nvPr/>
        </p:nvSpPr>
        <p:spPr>
          <a:xfrm>
            <a:off x="1730635" y="3923491"/>
            <a:ext cx="1857098" cy="157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3" i="1" dirty="0">
                <a:cs typeface="Arial" panose="020B0604020202020204" pitchFamily="34" charset="0"/>
              </a:rPr>
              <a:t>Computed using the circle-like locus</a:t>
            </a:r>
            <a:endParaRPr lang="en-US" sz="2403" dirty="0"/>
          </a:p>
        </p:txBody>
      </p:sp>
      <p:sp>
        <p:nvSpPr>
          <p:cNvPr id="13" name="Rectangle 12"/>
          <p:cNvSpPr/>
          <p:nvPr/>
        </p:nvSpPr>
        <p:spPr>
          <a:xfrm>
            <a:off x="8389598" y="3923491"/>
            <a:ext cx="1857098" cy="1571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3" i="1" dirty="0">
                <a:cs typeface="Arial" panose="020B0604020202020204" pitchFamily="34" charset="0"/>
              </a:rPr>
              <a:t>Computed using the triangle-like locus</a:t>
            </a:r>
            <a:endParaRPr lang="en-US" sz="2403" dirty="0"/>
          </a:p>
        </p:txBody>
      </p:sp>
    </p:spTree>
    <p:extLst>
      <p:ext uri="{BB962C8B-B14F-4D97-AF65-F5344CB8AC3E}">
        <p14:creationId xmlns:p14="http://schemas.microsoft.com/office/powerpoint/2010/main" val="1241226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382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Homework</a:t>
            </a:r>
            <a:endParaRPr lang="en-US" dirty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33420" y="2210635"/>
            <a:ext cx="8035963" cy="339202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>
                <a:solidFill>
                  <a:schemeClr val="tx1"/>
                </a:solidFill>
              </a:rPr>
              <a:t>hat is the angular range [0, x] for 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en-US" dirty="0">
                <a:solidFill>
                  <a:schemeClr val="tx1"/>
                </a:solidFill>
              </a:rPr>
              <a:t> so that fan-beam projection data meet the sufficient condition for image reconstruction?  In other words, x=?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83" y="1631802"/>
            <a:ext cx="362190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3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99" y="2633190"/>
            <a:ext cx="5133688" cy="299143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There is a mathematical error in my paper, please find it, and email me </a:t>
            </a:r>
            <a:r>
              <a:rPr lang="en-US" dirty="0">
                <a:solidFill>
                  <a:srgbClr val="00B050"/>
                </a:solidFill>
              </a:rPr>
              <a:t>(I am curious to see who is the first)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247" y="1479129"/>
            <a:ext cx="6887593" cy="47417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52239" y="6266321"/>
            <a:ext cx="7776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https://ieeexplore.ieee.org/document/242365/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382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6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Derivation of Beer’s Law</a:t>
            </a:r>
            <a:endParaRPr lang="en-US" sz="4400" dirty="0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5172" y="1652489"/>
            <a:ext cx="3031874" cy="10340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236" y="5183465"/>
            <a:ext cx="3356292" cy="11819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52" y="3380429"/>
            <a:ext cx="2489373" cy="1532335"/>
          </a:xfrm>
          <a:prstGeom prst="rect">
            <a:avLst/>
          </a:prstGeom>
        </p:spPr>
      </p:pic>
      <p:sp>
        <p:nvSpPr>
          <p:cNvPr id="28" name="Cube 27"/>
          <p:cNvSpPr/>
          <p:nvPr/>
        </p:nvSpPr>
        <p:spPr>
          <a:xfrm>
            <a:off x="2535066" y="3380430"/>
            <a:ext cx="2223971" cy="1532335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1159" y="3552604"/>
            <a:ext cx="3737960" cy="1004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62881" y="3988888"/>
            <a:ext cx="471121" cy="53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5956" y="4925551"/>
            <a:ext cx="529564" cy="413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32" name="Straight Arrow Connector 31"/>
          <p:cNvCxnSpPr/>
          <p:nvPr/>
        </p:nvCxnSpPr>
        <p:spPr>
          <a:xfrm>
            <a:off x="1962881" y="4912839"/>
            <a:ext cx="79547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680253" y="5020659"/>
            <a:ext cx="323225" cy="325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cxnSp>
        <p:nvCxnSpPr>
          <p:cNvPr id="34" name="Elbow Connector 33"/>
          <p:cNvCxnSpPr>
            <a:stCxn id="25" idx="3"/>
            <a:endCxn id="26" idx="3"/>
          </p:cNvCxnSpPr>
          <p:nvPr/>
        </p:nvCxnSpPr>
        <p:spPr>
          <a:xfrm flipH="1">
            <a:off x="9296528" y="2169530"/>
            <a:ext cx="580518" cy="3604924"/>
          </a:xfrm>
          <a:prstGeom prst="bentConnector3">
            <a:avLst>
              <a:gd name="adj1" fmla="val -1866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4"/>
          <p:cNvCxnSpPr>
            <a:stCxn id="25" idx="2"/>
          </p:cNvCxnSpPr>
          <p:nvPr/>
        </p:nvCxnSpPr>
        <p:spPr>
          <a:xfrm flipH="1">
            <a:off x="8361004" y="2686570"/>
            <a:ext cx="105" cy="8656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6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5" name="Picture 981" descr="Linear Attenuation Coefficient | nuclear-power.com">
            <a:extLst>
              <a:ext uri="{FF2B5EF4-FFF2-40B4-BE49-F238E27FC236}">
                <a16:creationId xmlns:a16="http://schemas.microsoft.com/office/drawing/2014/main" id="{61A83E91-3F5C-4599-A71F-059F638B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1" y="1699252"/>
            <a:ext cx="6753119" cy="489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/>
        </p:nvSpPr>
        <p:spPr bwMode="auto">
          <a:xfrm>
            <a:off x="1156382" y="0"/>
            <a:ext cx="9723120" cy="12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399" dir="2700000" algn="ctr" rotWithShape="0">
              <a:schemeClr val="bg2">
                <a:alpha val="31000"/>
              </a:scheme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691638"/>
                </a:solidFill>
                <a:latin typeface="Arial" charset="0"/>
                <a:ea typeface="ＭＳ Ｐゴシック" pitchFamily="116" charset="-128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Beer’s Law Gives a Linear Equation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103909-270A-494B-92BE-DA96F9FBCF7D}"/>
              </a:ext>
            </a:extLst>
          </p:cNvPr>
          <p:cNvSpPr/>
          <p:nvPr/>
        </p:nvSpPr>
        <p:spPr>
          <a:xfrm>
            <a:off x="5606514" y="4309296"/>
            <a:ext cx="6432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beam measures a line integral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58FB8-B7A1-48AA-8F72-08EC418F24AC}"/>
              </a:ext>
            </a:extLst>
          </p:cNvPr>
          <p:cNvSpPr/>
          <p:nvPr/>
        </p:nvSpPr>
        <p:spPr>
          <a:xfrm>
            <a:off x="1413557" y="2752725"/>
            <a:ext cx="3929968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60" y="3711773"/>
            <a:ext cx="2489372" cy="1532335"/>
          </a:xfrm>
          <a:prstGeom prst="rect">
            <a:avLst/>
          </a:prstGeom>
        </p:spPr>
      </p:pic>
      <p:sp>
        <p:nvSpPr>
          <p:cNvPr id="12" name="Cube 11"/>
          <p:cNvSpPr/>
          <p:nvPr/>
        </p:nvSpPr>
        <p:spPr>
          <a:xfrm>
            <a:off x="1572274" y="3711774"/>
            <a:ext cx="2223971" cy="1532336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CBEE1B44-CA13-4213-AEBC-E6717C9B32A2}"/>
                  </a:ext>
                </a:extLst>
              </p:cNvPr>
              <p:cNvSpPr txBox="1"/>
              <p:nvPr/>
            </p:nvSpPr>
            <p:spPr bwMode="auto">
              <a:xfrm>
                <a:off x="1926007" y="2485232"/>
                <a:ext cx="4770436" cy="652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ctrlP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CBEE1B44-CA13-4213-AEBC-E6717C9B3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6007" y="2485232"/>
                <a:ext cx="4770436" cy="652462"/>
              </a:xfrm>
              <a:prstGeom prst="rect">
                <a:avLst/>
              </a:prstGeom>
              <a:blipFill>
                <a:blip r:embed="rId6"/>
                <a:stretch>
                  <a:fillRect b="-130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85384307-7231-4681-863A-750B44733C0F}"/>
                  </a:ext>
                </a:extLst>
              </p:cNvPr>
              <p:cNvSpPr txBox="1"/>
              <p:nvPr/>
            </p:nvSpPr>
            <p:spPr bwMode="auto">
              <a:xfrm>
                <a:off x="8522835" y="2108767"/>
                <a:ext cx="3470995" cy="1532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85384307-7231-4681-863A-750B4473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2835" y="2108767"/>
                <a:ext cx="3470995" cy="15323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28C68C31-6AE3-4424-A6D6-A83C4F7509A5}"/>
              </a:ext>
            </a:extLst>
          </p:cNvPr>
          <p:cNvSpPr/>
          <p:nvPr/>
        </p:nvSpPr>
        <p:spPr>
          <a:xfrm>
            <a:off x="6487068" y="2548704"/>
            <a:ext cx="1706651" cy="652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41D106-3EF8-423F-89DA-C7E10581139E}"/>
              </a:ext>
            </a:extLst>
          </p:cNvPr>
          <p:cNvSpPr/>
          <p:nvPr/>
        </p:nvSpPr>
        <p:spPr>
          <a:xfrm>
            <a:off x="1944435" y="2011591"/>
            <a:ext cx="2213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Beer’s Law</a:t>
            </a:r>
          </a:p>
        </p:txBody>
      </p:sp>
    </p:spTree>
    <p:extLst>
      <p:ext uri="{BB962C8B-B14F-4D97-AF65-F5344CB8AC3E}">
        <p14:creationId xmlns:p14="http://schemas.microsoft.com/office/powerpoint/2010/main" val="254303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Pixels Are Picture Elements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99" y="1393624"/>
            <a:ext cx="3667884" cy="4890511"/>
          </a:xfrm>
          <a:prstGeom prst="rect">
            <a:avLst/>
          </a:prstGeom>
        </p:spPr>
      </p:pic>
      <p:pic>
        <p:nvPicPr>
          <p:cNvPr id="7172" name="Picture 4" descr="Image result for lincoln pixel resolu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37" y="1393624"/>
            <a:ext cx="4121592" cy="489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2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Sum Game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28240" y="2430778"/>
            <a:ext cx="1988224" cy="1903499"/>
          </a:xfrm>
          <a:prstGeom prst="rect">
            <a:avLst/>
          </a:prstGeom>
          <a:solidFill>
            <a:srgbClr val="00B0F0"/>
          </a:solidFill>
          <a:ln w="50800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endParaRPr lang="en-US" altLang="en-US" sz="2846">
              <a:cs typeface="Times New Roman" pitchFamily="18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2011054" y="2464669"/>
            <a:ext cx="0" cy="1880905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062130" y="3379702"/>
            <a:ext cx="1931740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93196" y="2793686"/>
            <a:ext cx="693337" cy="36114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4956" tIns="32478" rIns="64956" bIns="32478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520321">
              <a:lnSpc>
                <a:spcPct val="90000"/>
              </a:lnSpc>
              <a:defRPr/>
            </a:pPr>
            <a:r>
              <a:rPr lang="en-US" altLang="en-US" sz="2134" dirty="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</a:t>
            </a:r>
            <a:r>
              <a:rPr lang="en-US" altLang="en-US" sz="2134" baseline="-25000" dirty="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</a:t>
            </a:r>
            <a:r>
              <a:rPr lang="en-US" altLang="en-US" sz="2134" dirty="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=4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84485" y="2793686"/>
            <a:ext cx="693337" cy="36114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4956" tIns="32478" rIns="64956" bIns="32478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520321">
              <a:lnSpc>
                <a:spcPct val="90000"/>
              </a:lnSpc>
              <a:defRPr/>
            </a:pP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</a:t>
            </a:r>
            <a:r>
              <a:rPr lang="en-US" altLang="en-US" sz="2134" baseline="-2500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2</a:t>
            </a: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=3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18615" y="3708721"/>
            <a:ext cx="693337" cy="36114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4956" tIns="32478" rIns="64956" bIns="32478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520321">
              <a:lnSpc>
                <a:spcPct val="90000"/>
              </a:lnSpc>
              <a:defRPr/>
            </a:pP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</a:t>
            </a:r>
            <a:r>
              <a:rPr lang="en-US" altLang="en-US" sz="2134" baseline="-2500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3</a:t>
            </a: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=2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84485" y="3708721"/>
            <a:ext cx="693337" cy="36114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lIns="64956" tIns="32478" rIns="64956" bIns="32478">
            <a:spAutoFit/>
          </a:bodyPr>
          <a:lstStyle>
            <a:lvl1pPr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 defTabSz="585788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defTabSz="585788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520321">
              <a:lnSpc>
                <a:spcPct val="90000"/>
              </a:lnSpc>
              <a:defRPr/>
            </a:pP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</a:t>
            </a:r>
            <a:r>
              <a:rPr lang="en-US" altLang="en-US" sz="2134" baseline="-25000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4</a:t>
            </a:r>
            <a:r>
              <a:rPr lang="en-US" altLang="en-US" sz="2134">
                <a:solidFill>
                  <a:srgbClr val="FFFFFF"/>
                </a:solidFill>
                <a:latin typeface="Symbol" panose="05050102010706020507" pitchFamily="18" charset="2"/>
                <a:cs typeface="Times New Roman" pitchFamily="18" charset="0"/>
              </a:rPr>
              <a:t>=1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791009" y="4108341"/>
            <a:ext cx="247398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824899" y="3176361"/>
            <a:ext cx="247398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807473" y="1751916"/>
            <a:ext cx="0" cy="275463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824658" y="1751915"/>
            <a:ext cx="0" cy="277158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903258" y="1954904"/>
          <a:ext cx="2507873" cy="2907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939392" progId="Equation.DSMT4">
                  <p:embed/>
                </p:oleObj>
              </mc:Choice>
              <mc:Fallback>
                <p:oleObj name="Equation" r:id="rId2" imgW="812447" imgH="939392" progId="Equation.DSMT4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258" y="1954904"/>
                        <a:ext cx="2507873" cy="29074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759942" y="1954904"/>
            <a:ext cx="2699919" cy="266038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cs typeface="Times New Roman" pitchFamily="18" charset="0"/>
            </a:endParaRPr>
          </a:p>
        </p:txBody>
      </p:sp>
      <p:sp>
        <p:nvSpPr>
          <p:cNvPr id="17" name="Rectangle 1029"/>
          <p:cNvSpPr>
            <a:spLocks noChangeArrowheads="1"/>
          </p:cNvSpPr>
          <p:nvPr/>
        </p:nvSpPr>
        <p:spPr bwMode="auto">
          <a:xfrm>
            <a:off x="1028240" y="5749193"/>
            <a:ext cx="9021702" cy="47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279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C012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846" dirty="0">
                <a:solidFill>
                  <a:srgbClr val="000000"/>
                </a:solidFill>
                <a:cs typeface="Times New Roman" pitchFamily="18" charset="0"/>
              </a:rPr>
              <a:t>Practical Problems Involve Many More Unknowns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610703-3AE3-4830-8B07-7EF2596FB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36" y="1751916"/>
            <a:ext cx="5706520" cy="38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cat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07" y="3493746"/>
            <a:ext cx="4175356" cy="175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Parallel-beam Scanning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6999" y="2905197"/>
            <a:ext cx="815882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p</a:t>
            </a:r>
            <a:r>
              <a:rPr lang="en-US" altLang="en-US" sz="2134" dirty="0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(</a:t>
            </a:r>
            <a:r>
              <a:rPr lang="en-US" altLang="en-US" sz="2134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en-US" sz="2134" dirty="0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84278" y="2885428"/>
            <a:ext cx="817486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f(x,y)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386963" y="2963093"/>
            <a:ext cx="511177" cy="241467"/>
          </a:xfrm>
          <a:prstGeom prst="rightArrow">
            <a:avLst>
              <a:gd name="adj1" fmla="val 50000"/>
              <a:gd name="adj2" fmla="val 105858"/>
            </a:avLst>
          </a:prstGeom>
          <a:solidFill>
            <a:srgbClr val="FF0000"/>
          </a:solidFill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endParaRPr lang="en-US" altLang="en-US" sz="2846">
              <a:solidFill>
                <a:schemeClr val="tx1"/>
              </a:solidFill>
              <a:latin typeface="Arial"/>
              <a:cs typeface="Times New Roman" pitchFamily="18" charset="0"/>
            </a:endParaRPr>
          </a:p>
        </p:txBody>
      </p:sp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729549" y="2194894"/>
            <a:ext cx="5111579" cy="62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88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Computed tomography (CT):</a:t>
            </a:r>
            <a:b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</a:b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Image reconstruction from projections</a:t>
            </a:r>
          </a:p>
        </p:txBody>
      </p:sp>
      <p:sp>
        <p:nvSpPr>
          <p:cNvPr id="10" name="Oval 2058"/>
          <p:cNvSpPr>
            <a:spLocks noChangeArrowheads="1"/>
          </p:cNvSpPr>
          <p:nvPr/>
        </p:nvSpPr>
        <p:spPr bwMode="auto">
          <a:xfrm>
            <a:off x="8545189" y="3156373"/>
            <a:ext cx="1105667" cy="1043536"/>
          </a:xfrm>
          <a:prstGeom prst="ellipse">
            <a:avLst/>
          </a:prstGeom>
          <a:solidFill>
            <a:srgbClr val="3399FF"/>
          </a:solidFill>
          <a:ln w="50800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endParaRPr lang="en-US" altLang="en-US" sz="2846">
              <a:solidFill>
                <a:schemeClr val="tx1"/>
              </a:solidFill>
              <a:latin typeface="Arial"/>
              <a:cs typeface="Times New Roman" pitchFamily="18" charset="0"/>
            </a:endParaRPr>
          </a:p>
        </p:txBody>
      </p:sp>
      <p:sp>
        <p:nvSpPr>
          <p:cNvPr id="11" name="Line 2059"/>
          <p:cNvSpPr>
            <a:spLocks noChangeShapeType="1"/>
          </p:cNvSpPr>
          <p:nvPr/>
        </p:nvSpPr>
        <p:spPr bwMode="auto">
          <a:xfrm>
            <a:off x="7843379" y="3691554"/>
            <a:ext cx="3115073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2" name="Line 2060"/>
          <p:cNvSpPr>
            <a:spLocks noChangeShapeType="1"/>
          </p:cNvSpPr>
          <p:nvPr/>
        </p:nvSpPr>
        <p:spPr bwMode="auto">
          <a:xfrm>
            <a:off x="9104375" y="1639229"/>
            <a:ext cx="0" cy="317070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3" name="Arc 2061"/>
          <p:cNvSpPr>
            <a:spLocks/>
          </p:cNvSpPr>
          <p:nvPr/>
        </p:nvSpPr>
        <p:spPr bwMode="auto">
          <a:xfrm>
            <a:off x="8000121" y="2588712"/>
            <a:ext cx="762529" cy="772415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3"/>
                  <a:pt x="9650" y="18"/>
                  <a:pt x="2156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4" name="Arc 2062"/>
          <p:cNvSpPr>
            <a:spLocks/>
          </p:cNvSpPr>
          <p:nvPr/>
        </p:nvSpPr>
        <p:spPr bwMode="auto">
          <a:xfrm>
            <a:off x="9779353" y="3074471"/>
            <a:ext cx="367144" cy="60437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5" name="Line 2063"/>
          <p:cNvSpPr>
            <a:spLocks noChangeShapeType="1"/>
          </p:cNvSpPr>
          <p:nvPr/>
        </p:nvSpPr>
        <p:spPr bwMode="auto">
          <a:xfrm>
            <a:off x="8779595" y="2587300"/>
            <a:ext cx="1628140" cy="16408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6" name="Line 2064"/>
          <p:cNvSpPr>
            <a:spLocks noChangeShapeType="1"/>
          </p:cNvSpPr>
          <p:nvPr/>
        </p:nvSpPr>
        <p:spPr bwMode="auto">
          <a:xfrm>
            <a:off x="8420923" y="3003867"/>
            <a:ext cx="1587190" cy="15984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7" name="Line 2065"/>
          <p:cNvSpPr>
            <a:spLocks noChangeShapeType="1"/>
          </p:cNvSpPr>
          <p:nvPr/>
        </p:nvSpPr>
        <p:spPr bwMode="auto">
          <a:xfrm>
            <a:off x="8008594" y="3368186"/>
            <a:ext cx="1628140" cy="162672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18" name="Rectangle 2066"/>
          <p:cNvSpPr>
            <a:spLocks noChangeArrowheads="1"/>
          </p:cNvSpPr>
          <p:nvPr/>
        </p:nvSpPr>
        <p:spPr bwMode="auto">
          <a:xfrm>
            <a:off x="6968390" y="2399597"/>
            <a:ext cx="815882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p(</a:t>
            </a:r>
            <a:r>
              <a:rPr lang="en-US" altLang="en-US" sz="2134" dirty="0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</a:t>
            </a:r>
            <a:r>
              <a:rPr lang="en-US" altLang="en-US" sz="2134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)</a:t>
            </a:r>
          </a:p>
        </p:txBody>
      </p:sp>
      <p:sp>
        <p:nvSpPr>
          <p:cNvPr id="19" name="Rectangle 2067"/>
          <p:cNvSpPr>
            <a:spLocks noChangeArrowheads="1"/>
          </p:cNvSpPr>
          <p:nvPr/>
        </p:nvSpPr>
        <p:spPr bwMode="auto">
          <a:xfrm>
            <a:off x="7980351" y="4071407"/>
            <a:ext cx="817486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f(x,y)</a:t>
            </a:r>
          </a:p>
        </p:txBody>
      </p:sp>
      <p:sp>
        <p:nvSpPr>
          <p:cNvPr id="20" name="Rectangle 2068"/>
          <p:cNvSpPr>
            <a:spLocks noChangeArrowheads="1"/>
          </p:cNvSpPr>
          <p:nvPr/>
        </p:nvSpPr>
        <p:spPr bwMode="auto">
          <a:xfrm>
            <a:off x="10071657" y="2494101"/>
            <a:ext cx="254051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t</a:t>
            </a:r>
          </a:p>
        </p:txBody>
      </p:sp>
      <p:sp>
        <p:nvSpPr>
          <p:cNvPr id="21" name="Rectangle 2069"/>
          <p:cNvSpPr>
            <a:spLocks noChangeArrowheads="1"/>
          </p:cNvSpPr>
          <p:nvPr/>
        </p:nvSpPr>
        <p:spPr bwMode="auto">
          <a:xfrm>
            <a:off x="9813244" y="3252394"/>
            <a:ext cx="305418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Symbol" panose="05050102010706020507" pitchFamily="18" charset="2"/>
                <a:cs typeface="Times New Roman" pitchFamily="18" charset="0"/>
              </a:rPr>
              <a:t></a:t>
            </a:r>
          </a:p>
        </p:txBody>
      </p:sp>
      <p:sp>
        <p:nvSpPr>
          <p:cNvPr id="22" name="Rectangle 2070"/>
          <p:cNvSpPr>
            <a:spLocks noChangeArrowheads="1"/>
          </p:cNvSpPr>
          <p:nvPr/>
        </p:nvSpPr>
        <p:spPr bwMode="auto">
          <a:xfrm>
            <a:off x="9186275" y="1443619"/>
            <a:ext cx="315050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y</a:t>
            </a:r>
          </a:p>
        </p:txBody>
      </p:sp>
      <p:sp>
        <p:nvSpPr>
          <p:cNvPr id="23" name="Rectangle 2071"/>
          <p:cNvSpPr>
            <a:spLocks noChangeArrowheads="1"/>
          </p:cNvSpPr>
          <p:nvPr/>
        </p:nvSpPr>
        <p:spPr bwMode="auto">
          <a:xfrm>
            <a:off x="10801708" y="3322999"/>
            <a:ext cx="315050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x</a:t>
            </a:r>
          </a:p>
        </p:txBody>
      </p:sp>
      <p:sp>
        <p:nvSpPr>
          <p:cNvPr id="25" name="Rectangle 2073"/>
          <p:cNvSpPr>
            <a:spLocks noChangeArrowheads="1"/>
          </p:cNvSpPr>
          <p:nvPr/>
        </p:nvSpPr>
        <p:spPr bwMode="auto">
          <a:xfrm>
            <a:off x="10071659" y="4478090"/>
            <a:ext cx="1000483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X-rays</a:t>
            </a:r>
          </a:p>
        </p:txBody>
      </p:sp>
      <p:sp>
        <p:nvSpPr>
          <p:cNvPr id="27" name="Line 2076"/>
          <p:cNvSpPr>
            <a:spLocks noChangeShapeType="1"/>
          </p:cNvSpPr>
          <p:nvPr/>
        </p:nvSpPr>
        <p:spPr bwMode="auto">
          <a:xfrm>
            <a:off x="8200637" y="3170493"/>
            <a:ext cx="1615433" cy="162531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28" name="Line 2077"/>
          <p:cNvSpPr>
            <a:spLocks noChangeShapeType="1"/>
          </p:cNvSpPr>
          <p:nvPr/>
        </p:nvSpPr>
        <p:spPr bwMode="auto">
          <a:xfrm>
            <a:off x="8614380" y="2808998"/>
            <a:ext cx="1573070" cy="15984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29" name="Line 2078"/>
          <p:cNvSpPr>
            <a:spLocks noChangeShapeType="1"/>
          </p:cNvSpPr>
          <p:nvPr/>
        </p:nvSpPr>
        <p:spPr bwMode="auto">
          <a:xfrm flipV="1">
            <a:off x="9136854" y="2731333"/>
            <a:ext cx="968694" cy="96587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178073" y="2128847"/>
            <a:ext cx="2378411" cy="33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483" tIns="22593" rIns="56483" bIns="22593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88000"/>
              </a:lnSpc>
              <a:defRPr/>
            </a:pPr>
            <a:r>
              <a:rPr lang="en-US" altLang="en-US" sz="2134" dirty="0">
                <a:solidFill>
                  <a:schemeClr val="tx1"/>
                </a:solidFill>
                <a:latin typeface="Arial"/>
                <a:cs typeface="Times New Roman" pitchFamily="18" charset="0"/>
              </a:rPr>
              <a:t>Radon Transform</a:t>
            </a:r>
          </a:p>
        </p:txBody>
      </p:sp>
      <p:sp>
        <p:nvSpPr>
          <p:cNvPr id="31" name="Rectangle 2068">
            <a:extLst>
              <a:ext uri="{FF2B5EF4-FFF2-40B4-BE49-F238E27FC236}">
                <a16:creationId xmlns:a16="http://schemas.microsoft.com/office/drawing/2014/main" id="{3E0418AF-4354-45FC-8D47-F2DADBC4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072" y="2088011"/>
            <a:ext cx="254051" cy="37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8901F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490" tIns="39539" rIns="80490" bIns="39539">
            <a:spAutoFit/>
          </a:bodyPr>
          <a:lstStyle>
            <a:lvl1pPr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AFD00"/>
                </a:solidFill>
                <a:latin typeface="Arial" panose="020B0604020202020204" pitchFamily="34" charset="0"/>
              </a:defRPr>
            </a:lvl9pPr>
          </a:lstStyle>
          <a:p>
            <a:pPr defTabSz="812209">
              <a:lnSpc>
                <a:spcPct val="90000"/>
              </a:lnSpc>
              <a:defRPr/>
            </a:pPr>
            <a:r>
              <a:rPr lang="en-US" altLang="en-US" sz="2134">
                <a:solidFill>
                  <a:schemeClr val="tx1"/>
                </a:solidFill>
                <a:latin typeface="Arial"/>
                <a:cs typeface="Times New Roman" pitchFamily="18" charset="0"/>
              </a:rPr>
              <a:t>t</a:t>
            </a:r>
          </a:p>
        </p:txBody>
      </p:sp>
      <p:sp>
        <p:nvSpPr>
          <p:cNvPr id="32" name="Line 2078">
            <a:extLst>
              <a:ext uri="{FF2B5EF4-FFF2-40B4-BE49-F238E27FC236}">
                <a16:creationId xmlns:a16="http://schemas.microsoft.com/office/drawing/2014/main" id="{DF467E86-7AAA-4F61-BDFF-67E24CAC7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6567" y="2371001"/>
            <a:ext cx="1093430" cy="109024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812209">
              <a:defRPr/>
            </a:pPr>
            <a:endParaRPr lang="en-US" sz="2846">
              <a:latin typeface="Arial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53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Sinusoidal Waves Are Building Blocks</a:t>
            </a: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34066" y="1938694"/>
            <a:ext cx="3657600" cy="36576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3" name="Picture 2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938693"/>
            <a:ext cx="3071566" cy="3665694"/>
          </a:xfrm>
          <a:prstGeom prst="rect">
            <a:avLst/>
          </a:prstGeom>
        </p:spPr>
      </p:pic>
      <p:pic>
        <p:nvPicPr>
          <p:cNvPr id="6" name="Picture 5"/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666" y="1938694"/>
            <a:ext cx="3657600" cy="3657600"/>
          </a:xfrm>
          <a:prstGeom prst="rect">
            <a:avLst/>
          </a:prstGeom>
        </p:spPr>
      </p:pic>
      <p:cxnSp>
        <p:nvCxnSpPr>
          <p:cNvPr id="8" name="Curved Connector 7"/>
          <p:cNvCxnSpPr>
            <a:endCxn id="4" idx="2"/>
          </p:cNvCxnSpPr>
          <p:nvPr/>
        </p:nvCxnSpPr>
        <p:spPr>
          <a:xfrm>
            <a:off x="6464300" y="3365500"/>
            <a:ext cx="1369766" cy="401994"/>
          </a:xfrm>
          <a:prstGeom prst="curvedConnector3">
            <a:avLst>
              <a:gd name="adj1" fmla="val 50000"/>
            </a:avLst>
          </a:prstGeom>
          <a:ln w="381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59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037D29BF67744493AC767626542B74" ma:contentTypeVersion="8" ma:contentTypeDescription="Create a new document." ma:contentTypeScope="" ma:versionID="9fba13bb70f6fdc0d8881ca83cca6939">
  <xsd:schema xmlns:xsd="http://www.w3.org/2001/XMLSchema" xmlns:xs="http://www.w3.org/2001/XMLSchema" xmlns:p="http://schemas.microsoft.com/office/2006/metadata/properties" xmlns:ns3="e5cbae32-1e56-4ed1-98f0-920e58778960" targetNamespace="http://schemas.microsoft.com/office/2006/metadata/properties" ma:root="true" ma:fieldsID="e0701a60e0df51587e5e07234ec8de35" ns3:_="">
    <xsd:import namespace="e5cbae32-1e56-4ed1-98f0-920e587789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bae32-1e56-4ed1-98f0-920e58778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38D22B-7418-4B83-9BEF-05CEE3E2A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cbae32-1e56-4ed1-98f0-920e58778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E0D81F-FD3B-4692-82F9-CF66C76BDE22}">
  <ds:schemaRefs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e5cbae32-1e56-4ed1-98f0-920e5877896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5B10355-A441-4EDA-B44D-7727BD625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20944</TotalTime>
  <Words>772</Words>
  <Application>Microsoft Office PowerPoint</Application>
  <PresentationFormat>Widescreen</PresentationFormat>
  <Paragraphs>130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Cambria Math</vt:lpstr>
      <vt:lpstr>Corbel</vt:lpstr>
      <vt:lpstr>Symbol</vt:lpstr>
      <vt:lpstr>Wingdings</vt:lpstr>
      <vt:lpstr>Wingdings 2</vt:lpstr>
      <vt:lpstr>Metro</vt:lpstr>
      <vt:lpstr>Equation</vt:lpstr>
      <vt:lpstr>Image</vt:lpstr>
      <vt:lpstr>PowerPoint Presentation</vt:lpstr>
      <vt:lpstr>Outline</vt:lpstr>
      <vt:lpstr>System of Linear Equations</vt:lpstr>
      <vt:lpstr>Derivation of Beer’s Law</vt:lpstr>
      <vt:lpstr>PowerPoint Presentation</vt:lpstr>
      <vt:lpstr>Pixels Are Picture Elements</vt:lpstr>
      <vt:lpstr>Sum Game</vt:lpstr>
      <vt:lpstr>Parallel-beam Scanning</vt:lpstr>
      <vt:lpstr>Sinusoidal Waves Are Building Blocks</vt:lpstr>
      <vt:lpstr>Fourier Slice Theorem</vt:lpstr>
      <vt:lpstr>Outline</vt:lpstr>
      <vt:lpstr>PowerPoint Presentation</vt:lpstr>
      <vt:lpstr>Fourier Slice Theorem</vt:lpstr>
      <vt:lpstr>PowerPoint Presentation</vt:lpstr>
      <vt:lpstr>Parallel-beam FBP</vt:lpstr>
      <vt:lpstr>Equi-angular/spatial Fan-beam Geometry</vt:lpstr>
      <vt:lpstr>Parallel- to Fan-beam FBP</vt:lpstr>
      <vt:lpstr>Equi-spatial Fan-beam Formula</vt:lpstr>
      <vt:lpstr>Fan-beam FBP = Parallel-beam FBP</vt:lpstr>
      <vt:lpstr>Fan- to Parallel-beam FBP</vt:lpstr>
      <vt:lpstr>Heuristics behind the Fan-beam Formula</vt:lpstr>
      <vt:lpstr>Equi-spatial Fan-beam Formula</vt:lpstr>
      <vt:lpstr>Delta Function on a Scaled Axis</vt:lpstr>
      <vt:lpstr>Delta Function on a Tilted Axis</vt:lpstr>
      <vt:lpstr>Obliqueness of the Detector Array</vt:lpstr>
      <vt:lpstr>Divergence of the X-ray Beam</vt:lpstr>
      <vt:lpstr>Difference Between θ &amp; β Angles</vt:lpstr>
      <vt:lpstr>From Full-scan to Half-scan</vt:lpstr>
      <vt:lpstr>Equi-spatial Fan-beam Formula</vt:lpstr>
      <vt:lpstr>Extended Fan-beam Formula</vt:lpstr>
      <vt:lpstr>More General Scanning Trajectory</vt:lpstr>
      <vt:lpstr>Simulation Results</vt:lpstr>
      <vt:lpstr>Homework</vt:lpstr>
      <vt:lpstr>Homework</vt:lpstr>
    </vt:vector>
  </TitlesOfParts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 PowerPoint Template2</dc:title>
  <dc:creator>David Stanley</dc:creator>
  <cp:lastModifiedBy>Wang, Ge</cp:lastModifiedBy>
  <cp:revision>3134</cp:revision>
  <cp:lastPrinted>2012-03-08T21:40:16Z</cp:lastPrinted>
  <dcterms:created xsi:type="dcterms:W3CDTF">2006-10-23T16:36:06Z</dcterms:created>
  <dcterms:modified xsi:type="dcterms:W3CDTF">2023-09-18T19:53:34Z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0x010100AE037D29BF67744493AC767626542B74</vt:lpwstr>
  </property>
</Properties>
</file>