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3" r:id="rId5"/>
    <p:sldId id="267" r:id="rId6"/>
    <p:sldId id="264" r:id="rId7"/>
    <p:sldId id="259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7A"/>
    <a:srgbClr val="009999"/>
    <a:srgbClr val="F2561F"/>
    <a:srgbClr val="70BE4B"/>
    <a:srgbClr val="000000"/>
    <a:srgbClr val="931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8" autoAdjust="0"/>
  </p:normalViewPr>
  <p:slideViewPr>
    <p:cSldViewPr snapToGrid="0">
      <p:cViewPr varScale="1">
        <p:scale>
          <a:sx n="96" d="100"/>
          <a:sy n="96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B5790-8161-4330-8597-B14568DF1F6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31465-779C-44CB-A67A-01AFEE7E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4DDE-BC29-344D-926F-2A8568E81D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Droplet-based: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tissue sample must be dissociated into suspension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cells will be encapsulated into a water-in-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oildroplet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individually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high-throughput and low cost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Non droplet-based: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Smart-seq(2): manual cell picking with micro capillary pipettes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31465-779C-44CB-A67A-01AFEE7EB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For the 3’-end sequencing methods, reads originating from different molecules of the same transcript would have originated only from the 3’ end of the transcripts, so would have a high likelihood of having the same sequence. However, the PCR step during library preparation could also generate read duplicates. To determine whether a read is a biological or technical duplicate, these methods use unique molecular identifiers, or UMIs.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Reads with </a:t>
            </a:r>
            <a:r>
              <a:rPr lang="en-US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different UMIs</a:t>
            </a: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mapping to the same transcript were derived from </a:t>
            </a:r>
            <a:r>
              <a:rPr lang="en-US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different molecules</a:t>
            </a: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and are biological duplicates - each read should be counted.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Reads with the </a:t>
            </a:r>
            <a:r>
              <a:rPr lang="en-US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same UMI</a:t>
            </a: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originated from the </a:t>
            </a:r>
            <a:r>
              <a:rPr lang="en-US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same molecule</a:t>
            </a: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and are technical duplicates - the UMIs should be collapsed to be counted as a single read.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In image below, the reads for ACTB should be collapsed and counted as a single read, while the reads for ARL1 should each be counted.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31465-779C-44CB-A67A-01AFEE7EB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6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31465-779C-44CB-A67A-01AFEE7EB0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434-B479-4285-BD97-157F5EF4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6D1A2-5448-4504-9595-C1BB8E8F5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0144-B30D-46BB-B36F-D649F01C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CC25-4DCD-41C6-A71E-ADC842DC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9CDB-3CFC-402B-AACA-D23F3C1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A947-A35F-4A1E-BB68-BF0AF641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FE97-B6EB-4059-A600-E2481A30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FD60-E202-4BF9-86B0-D839ADDB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0EFB-68D9-4815-9DD3-324F5BF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AAE3-9F99-4849-A4DB-6548309D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57E55-9C19-46BE-A45D-4E48FD2D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5F493-E7E5-468C-AA60-49EF7230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B059-E9A7-481D-979C-F575B24E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AAC-90F2-4331-A536-4510F16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85B4-136A-4556-B6AA-37BFE526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61D8-F48D-451F-A7D2-AE064809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6E75-D584-4CDB-AB16-4FD08C98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57C-FA01-4987-AFF4-A6153911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D997-7D4B-4362-B14A-1F71BB0F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70E0-DB5C-47EA-84BB-D9214560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DACE-665C-4090-853E-D56B1CD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E95C-F91D-42BA-A78A-B846A186D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8CEC-6264-4800-BE3E-6CEDD21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F2E6-2D63-4C3B-A545-D773EF8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E2BA-7E14-417B-9401-D8AA08D6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E108-7718-4A75-90FD-3DFC7ABC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D8DA-DF66-419C-AB97-389C08B7A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BC2A-8525-43FB-882C-17FE62DF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410B-9E4F-45F3-8999-100D162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62C9-A624-4BDB-81EC-73450EF3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ED7-752C-4CAA-92B1-9E4FBD89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BC1-09B3-4B9E-A092-CD16BBFC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1112-53B7-4F34-8C59-76BFB82B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C362-FCDC-4E86-845C-685B024FD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56065-C476-4D24-85A7-8C11EB063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91FB1-31F1-41F6-80DD-9E3DF624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03B5D-B715-4634-9B2F-53D517A6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EFC3-AA2C-4657-9BBC-1278BDD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9E9C2-DF0B-4EAE-83DF-D7DBA536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7CAF-B4FC-48C5-8CC4-C324CC3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F2A76-27D0-4435-8032-3339BEC2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4E5BA-5586-45C0-AF67-5BB97A9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7A3A-9182-4141-B73F-EB725F42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FD954-A6E2-462F-8DBF-0205A15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0485-6227-444F-A0DD-FA86FC3D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8951-42E8-47BA-97FF-73E3B24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43B3-B478-496D-ACF1-2F6BD32B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B5D5-DAB2-46CA-B4CB-D06340A5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79DB-40BF-49E4-99C5-114FCB2D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FC63-6F7C-42E3-8D58-B7559565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155CE-5BBF-4936-8A05-410FC563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BAEA-2807-474A-81A8-1B70534A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214C-5FC9-4289-B1D0-1535BB0F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8D45-0C6C-4F81-B0AD-1F196CEA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B554D-B8F1-4C99-8095-840FB625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F508-01BF-4C9F-93E8-73338832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D9F8-CDBF-4D84-9BC1-278CC22D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EB610-E930-462F-8B74-D5191C4D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C5C5C-08A1-4FE4-9B13-02691D9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20E1-A6A7-436D-AA52-4B0003B8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5EE6E-DFDD-4030-B77C-E6B42999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A72F-6C36-4F72-8551-CCC50037775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5AF1-C3CA-4A31-8D4F-92B92579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9AB3-6820-489A-920C-E1E74F7D8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3999-FA72-4978-802C-CDDFB250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xt-generation multiomics - BioTechniques">
            <a:extLst>
              <a:ext uri="{FF2B5EF4-FFF2-40B4-BE49-F238E27FC236}">
                <a16:creationId xmlns:a16="http://schemas.microsoft.com/office/drawing/2014/main" id="{98FFBDCE-5994-4896-B95C-3E9329F4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20164-C583-4F8E-BC50-0354A544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4994"/>
            <a:ext cx="9144000" cy="1550356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Single cell multi-omics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E810B8-8AA7-455C-8FCF-D1C31A81D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747" y="4552950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rgbClr val="7D7D83"/>
                </a:solidFill>
                <a:latin typeface="Helvetica" pitchFamily="2" charset="0"/>
              </a:rPr>
              <a:t>Clara Tang, Paul Blakely</a:t>
            </a:r>
          </a:p>
        </p:txBody>
      </p:sp>
    </p:spTree>
    <p:extLst>
      <p:ext uri="{BB962C8B-B14F-4D97-AF65-F5344CB8AC3E}">
        <p14:creationId xmlns:p14="http://schemas.microsoft.com/office/powerpoint/2010/main" val="354694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F261D-7617-4715-8901-89CB62DBD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1" y="1125910"/>
            <a:ext cx="8004607" cy="52376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71AD52-F362-4338-94FE-4CB0B1B852CA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Public resources of </a:t>
            </a:r>
            <a:r>
              <a:rPr lang="en-HK" sz="3600" dirty="0" err="1">
                <a:solidFill>
                  <a:srgbClr val="009999"/>
                </a:solidFill>
                <a:latin typeface="Helvetica" pitchFamily="2" charset="0"/>
              </a:rPr>
              <a:t>sc</a:t>
            </a:r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/snRNA-seq</a:t>
            </a:r>
            <a:endParaRPr lang="en-US" sz="36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954-2553-5438-FA89-C1104B28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81" y="124862"/>
            <a:ext cx="10515600" cy="1325563"/>
          </a:xfrm>
        </p:spPr>
        <p:txBody>
          <a:bodyPr/>
          <a:lstStyle/>
          <a:p>
            <a:r>
              <a:rPr lang="en-HK" dirty="0">
                <a:solidFill>
                  <a:srgbClr val="009999"/>
                </a:solidFill>
                <a:latin typeface="Helvetica" pitchFamily="2" charset="0"/>
              </a:rPr>
              <a:t>Single cell/nuclei multi-omics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B4C-2C32-EAE2-D677-C7826CC1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520" y="1971933"/>
            <a:ext cx="2057400" cy="2695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RNA-seq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ATAC-seq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Helvetica" pitchFamily="2" charset="0"/>
              </a:rPr>
              <a:t>ChIP</a:t>
            </a:r>
            <a:r>
              <a:rPr lang="en-US" dirty="0">
                <a:latin typeface="Helvetica" pitchFamily="2" charset="0"/>
              </a:rPr>
              <a:t>-seq</a:t>
            </a:r>
          </a:p>
          <a:p>
            <a:endParaRPr lang="en-US" dirty="0">
              <a:latin typeface="Helvetica" pitchFamily="2" charset="0"/>
            </a:endParaRPr>
          </a:p>
          <a:p>
            <a:endParaRPr lang="en-HK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504789-4FBE-49D7-86FD-0E1CE9829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/>
          <a:stretch/>
        </p:blipFill>
        <p:spPr bwMode="auto">
          <a:xfrm>
            <a:off x="640080" y="1731387"/>
            <a:ext cx="8460461" cy="36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AA1DC-700A-45DD-91C9-93C626A36949}"/>
              </a:ext>
            </a:extLst>
          </p:cNvPr>
          <p:cNvSpPr txBox="1"/>
          <p:nvPr/>
        </p:nvSpPr>
        <p:spPr>
          <a:xfrm>
            <a:off x="165556" y="6308209"/>
            <a:ext cx="686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https://twitter.com/LGMartelotto/status/1186745128615985152</a:t>
            </a:r>
          </a:p>
        </p:txBody>
      </p:sp>
      <p:pic>
        <p:nvPicPr>
          <p:cNvPr id="1028" name="Picture 4" descr="Greek Yogurt Smoothie (8 Flavors!) - Sunkissed Kitchen">
            <a:extLst>
              <a:ext uri="{FF2B5EF4-FFF2-40B4-BE49-F238E27FC236}">
                <a16:creationId xmlns:a16="http://schemas.microsoft.com/office/drawing/2014/main" id="{166B17EA-6B59-4F21-88D3-D5803C5B4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16062"/>
          <a:stretch/>
        </p:blipFill>
        <p:spPr bwMode="auto">
          <a:xfrm>
            <a:off x="6096000" y="1731387"/>
            <a:ext cx="1005840" cy="10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9F05FF-2723-4009-ACBC-ECF515C01DC4}"/>
              </a:ext>
            </a:extLst>
          </p:cNvPr>
          <p:cNvSpPr txBox="1">
            <a:spLocks/>
          </p:cNvSpPr>
          <p:nvPr/>
        </p:nvSpPr>
        <p:spPr>
          <a:xfrm>
            <a:off x="514080" y="1747662"/>
            <a:ext cx="2318446" cy="7878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Helvetica" pitchFamily="2" charset="0"/>
              </a:rPr>
              <a:t>Spatial transcriptomics</a:t>
            </a:r>
          </a:p>
          <a:p>
            <a:endParaRPr lang="en-US" sz="1800" dirty="0">
              <a:latin typeface="Helvetica" pitchFamily="2" charset="0"/>
            </a:endParaRPr>
          </a:p>
          <a:p>
            <a:endParaRPr lang="en-HK" sz="1800" dirty="0">
              <a:latin typeface="Helvetica" pitchFamily="2" charset="0"/>
            </a:endParaRPr>
          </a:p>
          <a:p>
            <a:endParaRPr lang="en-US" sz="1800" dirty="0"/>
          </a:p>
        </p:txBody>
      </p:sp>
      <p:pic>
        <p:nvPicPr>
          <p:cNvPr id="1030" name="Picture 6" descr="From Smoothies to Fruit Tarts: The Development of Spatial Transcriptomics.  – Tumor Genetics Blog">
            <a:extLst>
              <a:ext uri="{FF2B5EF4-FFF2-40B4-BE49-F238E27FC236}">
                <a16:creationId xmlns:a16="http://schemas.microsoft.com/office/drawing/2014/main" id="{79693D41-6286-472E-A0CE-552D77A94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4" b="19362"/>
          <a:stretch/>
        </p:blipFill>
        <p:spPr bwMode="auto">
          <a:xfrm>
            <a:off x="640080" y="2491940"/>
            <a:ext cx="2066447" cy="21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B927AC-74AC-44BE-B14A-61A32F73802C}"/>
              </a:ext>
            </a:extLst>
          </p:cNvPr>
          <p:cNvSpPr/>
          <p:nvPr/>
        </p:nvSpPr>
        <p:spPr>
          <a:xfrm>
            <a:off x="3086100" y="5039301"/>
            <a:ext cx="20193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0CE1A6-C21A-456D-932B-45D773448469}"/>
              </a:ext>
            </a:extLst>
          </p:cNvPr>
          <p:cNvSpPr txBox="1">
            <a:spLocks/>
          </p:cNvSpPr>
          <p:nvPr/>
        </p:nvSpPr>
        <p:spPr>
          <a:xfrm>
            <a:off x="7330487" y="4618538"/>
            <a:ext cx="2318446" cy="7878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Helvetica" pitchFamily="2" charset="0"/>
              </a:rPr>
              <a:t>+Cytometry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Helvetica" pitchFamily="2" charset="0"/>
              </a:rPr>
              <a:t>After clustering</a:t>
            </a:r>
          </a:p>
          <a:p>
            <a:endParaRPr lang="en-HK" sz="1200" dirty="0">
              <a:latin typeface="Helvetica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85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61F-3EFD-4A44-B40D-273B7AC4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9999"/>
                </a:solidFill>
                <a:latin typeface="Helvetica" pitchFamily="2" charset="0"/>
              </a:rPr>
              <a:t>snRNAseq</a:t>
            </a:r>
            <a:endParaRPr lang="en-US" dirty="0">
              <a:solidFill>
                <a:srgbClr val="009999"/>
              </a:solidFill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F0EB-7DD9-486E-A53F-586CC4852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63725"/>
            <a:ext cx="110871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Extract nuclei from sample of interest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Nuclei are more stable to expression changes from dissociation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Removes transcriptional noise from dead/dying cells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Good for frozen clinical samples (low viability)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Most often used for neuronal samples (difficult to isolate, too large)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use fluorescence activated nuclei sorting (FANS) for sorting</a:t>
            </a:r>
          </a:p>
          <a:p>
            <a:r>
              <a:rPr lang="en-US" dirty="0">
                <a:solidFill>
                  <a:srgbClr val="007D7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from nuclei detects fewer genes per cell</a:t>
            </a:r>
          </a:p>
          <a:p>
            <a:r>
              <a:rPr lang="en-US" dirty="0">
                <a:solidFill>
                  <a:srgbClr val="007D7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Nuclei data has much higher percentage of intronic reads</a:t>
            </a:r>
          </a:p>
        </p:txBody>
      </p:sp>
    </p:spTree>
    <p:extLst>
      <p:ext uri="{BB962C8B-B14F-4D97-AF65-F5344CB8AC3E}">
        <p14:creationId xmlns:p14="http://schemas.microsoft.com/office/powerpoint/2010/main" val="1060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579419-6F72-41FB-865B-786056B3C85B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Basics of single cell technology</a:t>
            </a:r>
            <a:endParaRPr lang="en-US" sz="3600" dirty="0">
              <a:solidFill>
                <a:srgbClr val="00999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082062-76D2-4E02-B5FD-0C879669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31" y="1137395"/>
            <a:ext cx="9820669" cy="502724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Single cell isolation</a:t>
            </a:r>
          </a:p>
          <a:p>
            <a:endParaRPr lang="en-US" sz="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Droplet-based: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Drop-seq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b="1" dirty="0">
                <a:solidFill>
                  <a:srgbClr val="0099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Chromium 10X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Non droplet-based: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Smart-seq/Smart-seq2</a:t>
            </a:r>
          </a:p>
          <a:p>
            <a:pPr lvl="1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6886AA-6299-4379-88B7-BA717851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1" y="1367680"/>
            <a:ext cx="6580777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3C99F-0D9C-49CC-8CCB-EA8E4E593507}"/>
              </a:ext>
            </a:extLst>
          </p:cNvPr>
          <p:cNvSpPr txBox="1"/>
          <p:nvPr/>
        </p:nvSpPr>
        <p:spPr>
          <a:xfrm>
            <a:off x="95250" y="649030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06C7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https://doi.org/10.1038/nri.2017.76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172" name="Picture 4" descr="figure 1">
            <a:extLst>
              <a:ext uri="{FF2B5EF4-FFF2-40B4-BE49-F238E27FC236}">
                <a16:creationId xmlns:a16="http://schemas.microsoft.com/office/drawing/2014/main" id="{77ED467C-03E0-4348-99DB-9CA60E4CA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75" b="71111"/>
          <a:stretch/>
        </p:blipFill>
        <p:spPr bwMode="auto">
          <a:xfrm>
            <a:off x="794102" y="4159249"/>
            <a:ext cx="3852961" cy="12535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2B6C01-8AB9-4042-9617-6B3E0D470B6F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Basics of single cell technology</a:t>
            </a:r>
            <a:endParaRPr lang="en-US" sz="3600" dirty="0">
              <a:solidFill>
                <a:srgbClr val="00999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1D2260-7105-451A-B9D1-EB0969D5053A}"/>
              </a:ext>
            </a:extLst>
          </p:cNvPr>
          <p:cNvSpPr txBox="1">
            <a:spLocks/>
          </p:cNvSpPr>
          <p:nvPr/>
        </p:nvSpPr>
        <p:spPr>
          <a:xfrm>
            <a:off x="504431" y="1251695"/>
            <a:ext cx="10344150" cy="50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Sequencing method</a:t>
            </a:r>
          </a:p>
          <a:p>
            <a:endParaRPr lang="en-US" sz="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99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3’ (or 5’)-end sequencing: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accurate quantification through use of unique molecular identifiers (UMI) that can help distinguish biological from PCR duplicates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More cells sequenced -&gt; cheaper per cell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Fewer genes sequenced per cell -&gt; drop out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endParaRPr lang="en-US" sz="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 length sequencing: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detect expression at isoform level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detect allele-specific differences in expression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Smaller number of cells but deeper</a:t>
            </a:r>
          </a:p>
          <a:p>
            <a:pPr marL="914400" lvl="2" indent="0">
              <a:lnSpc>
                <a:spcPct val="100000"/>
              </a:lnSpc>
              <a:spcAft>
                <a:spcPts val="500"/>
              </a:spcAft>
              <a:buNone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579419-6F72-41FB-865B-786056B3C85B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Basics of single cell technology</a:t>
            </a:r>
            <a:endParaRPr lang="en-US" sz="3600" dirty="0">
              <a:solidFill>
                <a:srgbClr val="00999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082062-76D2-4E02-B5FD-0C879669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31" y="1137395"/>
            <a:ext cx="9820669" cy="502724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Library preparation</a:t>
            </a:r>
          </a:p>
          <a:p>
            <a:endParaRPr lang="en-US" sz="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Barcodes and Unique molecular identifiers (UMI)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Paired-end sequencing output: two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fastq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files (5’ and 3’ directions)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First read of the pair (</a:t>
            </a:r>
            <a:r>
              <a:rPr lang="en-US" sz="1800" b="0" i="0" dirty="0">
                <a:effectLst/>
                <a:latin typeface="Helvetica Neue"/>
              </a:rPr>
              <a:t>R1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) contains the </a:t>
            </a:r>
            <a:r>
              <a:rPr lang="en-US" sz="1800" b="0" i="0" dirty="0">
                <a:solidFill>
                  <a:srgbClr val="70BE4B"/>
                </a:solidFill>
                <a:effectLst/>
                <a:latin typeface="Helvetica Neue"/>
              </a:rPr>
              <a:t>barcode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+ </a:t>
            </a:r>
            <a:r>
              <a:rPr lang="en-US" sz="1800" b="0" i="0" dirty="0">
                <a:solidFill>
                  <a:srgbClr val="F2561F"/>
                </a:solidFill>
                <a:effectLst/>
                <a:latin typeface="Helvetica Neue"/>
              </a:rPr>
              <a:t>UMI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Second read of the pair (R2) captures the RNA sequence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E0CFEA7-63B4-498E-A4AB-D7B949B7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00" y="3429000"/>
            <a:ext cx="3856076" cy="29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2C10F-27E3-4EAE-A124-9C403B5CCF66}"/>
              </a:ext>
            </a:extLst>
          </p:cNvPr>
          <p:cNvSpPr txBox="1"/>
          <p:nvPr/>
        </p:nvSpPr>
        <p:spPr>
          <a:xfrm>
            <a:off x="9144000" y="6415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https://hbctraining.github.io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47523-0A33-4B9C-BF24-8A939574C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1" y="3188959"/>
            <a:ext cx="6627649" cy="32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ellranger basic">
            <a:extLst>
              <a:ext uri="{FF2B5EF4-FFF2-40B4-BE49-F238E27FC236}">
                <a16:creationId xmlns:a16="http://schemas.microsoft.com/office/drawing/2014/main" id="{47EB0315-7141-46CD-959B-ED379D97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2" y="1750197"/>
            <a:ext cx="7429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ellranger multiple sequencing runs">
            <a:extLst>
              <a:ext uri="{FF2B5EF4-FFF2-40B4-BE49-F238E27FC236}">
                <a16:creationId xmlns:a16="http://schemas.microsoft.com/office/drawing/2014/main" id="{6EECBC03-2C71-43A8-9C45-C92F292A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2" y="2973950"/>
            <a:ext cx="7434072" cy="15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ellranger multiple samples">
            <a:extLst>
              <a:ext uri="{FF2B5EF4-FFF2-40B4-BE49-F238E27FC236}">
                <a16:creationId xmlns:a16="http://schemas.microsoft.com/office/drawing/2014/main" id="{2BC5818B-C37E-4F04-A764-77CE6240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2" y="4742851"/>
            <a:ext cx="7434072" cy="152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D7E5D58-3A6D-4849-8896-74CA33088C04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Cell Ranger</a:t>
            </a:r>
            <a:endParaRPr lang="en-US" sz="3600" dirty="0">
              <a:solidFill>
                <a:srgbClr val="0099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B9929-2270-4ECE-A766-AD6B2751D7AD}"/>
              </a:ext>
            </a:extLst>
          </p:cNvPr>
          <p:cNvSpPr txBox="1"/>
          <p:nvPr/>
        </p:nvSpPr>
        <p:spPr>
          <a:xfrm>
            <a:off x="1104052" y="1915110"/>
            <a:ext cx="1539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DIN Next W03"/>
              </a:rPr>
              <a:t>One sample, one GEM well, one flow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C7295-4A98-4593-9847-1F65E9224255}"/>
              </a:ext>
            </a:extLst>
          </p:cNvPr>
          <p:cNvSpPr txBox="1"/>
          <p:nvPr/>
        </p:nvSpPr>
        <p:spPr>
          <a:xfrm>
            <a:off x="1082310" y="3346193"/>
            <a:ext cx="2119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DIN Next W03"/>
              </a:rPr>
              <a:t>One sample,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DIN Next W03"/>
              </a:rPr>
              <a:t>one GEM well, multiple flow cells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2BD6A-CB36-437A-8A2C-5805CF811402}"/>
              </a:ext>
            </a:extLst>
          </p:cNvPr>
          <p:cNvSpPr txBox="1"/>
          <p:nvPr/>
        </p:nvSpPr>
        <p:spPr>
          <a:xfrm>
            <a:off x="1108521" y="5044437"/>
            <a:ext cx="2119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DIN Next W03"/>
              </a:rPr>
              <a:t>Multiple samples, multiple GEM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DIN Next W03"/>
              </a:rPr>
              <a:t>wells,</a:t>
            </a:r>
            <a:r>
              <a:rPr lang="en-US" b="0" i="0" dirty="0">
                <a:solidFill>
                  <a:srgbClr val="333333"/>
                </a:solidFill>
                <a:effectLst/>
                <a:latin typeface="DIN Next W03"/>
              </a:rPr>
              <a:t> one flow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36D99-4204-48D1-85D7-308CB734BCA7}"/>
              </a:ext>
            </a:extLst>
          </p:cNvPr>
          <p:cNvSpPr txBox="1"/>
          <p:nvPr/>
        </p:nvSpPr>
        <p:spPr>
          <a:xfrm>
            <a:off x="637721" y="1125910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 Ranger workflow starts with demultiplexing the BCL files for each flow cell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C6CBB8-CAF9-4369-9CE8-F4033715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91" y="912812"/>
            <a:ext cx="629163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CEBC-F720-458E-B0DA-AF9E638A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" y="1301275"/>
            <a:ext cx="10515600" cy="4351338"/>
          </a:xfrm>
        </p:spPr>
        <p:txBody>
          <a:bodyPr/>
          <a:lstStyle/>
          <a:p>
            <a:r>
              <a:rPr lang="en-US" dirty="0"/>
              <a:t>Quality control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Dimension reduction and visualization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Clustering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-apple-system"/>
              </a:rPr>
              <a:t>Integration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Marker identification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Differential expression analysis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Custom analyses …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79419-6F72-41FB-865B-786056B3C85B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ScRNA-seq workflow</a:t>
            </a:r>
            <a:endParaRPr lang="en-US" sz="3600" dirty="0">
              <a:solidFill>
                <a:srgbClr val="0099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73B9-0411-453A-8E45-D835AEB9AC6A}"/>
              </a:ext>
            </a:extLst>
          </p:cNvPr>
          <p:cNvSpPr txBox="1"/>
          <p:nvPr/>
        </p:nvSpPr>
        <p:spPr>
          <a:xfrm>
            <a:off x="177452" y="6450505"/>
            <a:ext cx="813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https://hbctraining.github.io/scRNA-seq_online/lessons/postQC_workflow.html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EE37B7-2FC4-4B77-AA2D-24DD06304BB1}"/>
              </a:ext>
            </a:extLst>
          </p:cNvPr>
          <p:cNvSpPr txBox="1">
            <a:spLocks/>
          </p:cNvSpPr>
          <p:nvPr/>
        </p:nvSpPr>
        <p:spPr>
          <a:xfrm>
            <a:off x="10017713" y="2030982"/>
            <a:ext cx="1990725" cy="88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D7A"/>
                </a:solidFill>
              </a:rPr>
              <a:t>Seurat in 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D7A"/>
                </a:solidFill>
              </a:rPr>
              <a:t>Scanpy</a:t>
            </a:r>
            <a:r>
              <a:rPr lang="en-US" sz="2000" dirty="0">
                <a:solidFill>
                  <a:srgbClr val="007D7A"/>
                </a:solidFill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7285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5C4CF-99E7-497A-A19B-33ABDC37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4" y="1215897"/>
            <a:ext cx="7447640" cy="50324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CDBE8F-0E59-4EF9-8441-C45EF19A8E59}"/>
              </a:ext>
            </a:extLst>
          </p:cNvPr>
          <p:cNvSpPr txBox="1">
            <a:spLocks/>
          </p:cNvSpPr>
          <p:nvPr/>
        </p:nvSpPr>
        <p:spPr>
          <a:xfrm>
            <a:off x="332981" y="236164"/>
            <a:ext cx="10515600" cy="88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Public resources of </a:t>
            </a:r>
            <a:r>
              <a:rPr lang="en-HK" sz="3600" dirty="0" err="1">
                <a:solidFill>
                  <a:srgbClr val="009999"/>
                </a:solidFill>
                <a:latin typeface="Helvetica" pitchFamily="2" charset="0"/>
              </a:rPr>
              <a:t>sc</a:t>
            </a:r>
            <a:r>
              <a:rPr lang="en-HK" sz="3600" dirty="0">
                <a:solidFill>
                  <a:srgbClr val="009999"/>
                </a:solidFill>
                <a:latin typeface="Helvetica" pitchFamily="2" charset="0"/>
              </a:rPr>
              <a:t>/snRNA-seq</a:t>
            </a:r>
            <a:endParaRPr lang="en-US" sz="36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4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572</Words>
  <Application>Microsoft Office PowerPoint</Application>
  <PresentationFormat>Widescreen</PresentationFormat>
  <Paragraphs>84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DIN Next W03</vt:lpstr>
      <vt:lpstr>Helvetica Neue</vt:lpstr>
      <vt:lpstr>Arial</vt:lpstr>
      <vt:lpstr>Calibri</vt:lpstr>
      <vt:lpstr>Calibri Light</vt:lpstr>
      <vt:lpstr>Courier New</vt:lpstr>
      <vt:lpstr>Helvetica</vt:lpstr>
      <vt:lpstr>Open Sans</vt:lpstr>
      <vt:lpstr>Office Theme</vt:lpstr>
      <vt:lpstr>Single cell multi-omics</vt:lpstr>
      <vt:lpstr>Single cell/nuclei multi-omics</vt:lpstr>
      <vt:lpstr>snRNAseq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sequencing</dc:title>
  <dc:creator>Clara Tang</dc:creator>
  <cp:lastModifiedBy>Clara Tang</cp:lastModifiedBy>
  <cp:revision>52</cp:revision>
  <dcterms:created xsi:type="dcterms:W3CDTF">2024-05-07T01:36:30Z</dcterms:created>
  <dcterms:modified xsi:type="dcterms:W3CDTF">2024-05-22T06:31:07Z</dcterms:modified>
</cp:coreProperties>
</file>