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74" r:id="rId3"/>
    <p:sldId id="258" r:id="rId4"/>
    <p:sldId id="259" r:id="rId5"/>
    <p:sldId id="256" r:id="rId6"/>
    <p:sldId id="261" r:id="rId7"/>
    <p:sldId id="260" r:id="rId8"/>
    <p:sldId id="262" r:id="rId9"/>
    <p:sldId id="264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B2"/>
    <a:srgbClr val="7D7D83"/>
    <a:srgbClr val="909097"/>
    <a:srgbClr val="A3A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2308"/>
  </p:normalViewPr>
  <p:slideViewPr>
    <p:cSldViewPr snapToGrid="0">
      <p:cViewPr varScale="1">
        <p:scale>
          <a:sx n="78" d="100"/>
          <a:sy n="78" d="100"/>
        </p:scale>
        <p:origin x="1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E6F0A-1B20-0644-8B3D-A2621F1C010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24DDE-BC29-344D-926F-2A8568E8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Volume</a:t>
            </a:r>
            <a:r>
              <a:rPr lang="en-HK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 denotes that generation and collection of data are produced at increasingly big scales. </a:t>
            </a:r>
          </a:p>
          <a:p>
            <a:r>
              <a:rPr lang="en-HK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Velocity</a:t>
            </a:r>
            <a:r>
              <a:rPr lang="en-HK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 represents that data is rapidly and timely generated and collected. </a:t>
            </a:r>
          </a:p>
          <a:p>
            <a:r>
              <a:rPr lang="en-HK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Variety</a:t>
            </a:r>
            <a:r>
              <a:rPr lang="en-HK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 indicates heterogeneity in data types, formats, structuredness, and data generation scale. </a:t>
            </a:r>
          </a:p>
          <a:p>
            <a:r>
              <a:rPr lang="en-HK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Veracity</a:t>
            </a:r>
            <a:r>
              <a:rPr lang="en-HK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 refers to noise and quality issues in the data. </a:t>
            </a:r>
          </a:p>
          <a:p>
            <a:r>
              <a:rPr lang="en-HK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Finally, </a:t>
            </a:r>
            <a:r>
              <a:rPr lang="en-HK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value</a:t>
            </a:r>
            <a:r>
              <a:rPr lang="en-HK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 denotes the benefit and usefulness that can be obtained from processing and mining big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F112-9871-2632-CC17-A804407A7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6689-776A-053D-4239-1C2124E8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CCA4-6017-CD5F-7620-02479E9E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C9D9-A27C-AF84-8CED-4EA0A171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42ED-E36F-BC7F-3E8F-19C2573D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E42B-747F-F304-F918-D5B3D70F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CF7F-E2C6-7DFF-C9E2-330FA940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9DA5-ACC6-9BDA-7783-C8B3E7B7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02E5-EB13-85E5-491E-3D28FA1A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2465-4612-08C3-17B8-FA11CB1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807E0-D120-F936-EC2A-0D923E1DF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CCC2-4611-A8BC-4AF5-D3313DCC0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84EA-D01F-F848-18E5-B7C8653C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0768-B697-AB6A-0610-B9EB58A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318C-C69A-A7A4-0658-9BE95895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2C71-79A6-B17E-E672-B812FCD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F1A-BB32-F82E-F2FC-90A1CE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002B-1801-D620-ACF3-4CA5918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1E7B-A094-A220-F433-D735EAE6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D312-FF28-FC3D-30FC-A089D2B9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35BF-90DF-C2E1-C88C-89AB00A1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84E7-F749-ED81-AD16-29D4CA23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61B5-EDEE-9A1A-5B8C-7578D75E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A04F-D52D-FF47-FC86-4349FA4E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CB8C-7228-FAC4-3750-30AE6C5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35D-5689-E7BA-9DE9-B08EF5D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7BC1-81D1-4D7D-5892-0F357D7C9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27E7-F1CA-607A-BBFB-815DBD4A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3AB0-A196-75E4-F39C-5FCC4221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CC43-CB04-ABDC-C8D7-E23DFFDF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185D6-D09F-0733-2FE6-8799C2C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9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1809-378D-7140-DAA2-FBF76A5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C67A5-98BD-C6A5-3855-727FE32B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70F7-8711-0A97-AB4F-9F3BE24EF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DD0A-F245-7F29-4E44-0257A739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825E0-FFE8-8741-EA5C-ACBDB2C79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A88F0-A9DF-D4A4-D1AA-4E8FDEB5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EBDA7-BDB2-92F4-D371-17984A52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3B34C-D811-A97D-B959-E6CD6B75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8DB2-9F1E-6F88-7E57-512057D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627C8-FFB2-7F0A-BDB3-9A220526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811F-D2F3-944F-C359-CF6F0233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10906-10BD-AD24-BD8E-B4511E36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04F5-C534-6069-4ADE-7B88969A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04C48-622B-64C3-9796-37F317D1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BA46-478D-85E5-7F9A-E499B6B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2265-600C-ABC9-70F6-19712D1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E7E7-FFFC-2B00-1B55-65B7F8D1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F369F-FF59-47CD-4323-E96B6606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D9DD-0161-8724-4761-EF74A847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28885-FFCD-9330-718F-B2677A45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D4FE-990D-804E-1E0E-4DDE475F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8342-D00F-B8C2-E1A2-9159E9DA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9E04F-C23E-1A2B-8ADA-F49CD6D85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7DAD-6C01-E783-1B99-F1285F6B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6DAA-8F31-8395-75D3-B005E10D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2929-1EC0-6EAB-D532-51113BC6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5D18-5463-4AF9-072A-27BDFC84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84A53-6147-F4FD-8BC4-98B5B21D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E238-62D2-937D-1A01-5F139798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2573-0D5F-D139-F218-AB5CEE39D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BB138-B1B3-BF42-A935-B168C5F1D0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7926-430B-062F-80CE-45913B25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A0D-B486-00FD-5C3A-93D37D358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42D16-35EC-6E4C-A515-79B34B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download/rstudio-desktop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954-2553-5438-FA89-C1104B28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246013"/>
                </a:solidFill>
                <a:latin typeface="Helvetica" pitchFamily="2" charset="0"/>
              </a:rPr>
              <a:t>R and RStudio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2B4C-2C32-EAE2-D677-C7826CC1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285"/>
            <a:ext cx="10515600" cy="38710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R: </a:t>
            </a:r>
            <a:r>
              <a:rPr lang="en-US" dirty="0">
                <a:latin typeface="Helvetica" pitchFamily="2" charset="0"/>
                <a:hlinkClick r:id="rId3"/>
              </a:rPr>
              <a:t>https://cloud.r-project.org/</a:t>
            </a:r>
            <a:endParaRPr lang="en-US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RStudio: </a:t>
            </a:r>
            <a:r>
              <a:rPr lang="en-US" dirty="0">
                <a:latin typeface="Helvetica" pitchFamily="2" charset="0"/>
                <a:hlinkClick r:id="rId4"/>
              </a:rPr>
              <a:t>https://posit.co/download/rstudio-desktop/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endParaRPr lang="en-HK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1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EF55-B484-1186-4299-B45F07C0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323" y="2671907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>
                <a:solidFill>
                  <a:srgbClr val="1A62B2"/>
                </a:solidFill>
                <a:latin typeface="Helvetica" pitchFamily="2" charset="0"/>
              </a:rPr>
              <a:t>R and RStudio</a:t>
            </a:r>
          </a:p>
        </p:txBody>
      </p:sp>
      <p:pic>
        <p:nvPicPr>
          <p:cNvPr id="1028" name="Picture 4" descr="R (programming language) - Wikipedia">
            <a:extLst>
              <a:ext uri="{FF2B5EF4-FFF2-40B4-BE49-F238E27FC236}">
                <a16:creationId xmlns:a16="http://schemas.microsoft.com/office/drawing/2014/main" id="{1AE53905-9B49-280C-7535-2C88FDAE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058" y="1156723"/>
            <a:ext cx="2519044" cy="19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AFE6C0AD-47DB-FC36-95B7-F49FC869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43" y="3875169"/>
            <a:ext cx="4912544" cy="17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0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11" name="Rectangle 1641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CB6F7634-6E96-8BEC-75BA-169F9363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129" y="454341"/>
            <a:ext cx="7906068" cy="59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3" name="Freeform: Shape 1641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68FCDD-E3FD-255A-21C3-49925E80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2" y="280033"/>
            <a:ext cx="1983505" cy="69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C54DB-16ED-4779-8A9A-48CA7E41B958}"/>
              </a:ext>
            </a:extLst>
          </p:cNvPr>
          <p:cNvSpPr txBox="1"/>
          <p:nvPr/>
        </p:nvSpPr>
        <p:spPr>
          <a:xfrm>
            <a:off x="126099" y="648866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https://docs.posit.co/ide/user/ide/guide/ui/ui-panes.html</a:t>
            </a:r>
          </a:p>
        </p:txBody>
      </p:sp>
    </p:spTree>
    <p:extLst>
      <p:ext uri="{BB962C8B-B14F-4D97-AF65-F5344CB8AC3E}">
        <p14:creationId xmlns:p14="http://schemas.microsoft.com/office/powerpoint/2010/main" val="396972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8101-C512-AD83-E251-644707F8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1. R basics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2. Common data types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3. Common data structures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4. Data input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5. Data management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6. Basic statistical tests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06D54A-C3A9-8330-7AB0-5EF0FEA8E4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4000" dirty="0">
                <a:solidFill>
                  <a:srgbClr val="246013"/>
                </a:solidFill>
                <a:latin typeface="Helvetica" pitchFamily="2" charset="0"/>
              </a:rPr>
              <a:t>L</a:t>
            </a:r>
            <a:r>
              <a:rPr lang="en-HK" sz="4000" dirty="0">
                <a:solidFill>
                  <a:srgbClr val="246013"/>
                </a:solidFill>
                <a:effectLst/>
                <a:latin typeface="Helvetica" pitchFamily="2" charset="0"/>
              </a:rPr>
              <a:t>earning objectives of today</a:t>
            </a:r>
          </a:p>
        </p:txBody>
      </p:sp>
    </p:spTree>
    <p:extLst>
      <p:ext uri="{BB962C8B-B14F-4D97-AF65-F5344CB8AC3E}">
        <p14:creationId xmlns:p14="http://schemas.microsoft.com/office/powerpoint/2010/main" val="674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CB6F7634-6E96-8BEC-75BA-169F9363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129" y="454341"/>
            <a:ext cx="7906068" cy="59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168FCDD-E3FD-255A-21C3-49925E80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2" y="280033"/>
            <a:ext cx="1983505" cy="69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954-2553-5438-FA89-C1104B28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246013"/>
                </a:solidFill>
                <a:effectLst/>
                <a:latin typeface="Helvetica" pitchFamily="2" charset="0"/>
              </a:rPr>
              <a:t>Bioinformatics workshop 2024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2B4C-2C32-EAE2-D677-C7826CC1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Introduction to R programming (2 </a:t>
            </a:r>
            <a:r>
              <a:rPr lang="en-US" dirty="0" err="1">
                <a:latin typeface="Helvetica" pitchFamily="2" charset="0"/>
              </a:rPr>
              <a:t>wks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Basic omics data analysis (2 </a:t>
            </a:r>
            <a:r>
              <a:rPr lang="en-US" dirty="0" err="1">
                <a:latin typeface="Helvetica" pitchFamily="2" charset="0"/>
              </a:rPr>
              <a:t>wks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Public bioinformatics resources for genomic analysis interpretation (1wk)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Machine learning (1wk)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Bridging the research findings to clinical application (1wk)</a:t>
            </a:r>
          </a:p>
          <a:p>
            <a:endParaRPr lang="en-US" dirty="0">
              <a:latin typeface="Helvetica" pitchFamily="2" charset="0"/>
            </a:endParaRPr>
          </a:p>
          <a:p>
            <a:endParaRPr lang="en-HK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17D-1265-C3F5-B531-A53C26E8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>
                <a:solidFill>
                  <a:srgbClr val="246013"/>
                </a:solidFill>
                <a:latin typeface="Helvetica" pitchFamily="2" charset="0"/>
              </a:rPr>
              <a:t>Big Biomedical Data</a:t>
            </a:r>
          </a:p>
        </p:txBody>
      </p:sp>
      <p:sp>
        <p:nvSpPr>
          <p:cNvPr id="4" name="AutoShape 2" descr="Fig. 2.2">
            <a:extLst>
              <a:ext uri="{FF2B5EF4-FFF2-40B4-BE49-F238E27FC236}">
                <a16:creationId xmlns:a16="http://schemas.microsoft.com/office/drawing/2014/main" id="{15874A87-80A7-69D2-F23A-8F1813B05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7E69C-2E91-FBE5-8B48-9B794A7C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3" y="1417013"/>
            <a:ext cx="6694714" cy="4646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3A66C5-077A-BA65-D49E-482F12E50FE9}"/>
              </a:ext>
            </a:extLst>
          </p:cNvPr>
          <p:cNvSpPr txBox="1"/>
          <p:nvPr/>
        </p:nvSpPr>
        <p:spPr>
          <a:xfrm>
            <a:off x="336177" y="6374039"/>
            <a:ext cx="807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  <a:effectLst/>
                <a:latin typeface="Helvetica" pitchFamily="2" charset="0"/>
              </a:rPr>
              <a:t>Ref: </a:t>
            </a:r>
            <a:r>
              <a:rPr lang="en-HK" dirty="0">
                <a:solidFill>
                  <a:srgbClr val="007E83"/>
                </a:solidFill>
                <a:effectLst/>
                <a:latin typeface="Helvetica" pitchFamily="2" charset="0"/>
              </a:rPr>
              <a:t>https://</a:t>
            </a:r>
            <a:r>
              <a:rPr lang="en-HK" dirty="0" err="1">
                <a:solidFill>
                  <a:srgbClr val="007E83"/>
                </a:solidFill>
                <a:effectLst/>
                <a:latin typeface="Helvetica" pitchFamily="2" charset="0"/>
              </a:rPr>
              <a:t>link.springer.com</a:t>
            </a:r>
            <a:r>
              <a:rPr lang="en-HK" dirty="0">
                <a:solidFill>
                  <a:srgbClr val="007E83"/>
                </a:solidFill>
                <a:effectLst/>
                <a:latin typeface="Helvetica" pitchFamily="2" charset="0"/>
              </a:rPr>
              <a:t>/chapter/10.1007/978-3-030-06149-4_2</a:t>
            </a:r>
          </a:p>
        </p:txBody>
      </p:sp>
    </p:spTree>
    <p:extLst>
      <p:ext uri="{BB962C8B-B14F-4D97-AF65-F5344CB8AC3E}">
        <p14:creationId xmlns:p14="http://schemas.microsoft.com/office/powerpoint/2010/main" val="291213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EF55-B484-1186-4299-B45F07C0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377" y="3232377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>
                <a:solidFill>
                  <a:srgbClr val="1A62B2"/>
                </a:solidFill>
                <a:latin typeface="Helvetica" pitchFamily="2" charset="0"/>
              </a:rPr>
              <a:t>Introduction to R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2F86948-AFBB-C0FF-5A66-E7781F57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14" y="3815071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solidFill>
                  <a:srgbClr val="7D7D83"/>
                </a:solidFill>
                <a:latin typeface="Helvetica" pitchFamily="2" charset="0"/>
              </a:rPr>
              <a:t>Clara Tang, Paul Blakely</a:t>
            </a:r>
          </a:p>
        </p:txBody>
      </p:sp>
      <p:pic>
        <p:nvPicPr>
          <p:cNvPr id="4" name="Picture 4" descr="R (programming language) - Wikipedia">
            <a:extLst>
              <a:ext uri="{FF2B5EF4-FFF2-40B4-BE49-F238E27FC236}">
                <a16:creationId xmlns:a16="http://schemas.microsoft.com/office/drawing/2014/main" id="{4879A993-CF22-20BF-0980-C3E0ABB1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8316" y="177567"/>
            <a:ext cx="1992293" cy="15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 (programming language) - Wikipedia">
            <a:extLst>
              <a:ext uri="{FF2B5EF4-FFF2-40B4-BE49-F238E27FC236}">
                <a16:creationId xmlns:a16="http://schemas.microsoft.com/office/drawing/2014/main" id="{1AE53905-9B49-280C-7535-2C88FDAE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9958" y="3918973"/>
            <a:ext cx="3387362" cy="26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954-2553-5438-FA89-C1104B28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en-HK" sz="4000" dirty="0">
                <a:solidFill>
                  <a:srgbClr val="246013"/>
                </a:solidFill>
                <a:effectLst/>
                <a:latin typeface="Helvetica" pitchFamily="2" charset="0"/>
              </a:rPr>
              <a:t>R programming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2B4C-2C32-EAE2-D677-C7826CC1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0"/>
            <a:ext cx="10515600" cy="922658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is a </a:t>
            </a:r>
            <a:r>
              <a:rPr lang="en-HK" b="0" i="0" dirty="0">
                <a:effectLst/>
                <a:highlight>
                  <a:srgbClr val="FFFFFF"/>
                </a:highlight>
                <a:latin typeface="Helvetica" pitchFamily="2" charset="0"/>
              </a:rPr>
              <a:t>programming language used for statistical computing and graphical presentation</a:t>
            </a:r>
          </a:p>
          <a:p>
            <a:endParaRPr lang="en-HK" b="0" i="0" dirty="0"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ros Cons Icon Cliparts, Stock Vector and Royalty Free Pros Cons Icon  Illustrations">
            <a:extLst>
              <a:ext uri="{FF2B5EF4-FFF2-40B4-BE49-F238E27FC236}">
                <a16:creationId xmlns:a16="http://schemas.microsoft.com/office/drawing/2014/main" id="{8FD3BEAD-3480-88E1-333B-4F7948A68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4" t="15905" r="10381" b="52857"/>
          <a:stretch/>
        </p:blipFill>
        <p:spPr bwMode="auto">
          <a:xfrm>
            <a:off x="2237103" y="2751991"/>
            <a:ext cx="1719943" cy="68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s Cons Icon Cliparts, Stock Vector and Royalty Free Pros Cons Icon  Illustrations">
            <a:extLst>
              <a:ext uri="{FF2B5EF4-FFF2-40B4-BE49-F238E27FC236}">
                <a16:creationId xmlns:a16="http://schemas.microsoft.com/office/drawing/2014/main" id="{D5112337-4EF1-62F6-2FFD-1687E6514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4" t="53173" r="10381" b="15589"/>
          <a:stretch/>
        </p:blipFill>
        <p:spPr bwMode="auto">
          <a:xfrm>
            <a:off x="7107660" y="2751991"/>
            <a:ext cx="1719943" cy="68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C006A8-ACDC-9803-2C49-683A5A84C445}"/>
              </a:ext>
            </a:extLst>
          </p:cNvPr>
          <p:cNvSpPr txBox="1">
            <a:spLocks/>
          </p:cNvSpPr>
          <p:nvPr/>
        </p:nvSpPr>
        <p:spPr>
          <a:xfrm>
            <a:off x="1929431" y="3638293"/>
            <a:ext cx="4516339" cy="281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HK" sz="2000" dirty="0">
                <a:highlight>
                  <a:srgbClr val="FFFFFF"/>
                </a:highlight>
                <a:latin typeface="Helvetica" pitchFamily="2" charset="0"/>
              </a:rPr>
              <a:t>Free, open source</a:t>
            </a:r>
          </a:p>
          <a:p>
            <a:pPr>
              <a:lnSpc>
                <a:spcPct val="150000"/>
              </a:lnSpc>
            </a:pPr>
            <a:r>
              <a:rPr lang="en-HK" sz="2000" dirty="0">
                <a:highlight>
                  <a:srgbClr val="FFFFFF"/>
                </a:highlight>
                <a:latin typeface="Helvetica" pitchFamily="2" charset="0"/>
              </a:rPr>
              <a:t>Platform Independent</a:t>
            </a:r>
          </a:p>
          <a:p>
            <a:pPr>
              <a:lnSpc>
                <a:spcPct val="150000"/>
              </a:lnSpc>
            </a:pPr>
            <a:r>
              <a:rPr lang="en-HK" sz="2000" dirty="0">
                <a:highlight>
                  <a:srgbClr val="FFFFFF"/>
                </a:highlight>
                <a:latin typeface="Helvetica" pitchFamily="2" charset="0"/>
              </a:rPr>
              <a:t>Lots of community-developed packages</a:t>
            </a:r>
          </a:p>
          <a:p>
            <a:pPr>
              <a:lnSpc>
                <a:spcPct val="150000"/>
              </a:lnSpc>
            </a:pPr>
            <a:endParaRPr lang="en-HK" sz="2000" dirty="0">
              <a:highlight>
                <a:srgbClr val="FFFFFF"/>
              </a:highlight>
              <a:latin typeface="Helvetica" pitchFamily="2" charset="0"/>
            </a:endParaRPr>
          </a:p>
        </p:txBody>
      </p:sp>
      <p:pic>
        <p:nvPicPr>
          <p:cNvPr id="3076" name="Picture 4" descr="Positive and Negative sign Icons in Fill and Outline Green and Red Color  2774831 Vector Art at Vecteezy">
            <a:extLst>
              <a:ext uri="{FF2B5EF4-FFF2-40B4-BE49-F238E27FC236}">
                <a16:creationId xmlns:a16="http://schemas.microsoft.com/office/drawing/2014/main" id="{E9E37C19-5933-BA8D-F98F-04FC2D43A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4" r="50000" b="-1"/>
          <a:stretch/>
        </p:blipFill>
        <p:spPr bwMode="auto">
          <a:xfrm>
            <a:off x="1793691" y="3767583"/>
            <a:ext cx="306457" cy="3103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Positive and Negative sign Icons in Fill and Outline Green and Red Color  2774831 Vector Art at Vecteezy">
            <a:extLst>
              <a:ext uri="{FF2B5EF4-FFF2-40B4-BE49-F238E27FC236}">
                <a16:creationId xmlns:a16="http://schemas.microsoft.com/office/drawing/2014/main" id="{6FF5A734-508F-3385-D36A-1473BA947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4" r="50000" b="-1"/>
          <a:stretch/>
        </p:blipFill>
        <p:spPr bwMode="auto">
          <a:xfrm>
            <a:off x="1793691" y="4351293"/>
            <a:ext cx="306457" cy="3103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4" descr="Positive and Negative sign Icons in Fill and Outline Green and Red Color  2774831 Vector Art at Vecteezy">
            <a:extLst>
              <a:ext uri="{FF2B5EF4-FFF2-40B4-BE49-F238E27FC236}">
                <a16:creationId xmlns:a16="http://schemas.microsoft.com/office/drawing/2014/main" id="{A7201977-80AE-ED1B-D2E0-2B44768E5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4" r="50000" b="-1"/>
          <a:stretch/>
        </p:blipFill>
        <p:spPr bwMode="auto">
          <a:xfrm>
            <a:off x="1793691" y="4948018"/>
            <a:ext cx="306457" cy="3103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BE264-D0BB-271B-D6BB-FA6FA00D29D4}"/>
              </a:ext>
            </a:extLst>
          </p:cNvPr>
          <p:cNvSpPr txBox="1">
            <a:spLocks/>
          </p:cNvSpPr>
          <p:nvPr/>
        </p:nvSpPr>
        <p:spPr>
          <a:xfrm>
            <a:off x="6647587" y="3652034"/>
            <a:ext cx="4516339" cy="281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HK" sz="2000" dirty="0">
                <a:highlight>
                  <a:srgbClr val="FFFFFF"/>
                </a:highlight>
                <a:latin typeface="Helvetica" pitchFamily="2" charset="0"/>
              </a:rPr>
              <a:t>Memory-intensive since objects are stored in physical memory</a:t>
            </a:r>
          </a:p>
          <a:p>
            <a:pPr>
              <a:lnSpc>
                <a:spcPct val="150000"/>
              </a:lnSpc>
            </a:pPr>
            <a:r>
              <a:rPr lang="en-HK" sz="2000" dirty="0">
                <a:highlight>
                  <a:srgbClr val="FFFFFF"/>
                </a:highlight>
                <a:latin typeface="Helvetica" pitchFamily="2" charset="0"/>
              </a:rPr>
              <a:t>Can be slow when compared to other languages like python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Positive and Negative sign Icons in Fill and Outline Green and Red Color  2774831 Vector Art at Vecteezy">
            <a:extLst>
              <a:ext uri="{FF2B5EF4-FFF2-40B4-BE49-F238E27FC236}">
                <a16:creationId xmlns:a16="http://schemas.microsoft.com/office/drawing/2014/main" id="{531DD56A-942F-4F54-5813-CDB403170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8" t="47591"/>
          <a:stretch/>
        </p:blipFill>
        <p:spPr bwMode="auto">
          <a:xfrm>
            <a:off x="6509348" y="3767583"/>
            <a:ext cx="306458" cy="31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ositive and Negative sign Icons in Fill and Outline Green and Red Color  2774831 Vector Art at Vecteezy">
            <a:extLst>
              <a:ext uri="{FF2B5EF4-FFF2-40B4-BE49-F238E27FC236}">
                <a16:creationId xmlns:a16="http://schemas.microsoft.com/office/drawing/2014/main" id="{06D5828F-6435-CEA5-C7CA-BFD44BC1E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8" t="47591"/>
          <a:stretch/>
        </p:blipFill>
        <p:spPr bwMode="auto">
          <a:xfrm>
            <a:off x="6509348" y="4828440"/>
            <a:ext cx="306458" cy="31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F042-BDC5-E9DC-850D-5509F98A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012" y="1524427"/>
            <a:ext cx="10515600" cy="47246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The R Graph Gallery: </a:t>
            </a:r>
            <a:r>
              <a:rPr lang="en-US" sz="2400" dirty="0">
                <a:solidFill>
                  <a:srgbClr val="007E83"/>
                </a:solidFill>
                <a:latin typeface="Helvetica" pitchFamily="2" charset="0"/>
                <a:hlinkClick r:id="rId3"/>
              </a:rPr>
              <a:t>https://r-graph-gallery.com/</a:t>
            </a:r>
            <a:endParaRPr lang="en-US" sz="2400" dirty="0">
              <a:solidFill>
                <a:srgbClr val="007E83"/>
              </a:solidFill>
              <a:latin typeface="Helvetica" pitchFamily="2" charset="0"/>
            </a:endParaRPr>
          </a:p>
          <a:p>
            <a:endParaRPr lang="en-US" sz="2400" dirty="0">
              <a:solidFill>
                <a:srgbClr val="007E83"/>
              </a:solidFill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ED183F-E0EC-99B4-265C-7B44E9CBE0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4000" dirty="0">
                <a:solidFill>
                  <a:srgbClr val="246013"/>
                </a:solidFill>
                <a:latin typeface="Helvetica" pitchFamily="2" charset="0"/>
              </a:rPr>
              <a:t>R programming : graphical representation</a:t>
            </a:r>
            <a:endParaRPr lang="en-US" sz="4000" dirty="0"/>
          </a:p>
        </p:txBody>
      </p:sp>
      <p:pic>
        <p:nvPicPr>
          <p:cNvPr id="4098" name="Picture 2" descr="r-graph-gallery.com | Graphing, Data visualization, Visualisation">
            <a:extLst>
              <a:ext uri="{FF2B5EF4-FFF2-40B4-BE49-F238E27FC236}">
                <a16:creationId xmlns:a16="http://schemas.microsoft.com/office/drawing/2014/main" id="{7F202AEB-F0C6-602A-7168-3BDCCA28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20086"/>
            <a:ext cx="3268457" cy="56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8C64B-8A8A-3906-97A2-72F760943CC3}"/>
              </a:ext>
            </a:extLst>
          </p:cNvPr>
          <p:cNvSpPr txBox="1"/>
          <p:nvPr/>
        </p:nvSpPr>
        <p:spPr>
          <a:xfrm>
            <a:off x="5583471" y="6331292"/>
            <a:ext cx="780032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E83"/>
                </a:solidFill>
                <a:latin typeface="Helvetica" pitchFamily="2" charset="0"/>
              </a:rPr>
              <a:t>https://</a:t>
            </a:r>
            <a:r>
              <a:rPr lang="en-US" sz="1500" dirty="0" err="1">
                <a:solidFill>
                  <a:srgbClr val="007E83"/>
                </a:solidFill>
                <a:latin typeface="Helvetica" pitchFamily="2" charset="0"/>
              </a:rPr>
              <a:t>bookdown.org</a:t>
            </a:r>
            <a:r>
              <a:rPr lang="en-US" sz="1500" dirty="0">
                <a:solidFill>
                  <a:srgbClr val="007E83"/>
                </a:solidFill>
                <a:latin typeface="Helvetica" pitchFamily="2" charset="0"/>
              </a:rPr>
              <a:t>/content/b298e479-b1ab-49fa-b83d-a57c2b034d49/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D29FC4-F950-4B05-DAF2-4AC6B118B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251" y="1936467"/>
            <a:ext cx="6964549" cy="39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ED183F-E0EC-99B4-265C-7B44E9CBE0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4000" dirty="0">
                <a:solidFill>
                  <a:srgbClr val="246013"/>
                </a:solidFill>
                <a:latin typeface="Helvetica" pitchFamily="2" charset="0"/>
              </a:rPr>
              <a:t>R programming : packages for data science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F042-BDC5-E9DC-850D-5509F98A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1353800" cy="4724681"/>
          </a:xfrm>
        </p:spPr>
        <p:txBody>
          <a:bodyPr/>
          <a:lstStyle/>
          <a:p>
            <a:r>
              <a:rPr lang="en-HK" dirty="0">
                <a:solidFill>
                  <a:srgbClr val="20794D"/>
                </a:solidFill>
                <a:latin typeface="Source Code Pro" panose="020F0502020204030204" pitchFamily="34" charset="0"/>
              </a:rPr>
              <a:t>Bioconductor</a:t>
            </a:r>
            <a:r>
              <a:rPr lang="en-HK" dirty="0">
                <a:solidFill>
                  <a:srgbClr val="262626"/>
                </a:solidFill>
                <a:effectLst/>
                <a:latin typeface="Helvetica" pitchFamily="2" charset="0"/>
              </a:rPr>
              <a:t> package platform for </a:t>
            </a:r>
            <a:r>
              <a:rPr lang="en-HK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genomics</a:t>
            </a:r>
            <a:r>
              <a:rPr lang="en-HK" dirty="0">
                <a:solidFill>
                  <a:srgbClr val="262626"/>
                </a:solidFill>
                <a:effectLst/>
                <a:latin typeface="Helvetica" pitchFamily="2" charset="0"/>
              </a:rPr>
              <a:t> data</a:t>
            </a:r>
          </a:p>
          <a:p>
            <a:pPr lvl="1"/>
            <a:r>
              <a:rPr lang="en-HK" dirty="0">
                <a:solidFill>
                  <a:srgbClr val="007E83"/>
                </a:solidFill>
                <a:effectLst/>
                <a:latin typeface="Helvetica" pitchFamily="2" charset="0"/>
                <a:hlinkClick r:id="rId2"/>
              </a:rPr>
              <a:t>https://www.bioconductor.org</a:t>
            </a:r>
            <a:endParaRPr lang="en-HK" dirty="0">
              <a:solidFill>
                <a:srgbClr val="007E83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20794D"/>
                </a:solidFill>
                <a:latin typeface="Source Code Pro" panose="020F0502020204030204" pitchFamily="34" charset="0"/>
              </a:rPr>
              <a:t>Seurat</a:t>
            </a: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: single cell data analysis</a:t>
            </a:r>
          </a:p>
          <a:p>
            <a:r>
              <a:rPr lang="en-US" dirty="0">
                <a:solidFill>
                  <a:srgbClr val="20794D"/>
                </a:solidFill>
                <a:latin typeface="Source Code Pro" panose="020F0502020204030204" pitchFamily="34" charset="0"/>
              </a:rPr>
              <a:t>caret</a:t>
            </a:r>
            <a:r>
              <a:rPr lang="en-US" dirty="0">
                <a:latin typeface="Helvetica" pitchFamily="2" charset="0"/>
              </a:rPr>
              <a:t> : </a:t>
            </a:r>
            <a:r>
              <a:rPr lang="en-HK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toolkit for machine learning</a:t>
            </a:r>
          </a:p>
          <a:p>
            <a:r>
              <a:rPr lang="en-HK" b="0" i="0" dirty="0" err="1">
                <a:solidFill>
                  <a:srgbClr val="20794D"/>
                </a:solidFill>
                <a:effectLst/>
                <a:latin typeface="Source Code Pro" panose="020F0502020204030204" pitchFamily="34" charset="0"/>
              </a:rPr>
              <a:t>tidymodels</a:t>
            </a:r>
            <a:endParaRPr lang="en-HK" b="0" i="0" dirty="0">
              <a:solidFill>
                <a:srgbClr val="20794D"/>
              </a:solidFill>
              <a:effectLst/>
              <a:latin typeface="Source Code Pro" panose="020F0502020204030204" pitchFamily="34" charset="0"/>
            </a:endParaRPr>
          </a:p>
          <a:p>
            <a:r>
              <a:rPr lang="en-HK" b="0" i="0" dirty="0" err="1">
                <a:solidFill>
                  <a:srgbClr val="20794D"/>
                </a:solidFill>
                <a:effectLst/>
                <a:latin typeface="Source Code Pro" panose="020F0502020204030204" pitchFamily="34" charset="0"/>
              </a:rPr>
              <a:t>Keras</a:t>
            </a:r>
            <a:endParaRPr lang="en-HK" dirty="0">
              <a:solidFill>
                <a:srgbClr val="20794D"/>
              </a:solidFill>
              <a:latin typeface="Source Code Pro" panose="020F0502020204030204" pitchFamily="34" charset="0"/>
            </a:endParaRPr>
          </a:p>
          <a:p>
            <a:pPr lvl="1"/>
            <a:r>
              <a:rPr lang="en-HK" dirty="0" err="1">
                <a:solidFill>
                  <a:srgbClr val="262626"/>
                </a:solidFill>
                <a:latin typeface="Helvetica" pitchFamily="2" charset="0"/>
              </a:rPr>
              <a:t>tensorflow</a:t>
            </a:r>
            <a:r>
              <a:rPr lang="en-HK" dirty="0">
                <a:solidFill>
                  <a:srgbClr val="262626"/>
                </a:solidFill>
                <a:latin typeface="Helvetica" pitchFamily="2" charset="0"/>
              </a:rPr>
              <a:t> for R</a:t>
            </a:r>
          </a:p>
          <a:p>
            <a:pPr lvl="1"/>
            <a:r>
              <a:rPr lang="en-HK" dirty="0">
                <a:solidFill>
                  <a:srgbClr val="262626"/>
                </a:solidFill>
                <a:latin typeface="Helvetica" pitchFamily="2" charset="0"/>
              </a:rPr>
              <a:t>deep learning API</a:t>
            </a:r>
          </a:p>
          <a:p>
            <a:endParaRPr lang="en-HK" b="0" i="0" dirty="0">
              <a:solidFill>
                <a:srgbClr val="20794D"/>
              </a:solidFill>
              <a:effectLst/>
              <a:latin typeface="Source Code Pro" panose="020F0502020204030204" pitchFamily="34" charset="0"/>
            </a:endParaRPr>
          </a:p>
          <a:p>
            <a:endParaRPr lang="en-HK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pPr marL="457200" lvl="1" indent="0">
              <a:buNone/>
            </a:pPr>
            <a:endParaRPr lang="en-HK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CAB67EF-12F4-5005-5979-768F52CE9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"/>
          <a:stretch/>
        </p:blipFill>
        <p:spPr bwMode="auto">
          <a:xfrm>
            <a:off x="5037367" y="3689116"/>
            <a:ext cx="6552896" cy="30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ret tutorial for machine learning in R | Step By Step Data Science">
            <a:extLst>
              <a:ext uri="{FF2B5EF4-FFF2-40B4-BE49-F238E27FC236}">
                <a16:creationId xmlns:a16="http://schemas.microsoft.com/office/drawing/2014/main" id="{6947D997-FFE4-5FD4-CBCF-BAAE04AD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79" y="2065105"/>
            <a:ext cx="2621349" cy="16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1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F042-BDC5-E9DC-850D-5509F98A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1353800" cy="4724681"/>
          </a:xfrm>
        </p:spPr>
        <p:txBody>
          <a:bodyPr/>
          <a:lstStyle/>
          <a:p>
            <a:r>
              <a:rPr lang="en-US" dirty="0">
                <a:solidFill>
                  <a:srgbClr val="20794D"/>
                </a:solidFill>
                <a:latin typeface="Source Code Pro" panose="020F0502020204030204" pitchFamily="34" charset="0"/>
              </a:rPr>
              <a:t>shiny</a:t>
            </a:r>
            <a:r>
              <a:rPr lang="en-US" dirty="0">
                <a:latin typeface="Helvetica" pitchFamily="2" charset="0"/>
              </a:rPr>
              <a:t>: create interactive web applications</a:t>
            </a:r>
          </a:p>
          <a:p>
            <a:endParaRPr lang="en-US" b="1" dirty="0">
              <a:latin typeface="Helvetica" pitchFamily="2" charset="0"/>
            </a:endParaRPr>
          </a:p>
          <a:p>
            <a:endParaRPr lang="en-US" b="1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ED183F-E0EC-99B4-265C-7B44E9CBE0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4000" dirty="0">
                <a:solidFill>
                  <a:srgbClr val="246013"/>
                </a:solidFill>
                <a:latin typeface="Helvetica" pitchFamily="2" charset="0"/>
              </a:rPr>
              <a:t>R programming : packages for data science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D3D5D-8F8A-1ACE-C115-66A5E087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17" y="2268169"/>
            <a:ext cx="7772400" cy="39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348</Words>
  <Application>Microsoft Office PowerPoint</Application>
  <PresentationFormat>Widescreen</PresentationFormat>
  <Paragraphs>63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Merriweather</vt:lpstr>
      <vt:lpstr>Source Code Pro</vt:lpstr>
      <vt:lpstr>Office Theme</vt:lpstr>
      <vt:lpstr>R and RStudio installation</vt:lpstr>
      <vt:lpstr>PowerPoint Presentation</vt:lpstr>
      <vt:lpstr>Bioinformatics workshop 2024</vt:lpstr>
      <vt:lpstr>Big Biomedical Data</vt:lpstr>
      <vt:lpstr>Introduction to R</vt:lpstr>
      <vt:lpstr>R programming</vt:lpstr>
      <vt:lpstr>PowerPoint Presentation</vt:lpstr>
      <vt:lpstr>PowerPoint Presentation</vt:lpstr>
      <vt:lpstr>PowerPoint Presentation</vt:lpstr>
      <vt:lpstr>R and RStudio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claratsm@gmail.com</dc:creator>
  <cp:lastModifiedBy>Clara Tang</cp:lastModifiedBy>
  <cp:revision>100</cp:revision>
  <dcterms:created xsi:type="dcterms:W3CDTF">2024-03-30T08:59:52Z</dcterms:created>
  <dcterms:modified xsi:type="dcterms:W3CDTF">2024-04-03T05:41:21Z</dcterms:modified>
</cp:coreProperties>
</file>