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3"/>
  </p:notesMasterIdLst>
  <p:sldIdLst>
    <p:sldId id="256" r:id="rId2"/>
    <p:sldId id="258" r:id="rId3"/>
    <p:sldId id="259" r:id="rId4"/>
    <p:sldId id="268" r:id="rId5"/>
    <p:sldId id="264" r:id="rId6"/>
    <p:sldId id="263" r:id="rId7"/>
    <p:sldId id="269" r:id="rId8"/>
    <p:sldId id="262" r:id="rId9"/>
    <p:sldId id="266" r:id="rId10"/>
    <p:sldId id="260"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008000"/>
    <a:srgbClr val="33CC33"/>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971" autoAdjust="0"/>
  </p:normalViewPr>
  <p:slideViewPr>
    <p:cSldViewPr>
      <p:cViewPr>
        <p:scale>
          <a:sx n="100" d="100"/>
          <a:sy n="100" d="100"/>
        </p:scale>
        <p:origin x="-135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543C8F-D305-452D-B313-E2E0AE732763}" type="datetimeFigureOut">
              <a:rPr lang="en-US" smtClean="0"/>
              <a:t>3/4/2014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A3DC0A-0F13-4D73-8F44-7A783FA67ED0}" type="slidenum">
              <a:rPr lang="en-US" smtClean="0"/>
              <a:t>‹#›</a:t>
            </a:fld>
            <a:endParaRPr lang="en-US"/>
          </a:p>
        </p:txBody>
      </p:sp>
    </p:spTree>
    <p:extLst>
      <p:ext uri="{BB962C8B-B14F-4D97-AF65-F5344CB8AC3E}">
        <p14:creationId xmlns:p14="http://schemas.microsoft.com/office/powerpoint/2010/main" val="1322677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Hello everyone, I am </a:t>
            </a:r>
            <a:r>
              <a:rPr lang="en-US" baseline="0" dirty="0" smtClean="0"/>
              <a:t>Marcel. </a:t>
            </a:r>
            <a:r>
              <a:rPr lang="en-US" baseline="0" dirty="0" smtClean="0"/>
              <a:t>I am the speaker for the Mango group.</a:t>
            </a:r>
          </a:p>
          <a:p>
            <a:r>
              <a:rPr lang="en-US" baseline="0" dirty="0" smtClean="0"/>
              <a:t>To show you our project plan, I will start with the background and how we progressed in the first few days.</a:t>
            </a:r>
          </a:p>
          <a:p>
            <a:r>
              <a:rPr lang="en-US" baseline="0" dirty="0" smtClean="0"/>
              <a:t>After the project kick-off, we will move on to the pipeline and our planning for the next two weeks</a:t>
            </a:r>
            <a:r>
              <a:rPr lang="en-US" baseline="0" dirty="0" smtClean="0"/>
              <a:t>. </a:t>
            </a:r>
          </a:p>
          <a:p>
            <a:r>
              <a:rPr lang="en-US" baseline="0" dirty="0" smtClean="0"/>
              <a:t>At the end of the presentation there is a moment to ask questions and discuss our approach.</a:t>
            </a:r>
            <a:endParaRPr lang="en-US" baseline="0" dirty="0" smtClean="0"/>
          </a:p>
          <a:p>
            <a:r>
              <a:rPr lang="en-US" dirty="0" smtClean="0"/>
              <a:t>But first, lets move on to the background</a:t>
            </a:r>
            <a:endParaRPr lang="en-US" dirty="0"/>
          </a:p>
        </p:txBody>
      </p:sp>
      <p:sp>
        <p:nvSpPr>
          <p:cNvPr id="4" name="Slide Number Placeholder 3"/>
          <p:cNvSpPr>
            <a:spLocks noGrp="1"/>
          </p:cNvSpPr>
          <p:nvPr>
            <p:ph type="sldNum" sz="quarter" idx="10"/>
          </p:nvPr>
        </p:nvSpPr>
        <p:spPr/>
        <p:txBody>
          <a:bodyPr/>
          <a:lstStyle/>
          <a:p>
            <a:fld id="{99A3DC0A-0F13-4D73-8F44-7A783FA67ED0}" type="slidenum">
              <a:rPr lang="en-US" smtClean="0"/>
              <a:t>2</a:t>
            </a:fld>
            <a:endParaRPr lang="en-US"/>
          </a:p>
        </p:txBody>
      </p:sp>
    </p:spTree>
    <p:extLst>
      <p:ext uri="{BB962C8B-B14F-4D97-AF65-F5344CB8AC3E}">
        <p14:creationId xmlns:p14="http://schemas.microsoft.com/office/powerpoint/2010/main" val="1712229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A3DC0A-0F13-4D73-8F44-7A783FA67ED0}" type="slidenum">
              <a:rPr lang="en-US" smtClean="0"/>
              <a:t>11</a:t>
            </a:fld>
            <a:endParaRPr lang="en-US"/>
          </a:p>
        </p:txBody>
      </p:sp>
    </p:spTree>
    <p:extLst>
      <p:ext uri="{BB962C8B-B14F-4D97-AF65-F5344CB8AC3E}">
        <p14:creationId xmlns:p14="http://schemas.microsoft.com/office/powerpoint/2010/main" val="2252985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could select from two projects, differential expression and co-expression. Since</a:t>
            </a:r>
            <a:r>
              <a:rPr lang="en-US" baseline="0" dirty="0" smtClean="0"/>
              <a:t> we thought differential expression was interesting, we selected this project.</a:t>
            </a:r>
            <a:r>
              <a:rPr lang="en-US" dirty="0" smtClean="0"/>
              <a:t> Even</a:t>
            </a:r>
            <a:r>
              <a:rPr lang="en-US" baseline="0" dirty="0" smtClean="0"/>
              <a:t> though it was suggested that we find datasets from published papers, we selected the provided dataset of yeast. We selected this dataset because we are convinced </a:t>
            </a:r>
            <a:r>
              <a:rPr lang="en-US" baseline="0" dirty="0" smtClean="0"/>
              <a:t>our coaches validated </a:t>
            </a:r>
            <a:r>
              <a:rPr lang="en-US" baseline="0" dirty="0" smtClean="0"/>
              <a:t>the provided </a:t>
            </a:r>
            <a:r>
              <a:rPr lang="en-US" baseline="0" dirty="0" smtClean="0"/>
              <a:t>datasets. Therefore, </a:t>
            </a:r>
            <a:r>
              <a:rPr lang="en-US" baseline="0" dirty="0" smtClean="0"/>
              <a:t>we will use </a:t>
            </a:r>
            <a:r>
              <a:rPr lang="en-US" baseline="0" dirty="0" smtClean="0"/>
              <a:t>these datasets </a:t>
            </a:r>
            <a:r>
              <a:rPr lang="en-US" baseline="0" dirty="0" smtClean="0"/>
              <a:t>to test our final pipeline.</a:t>
            </a:r>
          </a:p>
          <a:p>
            <a:endParaRPr lang="en-US" baseline="0" dirty="0" smtClean="0"/>
          </a:p>
          <a:p>
            <a:r>
              <a:rPr lang="en-US" dirty="0" smtClean="0"/>
              <a:t>So what did we do in the first few days?</a:t>
            </a:r>
          </a:p>
          <a:p>
            <a:r>
              <a:rPr lang="en-US" dirty="0" smtClean="0"/>
              <a:t>We started </a:t>
            </a:r>
            <a:r>
              <a:rPr lang="en-US" dirty="0" smtClean="0"/>
              <a:t>on Friday </a:t>
            </a:r>
            <a:r>
              <a:rPr lang="en-US" dirty="0" smtClean="0"/>
              <a:t>by looking at the</a:t>
            </a:r>
            <a:r>
              <a:rPr lang="en-US" baseline="0" dirty="0" smtClean="0"/>
              <a:t> biological aspects of the pipeline</a:t>
            </a:r>
            <a:r>
              <a:rPr lang="en-US" baseline="0" dirty="0" smtClean="0"/>
              <a:t>. </a:t>
            </a:r>
            <a:r>
              <a:rPr lang="en-US" baseline="0" dirty="0" smtClean="0"/>
              <a:t>At this point we only prior knowledge from the previous </a:t>
            </a:r>
            <a:r>
              <a:rPr lang="en-US" baseline="0" dirty="0" smtClean="0"/>
              <a:t>courses. </a:t>
            </a:r>
            <a:r>
              <a:rPr lang="en-US" baseline="0" dirty="0" smtClean="0"/>
              <a:t>Therefore, we could </a:t>
            </a:r>
            <a:r>
              <a:rPr lang="en-US" baseline="0" dirty="0" smtClean="0"/>
              <a:t>think </a:t>
            </a:r>
            <a:r>
              <a:rPr lang="en-US" baseline="0" dirty="0" smtClean="0"/>
              <a:t>broadly about the pipeline’s requirements. </a:t>
            </a:r>
            <a:r>
              <a:rPr lang="en-US" baseline="0" dirty="0" smtClean="0"/>
              <a:t>The </a:t>
            </a:r>
            <a:r>
              <a:rPr lang="en-US" baseline="0" dirty="0" smtClean="0"/>
              <a:t>final product of this discussion will be discussed later. After constructing our </a:t>
            </a:r>
            <a:r>
              <a:rPr lang="en-US" baseline="0" dirty="0" smtClean="0"/>
              <a:t>pipeline</a:t>
            </a:r>
            <a:r>
              <a:rPr lang="en-US" baseline="0" dirty="0" smtClean="0"/>
              <a:t>, we assigned priorities to each part of the pipeline using the </a:t>
            </a:r>
            <a:r>
              <a:rPr lang="en-US" baseline="0" dirty="0" err="1" smtClean="0"/>
              <a:t>MoSCoW</a:t>
            </a:r>
            <a:r>
              <a:rPr lang="en-US" baseline="0" dirty="0" smtClean="0"/>
              <a:t> approach as discussed by Harm and shown on the slide.</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9A3DC0A-0F13-4D73-8F44-7A783FA67ED0}" type="slidenum">
              <a:rPr lang="en-US" smtClean="0"/>
              <a:t>3</a:t>
            </a:fld>
            <a:endParaRPr lang="en-US"/>
          </a:p>
        </p:txBody>
      </p:sp>
    </p:spTree>
    <p:extLst>
      <p:ext uri="{BB962C8B-B14F-4D97-AF65-F5344CB8AC3E}">
        <p14:creationId xmlns:p14="http://schemas.microsoft.com/office/powerpoint/2010/main" val="78428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could select from two projects, differential expression and co-expression. Since</a:t>
            </a:r>
            <a:r>
              <a:rPr lang="en-US" baseline="0" dirty="0" smtClean="0"/>
              <a:t> we thought differential expression was interesting, we selected this project.</a:t>
            </a:r>
            <a:r>
              <a:rPr lang="en-US" dirty="0" smtClean="0"/>
              <a:t> Even</a:t>
            </a:r>
            <a:r>
              <a:rPr lang="en-US" baseline="0" dirty="0" smtClean="0"/>
              <a:t> though it was suggested that we find datasets from published papers, we selected the provided dataset of yeast. We selected this dataset because we are convinced </a:t>
            </a:r>
            <a:r>
              <a:rPr lang="en-US" baseline="0" dirty="0" smtClean="0"/>
              <a:t>our coaches validated </a:t>
            </a:r>
            <a:r>
              <a:rPr lang="en-US" baseline="0" dirty="0" smtClean="0"/>
              <a:t>the provided </a:t>
            </a:r>
            <a:r>
              <a:rPr lang="en-US" baseline="0" dirty="0" smtClean="0"/>
              <a:t>datasets. Therefore, </a:t>
            </a:r>
            <a:r>
              <a:rPr lang="en-US" baseline="0" dirty="0" smtClean="0"/>
              <a:t>we will use </a:t>
            </a:r>
            <a:r>
              <a:rPr lang="en-US" baseline="0" dirty="0" smtClean="0"/>
              <a:t>these datasets </a:t>
            </a:r>
            <a:r>
              <a:rPr lang="en-US" baseline="0" dirty="0" smtClean="0"/>
              <a:t>to test our final pipeline.</a:t>
            </a:r>
          </a:p>
          <a:p>
            <a:endParaRPr lang="en-US" baseline="0" dirty="0" smtClean="0"/>
          </a:p>
          <a:p>
            <a:r>
              <a:rPr lang="en-US" dirty="0" smtClean="0"/>
              <a:t>So what did we do in the first few days?</a:t>
            </a:r>
          </a:p>
          <a:p>
            <a:r>
              <a:rPr lang="en-US" dirty="0" smtClean="0"/>
              <a:t>We started </a:t>
            </a:r>
            <a:r>
              <a:rPr lang="en-US" dirty="0" smtClean="0"/>
              <a:t>on Friday </a:t>
            </a:r>
            <a:r>
              <a:rPr lang="en-US" dirty="0" smtClean="0"/>
              <a:t>by looking at the</a:t>
            </a:r>
            <a:r>
              <a:rPr lang="en-US" baseline="0" dirty="0" smtClean="0"/>
              <a:t> biological aspects of the pipeline</a:t>
            </a:r>
            <a:r>
              <a:rPr lang="en-US" baseline="0" dirty="0" smtClean="0"/>
              <a:t>. </a:t>
            </a:r>
            <a:r>
              <a:rPr lang="en-US" baseline="0" dirty="0" smtClean="0"/>
              <a:t>At this point we only prior knowledge from the previous </a:t>
            </a:r>
            <a:r>
              <a:rPr lang="en-US" baseline="0" dirty="0" smtClean="0"/>
              <a:t>courses. </a:t>
            </a:r>
            <a:r>
              <a:rPr lang="en-US" baseline="0" dirty="0" smtClean="0"/>
              <a:t>Therefore, we could </a:t>
            </a:r>
            <a:r>
              <a:rPr lang="en-US" baseline="0" dirty="0" smtClean="0"/>
              <a:t>think </a:t>
            </a:r>
            <a:r>
              <a:rPr lang="en-US" baseline="0" dirty="0" smtClean="0"/>
              <a:t>broadly about the pipeline’s requirements. </a:t>
            </a:r>
            <a:r>
              <a:rPr lang="en-US" baseline="0" dirty="0" smtClean="0"/>
              <a:t>The </a:t>
            </a:r>
            <a:r>
              <a:rPr lang="en-US" baseline="0" dirty="0" smtClean="0"/>
              <a:t>final product of this discussion will be discussed later. After constructing our </a:t>
            </a:r>
            <a:r>
              <a:rPr lang="en-US" baseline="0" dirty="0" smtClean="0"/>
              <a:t>pipeline</a:t>
            </a:r>
            <a:r>
              <a:rPr lang="en-US" baseline="0" dirty="0" smtClean="0"/>
              <a:t>, we assigned priorities to each part of the pipeline using the </a:t>
            </a:r>
            <a:r>
              <a:rPr lang="en-US" baseline="0" dirty="0" err="1" smtClean="0"/>
              <a:t>MoSCoW</a:t>
            </a:r>
            <a:r>
              <a:rPr lang="en-US" baseline="0" dirty="0" smtClean="0"/>
              <a:t> approach as discussed by Harm and shown on the slide.</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9A3DC0A-0F13-4D73-8F44-7A783FA67ED0}" type="slidenum">
              <a:rPr lang="en-US" smtClean="0"/>
              <a:t>4</a:t>
            </a:fld>
            <a:endParaRPr lang="en-US"/>
          </a:p>
        </p:txBody>
      </p:sp>
    </p:spTree>
    <p:extLst>
      <p:ext uri="{BB962C8B-B14F-4D97-AF65-F5344CB8AC3E}">
        <p14:creationId xmlns:p14="http://schemas.microsoft.com/office/powerpoint/2010/main" val="78428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we expect to have a tight schedule, we tried to strip-off</a:t>
            </a:r>
            <a:r>
              <a:rPr lang="en-US" baseline="0" dirty="0" smtClean="0"/>
              <a:t> all the unnecessary features leading to the MUST list as shown on the slide. Essential requirements of the pipeline remains. The initial </a:t>
            </a:r>
            <a:r>
              <a:rPr lang="en-US" baseline="0" dirty="0" err="1" smtClean="0"/>
              <a:t>dataformating</a:t>
            </a:r>
            <a:r>
              <a:rPr lang="en-US" baseline="0" dirty="0" smtClean="0"/>
              <a:t>, quality control, quality improvement, mapping, read counting, data normalization, DE and enrichment. In which enrichment is providing an output consisting of a basic list with genes which are enriched.</a:t>
            </a:r>
          </a:p>
          <a:p>
            <a:endParaRPr lang="en-US" baseline="0" dirty="0" smtClean="0"/>
          </a:p>
          <a:p>
            <a:r>
              <a:rPr lang="en-US" baseline="0" dirty="0" smtClean="0"/>
              <a:t>Because we want to create a feasible pipeline we should chose appropriate software, however this is not a MUST since we most likely create a pipeline using less efficient software. Moreover, you can spend a lot of time discussion which software is the best for each step. Making it a thesis project while your add it. Therefore, this is moved to the should list.</a:t>
            </a:r>
          </a:p>
          <a:p>
            <a:r>
              <a:rPr lang="en-US" baseline="0" dirty="0" smtClean="0"/>
              <a:t>Then we have checking the quality of the mapping. Since we wish to improve the output, we included enrichment again to include GO terms and functions of the enriched genes.</a:t>
            </a:r>
          </a:p>
          <a:p>
            <a:r>
              <a:rPr lang="en-US" baseline="0" dirty="0" smtClean="0"/>
              <a:t>Possibly add output functions for the R package </a:t>
            </a:r>
            <a:r>
              <a:rPr lang="en-US" baseline="0" dirty="0" err="1" smtClean="0"/>
              <a:t>bioconductor</a:t>
            </a:r>
            <a:r>
              <a:rPr lang="en-US" baseline="0" dirty="0" smtClean="0"/>
              <a:t>.</a:t>
            </a:r>
          </a:p>
          <a:p>
            <a:endParaRPr lang="en-US" baseline="0" dirty="0" smtClean="0"/>
          </a:p>
          <a:p>
            <a:r>
              <a:rPr lang="en-US" baseline="0" dirty="0" smtClean="0"/>
              <a:t>Then we are left with a COULD list we could make if we have time left. Due to the time pressure, we haven’t spend time on the WOULD list.</a:t>
            </a:r>
          </a:p>
          <a:p>
            <a:endParaRPr lang="en-US" baseline="0" dirty="0" smtClean="0"/>
          </a:p>
          <a:p>
            <a:r>
              <a:rPr lang="en-US" baseline="0" dirty="0" smtClean="0"/>
              <a:t>We will now continue to our proposed pipeline</a:t>
            </a:r>
          </a:p>
        </p:txBody>
      </p:sp>
      <p:sp>
        <p:nvSpPr>
          <p:cNvPr id="4" name="Slide Number Placeholder 3"/>
          <p:cNvSpPr>
            <a:spLocks noGrp="1"/>
          </p:cNvSpPr>
          <p:nvPr>
            <p:ph type="sldNum" sz="quarter" idx="10"/>
          </p:nvPr>
        </p:nvSpPr>
        <p:spPr/>
        <p:txBody>
          <a:bodyPr/>
          <a:lstStyle/>
          <a:p>
            <a:fld id="{99A3DC0A-0F13-4D73-8F44-7A783FA67ED0}" type="slidenum">
              <a:rPr lang="en-US" smtClean="0"/>
              <a:t>5</a:t>
            </a:fld>
            <a:endParaRPr lang="en-US"/>
          </a:p>
        </p:txBody>
      </p:sp>
    </p:spTree>
    <p:extLst>
      <p:ext uri="{BB962C8B-B14F-4D97-AF65-F5344CB8AC3E}">
        <p14:creationId xmlns:p14="http://schemas.microsoft.com/office/powerpoint/2010/main" val="2122666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 the weekend we studied</a:t>
            </a:r>
            <a:r>
              <a:rPr lang="en-US" baseline="0" dirty="0" smtClean="0"/>
              <a:t> several articles under which “Differential gene and transcript expression analysis of RNA-</a:t>
            </a:r>
            <a:r>
              <a:rPr lang="en-US" baseline="0" dirty="0" err="1" smtClean="0"/>
              <a:t>seq</a:t>
            </a:r>
            <a:r>
              <a:rPr lang="en-US" baseline="0" dirty="0" smtClean="0"/>
              <a:t> experiments with </a:t>
            </a:r>
            <a:r>
              <a:rPr lang="en-US" baseline="0" dirty="0" err="1" smtClean="0"/>
              <a:t>TopHat</a:t>
            </a:r>
            <a:r>
              <a:rPr lang="en-US" baseline="0" dirty="0" smtClean="0"/>
              <a:t> and Cufflinks”. In this article the following protocol is proposed. However, when we compare their protocol to our proposed pipeline we found it to be missing a few steps. One such step is the quality control of the input data. After studying their protocol, we constructed </a:t>
            </a:r>
            <a:r>
              <a:rPr lang="en-US" baseline="0" dirty="0" smtClean="0"/>
              <a:t>the draft </a:t>
            </a:r>
            <a:r>
              <a:rPr lang="en-US" baseline="0" dirty="0" smtClean="0"/>
              <a:t>backbone for our pipeline, as shown on the right.</a:t>
            </a:r>
          </a:p>
          <a:p>
            <a:endParaRPr lang="en-US" baseline="0" dirty="0" smtClean="0"/>
          </a:p>
          <a:p>
            <a:r>
              <a:rPr lang="en-US" baseline="0" dirty="0" smtClean="0"/>
              <a:t>Firstly we want to illustrate that the control group and test group are processed separately in the first few steps. Moreover, we added the quality control of the input files. The alignment and mapping remains the same. The final part of the pipeline backbone is split up in a list of differentially expressed genes and two optional automated tasks for identifying enriched functions…</a:t>
            </a:r>
          </a:p>
          <a:p>
            <a:endParaRPr lang="en-US" baseline="0" dirty="0" smtClean="0"/>
          </a:p>
          <a:p>
            <a:r>
              <a:rPr lang="en-US" baseline="0" dirty="0" smtClean="0"/>
              <a:t>Now that we have our plan, it’s time to consider ways to keep track of our progress and development </a:t>
            </a:r>
            <a:r>
              <a:rPr lang="en-US" baseline="0" dirty="0" smtClean="0"/>
              <a:t>environments.</a:t>
            </a:r>
            <a:endParaRPr lang="en-US" baseline="0" dirty="0" smtClean="0"/>
          </a:p>
        </p:txBody>
      </p:sp>
      <p:sp>
        <p:nvSpPr>
          <p:cNvPr id="4" name="Slide Number Placeholder 3"/>
          <p:cNvSpPr>
            <a:spLocks noGrp="1"/>
          </p:cNvSpPr>
          <p:nvPr>
            <p:ph type="sldNum" sz="quarter" idx="10"/>
          </p:nvPr>
        </p:nvSpPr>
        <p:spPr/>
        <p:txBody>
          <a:bodyPr/>
          <a:lstStyle/>
          <a:p>
            <a:fld id="{99A3DC0A-0F13-4D73-8F44-7A783FA67ED0}" type="slidenum">
              <a:rPr lang="en-US" smtClean="0"/>
              <a:t>6</a:t>
            </a:fld>
            <a:endParaRPr lang="en-US"/>
          </a:p>
        </p:txBody>
      </p:sp>
    </p:spTree>
    <p:extLst>
      <p:ext uri="{BB962C8B-B14F-4D97-AF65-F5344CB8AC3E}">
        <p14:creationId xmlns:p14="http://schemas.microsoft.com/office/powerpoint/2010/main" val="1610183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9A3DC0A-0F13-4D73-8F44-7A783FA67ED0}" type="slidenum">
              <a:rPr lang="en-US" smtClean="0"/>
              <a:t>7</a:t>
            </a:fld>
            <a:endParaRPr lang="en-US"/>
          </a:p>
        </p:txBody>
      </p:sp>
    </p:spTree>
    <p:extLst>
      <p:ext uri="{BB962C8B-B14F-4D97-AF65-F5344CB8AC3E}">
        <p14:creationId xmlns:p14="http://schemas.microsoft.com/office/powerpoint/2010/main" val="78428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took a close look at the deadlines and decided that we only have this week to create all the coding. </a:t>
            </a:r>
            <a:r>
              <a:rPr lang="en-US" dirty="0" err="1" smtClean="0"/>
              <a:t>Bassicly</a:t>
            </a:r>
            <a:r>
              <a:rPr lang="en-US" dirty="0" smtClean="0"/>
              <a:t> </a:t>
            </a:r>
            <a:r>
              <a:rPr lang="en-US" dirty="0" smtClean="0"/>
              <a:t>next week is </a:t>
            </a:r>
            <a:r>
              <a:rPr lang="en-US" dirty="0" err="1" smtClean="0"/>
              <a:t>buggfixing</a:t>
            </a:r>
            <a:r>
              <a:rPr lang="en-US" dirty="0" smtClean="0"/>
              <a:t>,</a:t>
            </a:r>
            <a:r>
              <a:rPr lang="en-US" baseline="0" dirty="0" smtClean="0"/>
              <a:t> report and manual writing. After this we could still add some features. Since we have the version control, we will make a </a:t>
            </a:r>
            <a:r>
              <a:rPr lang="en-US" baseline="0" dirty="0" err="1" smtClean="0"/>
              <a:t>tagg</a:t>
            </a:r>
            <a:r>
              <a:rPr lang="en-US" baseline="0" dirty="0" smtClean="0"/>
              <a:t> once we are confident with our pipeline. Which means, we create a point in the version control to which we can always return if we make errors. </a:t>
            </a:r>
          </a:p>
          <a:p>
            <a:endParaRPr lang="en-US" baseline="0" dirty="0" smtClean="0"/>
          </a:p>
          <a:p>
            <a:r>
              <a:rPr lang="en-US" baseline="0" dirty="0" smtClean="0"/>
              <a:t>To give you insight how we control our progress we have to take a look in our project time management system.</a:t>
            </a:r>
          </a:p>
        </p:txBody>
      </p:sp>
      <p:sp>
        <p:nvSpPr>
          <p:cNvPr id="4" name="Slide Number Placeholder 3"/>
          <p:cNvSpPr>
            <a:spLocks noGrp="1"/>
          </p:cNvSpPr>
          <p:nvPr>
            <p:ph type="sldNum" sz="quarter" idx="10"/>
          </p:nvPr>
        </p:nvSpPr>
        <p:spPr/>
        <p:txBody>
          <a:bodyPr/>
          <a:lstStyle/>
          <a:p>
            <a:fld id="{99A3DC0A-0F13-4D73-8F44-7A783FA67ED0}" type="slidenum">
              <a:rPr lang="en-US" smtClean="0"/>
              <a:t>8</a:t>
            </a:fld>
            <a:endParaRPr lang="en-US"/>
          </a:p>
        </p:txBody>
      </p:sp>
    </p:spTree>
    <p:extLst>
      <p:ext uri="{BB962C8B-B14F-4D97-AF65-F5344CB8AC3E}">
        <p14:creationId xmlns:p14="http://schemas.microsoft.com/office/powerpoint/2010/main" val="2687406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keep a tight track of our progress and time we created trial accounts at liquidplanner.com. Here everyone can include check lists and estimate how much time they need for their time. This gives grip on managing tasks to reach the deadlines and outline intermediate deploys.</a:t>
            </a:r>
          </a:p>
          <a:p>
            <a:endParaRPr lang="en-US" baseline="0" dirty="0" smtClean="0"/>
          </a:p>
          <a:p>
            <a:r>
              <a:rPr lang="en-US" baseline="0" dirty="0" smtClean="0"/>
              <a:t>So where are we now?</a:t>
            </a:r>
          </a:p>
        </p:txBody>
      </p:sp>
      <p:sp>
        <p:nvSpPr>
          <p:cNvPr id="4" name="Slide Number Placeholder 3"/>
          <p:cNvSpPr>
            <a:spLocks noGrp="1"/>
          </p:cNvSpPr>
          <p:nvPr>
            <p:ph type="sldNum" sz="quarter" idx="10"/>
          </p:nvPr>
        </p:nvSpPr>
        <p:spPr/>
        <p:txBody>
          <a:bodyPr/>
          <a:lstStyle/>
          <a:p>
            <a:fld id="{99A3DC0A-0F13-4D73-8F44-7A783FA67ED0}" type="slidenum">
              <a:rPr lang="en-US" smtClean="0"/>
              <a:t>9</a:t>
            </a:fld>
            <a:endParaRPr lang="en-US"/>
          </a:p>
        </p:txBody>
      </p:sp>
    </p:spTree>
    <p:extLst>
      <p:ext uri="{BB962C8B-B14F-4D97-AF65-F5344CB8AC3E}">
        <p14:creationId xmlns:p14="http://schemas.microsoft.com/office/powerpoint/2010/main" val="2687406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Right now we are running the suggested protocol</a:t>
            </a:r>
            <a:r>
              <a:rPr lang="en-US" baseline="0" dirty="0" smtClean="0"/>
              <a:t> from “Differential gene and transcript expression analysis of RNA-</a:t>
            </a:r>
            <a:r>
              <a:rPr lang="en-US" baseline="0" dirty="0" err="1" smtClean="0"/>
              <a:t>seq</a:t>
            </a:r>
            <a:r>
              <a:rPr lang="en-US" baseline="0" dirty="0" smtClean="0"/>
              <a:t> experiments with </a:t>
            </a:r>
            <a:r>
              <a:rPr lang="en-US" baseline="0" dirty="0" err="1" smtClean="0"/>
              <a:t>TopHat</a:t>
            </a:r>
            <a:r>
              <a:rPr lang="en-US" baseline="0" dirty="0" smtClean="0"/>
              <a:t> and Cufflinks”.</a:t>
            </a:r>
            <a:endParaRPr lang="en-US" dirty="0"/>
          </a:p>
        </p:txBody>
      </p:sp>
      <p:sp>
        <p:nvSpPr>
          <p:cNvPr id="4" name="Slide Number Placeholder 3"/>
          <p:cNvSpPr>
            <a:spLocks noGrp="1"/>
          </p:cNvSpPr>
          <p:nvPr>
            <p:ph type="sldNum" sz="quarter" idx="10"/>
          </p:nvPr>
        </p:nvSpPr>
        <p:spPr/>
        <p:txBody>
          <a:bodyPr/>
          <a:lstStyle/>
          <a:p>
            <a:fld id="{99A3DC0A-0F13-4D73-8F44-7A783FA67ED0}" type="slidenum">
              <a:rPr lang="en-US" smtClean="0"/>
              <a:t>10</a:t>
            </a:fld>
            <a:endParaRPr lang="en-US"/>
          </a:p>
        </p:txBody>
      </p:sp>
    </p:spTree>
    <p:extLst>
      <p:ext uri="{BB962C8B-B14F-4D97-AF65-F5344CB8AC3E}">
        <p14:creationId xmlns:p14="http://schemas.microsoft.com/office/powerpoint/2010/main" val="2252985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366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71024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37557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38703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7713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40426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08178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8415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55796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60461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83638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1288959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gif"/></Relationships>
</file>

<file path=ppt/slides/_rels/slide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1828800"/>
            <a:ext cx="5867400" cy="990600"/>
          </a:xfrm>
        </p:spPr>
        <p:txBody>
          <a:bodyPr>
            <a:normAutofit fontScale="90000"/>
          </a:bodyPr>
          <a:lstStyle/>
          <a:p>
            <a:r>
              <a:rPr lang="en-US" b="1"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Pipeline For </a:t>
            </a:r>
            <a:r>
              <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D</a:t>
            </a:r>
            <a:r>
              <a:rPr lang="en-US" b="1"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ifferential Expression</a:t>
            </a:r>
            <a:br>
              <a:rPr lang="en-US" b="1"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endParaRPr lang="en-US" b="1" dirty="0">
              <a:latin typeface="Aharoni" panose="02010803020104030203" pitchFamily="2" charset="-79"/>
              <a:cs typeface="Aharoni" panose="02010803020104030203" pitchFamily="2" charset="-79"/>
            </a:endParaRPr>
          </a:p>
        </p:txBody>
      </p:sp>
      <p:sp>
        <p:nvSpPr>
          <p:cNvPr id="3" name="Subtitle 2"/>
          <p:cNvSpPr>
            <a:spLocks noGrp="1"/>
          </p:cNvSpPr>
          <p:nvPr>
            <p:ph type="subTitle" idx="1"/>
          </p:nvPr>
        </p:nvSpPr>
        <p:spPr>
          <a:xfrm>
            <a:off x="2856309" y="3352800"/>
            <a:ext cx="2819400" cy="381000"/>
          </a:xfrm>
        </p:spPr>
        <p:txBody>
          <a:bodyPr>
            <a:normAutofit fontScale="70000" lnSpcReduction="20000"/>
          </a:bodyPr>
          <a:lstStyle/>
          <a:p>
            <a:r>
              <a:rPr lang="en-US" b="1" dirty="0" smtClean="0">
                <a:solidFill>
                  <a:schemeClr val="tx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by</a:t>
            </a:r>
            <a:endParaRPr lang="en-US" b="1" dirty="0">
              <a:solidFill>
                <a:schemeClr val="tx1"/>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5" name="Title 1"/>
          <p:cNvSpPr txBox="1">
            <a:spLocks/>
          </p:cNvSpPr>
          <p:nvPr/>
        </p:nvSpPr>
        <p:spPr>
          <a:xfrm>
            <a:off x="3198018" y="5181600"/>
            <a:ext cx="2059782" cy="609600"/>
          </a:xfrm>
          <a:prstGeom prst="rect">
            <a:avLst/>
          </a:prstGeom>
        </p:spPr>
        <p:txBody>
          <a:bodyPr vert="horz" lIns="91440" tIns="45720" rIns="91440" bIns="45720" rtlCol="0" anchor="b">
            <a:normAutofit fontScale="47500" lnSpcReduction="20000"/>
          </a:bodyPr>
          <a:lst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a:lstStyle>
          <a:p>
            <a:pPr algn="l"/>
            <a:r>
              <a:rPr lang="en-US"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       </a:t>
            </a:r>
            <a:r>
              <a:rPr lang="en-US" sz="6500"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Mango</a:t>
            </a:r>
            <a:endParaRPr lang="en-US" sz="6500"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pic>
        <p:nvPicPr>
          <p:cNvPr id="6" name="Picture 3" descr="C:\Users\destreek\Downloads\1-140219130T0.gif"/>
          <p:cNvPicPr>
            <a:picLocks noChangeAspect="1" noChangeArrowheads="1" noCrop="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7600" y="3913188"/>
            <a:ext cx="1065609" cy="1420813"/>
          </a:xfrm>
          <a:prstGeom prst="rect">
            <a:avLst/>
          </a:prstGeom>
          <a:solidFill>
            <a:schemeClr val="bg2">
              <a:lumMod val="75000"/>
            </a:schemeClr>
          </a:solidFill>
        </p:spPr>
      </p:pic>
    </p:spTree>
    <p:extLst>
      <p:ext uri="{BB962C8B-B14F-4D97-AF65-F5344CB8AC3E}">
        <p14:creationId xmlns:p14="http://schemas.microsoft.com/office/powerpoint/2010/main" val="3119406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04800"/>
            <a:ext cx="8305800" cy="533400"/>
          </a:xfrm>
        </p:spPr>
        <p:txBody>
          <a:bodyPr>
            <a:normAutofit fontScale="90000"/>
          </a:bodyPr>
          <a:lstStyle/>
          <a:p>
            <a:r>
              <a:rPr lang="en-US" b="1"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Project-progress</a:t>
            </a:r>
            <a:endPar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2" name="Content Placeholder 1"/>
          <p:cNvSpPr>
            <a:spLocks noGrp="1"/>
          </p:cNvSpPr>
          <p:nvPr>
            <p:ph idx="1"/>
          </p:nvPr>
        </p:nvSpPr>
        <p:spPr>
          <a:xfrm>
            <a:off x="457200" y="1447800"/>
            <a:ext cx="8229600" cy="5181599"/>
          </a:xfrm>
        </p:spPr>
        <p:txBody>
          <a:bodyPr>
            <a:normAutofit/>
          </a:bodyPr>
          <a:lstStyle/>
          <a:p>
            <a:r>
              <a:rPr lang="en-US" sz="3600" b="1" dirty="0"/>
              <a:t>Run suggested protocol on server 15</a:t>
            </a:r>
          </a:p>
          <a:p>
            <a:pPr lvl="1"/>
            <a:r>
              <a:rPr lang="en-US" sz="3200" dirty="0"/>
              <a:t>Become familiar with the </a:t>
            </a:r>
            <a:r>
              <a:rPr lang="en-US" sz="3200" dirty="0" smtClean="0"/>
              <a:t>different components of the pipeline and the pipeline as a whole</a:t>
            </a:r>
            <a:endParaRPr lang="en-US" sz="3200" dirty="0"/>
          </a:p>
          <a:p>
            <a:pPr lvl="1"/>
            <a:r>
              <a:rPr lang="en-US" sz="3200" dirty="0"/>
              <a:t>Evaluate it for backbone usage</a:t>
            </a:r>
          </a:p>
          <a:p>
            <a:pPr lvl="1"/>
            <a:r>
              <a:rPr lang="en-US" sz="3200" dirty="0"/>
              <a:t>Creating a set of training files we can use to program each individual step</a:t>
            </a:r>
          </a:p>
          <a:p>
            <a:pPr lvl="1"/>
            <a:r>
              <a:rPr lang="en-US" sz="3200" dirty="0" smtClean="0"/>
              <a:t>Compare the </a:t>
            </a:r>
            <a:r>
              <a:rPr lang="en-US" sz="3200" dirty="0"/>
              <a:t>scientific results from the paper</a:t>
            </a:r>
          </a:p>
        </p:txBody>
      </p:sp>
      <p:sp>
        <p:nvSpPr>
          <p:cNvPr id="5" name="Title 1"/>
          <p:cNvSpPr txBox="1">
            <a:spLocks/>
          </p:cNvSpPr>
          <p:nvPr/>
        </p:nvSpPr>
        <p:spPr>
          <a:xfrm>
            <a:off x="190500" y="908050"/>
            <a:ext cx="1828800" cy="304800"/>
          </a:xfrm>
          <a:prstGeom prst="rect">
            <a:avLst/>
          </a:prstGeom>
        </p:spPr>
        <p:txBody>
          <a:bodyPr vert="horz" lIns="91440" tIns="45720" rIns="91440" bIns="45720" rtlCol="0" anchor="b">
            <a:normAutofit fontScale="55000" lnSpcReduction="20000"/>
          </a:bodyPr>
          <a:lst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a:lstStyle>
          <a:p>
            <a:pPr algn="l"/>
            <a:r>
              <a:rPr lang="en-US"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Mango</a:t>
            </a:r>
            <a:endParaRPr lang="en-US"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pic>
        <p:nvPicPr>
          <p:cNvPr id="6" name="Picture 3" descr="C:\Users\destreek\Downloads\1-140219130T0.gif"/>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01600"/>
            <a:ext cx="604837" cy="80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77744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04800"/>
            <a:ext cx="8305800" cy="533400"/>
          </a:xfrm>
        </p:spPr>
        <p:txBody>
          <a:bodyPr>
            <a:normAutofit fontScale="90000"/>
          </a:bodyPr>
          <a:lstStyle/>
          <a:p>
            <a:r>
              <a:rPr lang="en-US" b="1"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End</a:t>
            </a:r>
            <a:endPar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2" name="Content Placeholder 1"/>
          <p:cNvSpPr>
            <a:spLocks noGrp="1"/>
          </p:cNvSpPr>
          <p:nvPr>
            <p:ph idx="1"/>
          </p:nvPr>
        </p:nvSpPr>
        <p:spPr>
          <a:xfrm>
            <a:off x="457200" y="1219201"/>
            <a:ext cx="8229600" cy="5181599"/>
          </a:xfrm>
        </p:spPr>
        <p:txBody>
          <a:bodyPr anchor="t"/>
          <a:lstStyle/>
          <a:p>
            <a:r>
              <a:rPr lang="en-US" sz="3200" b="1" dirty="0" smtClean="0"/>
              <a:t>Now let’s go!</a:t>
            </a:r>
            <a:endParaRPr lang="en-US" sz="3200" b="1" dirty="0"/>
          </a:p>
        </p:txBody>
      </p:sp>
      <p:sp>
        <p:nvSpPr>
          <p:cNvPr id="5" name="Title 1"/>
          <p:cNvSpPr txBox="1">
            <a:spLocks/>
          </p:cNvSpPr>
          <p:nvPr/>
        </p:nvSpPr>
        <p:spPr>
          <a:xfrm>
            <a:off x="190500" y="908050"/>
            <a:ext cx="1828800" cy="304800"/>
          </a:xfrm>
          <a:prstGeom prst="rect">
            <a:avLst/>
          </a:prstGeom>
        </p:spPr>
        <p:txBody>
          <a:bodyPr vert="horz" lIns="91440" tIns="45720" rIns="91440" bIns="45720" rtlCol="0" anchor="b">
            <a:normAutofit fontScale="55000" lnSpcReduction="20000"/>
          </a:bodyPr>
          <a:lst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a:lstStyle>
          <a:p>
            <a:pPr algn="l"/>
            <a:r>
              <a:rPr lang="en-US"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Mango</a:t>
            </a:r>
            <a:endParaRPr lang="en-US"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pic>
        <p:nvPicPr>
          <p:cNvPr id="6" name="Picture 3" descr="C:\Users\destreek\Downloads\1-140219130T0.gif"/>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01600"/>
            <a:ext cx="604837" cy="80645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C:\Users\destreek\Downloads\1-140219130R9.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1212850"/>
            <a:ext cx="3810000" cy="526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04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58775"/>
            <a:ext cx="8305800" cy="533400"/>
          </a:xfrm>
        </p:spPr>
        <p:txBody>
          <a:bodyPr>
            <a:normAutofit fontScale="90000"/>
          </a:bodyPr>
          <a:lstStyle/>
          <a:p>
            <a:r>
              <a:rPr lang="en-US"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Introduction</a:t>
            </a:r>
            <a:endParaRPr lang="en-US"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2" name="Content Placeholder 1"/>
          <p:cNvSpPr>
            <a:spLocks noGrp="1"/>
          </p:cNvSpPr>
          <p:nvPr>
            <p:ph idx="1"/>
          </p:nvPr>
        </p:nvSpPr>
        <p:spPr>
          <a:xfrm>
            <a:off x="1104900" y="1828800"/>
            <a:ext cx="8229600" cy="5181599"/>
          </a:xfrm>
        </p:spPr>
        <p:txBody>
          <a:bodyPr/>
          <a:lstStyle/>
          <a:p>
            <a:r>
              <a:rPr lang="en-US" sz="2800" b="1" dirty="0" smtClean="0"/>
              <a:t>Background</a:t>
            </a:r>
          </a:p>
          <a:p>
            <a:r>
              <a:rPr lang="en-US" sz="2800" b="1" dirty="0" smtClean="0"/>
              <a:t>Project kick-off</a:t>
            </a:r>
          </a:p>
          <a:p>
            <a:r>
              <a:rPr lang="en-US" sz="2800" b="1" dirty="0" smtClean="0"/>
              <a:t>Pipeline</a:t>
            </a:r>
          </a:p>
          <a:p>
            <a:r>
              <a:rPr lang="en-US" sz="2800" b="1" dirty="0" smtClean="0"/>
              <a:t>Planning</a:t>
            </a:r>
          </a:p>
          <a:p>
            <a:r>
              <a:rPr lang="en-US" sz="2800" b="1" dirty="0" smtClean="0"/>
              <a:t>Discussion</a:t>
            </a:r>
          </a:p>
          <a:p>
            <a:endParaRPr lang="en-US" dirty="0" smtClean="0"/>
          </a:p>
          <a:p>
            <a:endParaRPr lang="en-US" dirty="0"/>
          </a:p>
        </p:txBody>
      </p:sp>
      <p:sp>
        <p:nvSpPr>
          <p:cNvPr id="5" name="Title 1"/>
          <p:cNvSpPr txBox="1">
            <a:spLocks/>
          </p:cNvSpPr>
          <p:nvPr/>
        </p:nvSpPr>
        <p:spPr>
          <a:xfrm>
            <a:off x="190500" y="908050"/>
            <a:ext cx="1828800" cy="304800"/>
          </a:xfrm>
          <a:prstGeom prst="rect">
            <a:avLst/>
          </a:prstGeom>
        </p:spPr>
        <p:txBody>
          <a:bodyPr vert="horz" lIns="91440" tIns="45720" rIns="91440" bIns="45720" rtlCol="0" anchor="b">
            <a:normAutofit fontScale="55000" lnSpcReduction="20000"/>
          </a:bodyPr>
          <a:lst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a:lstStyle>
          <a:p>
            <a:pPr algn="l"/>
            <a:r>
              <a:rPr lang="en-US"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Mango</a:t>
            </a:r>
            <a:endParaRPr lang="en-US"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pic>
        <p:nvPicPr>
          <p:cNvPr id="6" name="Picture 3" descr="C:\Users\destreek\Downloads\1-140219130T0.gif"/>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01600"/>
            <a:ext cx="604837" cy="806450"/>
          </a:xfrm>
          <a:prstGeom prst="rect">
            <a:avLst/>
          </a:prstGeom>
          <a:solidFill>
            <a:schemeClr val="bg2">
              <a:lumMod val="75000"/>
            </a:schemeClr>
          </a:solidFill>
        </p:spPr>
      </p:pic>
    </p:spTree>
    <p:extLst>
      <p:ext uri="{BB962C8B-B14F-4D97-AF65-F5344CB8AC3E}">
        <p14:creationId xmlns:p14="http://schemas.microsoft.com/office/powerpoint/2010/main" val="796942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3375" y="368300"/>
            <a:ext cx="8305800" cy="533400"/>
          </a:xfrm>
        </p:spPr>
        <p:txBody>
          <a:bodyPr>
            <a:normAutofit fontScale="90000"/>
          </a:bodyPr>
          <a:lstStyle/>
          <a:p>
            <a:r>
              <a:rPr lang="en-US" b="1"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Background</a:t>
            </a:r>
            <a:endPar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2" name="Content Placeholder 1"/>
          <p:cNvSpPr>
            <a:spLocks noGrp="1"/>
          </p:cNvSpPr>
          <p:nvPr>
            <p:ph idx="1"/>
          </p:nvPr>
        </p:nvSpPr>
        <p:spPr>
          <a:xfrm>
            <a:off x="457200" y="1295400"/>
            <a:ext cx="8229600" cy="5181599"/>
          </a:xfrm>
        </p:spPr>
        <p:txBody>
          <a:bodyPr/>
          <a:lstStyle/>
          <a:p>
            <a:pPr marL="0" indent="0">
              <a:buNone/>
            </a:pPr>
            <a:endParaRPr lang="en-US" sz="2800" dirty="0" smtClean="0"/>
          </a:p>
          <a:p>
            <a:r>
              <a:rPr lang="en-US" sz="2800" b="1" dirty="0" smtClean="0"/>
              <a:t>Project: Differential gene expression in </a:t>
            </a:r>
            <a:r>
              <a:rPr lang="en-US" sz="2800" b="1" dirty="0" smtClean="0"/>
              <a:t>yeast</a:t>
            </a:r>
          </a:p>
          <a:p>
            <a:pPr lvl="1"/>
            <a:r>
              <a:rPr lang="en-US" dirty="0" smtClean="0"/>
              <a:t>Training dataset: published paper</a:t>
            </a:r>
          </a:p>
          <a:p>
            <a:pPr lvl="1"/>
            <a:r>
              <a:rPr lang="en-US" dirty="0" smtClean="0"/>
              <a:t>Test dataset</a:t>
            </a:r>
            <a:r>
              <a:rPr lang="en-US" smtClean="0"/>
              <a:t>: Yeast</a:t>
            </a:r>
            <a:endParaRPr lang="en-US" dirty="0" smtClean="0"/>
          </a:p>
        </p:txBody>
      </p:sp>
      <p:sp>
        <p:nvSpPr>
          <p:cNvPr id="4" name="Title 1"/>
          <p:cNvSpPr txBox="1">
            <a:spLocks/>
          </p:cNvSpPr>
          <p:nvPr/>
        </p:nvSpPr>
        <p:spPr>
          <a:xfrm>
            <a:off x="190500" y="908050"/>
            <a:ext cx="1828800" cy="304800"/>
          </a:xfrm>
          <a:prstGeom prst="rect">
            <a:avLst/>
          </a:prstGeom>
        </p:spPr>
        <p:txBody>
          <a:bodyPr vert="horz" lIns="91440" tIns="45720" rIns="91440" bIns="45720" rtlCol="0" anchor="b">
            <a:normAutofit fontScale="55000" lnSpcReduction="20000"/>
          </a:bodyPr>
          <a:lst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a:lstStyle>
          <a:p>
            <a:pPr algn="l"/>
            <a:r>
              <a:rPr lang="en-US"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Mango</a:t>
            </a:r>
            <a:endParaRPr lang="en-US"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pic>
        <p:nvPicPr>
          <p:cNvPr id="3075" name="Picture 3" descr="C:\Users\destreek\Downloads\1-140219130T0.gif"/>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01600"/>
            <a:ext cx="604837" cy="806450"/>
          </a:xfrm>
          <a:prstGeom prst="rect">
            <a:avLst/>
          </a:prstGeom>
          <a:solidFill>
            <a:schemeClr val="bg2">
              <a:lumMod val="75000"/>
            </a:schemeClr>
          </a:solidFill>
        </p:spPr>
      </p:pic>
    </p:spTree>
    <p:extLst>
      <p:ext uri="{BB962C8B-B14F-4D97-AF65-F5344CB8AC3E}">
        <p14:creationId xmlns:p14="http://schemas.microsoft.com/office/powerpoint/2010/main" val="8926735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3375" y="368300"/>
            <a:ext cx="8305800" cy="533400"/>
          </a:xfrm>
        </p:spPr>
        <p:txBody>
          <a:bodyPr>
            <a:normAutofit fontScale="90000"/>
          </a:bodyPr>
          <a:lstStyle/>
          <a:p>
            <a:r>
              <a:rPr lang="en-US" b="1"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Project kickoff</a:t>
            </a:r>
            <a:endPar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2" name="Content Placeholder 1"/>
          <p:cNvSpPr>
            <a:spLocks noGrp="1"/>
          </p:cNvSpPr>
          <p:nvPr>
            <p:ph idx="1"/>
          </p:nvPr>
        </p:nvSpPr>
        <p:spPr>
          <a:xfrm>
            <a:off x="457200" y="1295400"/>
            <a:ext cx="8229600" cy="5181599"/>
          </a:xfrm>
        </p:spPr>
        <p:txBody>
          <a:bodyPr/>
          <a:lstStyle/>
          <a:p>
            <a:r>
              <a:rPr lang="en-US" sz="2800" b="1" dirty="0" smtClean="0"/>
              <a:t>Discussed</a:t>
            </a:r>
            <a:r>
              <a:rPr lang="en-US" sz="2800" b="1" dirty="0"/>
              <a:t>:</a:t>
            </a:r>
            <a:endParaRPr lang="en-US" sz="3600" b="1" dirty="0"/>
          </a:p>
          <a:p>
            <a:pPr lvl="1"/>
            <a:r>
              <a:rPr lang="en-US" sz="2800" dirty="0"/>
              <a:t>Biological framework of the pipeline</a:t>
            </a:r>
          </a:p>
          <a:p>
            <a:pPr lvl="1"/>
            <a:r>
              <a:rPr lang="en-US" sz="2800" dirty="0"/>
              <a:t>Assign priorities to the parts of the </a:t>
            </a:r>
            <a:r>
              <a:rPr lang="en-US" sz="2800" dirty="0" smtClean="0"/>
              <a:t>pipeline</a:t>
            </a:r>
          </a:p>
          <a:p>
            <a:pPr lvl="1"/>
            <a:r>
              <a:rPr lang="en-US" sz="2800" dirty="0" smtClean="0"/>
              <a:t>Draft planning</a:t>
            </a:r>
          </a:p>
          <a:p>
            <a:pPr lvl="1"/>
            <a:r>
              <a:rPr lang="en-US" sz="2800" dirty="0" smtClean="0"/>
              <a:t>Source control and project management</a:t>
            </a:r>
          </a:p>
          <a:p>
            <a:endParaRPr lang="en-US" dirty="0"/>
          </a:p>
        </p:txBody>
      </p:sp>
      <p:sp>
        <p:nvSpPr>
          <p:cNvPr id="4" name="Title 1"/>
          <p:cNvSpPr txBox="1">
            <a:spLocks/>
          </p:cNvSpPr>
          <p:nvPr/>
        </p:nvSpPr>
        <p:spPr>
          <a:xfrm>
            <a:off x="190500" y="908050"/>
            <a:ext cx="1828800" cy="304800"/>
          </a:xfrm>
          <a:prstGeom prst="rect">
            <a:avLst/>
          </a:prstGeom>
        </p:spPr>
        <p:txBody>
          <a:bodyPr vert="horz" lIns="91440" tIns="45720" rIns="91440" bIns="45720" rtlCol="0" anchor="b">
            <a:normAutofit fontScale="55000" lnSpcReduction="20000"/>
          </a:bodyPr>
          <a:lst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a:lstStyle>
          <a:p>
            <a:pPr algn="l"/>
            <a:r>
              <a:rPr lang="en-US"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Mango</a:t>
            </a:r>
            <a:endParaRPr lang="en-US"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pic>
        <p:nvPicPr>
          <p:cNvPr id="3075" name="Picture 3" descr="C:\Users\destreek\Downloads\1-140219130T0.gif"/>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01600"/>
            <a:ext cx="604837" cy="806450"/>
          </a:xfrm>
          <a:prstGeom prst="rect">
            <a:avLst/>
          </a:prstGeom>
          <a:solidFill>
            <a:schemeClr val="bg2">
              <a:lumMod val="75000"/>
            </a:schemeClr>
          </a:solidFill>
        </p:spPr>
      </p:pic>
    </p:spTree>
    <p:extLst>
      <p:ext uri="{BB962C8B-B14F-4D97-AF65-F5344CB8AC3E}">
        <p14:creationId xmlns:p14="http://schemas.microsoft.com/office/powerpoint/2010/main" val="373676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10"/>
                                        <p:tgtEl>
                                          <p:spTgt spid="2">
                                            <p:txEl>
                                              <p:pRg st="1" end="1"/>
                                            </p:txEl>
                                          </p:spTgt>
                                        </p:tgtEl>
                                        <p:attrNameLst>
                                          <p:attrName>style.fontWeight</p:attrName>
                                        </p:attrNameLst>
                                      </p:cBhvr>
                                      <p:to>
                                        <p:strVal val="bold"/>
                                      </p:to>
                                    </p:set>
                                  </p:childTnLst>
                                </p:cTn>
                              </p:par>
                              <p:par>
                                <p:cTn id="7" presetID="15" presetClass="emph" presetSubtype="0" nodeType="withEffect">
                                  <p:stCondLst>
                                    <p:cond delay="0"/>
                                  </p:stCondLst>
                                  <p:iterate type="lt">
                                    <p:tmAbs val="25"/>
                                  </p:iterate>
                                  <p:childTnLst>
                                    <p:set>
                                      <p:cBhvr override="childStyle">
                                        <p:cTn id="8" dur="10"/>
                                        <p:tgtEl>
                                          <p:spTgt spid="2">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04800"/>
            <a:ext cx="8305800" cy="533400"/>
          </a:xfrm>
        </p:spPr>
        <p:txBody>
          <a:bodyPr>
            <a:normAutofit fontScale="90000"/>
          </a:bodyPr>
          <a:lstStyle/>
          <a:p>
            <a:r>
              <a:rPr lang="en-US" b="1"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Project-progress</a:t>
            </a:r>
            <a:endPar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2" name="Content Placeholder 1"/>
          <p:cNvSpPr>
            <a:spLocks noGrp="1"/>
          </p:cNvSpPr>
          <p:nvPr>
            <p:ph idx="1"/>
          </p:nvPr>
        </p:nvSpPr>
        <p:spPr>
          <a:xfrm>
            <a:off x="273177" y="1447800"/>
            <a:ext cx="8229600" cy="5105400"/>
          </a:xfrm>
        </p:spPr>
        <p:txBody>
          <a:bodyPr numCol="3" anchor="t">
            <a:normAutofit/>
          </a:bodyPr>
          <a:lstStyle/>
          <a:p>
            <a:pPr marL="228600" lvl="1" indent="0">
              <a:buNone/>
            </a:pPr>
            <a:r>
              <a:rPr lang="en-GB" sz="2000" dirty="0" smtClean="0"/>
              <a:t>MUST</a:t>
            </a:r>
          </a:p>
          <a:p>
            <a:pPr lvl="1"/>
            <a:r>
              <a:rPr lang="en-GB" sz="2000" dirty="0" smtClean="0">
                <a:solidFill>
                  <a:srgbClr val="0000CC"/>
                </a:solidFill>
              </a:rPr>
              <a:t>Data </a:t>
            </a:r>
            <a:r>
              <a:rPr lang="en-GB" sz="2000" dirty="0">
                <a:solidFill>
                  <a:srgbClr val="0000CC"/>
                </a:solidFill>
              </a:rPr>
              <a:t>format</a:t>
            </a:r>
            <a:endParaRPr lang="en-US" sz="2000" dirty="0">
              <a:solidFill>
                <a:srgbClr val="0000CC"/>
              </a:solidFill>
            </a:endParaRPr>
          </a:p>
          <a:p>
            <a:pPr lvl="1"/>
            <a:r>
              <a:rPr lang="en-GB" sz="2000" dirty="0">
                <a:solidFill>
                  <a:srgbClr val="0000CC"/>
                </a:solidFill>
              </a:rPr>
              <a:t>Quality </a:t>
            </a:r>
            <a:r>
              <a:rPr lang="en-GB" sz="2000" dirty="0" smtClean="0">
                <a:solidFill>
                  <a:srgbClr val="0000CC"/>
                </a:solidFill>
              </a:rPr>
              <a:t>control</a:t>
            </a:r>
            <a:endParaRPr lang="en-US" sz="2000" dirty="0">
              <a:solidFill>
                <a:srgbClr val="0000CC"/>
              </a:solidFill>
            </a:endParaRPr>
          </a:p>
          <a:p>
            <a:pPr lvl="1"/>
            <a:r>
              <a:rPr lang="en-GB" sz="2000" dirty="0">
                <a:solidFill>
                  <a:srgbClr val="0000CC"/>
                </a:solidFill>
              </a:rPr>
              <a:t>Quality </a:t>
            </a:r>
            <a:r>
              <a:rPr lang="en-GB" sz="2000" dirty="0" smtClean="0">
                <a:solidFill>
                  <a:srgbClr val="0000CC"/>
                </a:solidFill>
              </a:rPr>
              <a:t>improvement</a:t>
            </a:r>
            <a:endParaRPr lang="en-US" sz="2000" dirty="0">
              <a:solidFill>
                <a:srgbClr val="0000CC"/>
              </a:solidFill>
            </a:endParaRPr>
          </a:p>
          <a:p>
            <a:pPr lvl="1"/>
            <a:r>
              <a:rPr lang="en-GB" sz="2000" dirty="0" smtClean="0">
                <a:solidFill>
                  <a:srgbClr val="FF0000"/>
                </a:solidFill>
              </a:rPr>
              <a:t>Mapping</a:t>
            </a:r>
          </a:p>
          <a:p>
            <a:pPr lvl="1"/>
            <a:r>
              <a:rPr lang="en-GB" sz="2000" dirty="0" smtClean="0">
                <a:solidFill>
                  <a:srgbClr val="008000"/>
                </a:solidFill>
              </a:rPr>
              <a:t>Count reads</a:t>
            </a:r>
          </a:p>
          <a:p>
            <a:pPr lvl="1"/>
            <a:r>
              <a:rPr lang="en-GB" sz="2000" dirty="0" smtClean="0">
                <a:solidFill>
                  <a:srgbClr val="008000"/>
                </a:solidFill>
              </a:rPr>
              <a:t>Data normalization</a:t>
            </a:r>
          </a:p>
          <a:p>
            <a:pPr lvl="1"/>
            <a:r>
              <a:rPr lang="en-GB" sz="2000" dirty="0" smtClean="0">
                <a:solidFill>
                  <a:schemeClr val="accent6">
                    <a:lumMod val="75000"/>
                  </a:schemeClr>
                </a:solidFill>
              </a:rPr>
              <a:t>Differential </a:t>
            </a:r>
            <a:r>
              <a:rPr lang="en-GB" sz="2000" dirty="0">
                <a:solidFill>
                  <a:schemeClr val="accent6">
                    <a:lumMod val="75000"/>
                  </a:schemeClr>
                </a:solidFill>
              </a:rPr>
              <a:t>expression  </a:t>
            </a:r>
            <a:endParaRPr lang="en-GB" sz="2000" dirty="0" smtClean="0">
              <a:solidFill>
                <a:schemeClr val="accent6">
                  <a:lumMod val="75000"/>
                </a:schemeClr>
              </a:solidFill>
            </a:endParaRPr>
          </a:p>
          <a:p>
            <a:pPr lvl="1"/>
            <a:r>
              <a:rPr lang="en-GB" sz="2000" dirty="0" smtClean="0">
                <a:solidFill>
                  <a:srgbClr val="CC0099"/>
                </a:solidFill>
              </a:rPr>
              <a:t>Enrichment</a:t>
            </a:r>
            <a:endParaRPr lang="en-US" sz="2400" dirty="0">
              <a:solidFill>
                <a:srgbClr val="CC0099"/>
              </a:solidFill>
            </a:endParaRPr>
          </a:p>
          <a:p>
            <a:pPr marL="0" indent="0">
              <a:buNone/>
            </a:pPr>
            <a:endParaRPr lang="en-GB" sz="1200" dirty="0" smtClean="0"/>
          </a:p>
          <a:p>
            <a:pPr marL="0" indent="0">
              <a:buNone/>
            </a:pPr>
            <a:r>
              <a:rPr lang="en-GB" sz="1200" b="1" dirty="0" smtClean="0">
                <a:solidFill>
                  <a:srgbClr val="0000CC"/>
                </a:solidFill>
              </a:rPr>
              <a:t>GEERT </a:t>
            </a:r>
            <a:r>
              <a:rPr lang="en-GB" sz="1200" b="1" dirty="0" smtClean="0"/>
              <a:t>– </a:t>
            </a:r>
            <a:r>
              <a:rPr lang="en-GB" sz="1200" b="1" dirty="0" smtClean="0">
                <a:solidFill>
                  <a:srgbClr val="FF0000"/>
                </a:solidFill>
              </a:rPr>
              <a:t>NIKOLAOS</a:t>
            </a:r>
            <a:r>
              <a:rPr lang="en-GB" sz="1200" b="1" dirty="0" smtClean="0"/>
              <a:t> – </a:t>
            </a:r>
            <a:r>
              <a:rPr lang="en-GB" sz="1200" b="1" dirty="0" smtClean="0">
                <a:solidFill>
                  <a:srgbClr val="008000"/>
                </a:solidFill>
              </a:rPr>
              <a:t>ADITHI</a:t>
            </a:r>
            <a:r>
              <a:rPr lang="en-GB" sz="1200" b="1" dirty="0" smtClean="0"/>
              <a:t> – </a:t>
            </a:r>
            <a:r>
              <a:rPr lang="en-GB" sz="1200" b="1" dirty="0" smtClean="0">
                <a:solidFill>
                  <a:schemeClr val="accent6">
                    <a:lumMod val="75000"/>
                  </a:schemeClr>
                </a:solidFill>
              </a:rPr>
              <a:t>MARCEL</a:t>
            </a:r>
            <a:r>
              <a:rPr lang="en-GB" sz="1200" b="1" dirty="0" smtClean="0"/>
              <a:t> - </a:t>
            </a:r>
            <a:r>
              <a:rPr lang="en-GB" sz="1200" b="1" dirty="0" smtClean="0">
                <a:solidFill>
                  <a:srgbClr val="CC0099"/>
                </a:solidFill>
              </a:rPr>
              <a:t>NICK</a:t>
            </a:r>
            <a:endParaRPr lang="en-GB" sz="1200" b="1" dirty="0">
              <a:solidFill>
                <a:srgbClr val="CC0099"/>
              </a:solidFill>
            </a:endParaRPr>
          </a:p>
          <a:p>
            <a:pPr marL="0" indent="0">
              <a:buNone/>
            </a:pPr>
            <a:endParaRPr lang="en-GB" sz="1200" dirty="0" smtClean="0"/>
          </a:p>
          <a:p>
            <a:pPr marL="0" indent="0">
              <a:buNone/>
            </a:pPr>
            <a:r>
              <a:rPr lang="en-GB" sz="2000" dirty="0" smtClean="0"/>
              <a:t>SHOULD</a:t>
            </a:r>
          </a:p>
          <a:p>
            <a:r>
              <a:rPr lang="en-GB" sz="2000" dirty="0"/>
              <a:t>Chose appropriate software for:</a:t>
            </a:r>
            <a:endParaRPr lang="en-US" sz="2000" dirty="0"/>
          </a:p>
          <a:p>
            <a:pPr lvl="1"/>
            <a:r>
              <a:rPr lang="en-GB" sz="2000" dirty="0"/>
              <a:t>Mapping</a:t>
            </a:r>
            <a:endParaRPr lang="en-US" sz="2000" dirty="0"/>
          </a:p>
          <a:p>
            <a:pPr lvl="1"/>
            <a:r>
              <a:rPr lang="en-GB" sz="2000" dirty="0"/>
              <a:t>Count reads</a:t>
            </a:r>
            <a:endParaRPr lang="en-US" sz="2000" dirty="0"/>
          </a:p>
          <a:p>
            <a:pPr lvl="1"/>
            <a:r>
              <a:rPr lang="en-GB" sz="2000" dirty="0"/>
              <a:t>Normalization</a:t>
            </a:r>
            <a:endParaRPr lang="en-US" sz="2000" dirty="0"/>
          </a:p>
          <a:p>
            <a:r>
              <a:rPr lang="en-GB" sz="2000" dirty="0"/>
              <a:t>Mapping quality</a:t>
            </a:r>
            <a:endParaRPr lang="en-US" sz="2000" dirty="0"/>
          </a:p>
          <a:p>
            <a:r>
              <a:rPr lang="en-GB" sz="2000" dirty="0" smtClean="0"/>
              <a:t>Enrichment</a:t>
            </a:r>
            <a:endParaRPr lang="en-US" sz="2000" dirty="0"/>
          </a:p>
          <a:p>
            <a:r>
              <a:rPr lang="en-GB" sz="2000" dirty="0" err="1" smtClean="0"/>
              <a:t>Bioconductor</a:t>
            </a:r>
            <a:endParaRPr lang="en-US" sz="2000" dirty="0" smtClean="0"/>
          </a:p>
          <a:p>
            <a:endParaRPr lang="en-US" sz="2800" dirty="0" smtClean="0"/>
          </a:p>
          <a:p>
            <a:endParaRPr lang="en-US" sz="2800" dirty="0"/>
          </a:p>
          <a:p>
            <a:endParaRPr lang="en-US" sz="2800" dirty="0" smtClean="0"/>
          </a:p>
          <a:p>
            <a:pPr marL="0" lvl="0" indent="0">
              <a:buNone/>
            </a:pPr>
            <a:endParaRPr lang="en-GB" sz="1200" dirty="0" smtClean="0"/>
          </a:p>
          <a:p>
            <a:pPr marL="0" lvl="0" indent="0">
              <a:buNone/>
            </a:pPr>
            <a:r>
              <a:rPr lang="en-GB" sz="2000" dirty="0" smtClean="0"/>
              <a:t>COULD </a:t>
            </a:r>
            <a:r>
              <a:rPr lang="en-GB" sz="2000" dirty="0"/>
              <a:t>(future</a:t>
            </a:r>
            <a:r>
              <a:rPr lang="en-GB" sz="2000" dirty="0" smtClean="0"/>
              <a:t>)</a:t>
            </a:r>
          </a:p>
          <a:p>
            <a:r>
              <a:rPr lang="en-GB" sz="2000" dirty="0" smtClean="0"/>
              <a:t>Output comparison:</a:t>
            </a:r>
          </a:p>
          <a:p>
            <a:pPr lvl="1"/>
            <a:r>
              <a:rPr lang="en-GB" sz="2000" dirty="0" smtClean="0"/>
              <a:t>Aligner</a:t>
            </a:r>
            <a:r>
              <a:rPr lang="en-GB" sz="2000" dirty="0"/>
              <a:t>: </a:t>
            </a:r>
            <a:r>
              <a:rPr lang="en-GB" sz="2000" dirty="0" err="1" smtClean="0"/>
              <a:t>Stampy</a:t>
            </a:r>
            <a:endParaRPr lang="en-GB" sz="2000" dirty="0" smtClean="0"/>
          </a:p>
          <a:p>
            <a:pPr lvl="1"/>
            <a:r>
              <a:rPr lang="en-GB" sz="2000" dirty="0" smtClean="0"/>
              <a:t>DE: </a:t>
            </a:r>
            <a:r>
              <a:rPr lang="en-GB" sz="2000" dirty="0" err="1" smtClean="0"/>
              <a:t>EdgeR</a:t>
            </a:r>
            <a:endParaRPr lang="en-GB" sz="2000" dirty="0" smtClean="0"/>
          </a:p>
          <a:p>
            <a:r>
              <a:rPr lang="en-GB" sz="2000" dirty="0" smtClean="0"/>
              <a:t>De novo assembly</a:t>
            </a:r>
          </a:p>
          <a:p>
            <a:r>
              <a:rPr lang="en-GB" sz="2000" dirty="0" smtClean="0"/>
              <a:t>Handle missing values</a:t>
            </a:r>
          </a:p>
          <a:p>
            <a:r>
              <a:rPr lang="en-GB" sz="2000" dirty="0" smtClean="0"/>
              <a:t>Networks assembly</a:t>
            </a:r>
          </a:p>
          <a:p>
            <a:r>
              <a:rPr lang="en-GB" sz="2000" dirty="0" smtClean="0"/>
              <a:t>Motif recognition</a:t>
            </a:r>
            <a:endParaRPr lang="en-US" sz="2000" dirty="0"/>
          </a:p>
          <a:p>
            <a:endParaRPr lang="en-US" sz="28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752" y="100584"/>
            <a:ext cx="603504" cy="804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txBox="1">
            <a:spLocks/>
          </p:cNvSpPr>
          <p:nvPr/>
        </p:nvSpPr>
        <p:spPr>
          <a:xfrm>
            <a:off x="190500" y="908050"/>
            <a:ext cx="1828800" cy="304800"/>
          </a:xfrm>
          <a:prstGeom prst="rect">
            <a:avLst/>
          </a:prstGeom>
        </p:spPr>
        <p:txBody>
          <a:bodyPr vert="horz" lIns="91440" tIns="45720" rIns="91440" bIns="45720" rtlCol="0" anchor="b">
            <a:normAutofit fontScale="55000" lnSpcReduction="20000"/>
          </a:bodyPr>
          <a:lst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a:lstStyle>
          <a:p>
            <a:pPr algn="l"/>
            <a:r>
              <a:rPr lang="en-US"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Mango</a:t>
            </a:r>
            <a:endParaRPr lang="en-US"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9" name="Title 2"/>
          <p:cNvSpPr txBox="1">
            <a:spLocks/>
          </p:cNvSpPr>
          <p:nvPr/>
        </p:nvSpPr>
        <p:spPr>
          <a:xfrm>
            <a:off x="533400" y="914400"/>
            <a:ext cx="83058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err="1"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MoSCoW</a:t>
            </a:r>
            <a:r>
              <a:rPr lang="en-US" sz="2800" b="1"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 list</a:t>
            </a:r>
          </a:p>
        </p:txBody>
      </p:sp>
    </p:spTree>
    <p:extLst>
      <p:ext uri="{BB962C8B-B14F-4D97-AF65-F5344CB8AC3E}">
        <p14:creationId xmlns:p14="http://schemas.microsoft.com/office/powerpoint/2010/main" val="62463485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
                                          </p:stCondLst>
                                        </p:cTn>
                                        <p:tgtEl>
                                          <p:spTgt spid="2">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9"/>
                                          </p:stCondLst>
                                        </p:cTn>
                                        <p:tgtEl>
                                          <p:spTgt spid="2">
                                            <p:txEl>
                                              <p:pRg st="13" end="1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9"/>
                                          </p:stCondLst>
                                        </p:cTn>
                                        <p:tgtEl>
                                          <p:spTgt spid="2">
                                            <p:txEl>
                                              <p:pRg st="14" end="1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9"/>
                                          </p:stCondLst>
                                        </p:cTn>
                                        <p:tgtEl>
                                          <p:spTgt spid="2">
                                            <p:txEl>
                                              <p:pRg st="15" end="1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9"/>
                                          </p:stCondLst>
                                        </p:cTn>
                                        <p:tgtEl>
                                          <p:spTgt spid="2">
                                            <p:txEl>
                                              <p:pRg st="16" end="1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9"/>
                                          </p:stCondLst>
                                        </p:cTn>
                                        <p:tgtEl>
                                          <p:spTgt spid="2">
                                            <p:txEl>
                                              <p:pRg st="17" end="1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9"/>
                                          </p:stCondLst>
                                        </p:cTn>
                                        <p:tgtEl>
                                          <p:spTgt spid="2">
                                            <p:txEl>
                                              <p:pRg st="18" end="1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9"/>
                                          </p:stCondLst>
                                        </p:cTn>
                                        <p:tgtEl>
                                          <p:spTgt spid="2">
                                            <p:txEl>
                                              <p:pRg st="19" end="1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9"/>
                                          </p:stCondLst>
                                        </p:cTn>
                                        <p:tgtEl>
                                          <p:spTgt spid="2">
                                            <p:txEl>
                                              <p:pRg st="24" end="2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9"/>
                                          </p:stCondLst>
                                        </p:cTn>
                                        <p:tgtEl>
                                          <p:spTgt spid="2">
                                            <p:txEl>
                                              <p:pRg st="25" end="2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9"/>
                                          </p:stCondLst>
                                        </p:cTn>
                                        <p:tgtEl>
                                          <p:spTgt spid="2">
                                            <p:txEl>
                                              <p:pRg st="26" end="2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9"/>
                                          </p:stCondLst>
                                        </p:cTn>
                                        <p:tgtEl>
                                          <p:spTgt spid="2">
                                            <p:txEl>
                                              <p:pRg st="27" end="2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9"/>
                                          </p:stCondLst>
                                        </p:cTn>
                                        <p:tgtEl>
                                          <p:spTgt spid="2">
                                            <p:txEl>
                                              <p:pRg st="28" end="2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9"/>
                                          </p:stCondLst>
                                        </p:cTn>
                                        <p:tgtEl>
                                          <p:spTgt spid="2">
                                            <p:txEl>
                                              <p:pRg st="29" end="2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9"/>
                                          </p:stCondLst>
                                        </p:cTn>
                                        <p:tgtEl>
                                          <p:spTgt spid="2">
                                            <p:txEl>
                                              <p:pRg st="30" end="3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9"/>
                                          </p:stCondLst>
                                        </p:cTn>
                                        <p:tgtEl>
                                          <p:spTgt spid="2">
                                            <p:txEl>
                                              <p:pRg st="31" end="3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04800"/>
            <a:ext cx="8305800" cy="533400"/>
          </a:xfrm>
        </p:spPr>
        <p:txBody>
          <a:bodyPr>
            <a:noAutofit/>
          </a:bodyPr>
          <a:lstStyle/>
          <a:p>
            <a:r>
              <a:rPr lang="en-US" sz="3200" b="1"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Project-kickoff – Pipeline Backbone</a:t>
            </a:r>
            <a:endParaRPr lang="en-US" sz="3200"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4" name="Content Placeholder 3"/>
          <p:cNvSpPr>
            <a:spLocks noGrp="1"/>
          </p:cNvSpPr>
          <p:nvPr>
            <p:ph idx="1"/>
          </p:nvPr>
        </p:nvSpPr>
        <p:spPr>
          <a:xfrm>
            <a:off x="381000" y="6456260"/>
            <a:ext cx="3657600" cy="381000"/>
          </a:xfrm>
        </p:spPr>
        <p:txBody>
          <a:bodyPr>
            <a:normAutofit fontScale="70000" lnSpcReduction="20000"/>
          </a:bodyPr>
          <a:lstStyle/>
          <a:p>
            <a:pPr marL="0" indent="0">
              <a:buNone/>
            </a:pPr>
            <a:r>
              <a:rPr lang="en-US" dirty="0"/>
              <a:t>Cole </a:t>
            </a:r>
            <a:r>
              <a:rPr lang="en-US" dirty="0" err="1" smtClean="0"/>
              <a:t>Trapnell</a:t>
            </a:r>
            <a:r>
              <a:rPr lang="en-US" dirty="0" smtClean="0"/>
              <a:t>(et al., 2013 )</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990600"/>
            <a:ext cx="3886200" cy="556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908050"/>
            <a:ext cx="3276600" cy="5540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3"/>
          <p:cNvSpPr txBox="1">
            <a:spLocks/>
          </p:cNvSpPr>
          <p:nvPr/>
        </p:nvSpPr>
        <p:spPr>
          <a:xfrm>
            <a:off x="4876800" y="6468454"/>
            <a:ext cx="3325091" cy="381000"/>
          </a:xfrm>
          <a:prstGeom prst="rect">
            <a:avLst/>
          </a:prstGeom>
        </p:spPr>
        <p:txBody>
          <a:bodyPr vert="horz" lIns="91440" tIns="45720" rIns="91440" bIns="45720" rtlCol="0" anchor="ctr">
            <a:normAutofit/>
          </a:bodyPr>
          <a:lst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a:lstStyle>
          <a:p>
            <a:pPr marL="0" indent="0">
              <a:buFont typeface="Wingdings" pitchFamily="2" charset="2"/>
              <a:buNone/>
            </a:pPr>
            <a:r>
              <a:rPr lang="en-US" dirty="0" smtClean="0"/>
              <a:t>Proposed pipeline backbone</a:t>
            </a:r>
            <a:endParaRPr lang="en-US" dirty="0"/>
          </a:p>
        </p:txBody>
      </p:sp>
      <p:sp>
        <p:nvSpPr>
          <p:cNvPr id="9" name="Title 1"/>
          <p:cNvSpPr txBox="1">
            <a:spLocks/>
          </p:cNvSpPr>
          <p:nvPr/>
        </p:nvSpPr>
        <p:spPr>
          <a:xfrm>
            <a:off x="190500" y="908050"/>
            <a:ext cx="1828800" cy="304800"/>
          </a:xfrm>
          <a:prstGeom prst="rect">
            <a:avLst/>
          </a:prstGeom>
        </p:spPr>
        <p:txBody>
          <a:bodyPr vert="horz" lIns="91440" tIns="45720" rIns="91440" bIns="45720" rtlCol="0" anchor="b">
            <a:normAutofit fontScale="55000" lnSpcReduction="20000"/>
          </a:bodyPr>
          <a:lst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a:lstStyle>
          <a:p>
            <a:pPr algn="l"/>
            <a:r>
              <a:rPr lang="en-US"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Mango</a:t>
            </a:r>
            <a:endParaRPr lang="en-US"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pic>
        <p:nvPicPr>
          <p:cNvPr id="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752" y="100584"/>
            <a:ext cx="603504" cy="804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531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9"/>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3375" y="368300"/>
            <a:ext cx="8305800" cy="533400"/>
          </a:xfrm>
        </p:spPr>
        <p:txBody>
          <a:bodyPr>
            <a:normAutofit fontScale="90000"/>
          </a:bodyPr>
          <a:lstStyle/>
          <a:p>
            <a:r>
              <a:rPr lang="en-US" b="1"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Project kickoff</a:t>
            </a:r>
            <a:endPar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2" name="Content Placeholder 1"/>
          <p:cNvSpPr>
            <a:spLocks noGrp="1"/>
          </p:cNvSpPr>
          <p:nvPr>
            <p:ph idx="1"/>
          </p:nvPr>
        </p:nvSpPr>
        <p:spPr>
          <a:xfrm>
            <a:off x="457200" y="1295400"/>
            <a:ext cx="8229600" cy="5181599"/>
          </a:xfrm>
        </p:spPr>
        <p:txBody>
          <a:bodyPr/>
          <a:lstStyle/>
          <a:p>
            <a:r>
              <a:rPr lang="en-US" sz="2800" b="1" dirty="0" smtClean="0"/>
              <a:t>Discussed</a:t>
            </a:r>
            <a:r>
              <a:rPr lang="en-US" sz="2800" b="1" dirty="0"/>
              <a:t>:</a:t>
            </a:r>
            <a:endParaRPr lang="en-US" sz="3600" b="1" dirty="0"/>
          </a:p>
          <a:p>
            <a:pPr lvl="1"/>
            <a:r>
              <a:rPr lang="en-US" sz="2800" dirty="0"/>
              <a:t>Biological framework of the pipeline</a:t>
            </a:r>
          </a:p>
          <a:p>
            <a:pPr lvl="1"/>
            <a:r>
              <a:rPr lang="en-US" sz="2800" dirty="0"/>
              <a:t>Assign priorities to the parts of the </a:t>
            </a:r>
            <a:r>
              <a:rPr lang="en-US" sz="2800" dirty="0" smtClean="0"/>
              <a:t>pipeline</a:t>
            </a:r>
          </a:p>
          <a:p>
            <a:pPr lvl="1"/>
            <a:r>
              <a:rPr lang="en-US" sz="2800" b="1" dirty="0" smtClean="0"/>
              <a:t>Draft planning</a:t>
            </a:r>
          </a:p>
          <a:p>
            <a:pPr lvl="1"/>
            <a:r>
              <a:rPr lang="en-US" sz="2800" b="1" dirty="0" smtClean="0"/>
              <a:t>Source control and project management</a:t>
            </a:r>
          </a:p>
          <a:p>
            <a:endParaRPr lang="en-US" dirty="0"/>
          </a:p>
        </p:txBody>
      </p:sp>
      <p:sp>
        <p:nvSpPr>
          <p:cNvPr id="4" name="Title 1"/>
          <p:cNvSpPr txBox="1">
            <a:spLocks/>
          </p:cNvSpPr>
          <p:nvPr/>
        </p:nvSpPr>
        <p:spPr>
          <a:xfrm>
            <a:off x="190500" y="908050"/>
            <a:ext cx="1828800" cy="304800"/>
          </a:xfrm>
          <a:prstGeom prst="rect">
            <a:avLst/>
          </a:prstGeom>
        </p:spPr>
        <p:txBody>
          <a:bodyPr vert="horz" lIns="91440" tIns="45720" rIns="91440" bIns="45720" rtlCol="0" anchor="b">
            <a:normAutofit fontScale="55000" lnSpcReduction="20000"/>
          </a:bodyPr>
          <a:lst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a:lstStyle>
          <a:p>
            <a:pPr algn="l"/>
            <a:r>
              <a:rPr lang="en-US"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Mango</a:t>
            </a:r>
            <a:endParaRPr lang="en-US"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pic>
        <p:nvPicPr>
          <p:cNvPr id="3075" name="Picture 3" descr="C:\Users\destreek\Downloads\1-140219130T0.gif"/>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01600"/>
            <a:ext cx="604837" cy="806450"/>
          </a:xfrm>
          <a:prstGeom prst="rect">
            <a:avLst/>
          </a:prstGeom>
          <a:solidFill>
            <a:schemeClr val="bg2">
              <a:lumMod val="75000"/>
            </a:schemeClr>
          </a:solidFill>
        </p:spPr>
      </p:pic>
    </p:spTree>
    <p:extLst>
      <p:ext uri="{BB962C8B-B14F-4D97-AF65-F5344CB8AC3E}">
        <p14:creationId xmlns:p14="http://schemas.microsoft.com/office/powerpoint/2010/main" val="36864805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04800"/>
            <a:ext cx="8305800" cy="533400"/>
          </a:xfrm>
        </p:spPr>
        <p:txBody>
          <a:bodyPr>
            <a:normAutofit fontScale="90000"/>
          </a:bodyPr>
          <a:lstStyle/>
          <a:p>
            <a:r>
              <a:rPr lang="en-US" b="1"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Project-planning</a:t>
            </a:r>
            <a:endPar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10" name="Content Placeholder 1"/>
          <p:cNvSpPr>
            <a:spLocks noGrp="1"/>
          </p:cNvSpPr>
          <p:nvPr>
            <p:ph idx="1"/>
          </p:nvPr>
        </p:nvSpPr>
        <p:spPr>
          <a:xfrm>
            <a:off x="200025" y="1206500"/>
            <a:ext cx="8229600" cy="4419600"/>
          </a:xfrm>
        </p:spPr>
        <p:txBody>
          <a:bodyPr numCol="1" anchor="t">
            <a:normAutofit/>
          </a:bodyPr>
          <a:lstStyle/>
          <a:p>
            <a:r>
              <a:rPr lang="en-US" sz="3600" b="1" dirty="0" smtClean="0"/>
              <a:t>Draft planning</a:t>
            </a:r>
          </a:p>
        </p:txBody>
      </p:sp>
      <p:pic>
        <p:nvPicPr>
          <p:cNvPr id="1025"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27247" y="1905000"/>
            <a:ext cx="5900737" cy="469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txBox="1">
            <a:spLocks/>
          </p:cNvSpPr>
          <p:nvPr/>
        </p:nvSpPr>
        <p:spPr>
          <a:xfrm>
            <a:off x="190500" y="908050"/>
            <a:ext cx="1828800" cy="304800"/>
          </a:xfrm>
          <a:prstGeom prst="rect">
            <a:avLst/>
          </a:prstGeom>
        </p:spPr>
        <p:txBody>
          <a:bodyPr vert="horz" lIns="91440" tIns="45720" rIns="91440" bIns="45720" rtlCol="0" anchor="b">
            <a:normAutofit fontScale="55000" lnSpcReduction="20000"/>
          </a:bodyPr>
          <a:lst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a:lstStyle>
          <a:p>
            <a:pPr algn="l"/>
            <a:r>
              <a:rPr lang="en-US"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Mango</a:t>
            </a:r>
            <a:endParaRPr lang="en-US"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pic>
        <p:nvPicPr>
          <p:cNvPr id="11" name="Picture 3" descr="C:\Users\destreek\Downloads\1-140219130T0.gif"/>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101600"/>
            <a:ext cx="604837" cy="80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1542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04800"/>
            <a:ext cx="8305800" cy="533400"/>
          </a:xfrm>
        </p:spPr>
        <p:txBody>
          <a:bodyPr>
            <a:normAutofit fontScale="90000"/>
          </a:bodyPr>
          <a:lstStyle/>
          <a:p>
            <a:r>
              <a:rPr lang="en-US" b="1"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Time control</a:t>
            </a:r>
            <a:endPar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2" name="Content Placeholder 1"/>
          <p:cNvSpPr>
            <a:spLocks noGrp="1"/>
          </p:cNvSpPr>
          <p:nvPr>
            <p:ph idx="1"/>
          </p:nvPr>
        </p:nvSpPr>
        <p:spPr/>
        <p:txBody>
          <a:bodyPr/>
          <a:lstStyle/>
          <a:p>
            <a:endParaRPr lang="en-US"/>
          </a:p>
        </p:txBody>
      </p:sp>
      <p:sp>
        <p:nvSpPr>
          <p:cNvPr id="8" name="Title 1"/>
          <p:cNvSpPr txBox="1">
            <a:spLocks/>
          </p:cNvSpPr>
          <p:nvPr/>
        </p:nvSpPr>
        <p:spPr>
          <a:xfrm>
            <a:off x="190500" y="908050"/>
            <a:ext cx="1828800" cy="304800"/>
          </a:xfrm>
          <a:prstGeom prst="rect">
            <a:avLst/>
          </a:prstGeom>
        </p:spPr>
        <p:txBody>
          <a:bodyPr vert="horz" lIns="91440" tIns="45720" rIns="91440" bIns="45720" rtlCol="0" anchor="b">
            <a:normAutofit fontScale="55000" lnSpcReduction="20000"/>
          </a:bodyPr>
          <a:lst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a:lstStyle>
          <a:p>
            <a:pPr algn="l"/>
            <a:r>
              <a:rPr lang="en-US"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Mango</a:t>
            </a:r>
            <a:endParaRPr lang="en-US"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pic>
        <p:nvPicPr>
          <p:cNvPr id="9" name="Picture 3" descr="C:\Users\destreek\Downloads\1-140219130T0.gif"/>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01600"/>
            <a:ext cx="604837" cy="8064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t="1" b="44749"/>
          <a:stretch/>
        </p:blipFill>
        <p:spPr bwMode="auto">
          <a:xfrm>
            <a:off x="1219200" y="1041400"/>
            <a:ext cx="5943600" cy="441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89023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507</TotalTime>
  <Words>1233</Words>
  <Application>Microsoft Office PowerPoint</Application>
  <PresentationFormat>On-screen Show (4:3)</PresentationFormat>
  <Paragraphs>128</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Pipeline For Differential Expression </vt:lpstr>
      <vt:lpstr>Introduction</vt:lpstr>
      <vt:lpstr>Background</vt:lpstr>
      <vt:lpstr>Project kickoff</vt:lpstr>
      <vt:lpstr>Project-progress</vt:lpstr>
      <vt:lpstr>Project-kickoff – Pipeline Backbone</vt:lpstr>
      <vt:lpstr>Project kickoff</vt:lpstr>
      <vt:lpstr>Project-planning</vt:lpstr>
      <vt:lpstr>Time control</vt:lpstr>
      <vt:lpstr>Project-progress</vt:lpstr>
      <vt:lpstr>End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Pipeline for differential expression</dc:title>
  <dc:creator>destreek</dc:creator>
  <cp:lastModifiedBy>destreek</cp:lastModifiedBy>
  <cp:revision>53</cp:revision>
  <dcterms:created xsi:type="dcterms:W3CDTF">2006-08-16T00:00:00Z</dcterms:created>
  <dcterms:modified xsi:type="dcterms:W3CDTF">2014-03-04T09:30:17Z</dcterms:modified>
</cp:coreProperties>
</file>