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5226-C687-4AB8-B545-C72C47300CE5}" type="datetimeFigureOut">
              <a:rPr lang="el-GR" smtClean="0"/>
              <a:pPr/>
              <a:t>7/3/2014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89AA-0F9C-4FA6-8D3E-3F1E195E9BC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Pipeline for Differential Gene Expression</a:t>
            </a:r>
            <a:br>
              <a:rPr lang="en-US" b="1" dirty="0" smtClean="0"/>
            </a:br>
            <a:r>
              <a:rPr lang="en-US" b="1" dirty="0" smtClean="0"/>
              <a:t>Progress presentation</a:t>
            </a:r>
            <a:endParaRPr lang="el-G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78904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Group Mango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Adithi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Varadarajan</a:t>
            </a:r>
            <a:r>
              <a:rPr lang="en-US" sz="2400" dirty="0" smtClean="0">
                <a:solidFill>
                  <a:schemeClr val="tx1"/>
                </a:solidFill>
              </a:rPr>
              <a:t>, Nikos Pappas, </a:t>
            </a:r>
            <a:r>
              <a:rPr lang="en-US" sz="2400" dirty="0" err="1" smtClean="0">
                <a:solidFill>
                  <a:schemeClr val="tx1"/>
                </a:solidFill>
              </a:rPr>
              <a:t>Geert</a:t>
            </a:r>
            <a:r>
              <a:rPr lang="en-US" sz="2400" dirty="0" smtClean="0">
                <a:solidFill>
                  <a:schemeClr val="tx1"/>
                </a:solidFill>
              </a:rPr>
              <a:t> van </a:t>
            </a:r>
            <a:r>
              <a:rPr lang="en-US" sz="2400" dirty="0" err="1" smtClean="0">
                <a:solidFill>
                  <a:schemeClr val="tx1"/>
                </a:solidFill>
              </a:rPr>
              <a:t>Geest</a:t>
            </a:r>
            <a:r>
              <a:rPr lang="en-US" sz="2400" dirty="0" smtClean="0">
                <a:solidFill>
                  <a:schemeClr val="tx1"/>
                </a:solidFill>
              </a:rPr>
              <a:t>, Nick </a:t>
            </a:r>
            <a:r>
              <a:rPr lang="en-US" sz="2400" dirty="0" err="1" smtClean="0">
                <a:solidFill>
                  <a:schemeClr val="tx1"/>
                </a:solidFill>
              </a:rPr>
              <a:t>Alberts</a:t>
            </a:r>
            <a:r>
              <a:rPr lang="en-US" sz="2400" dirty="0" smtClean="0">
                <a:solidFill>
                  <a:schemeClr val="tx1"/>
                </a:solidFill>
              </a:rPr>
              <a:t>, Marcel van de </a:t>
            </a:r>
            <a:r>
              <a:rPr lang="en-US" sz="2400" dirty="0" err="1" smtClean="0">
                <a:solidFill>
                  <a:schemeClr val="tx1"/>
                </a:solidFill>
              </a:rPr>
              <a:t>Streek</a:t>
            </a:r>
            <a:endParaRPr lang="el-G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PREVIOUSLY</a:t>
            </a:r>
            <a:endParaRPr lang="el-GR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1247"/>
            <a:ext cx="4263008" cy="61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268760"/>
            <a:ext cx="35283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0">
              <a:buNone/>
            </a:pPr>
            <a:r>
              <a:rPr lang="en-GB" sz="2800" dirty="0" smtClean="0"/>
              <a:t>MUST</a:t>
            </a:r>
          </a:p>
          <a:p>
            <a:pPr lvl="1"/>
            <a:r>
              <a:rPr lang="en-GB" sz="2800" dirty="0" smtClean="0">
                <a:solidFill>
                  <a:srgbClr val="0000CC"/>
                </a:solidFill>
              </a:rPr>
              <a:t>Data format</a:t>
            </a:r>
            <a:endParaRPr lang="en-US" sz="2800" dirty="0" smtClean="0">
              <a:solidFill>
                <a:srgbClr val="0000CC"/>
              </a:solidFill>
            </a:endParaRPr>
          </a:p>
          <a:p>
            <a:pPr lvl="1"/>
            <a:r>
              <a:rPr lang="en-GB" sz="2800" dirty="0" smtClean="0">
                <a:solidFill>
                  <a:srgbClr val="0000CC"/>
                </a:solidFill>
              </a:rPr>
              <a:t>Quality control</a:t>
            </a:r>
            <a:endParaRPr lang="en-US" sz="2800" dirty="0" smtClean="0">
              <a:solidFill>
                <a:srgbClr val="0000CC"/>
              </a:solidFill>
            </a:endParaRPr>
          </a:p>
          <a:p>
            <a:pPr lvl="1"/>
            <a:r>
              <a:rPr lang="en-GB" sz="2800" dirty="0" smtClean="0">
                <a:solidFill>
                  <a:srgbClr val="0000CC"/>
                </a:solidFill>
              </a:rPr>
              <a:t>Quality improvement</a:t>
            </a:r>
            <a:endParaRPr lang="en-US" sz="2800" dirty="0" smtClean="0">
              <a:solidFill>
                <a:srgbClr val="0000CC"/>
              </a:solidFill>
            </a:endParaRPr>
          </a:p>
          <a:p>
            <a:pPr lvl="1"/>
            <a:r>
              <a:rPr lang="en-GB" sz="2800" dirty="0" smtClean="0">
                <a:solidFill>
                  <a:srgbClr val="FF0000"/>
                </a:solidFill>
              </a:rPr>
              <a:t>Mapping</a:t>
            </a:r>
          </a:p>
          <a:p>
            <a:pPr lvl="1"/>
            <a:r>
              <a:rPr lang="en-GB" sz="2800" dirty="0" smtClean="0">
                <a:solidFill>
                  <a:srgbClr val="008000"/>
                </a:solidFill>
              </a:rPr>
              <a:t>Count reads</a:t>
            </a:r>
          </a:p>
          <a:p>
            <a:pPr lvl="1"/>
            <a:r>
              <a:rPr lang="en-GB" sz="2800" dirty="0" smtClean="0">
                <a:solidFill>
                  <a:srgbClr val="008000"/>
                </a:solidFill>
              </a:rPr>
              <a:t>Data normalization</a:t>
            </a:r>
          </a:p>
          <a:p>
            <a:pPr lvl="1"/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Differential expression  </a:t>
            </a:r>
          </a:p>
          <a:p>
            <a:pPr lvl="1"/>
            <a:r>
              <a:rPr lang="en-GB" sz="2800" dirty="0" smtClean="0">
                <a:solidFill>
                  <a:srgbClr val="CC0099"/>
                </a:solidFill>
              </a:rPr>
              <a:t>Enrichment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3322712" cy="7780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THIS WEEK</a:t>
            </a:r>
            <a:r>
              <a:rPr lang="el-GR" b="1" dirty="0" smtClean="0"/>
              <a:t/>
            </a:r>
            <a:br>
              <a:rPr lang="el-GR" b="1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960440"/>
          </a:xfrm>
        </p:spPr>
        <p:txBody>
          <a:bodyPr>
            <a:normAutofit/>
          </a:bodyPr>
          <a:lstStyle/>
          <a:p>
            <a:r>
              <a:rPr lang="en-US" b="1" dirty="0" smtClean="0"/>
              <a:t>Got familiar with the software used in the pipeline</a:t>
            </a:r>
          </a:p>
          <a:p>
            <a:pPr lvl="1"/>
            <a:r>
              <a:rPr lang="en-US" b="1" dirty="0"/>
              <a:t>Understand </a:t>
            </a:r>
            <a:r>
              <a:rPr lang="en-US" b="1" dirty="0" smtClean="0"/>
              <a:t>I/O </a:t>
            </a:r>
          </a:p>
          <a:p>
            <a:pPr lvl="1"/>
            <a:r>
              <a:rPr lang="en-US" b="1" dirty="0" smtClean="0"/>
              <a:t>Explore options</a:t>
            </a:r>
          </a:p>
          <a:p>
            <a:r>
              <a:rPr lang="en-US" b="1" dirty="0" smtClean="0"/>
              <a:t>Produce output 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 rot="16200000">
            <a:off x="4175956" y="3537012"/>
            <a:ext cx="360040" cy="72008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4932040" y="328498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Script for automation</a:t>
            </a:r>
            <a:br>
              <a:rPr lang="en-US" sz="2800" b="1" dirty="0" smtClean="0"/>
            </a:br>
            <a:r>
              <a:rPr lang="en-US" sz="2800" b="1" dirty="0" smtClean="0"/>
              <a:t>(Individual parts)</a:t>
            </a:r>
            <a:endParaRPr lang="el-GR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2123728" y="4293096"/>
            <a:ext cx="360040" cy="72008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899592" y="522920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Are we on the right track?</a:t>
            </a:r>
            <a:endParaRPr lang="el-G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5517232"/>
            <a:ext cx="55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Ref. Genome: </a:t>
            </a:r>
            <a:r>
              <a:rPr lang="en-US" sz="2400" b="1" i="1" dirty="0" smtClean="0"/>
              <a:t>S. </a:t>
            </a:r>
            <a:r>
              <a:rPr lang="en-US" sz="2400" b="1" i="1" dirty="0" err="1" smtClean="0"/>
              <a:t>cerevisiae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iGenome</a:t>
            </a:r>
            <a:r>
              <a:rPr lang="en-US" sz="2400" b="1" dirty="0" smtClean="0"/>
              <a:t> EF2</a:t>
            </a:r>
          </a:p>
          <a:p>
            <a:r>
              <a:rPr lang="en-US" sz="2400" b="1" dirty="0" smtClean="0"/>
              <a:t>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data: </a:t>
            </a:r>
            <a:r>
              <a:rPr lang="en-US" sz="2400" b="1" dirty="0" err="1" smtClean="0"/>
              <a:t>Nookaew</a:t>
            </a:r>
            <a:r>
              <a:rPr lang="en-US" sz="2400" b="1" dirty="0" smtClean="0"/>
              <a:t> et al., 2012</a:t>
            </a:r>
            <a:endParaRPr lang="el-GR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0" y="260648"/>
            <a:ext cx="2304256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 FAR…</a:t>
            </a:r>
            <a:endParaRPr lang="el-GR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1800200" cy="864096"/>
            <a:chOff x="395536" y="1484784"/>
            <a:chExt cx="1800200" cy="864096"/>
          </a:xfrm>
        </p:grpSpPr>
        <p:sp>
          <p:nvSpPr>
            <p:cNvPr id="4" name="Rectangle 3"/>
            <p:cNvSpPr/>
            <p:nvPr/>
          </p:nvSpPr>
          <p:spPr>
            <a:xfrm>
              <a:off x="395536" y="1484784"/>
              <a:ext cx="1800200" cy="864096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rgbClr val="00B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1560" y="1556792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QUALITY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CONTROL</a:t>
              </a:r>
              <a:endParaRPr lang="el-G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5656" y="1988840"/>
            <a:ext cx="1800200" cy="864096"/>
            <a:chOff x="971600" y="2636912"/>
            <a:chExt cx="1800200" cy="864096"/>
          </a:xfrm>
          <a:solidFill>
            <a:srgbClr val="00B050"/>
          </a:solidFill>
        </p:grpSpPr>
        <p:sp>
          <p:nvSpPr>
            <p:cNvPr id="12" name="Rectangle 11"/>
            <p:cNvSpPr/>
            <p:nvPr/>
          </p:nvSpPr>
          <p:spPr>
            <a:xfrm>
              <a:off x="971600" y="2636912"/>
              <a:ext cx="1800200" cy="864096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7624" y="2852936"/>
              <a:ext cx="129614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MAPPING</a:t>
              </a:r>
              <a:endParaRPr lang="el-G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39752" y="3284984"/>
            <a:ext cx="1800200" cy="864096"/>
            <a:chOff x="5652120" y="1484784"/>
            <a:chExt cx="1800200" cy="864096"/>
          </a:xfrm>
          <a:solidFill>
            <a:srgbClr val="00B050"/>
          </a:solidFill>
        </p:grpSpPr>
        <p:sp>
          <p:nvSpPr>
            <p:cNvPr id="14" name="Rectangle 13"/>
            <p:cNvSpPr/>
            <p:nvPr/>
          </p:nvSpPr>
          <p:spPr>
            <a:xfrm>
              <a:off x="5652120" y="1484784"/>
              <a:ext cx="1800200" cy="864096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1556792"/>
              <a:ext cx="144016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TRANSCRIPT ASSEMBLY</a:t>
              </a:r>
              <a:endParaRPr lang="el-G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35896" y="4581128"/>
            <a:ext cx="1800200" cy="864096"/>
            <a:chOff x="5652120" y="3356992"/>
            <a:chExt cx="1800200" cy="864096"/>
          </a:xfrm>
        </p:grpSpPr>
        <p:sp>
          <p:nvSpPr>
            <p:cNvPr id="16" name="Rectangle 15"/>
            <p:cNvSpPr/>
            <p:nvPr/>
          </p:nvSpPr>
          <p:spPr>
            <a:xfrm>
              <a:off x="5652120" y="3356992"/>
              <a:ext cx="1800200" cy="864096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6136" y="350100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DIFFERENTIAL EXPRESSION</a:t>
              </a:r>
              <a:endParaRPr lang="el-G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76056" y="5805264"/>
            <a:ext cx="1800200" cy="864096"/>
            <a:chOff x="6084168" y="5373216"/>
            <a:chExt cx="1800200" cy="864096"/>
          </a:xfrm>
        </p:grpSpPr>
        <p:sp>
          <p:nvSpPr>
            <p:cNvPr id="18" name="Rectangle 17"/>
            <p:cNvSpPr/>
            <p:nvPr/>
          </p:nvSpPr>
          <p:spPr>
            <a:xfrm>
              <a:off x="6084168" y="5373216"/>
              <a:ext cx="1800200" cy="864096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617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ENRICHMENT ANALYSIS</a:t>
              </a:r>
              <a:endParaRPr lang="el-G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9512" y="5085184"/>
            <a:ext cx="338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Initial goal: Finish on </a:t>
            </a:r>
            <a:r>
              <a:rPr lang="en-US" sz="2800" b="1" dirty="0" smtClean="0"/>
              <a:t>Friday 07/03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On schedule</a:t>
            </a:r>
            <a:endParaRPr lang="en-US" sz="2800" b="1" dirty="0"/>
          </a:p>
        </p:txBody>
      </p:sp>
      <p:sp>
        <p:nvSpPr>
          <p:cNvPr id="27" name="Circular Arrow 26"/>
          <p:cNvSpPr/>
          <p:nvPr/>
        </p:nvSpPr>
        <p:spPr>
          <a:xfrm>
            <a:off x="1403648" y="1124744"/>
            <a:ext cx="1152128" cy="15121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8101558"/>
              <a:gd name="adj5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28" name="Circular Arrow 27"/>
          <p:cNvSpPr/>
          <p:nvPr/>
        </p:nvSpPr>
        <p:spPr>
          <a:xfrm>
            <a:off x="2555776" y="2420888"/>
            <a:ext cx="1152128" cy="15121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8026086"/>
              <a:gd name="adj5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29" name="Circular Arrow 28"/>
          <p:cNvSpPr/>
          <p:nvPr/>
        </p:nvSpPr>
        <p:spPr>
          <a:xfrm>
            <a:off x="3419872" y="3717032"/>
            <a:ext cx="1152128" cy="15121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8319818"/>
              <a:gd name="adj5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30" name="Circular Arrow 29"/>
          <p:cNvSpPr/>
          <p:nvPr/>
        </p:nvSpPr>
        <p:spPr>
          <a:xfrm>
            <a:off x="4788024" y="4941168"/>
            <a:ext cx="1152128" cy="15121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8229239"/>
              <a:gd name="adj5" fmla="val 125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784" y="76470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Fastx</a:t>
            </a:r>
            <a:r>
              <a:rPr lang="en-US" sz="2000" b="1" dirty="0" smtClean="0"/>
              <a:t> toolkit, </a:t>
            </a:r>
            <a:r>
              <a:rPr lang="en-US" sz="2000" b="1" dirty="0" err="1" smtClean="0"/>
              <a:t>FastQC</a:t>
            </a:r>
            <a:r>
              <a:rPr lang="en-US" sz="2000" b="1" dirty="0" smtClean="0"/>
              <a:t>,</a:t>
            </a:r>
          </a:p>
          <a:p>
            <a:r>
              <a:rPr lang="en-US" sz="2000" b="1" dirty="0" err="1" smtClean="0"/>
              <a:t>Trimmomatic</a:t>
            </a:r>
            <a:endParaRPr lang="el-GR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35896" y="213285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TopHat</a:t>
            </a:r>
            <a:endParaRPr lang="el-G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16016" y="335699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Cufflinks </a:t>
            </a:r>
            <a:r>
              <a:rPr lang="en-US" sz="2000" b="1" dirty="0" err="1" smtClean="0"/>
              <a:t>Cuffmerge</a:t>
            </a:r>
            <a:endParaRPr lang="en-US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7251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Cuffdiff</a:t>
            </a:r>
            <a:endParaRPr lang="en-US" sz="20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092280" y="602128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UniProt</a:t>
            </a:r>
            <a:endParaRPr lang="en-US" sz="2000" b="1" dirty="0" smtClean="0"/>
          </a:p>
          <a:p>
            <a:r>
              <a:rPr lang="en-US" sz="2000" b="1" dirty="0" smtClean="0"/>
              <a:t>DAVID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REMAINING ISSUES</a:t>
            </a:r>
            <a:endParaRPr lang="el-G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Cufflinks</a:t>
            </a:r>
            <a:r>
              <a:rPr lang="en-US" b="1" dirty="0" smtClean="0"/>
              <a:t>, </a:t>
            </a:r>
            <a:r>
              <a:rPr lang="en-US" b="1" dirty="0" err="1" smtClean="0"/>
              <a:t>Cuffmerge</a:t>
            </a:r>
            <a:endParaRPr lang="en-US" b="1" dirty="0" smtClean="0"/>
          </a:p>
          <a:p>
            <a:pPr lvl="1"/>
            <a:r>
              <a:rPr lang="en-US" b="1" dirty="0" smtClean="0"/>
              <a:t>Adapt options </a:t>
            </a:r>
            <a:r>
              <a:rPr lang="en-US" b="1" dirty="0" smtClean="0"/>
              <a:t>to get “better” results</a:t>
            </a:r>
          </a:p>
          <a:p>
            <a:r>
              <a:rPr lang="en-US" b="1" dirty="0" err="1" smtClean="0"/>
              <a:t>Cuffdiff</a:t>
            </a:r>
            <a:endParaRPr lang="en-US" b="1" dirty="0" smtClean="0"/>
          </a:p>
          <a:p>
            <a:pPr lvl="1"/>
            <a:r>
              <a:rPr lang="en-US" b="1" dirty="0" err="1" smtClean="0"/>
              <a:t>Inproper</a:t>
            </a:r>
            <a:r>
              <a:rPr lang="en-US" b="1" dirty="0" smtClean="0"/>
              <a:t> input from Cufflinks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880320" cy="850106"/>
          </a:xfrm>
        </p:spPr>
        <p:txBody>
          <a:bodyPr/>
          <a:lstStyle/>
          <a:p>
            <a:pPr algn="l"/>
            <a:r>
              <a:rPr lang="en-US" sz="4000" b="1" dirty="0" smtClean="0"/>
              <a:t>NEXT WEEK</a:t>
            </a:r>
            <a:endParaRPr lang="el-GR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1032" y="1700808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MONDAY :	Clubbing , </a:t>
            </a:r>
            <a:r>
              <a:rPr lang="en-US" sz="2400" b="1" dirty="0" err="1" smtClean="0"/>
              <a:t>Bugfixing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TUESDAY:	Biological inferences/Report writing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WEDNESDAY:  Biological Inferences/Report writing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THURSDAY: 	Add  ‘</a:t>
            </a:r>
            <a:r>
              <a:rPr lang="en-US" sz="2400" b="1" dirty="0" err="1" smtClean="0"/>
              <a:t>Coulds</a:t>
            </a:r>
            <a:r>
              <a:rPr lang="en-US" sz="2400" b="1" dirty="0" smtClean="0"/>
              <a:t>’ </a:t>
            </a:r>
            <a:r>
              <a:rPr lang="en-US" sz="2400" b="1" dirty="0" smtClean="0"/>
              <a:t> </a:t>
            </a:r>
            <a:r>
              <a:rPr lang="en-US" sz="2400" b="1" dirty="0" smtClean="0"/>
              <a:t>- Compare </a:t>
            </a:r>
            <a:r>
              <a:rPr lang="en-US" sz="2400" b="1" dirty="0" err="1" smtClean="0"/>
              <a:t>mappers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		- Use R for visualization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		- </a:t>
            </a:r>
            <a:r>
              <a:rPr lang="en-US" sz="2400" b="1" dirty="0" err="1" smtClean="0"/>
              <a:t>DESeq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		- Motif recognition		</a:t>
            </a:r>
            <a:r>
              <a:rPr lang="en-US" sz="2400" b="1" dirty="0" smtClean="0"/>
              <a:t>	</a:t>
            </a:r>
            <a:r>
              <a:rPr lang="en-US" sz="2400" b="1" dirty="0" smtClean="0"/>
              <a:t>				- De novo assembly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FRIDAY:	</a:t>
            </a:r>
            <a:r>
              <a:rPr lang="en-US" sz="2400" b="1" dirty="0" smtClean="0">
                <a:solidFill>
                  <a:srgbClr val="FF0000"/>
                </a:solidFill>
              </a:rPr>
              <a:t>Final Presentation</a:t>
            </a:r>
            <a:endParaRPr lang="el-G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139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Pipeline for Differential Gene Expression Progress presentation</vt:lpstr>
      <vt:lpstr>Slide 2</vt:lpstr>
      <vt:lpstr>THIS WEEK </vt:lpstr>
      <vt:lpstr>SO FAR…</vt:lpstr>
      <vt:lpstr>REMAINING ISSUES</vt:lpstr>
      <vt:lpstr>NEXT WEEK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Differential Gene Expression Progress presentation</dc:title>
  <dc:creator>Xristos</dc:creator>
  <cp:lastModifiedBy>Xristos</cp:lastModifiedBy>
  <cp:revision>24</cp:revision>
  <dcterms:created xsi:type="dcterms:W3CDTF">2014-03-06T15:25:32Z</dcterms:created>
  <dcterms:modified xsi:type="dcterms:W3CDTF">2014-03-07T12:26:17Z</dcterms:modified>
</cp:coreProperties>
</file>