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256" r:id="rId3"/>
    <p:sldId id="260" r:id="rId4"/>
    <p:sldId id="257" r:id="rId5"/>
    <p:sldId id="262" r:id="rId6"/>
    <p:sldId id="281" r:id="rId7"/>
    <p:sldId id="272" r:id="rId8"/>
    <p:sldId id="265" r:id="rId9"/>
    <p:sldId id="263" r:id="rId10"/>
    <p:sldId id="279" r:id="rId11"/>
    <p:sldId id="267" r:id="rId12"/>
    <p:sldId id="277" r:id="rId13"/>
    <p:sldId id="278" r:id="rId14"/>
    <p:sldId id="261" r:id="rId15"/>
    <p:sldId id="28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EDFF6-05F3-40B1-B64C-637536E1ED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9CA5B-B340-4F23-B1A3-BC55769672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B0589-1C34-4F08-870F-EF4F6BDA949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0E4A-8C9A-4425-96B5-F415141680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7BE6-D0DD-49B8-92E2-9E1532A8EA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96A2-00CF-4795-ACE6-2343568F4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8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612F-AB14-4676-903F-760F789A073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4D2E-7175-4DE3-A772-E0F95C2C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Ras-</a:t>
            </a:r>
            <a:r>
              <a:rPr lang="en-US" dirty="0" err="1"/>
              <a:t>Raf</a:t>
            </a:r>
            <a:r>
              <a:rPr lang="en-US" dirty="0"/>
              <a:t> Complex with GTP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C4B9-DE97-47A9-9BFA-0764F6E2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B7A7-2D38-4DB1-B13E-B36C33A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93D7-2F8C-4042-83E4-A3745E6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2523-E8DA-4D18-B8B1-657D053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CE6C-D7B2-4637-8DA2-58946BAC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F6C-8F35-488F-A553-D555E01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30A1-D970-43BE-A2CE-017C3072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A7B0-2B71-4547-AE05-5ADA7693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99A4-736E-486D-9D4C-A7BB988E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6B39-30DA-4366-A04F-49BDA60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ABAD8-4E29-4C4C-9693-6D1CE9C4C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ED8B-6A2B-4D58-A7D7-04EAF271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2D-74EC-409F-B16A-76522AC6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FA30-40D9-45E3-A456-5CEA1AC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CF59-2043-4320-8905-FD02F864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466-4454-450A-A89D-D0250AAD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43CA-BEC4-4431-81C2-01C59AD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C94A-B7DA-42E3-8E53-D03581C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91EF-7EFE-4345-A183-9C057DC9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0891-72DC-408C-8614-9CC5B17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0A3-05FE-44E1-B799-100120AB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5AC2-010C-4A0E-A3C9-6E83683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D3B-1AC9-4392-B088-928C8C4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D10B-0054-4B89-BD71-DEB4E71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441F-257F-4EF3-9326-FC9AAEF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684-D6D1-49E8-A327-D1E4EC8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6B7C-9B65-4907-BDD4-75EF8243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6567-9118-4BF6-9FD4-91A3AF63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57C45-F359-4FFF-B88B-52E84017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B82C-50E6-4519-BD01-B1D4D47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5121-21EE-4C76-880C-9B611EEF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A4B2-E808-4F9F-82C7-19942AB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5FBD-140E-4F33-8AD1-11065860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3A79-B1E6-4C76-AC73-63B08281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EA8C4-E766-4F57-B497-18DE95521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F8BE-8194-4A54-BB0A-D117F3A96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3A2B3-8524-412C-8371-5FD9BC29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644D-08DF-4735-B50C-F620D2A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7736-BEA2-4B28-AE7F-5295A852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E84A-9CB7-4C8B-8AA1-DDB353C0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B81C9-4E9E-4FA0-B8CF-F07359A9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6F18-47CE-4C08-9A9E-F85497D8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FA7E-6E24-4649-AD11-593D9A2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3495C-3EA9-4F9E-8589-51304BDE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B0AAC-29DB-46C4-8A2F-5D4AB7C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362E-100A-460A-92B8-EA07EE2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2703-D7DF-434D-B34C-29B634F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1A3C-381F-42BC-9DA5-D0AACEEC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4B38-5584-4EEE-A58E-318AA946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5623-3F21-4EFA-A484-4E75B91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732F-3BC8-4DEB-AF3F-31951E8B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B0B0-6E6D-479C-AA9C-2374CAD9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E0D-734E-4823-82CB-A2D3EA31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E4D75-B3BF-4BF0-B1DE-8F78DB3E9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DE4B-6B28-40E6-BF3E-46D9578A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4F5A-1A75-46F0-B6FF-A8CCA61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2DE4-7BD0-4E93-88DB-A672B757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CA7F-1955-4612-8100-3C3306D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6D85-DD6F-4891-9CE5-83084FCB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3992-5C57-41FE-95A9-561DFBF9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975B-0AA2-4FE9-B945-BDA9441F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ADA3-D7AE-4071-B4E8-AC2490A4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8710-B68C-4408-8A51-74BCC73E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ss.gamebanana.com/skins/72994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theinfosphere.org/Fry_and_the_Slurm_Factory" TargetMode="External"/><Relationship Id="rId4" Type="http://schemas.openxmlformats.org/officeDocument/2006/relationships/hyperlink" Target="https://creativecommons.org/licenses/by-nc-nd/4.0/" TargetMode="External"/><Relationship Id="rId9" Type="http://schemas.openxmlformats.org/officeDocument/2006/relationships/hyperlink" Target="https://simpsonswiki.com/wiki/Futuram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pc.nih.gov/docs/pbs2slurm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dcrosby.blogspot.com/2008/09/end-of-era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4B0676B5-4122-4237-9C49-6B400831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768" y="1010228"/>
            <a:ext cx="5804475" cy="5059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341C88-156C-44D3-8411-141195665F75}"/>
              </a:ext>
            </a:extLst>
          </p:cNvPr>
          <p:cNvSpPr txBox="1"/>
          <p:nvPr/>
        </p:nvSpPr>
        <p:spPr>
          <a:xfrm>
            <a:off x="2442823" y="5700576"/>
            <a:ext cx="322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hlinkClick r:id="rId3" tooltip="http://css.gamebanana.com/skins/72994"/>
              </a:rPr>
              <a:t>This Photo</a:t>
            </a:r>
            <a:r>
              <a:rPr lang="en-US" sz="900" dirty="0">
                <a:highlight>
                  <a:srgbClr val="FFFF00"/>
                </a:highlight>
              </a:rPr>
              <a:t> by Unknown Author is licensed under </a:t>
            </a:r>
            <a:r>
              <a:rPr lang="en-US" sz="900" dirty="0">
                <a:highlight>
                  <a:srgbClr val="FFFF00"/>
                </a:highlight>
                <a:hlinkClick r:id="rId4" tooltip="https://creativecommons.org/licenses/by-nc-nd/4.0/"/>
              </a:rPr>
              <a:t>CC BY-NC-ND</a:t>
            </a:r>
            <a:endParaRPr lang="en-US" sz="9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3AB81-C7EE-4ADF-A62E-3A4C74126213}"/>
              </a:ext>
            </a:extLst>
          </p:cNvPr>
          <p:cNvSpPr txBox="1"/>
          <p:nvPr/>
        </p:nvSpPr>
        <p:spPr>
          <a:xfrm>
            <a:off x="6582375" y="5454597"/>
            <a:ext cx="360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C3CAC-6175-4677-9235-AD2426E57B0B}"/>
              </a:ext>
            </a:extLst>
          </p:cNvPr>
          <p:cNvSpPr txBox="1"/>
          <p:nvPr/>
        </p:nvSpPr>
        <p:spPr>
          <a:xfrm>
            <a:off x="2565824" y="90690"/>
            <a:ext cx="744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!(intergalactic popular beverage)</a:t>
            </a:r>
          </a:p>
        </p:txBody>
      </p:sp>
      <p:pic>
        <p:nvPicPr>
          <p:cNvPr id="16" name="Picture 15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5A5820CF-4253-4D0C-8264-A02F3B678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28463" y="999744"/>
            <a:ext cx="3444949" cy="26334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F44CB-7A95-4A19-9583-AFC6154A4202}"/>
              </a:ext>
            </a:extLst>
          </p:cNvPr>
          <p:cNvSpPr txBox="1"/>
          <p:nvPr/>
        </p:nvSpPr>
        <p:spPr>
          <a:xfrm>
            <a:off x="10012680" y="23164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D7E833E0-C6D0-4086-85E3-E2D8A2914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64678" y="3912370"/>
            <a:ext cx="3172517" cy="14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9F66C3-CCDD-4998-B648-D246DD20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20949"/>
              </p:ext>
            </p:extLst>
          </p:nvPr>
        </p:nvGraphicFramePr>
        <p:xfrm>
          <a:off x="3377184" y="52208"/>
          <a:ext cx="8689521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7984">
                  <a:extLst>
                    <a:ext uri="{9D8B030D-6E8A-4147-A177-3AD203B41FA5}">
                      <a16:colId xmlns:a16="http://schemas.microsoft.com/office/drawing/2014/main" val="157540847"/>
                    </a:ext>
                  </a:extLst>
                </a:gridCol>
                <a:gridCol w="2657856">
                  <a:extLst>
                    <a:ext uri="{9D8B030D-6E8A-4147-A177-3AD203B41FA5}">
                      <a16:colId xmlns:a16="http://schemas.microsoft.com/office/drawing/2014/main" val="1876169208"/>
                    </a:ext>
                  </a:extLst>
                </a:gridCol>
                <a:gridCol w="3873681">
                  <a:extLst>
                    <a:ext uri="{9D8B030D-6E8A-4147-A177-3AD203B41FA5}">
                      <a16:colId xmlns:a16="http://schemas.microsoft.com/office/drawing/2014/main" val="79173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means?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7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the script to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0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salloc</a:t>
                      </a:r>
                      <a:r>
                        <a:rPr lang="en-US" dirty="0"/>
                        <a:t> &lt;options&gt;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2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showstart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estimated start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jobs for username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3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&lt;queue&gt;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–p &lt;partition&gt;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queue/partition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–f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scontrol</a:t>
                      </a:r>
                      <a:r>
                        <a:rPr lang="en-US" dirty="0"/>
                        <a:t> show job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detailed job details (</a:t>
                      </a:r>
                      <a:r>
                        <a:rPr lang="en-US" dirty="0" err="1"/>
                        <a:t>WorkDir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.e or .o output file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location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&lt;job-id&gt;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286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7C6F8D-4CC6-400A-8A3B-EFD6225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PBS </a:t>
            </a:r>
            <a:r>
              <a:rPr lang="en-US" dirty="0">
                <a:sym typeface="Wingdings" panose="05000000000000000000" pitchFamily="2" charset="2"/>
              </a:rPr>
              <a:t> SLURM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1AFFF-907E-44E8-814D-B8D1E2F8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86" r="65554" b="23830"/>
          <a:stretch/>
        </p:blipFill>
        <p:spPr>
          <a:xfrm>
            <a:off x="7132770" y="3569832"/>
            <a:ext cx="4933935" cy="307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D4944-5C01-45A8-A96B-6D820129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372" r="70902" b="77969"/>
          <a:stretch/>
        </p:blipFill>
        <p:spPr>
          <a:xfrm>
            <a:off x="0" y="3569832"/>
            <a:ext cx="7041403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60A0-29FA-4134-89BB-D2D4173FF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 r="2078" b="86377"/>
          <a:stretch/>
        </p:blipFill>
        <p:spPr>
          <a:xfrm>
            <a:off x="76011" y="4018423"/>
            <a:ext cx="11938715" cy="64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5C57A-9D3E-4E36-AA7F-2D295237F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0" r="2391" b="40227"/>
          <a:stretch/>
        </p:blipFill>
        <p:spPr>
          <a:xfrm>
            <a:off x="114303" y="2724539"/>
            <a:ext cx="11900423" cy="440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4" b="26838"/>
          <a:stretch/>
        </p:blipFill>
        <p:spPr>
          <a:xfrm>
            <a:off x="114303" y="743717"/>
            <a:ext cx="11900423" cy="112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3AE42-B2B5-4591-902A-F43882A5FE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85" r="2391" b="76017"/>
          <a:stretch/>
        </p:blipFill>
        <p:spPr>
          <a:xfrm>
            <a:off x="114303" y="5459676"/>
            <a:ext cx="11900423" cy="769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CAEEE-9529-454F-95EE-9B9A5A4A095B}"/>
              </a:ext>
            </a:extLst>
          </p:cNvPr>
          <p:cNvSpPr txBox="1"/>
          <p:nvPr/>
        </p:nvSpPr>
        <p:spPr>
          <a:xfrm>
            <a:off x="4641337" y="-44605"/>
            <a:ext cx="1454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sinfo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539B-267F-499E-AE69-8EF18915D4FF}"/>
              </a:ext>
            </a:extLst>
          </p:cNvPr>
          <p:cNvSpPr txBox="1"/>
          <p:nvPr/>
        </p:nvSpPr>
        <p:spPr>
          <a:xfrm>
            <a:off x="4641335" y="1927639"/>
            <a:ext cx="1815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sbatch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7220D-FD31-4118-BA75-6F7865242BC8}"/>
              </a:ext>
            </a:extLst>
          </p:cNvPr>
          <p:cNvSpPr txBox="1"/>
          <p:nvPr/>
        </p:nvSpPr>
        <p:spPr>
          <a:xfrm>
            <a:off x="4641336" y="3206963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squeue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4C01D-846E-4034-9E0F-7B27BF1FF426}"/>
              </a:ext>
            </a:extLst>
          </p:cNvPr>
          <p:cNvSpPr txBox="1"/>
          <p:nvPr/>
        </p:nvSpPr>
        <p:spPr>
          <a:xfrm>
            <a:off x="4641335" y="4635317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sacct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8A298-D2C7-4532-8712-B8E940F5F4A5}"/>
              </a:ext>
            </a:extLst>
          </p:cNvPr>
          <p:cNvSpPr txBox="1"/>
          <p:nvPr/>
        </p:nvSpPr>
        <p:spPr>
          <a:xfrm>
            <a:off x="6612672" y="3411337"/>
            <a:ext cx="349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squeue</a:t>
            </a:r>
            <a:r>
              <a:rPr lang="en-US" sz="2400" dirty="0">
                <a:solidFill>
                  <a:schemeClr val="bg1"/>
                </a:solidFill>
              </a:rPr>
              <a:t> –u </a:t>
            </a:r>
            <a:r>
              <a:rPr lang="en-US" sz="2400" dirty="0" err="1">
                <a:solidFill>
                  <a:schemeClr val="bg1"/>
                </a:solidFill>
              </a:rPr>
              <a:t>ravichandrans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72BD-ACA5-4AE8-AA2F-E60C2ECE6A32}"/>
              </a:ext>
            </a:extLst>
          </p:cNvPr>
          <p:cNvSpPr txBox="1"/>
          <p:nvPr/>
        </p:nvSpPr>
        <p:spPr>
          <a:xfrm>
            <a:off x="6573691" y="2087726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scancel</a:t>
            </a:r>
            <a:r>
              <a:rPr lang="en-US" sz="2400" dirty="0">
                <a:solidFill>
                  <a:schemeClr val="bg1"/>
                </a:solidFill>
              </a:rPr>
              <a:t> 532</a:t>
            </a:r>
          </a:p>
        </p:txBody>
      </p:sp>
    </p:spTree>
    <p:extLst>
      <p:ext uri="{BB962C8B-B14F-4D97-AF65-F5344CB8AC3E}">
        <p14:creationId xmlns:p14="http://schemas.microsoft.com/office/powerpoint/2010/main" val="22073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F9CF9-E3E5-4BA0-8210-5BAA8219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4319" r="38435" b="24502"/>
          <a:stretch/>
        </p:blipFill>
        <p:spPr>
          <a:xfrm>
            <a:off x="0" y="0"/>
            <a:ext cx="12192000" cy="4316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D9E24-596B-4C59-9CC9-1849BDA3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82" r="34869" b="4541"/>
          <a:stretch/>
        </p:blipFill>
        <p:spPr>
          <a:xfrm>
            <a:off x="0" y="4711088"/>
            <a:ext cx="11305597" cy="1299411"/>
          </a:xfrm>
          <a:prstGeom prst="rect">
            <a:avLst/>
          </a:prstGeom>
        </p:spPr>
      </p:pic>
      <p:pic>
        <p:nvPicPr>
          <p:cNvPr id="11" name="Picture 10" descr="PDB ID: Biotin bound to Streptavidin&#10;&#10;Description generated with very high confidence">
            <a:extLst>
              <a:ext uri="{FF2B5EF4-FFF2-40B4-BE49-F238E27FC236}">
                <a16:creationId xmlns:a16="http://schemas.microsoft.com/office/drawing/2014/main" id="{3EC2BC2C-C296-4BE9-BC4E-9605C09B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1" y="313598"/>
            <a:ext cx="4561905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25BFD1-5257-457E-BEF6-E88C9674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10" r="51316" b="4508"/>
          <a:stretch/>
        </p:blipFill>
        <p:spPr>
          <a:xfrm>
            <a:off x="1347537" y="304801"/>
            <a:ext cx="8915629" cy="29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9B3FB6-F6BD-4888-8B2E-FEEBD5A597D7}"/>
              </a:ext>
            </a:extLst>
          </p:cNvPr>
          <p:cNvSpPr/>
          <p:nvPr/>
        </p:nvSpPr>
        <p:spPr>
          <a:xfrm>
            <a:off x="7299558" y="260755"/>
            <a:ext cx="453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Thanks to Dennis Foley for providing the script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0AFE9B-7347-4155-A079-DBA4B1D935EB}"/>
              </a:ext>
            </a:extLst>
          </p:cNvPr>
          <p:cNvGrpSpPr/>
          <p:nvPr/>
        </p:nvGrpSpPr>
        <p:grpSpPr>
          <a:xfrm>
            <a:off x="229057" y="683490"/>
            <a:ext cx="11551328" cy="5913755"/>
            <a:chOff x="229057" y="683490"/>
            <a:chExt cx="11551328" cy="59137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264565-1BA8-4726-9BD2-0C2AC6264E1E}"/>
                </a:ext>
              </a:extLst>
            </p:cNvPr>
            <p:cNvGrpSpPr/>
            <p:nvPr/>
          </p:nvGrpSpPr>
          <p:grpSpPr>
            <a:xfrm>
              <a:off x="229057" y="683490"/>
              <a:ext cx="11551328" cy="5913755"/>
              <a:chOff x="0" y="944244"/>
              <a:chExt cx="11551328" cy="591375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998D4FA-B15A-4C12-B0F0-57450FE865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830" r="4399" b="10939"/>
              <a:stretch/>
            </p:blipFill>
            <p:spPr>
              <a:xfrm>
                <a:off x="0" y="944244"/>
                <a:ext cx="11551328" cy="59137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E00A29-4CBD-4599-BD22-3ECA067FB813}"/>
                  </a:ext>
                </a:extLst>
              </p:cNvPr>
              <p:cNvSpPr txBox="1"/>
              <p:nvPr/>
            </p:nvSpPr>
            <p:spPr>
              <a:xfrm>
                <a:off x="3657599" y="1090588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Partition key says where to run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22E88-B610-4345-B44D-1A60F1E6A681}"/>
                  </a:ext>
                </a:extLst>
              </p:cNvPr>
              <p:cNvSpPr txBox="1"/>
              <p:nvPr/>
            </p:nvSpPr>
            <p:spPr>
              <a:xfrm>
                <a:off x="3462291" y="2312179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Example: 18 hours and 10 minutes 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42A61C-7964-40FB-972F-76F2ED3E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16" y="829834"/>
              <a:ext cx="3198149" cy="309882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E52FA1-F74C-4300-97D8-F9A8DE37AB29}"/>
              </a:ext>
            </a:extLst>
          </p:cNvPr>
          <p:cNvSpPr txBox="1"/>
          <p:nvPr/>
        </p:nvSpPr>
        <p:spPr>
          <a:xfrm>
            <a:off x="7830105" y="691334"/>
            <a:ext cx="1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H-Ras and C-Raf1 Complex</a:t>
            </a:r>
          </a:p>
        </p:txBody>
      </p:sp>
    </p:spTree>
    <p:extLst>
      <p:ext uri="{BB962C8B-B14F-4D97-AF65-F5344CB8AC3E}">
        <p14:creationId xmlns:p14="http://schemas.microsoft.com/office/powerpoint/2010/main" val="73696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1B74-DAB1-4CD6-B800-447A16C7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1A92-0119-47A0-8EA5-9E06D9D2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</a:rPr>
              <a:t>https://slurm.schedmd.com/</a:t>
            </a:r>
            <a:endParaRPr lang="en-US" dirty="0">
              <a:solidFill>
                <a:srgbClr val="00FFFF"/>
              </a:solidFill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2"/>
            </a:endParaRPr>
          </a:p>
          <a:p>
            <a:r>
              <a:rPr lang="en-US" dirty="0"/>
              <a:t>HPC NIH</a:t>
            </a:r>
          </a:p>
          <a:p>
            <a:pPr lvl="1"/>
            <a:r>
              <a:rPr lang="en-US" dirty="0"/>
              <a:t>https://hpc.nih.gov/docs/pbs2slurm.</a:t>
            </a:r>
            <a:r>
              <a:rPr lang="en-US"/>
              <a:t>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6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5F58-B313-4AFD-8A87-0E79F39B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36EF8-9A25-45F3-87BA-78B79AFF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Ravi</a:t>
            </a:r>
            <a:r>
              <a:rPr lang="en-US" sz="3600" dirty="0"/>
              <a:t> &amp; Dennis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FDE08-2219-473A-B064-134A196EE8FF}"/>
              </a:ext>
            </a:extLst>
          </p:cNvPr>
          <p:cNvSpPr txBox="1"/>
          <p:nvPr/>
        </p:nvSpPr>
        <p:spPr>
          <a:xfrm>
            <a:off x="746975" y="528034"/>
            <a:ext cx="112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 if you want to look at the SLURM template for AMBER (Molecular Dynamics program)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EC-3C02-48B5-8E89-C88CBC12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8559" y="307484"/>
            <a:ext cx="3434881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8E669-ED69-4F02-AFBA-B7FB0B95425D}"/>
              </a:ext>
            </a:extLst>
          </p:cNvPr>
          <p:cNvSpPr txBox="1"/>
          <p:nvPr/>
        </p:nvSpPr>
        <p:spPr>
          <a:xfrm>
            <a:off x="4378559" y="3279284"/>
            <a:ext cx="343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3" tooltip="http://sidcrosby.blogspot.com/2008/09/end-of-era.html"/>
              </a:rPr>
              <a:t>This Photo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</a:rPr>
              <a:t> by Unknown Author is licensed under 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4" tooltip="https://creativecommons.org/licenses/by-nc-nd/3.0/"/>
              </a:rPr>
              <a:t>CC BY-NC-ND</a:t>
            </a:r>
            <a:endParaRPr lang="en-US" sz="9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0C4-BB66-4357-B77F-BE3E1D617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SLURM: Workload manager for HPC batch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556-4D72-430C-8FE5-7DCF5EA2B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S. Ravichandran* and Dennis Foley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*ABCS, 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Operations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LBR, FNLCR  </a:t>
            </a:r>
          </a:p>
        </p:txBody>
      </p:sp>
    </p:spTree>
    <p:extLst>
      <p:ext uri="{BB962C8B-B14F-4D97-AF65-F5344CB8AC3E}">
        <p14:creationId xmlns:p14="http://schemas.microsoft.com/office/powerpoint/2010/main" val="42765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CA9-B2E3-489E-92CC-DBDA8F6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DD50-E463-4606-BA17-F1330699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introduce the SLURM scheduler/resource manager batch system replacing the current PBS job scheduler</a:t>
            </a:r>
          </a:p>
          <a:p>
            <a:pPr lvl="1"/>
            <a:r>
              <a:rPr lang="en-US" dirty="0"/>
              <a:t>Why the change?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Key SLURM commands </a:t>
            </a:r>
          </a:p>
          <a:p>
            <a:pPr lvl="1"/>
            <a:r>
              <a:rPr lang="en-US" dirty="0"/>
              <a:t>Compare with PBS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Couple of examples using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BCB9-2C2F-419C-8568-F511427A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639-687E-4155-911A-C33DFEEF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S</a:t>
            </a:r>
            <a:r>
              <a:rPr lang="en-US" dirty="0"/>
              <a:t>imple </a:t>
            </a:r>
            <a:r>
              <a:rPr lang="en-US" sz="3600" b="1" dirty="0"/>
              <a:t>L</a:t>
            </a:r>
            <a:r>
              <a:rPr lang="en-US" dirty="0"/>
              <a:t>inux </a:t>
            </a:r>
            <a:r>
              <a:rPr lang="en-US" sz="3600" b="1" dirty="0"/>
              <a:t>U</a:t>
            </a:r>
            <a:r>
              <a:rPr lang="en-US" dirty="0"/>
              <a:t>nified </a:t>
            </a:r>
            <a:r>
              <a:rPr lang="en-US" sz="3600" b="1" dirty="0"/>
              <a:t>R</a:t>
            </a:r>
            <a:r>
              <a:rPr lang="en-US" dirty="0"/>
              <a:t>esource </a:t>
            </a:r>
            <a:r>
              <a:rPr lang="en-US" sz="3600" b="1" dirty="0"/>
              <a:t>M</a:t>
            </a:r>
            <a:r>
              <a:rPr lang="en-US" dirty="0"/>
              <a:t>anager</a:t>
            </a:r>
          </a:p>
          <a:p>
            <a:pPr lvl="1"/>
            <a:r>
              <a:rPr lang="en-US" dirty="0"/>
              <a:t>Written in C (half a million-lines of code)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Linux utility for Resource management for job scheduling and resource management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Open source utility widely used in other computing centers</a:t>
            </a:r>
          </a:p>
          <a:p>
            <a:pPr lvl="1"/>
            <a:r>
              <a:rPr lang="en-US" dirty="0"/>
              <a:t>Research centers, across the globe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68F0-68A0-44BD-BA6D-8FB361C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00FFFF"/>
                </a:solidFill>
              </a:rPr>
              <a:t>Enterprise Information Technology </a:t>
            </a:r>
            <a:r>
              <a:rPr lang="en-US" dirty="0"/>
              <a:t>is migrating to SLURM?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68AA-E6AD-46EF-85FD-57331DE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new batch system compatible with CIT’s Beowulf computing cluster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Linux distribution OS will change from </a:t>
            </a:r>
            <a:r>
              <a:rPr lang="en-US" u="sng" dirty="0">
                <a:solidFill>
                  <a:schemeClr val="bg1"/>
                </a:solidFill>
              </a:rPr>
              <a:t>Ubuntu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CentOS</a:t>
            </a:r>
            <a:r>
              <a:rPr lang="en-US" dirty="0"/>
              <a:t> in the next six months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proprietary Moab/Torque scheduler/resource manager will be replaced by SLURM during the migration </a:t>
            </a:r>
          </a:p>
        </p:txBody>
      </p:sp>
    </p:spTree>
    <p:extLst>
      <p:ext uri="{BB962C8B-B14F-4D97-AF65-F5344CB8AC3E}">
        <p14:creationId xmlns:p14="http://schemas.microsoft.com/office/powerpoint/2010/main" val="6371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BA2-ACFF-4195-A195-73FF094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 aiming to bring a large performance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D78E-9EC5-4451-AA6B-C8E6C0E1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HPE DL360 Gen 14 servers (no hyper-threading)</a:t>
            </a:r>
          </a:p>
          <a:p>
            <a:r>
              <a:rPr lang="en-US" dirty="0"/>
              <a:t>System </a:t>
            </a:r>
          </a:p>
          <a:p>
            <a:pPr lvl="1"/>
            <a:r>
              <a:rPr lang="en-US" dirty="0"/>
              <a:t>2 </a:t>
            </a:r>
            <a:r>
              <a:rPr lang="en-US" u="sng" dirty="0">
                <a:solidFill>
                  <a:schemeClr val="bg1"/>
                </a:solidFill>
              </a:rPr>
              <a:t>Intel</a:t>
            </a:r>
            <a:r>
              <a:rPr lang="en-US" dirty="0"/>
              <a:t> Skylake processors</a:t>
            </a:r>
          </a:p>
          <a:p>
            <a:pPr lvl="1"/>
            <a:r>
              <a:rPr lang="en-US" dirty="0"/>
              <a:t>18 physical cores each running at </a:t>
            </a:r>
            <a:r>
              <a:rPr lang="en-US" u="sng" dirty="0">
                <a:solidFill>
                  <a:schemeClr val="bg1"/>
                </a:solidFill>
              </a:rPr>
              <a:t>2.7GHz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768GB memory, SSD system disk, and a 960GB </a:t>
            </a:r>
            <a:r>
              <a:rPr lang="en-US" u="sng" dirty="0">
                <a:solidFill>
                  <a:schemeClr val="bg1"/>
                </a:solidFill>
              </a:rPr>
              <a:t>SSD scratch disk</a:t>
            </a:r>
            <a:r>
              <a:rPr lang="en-US" dirty="0"/>
              <a:t>. </a:t>
            </a:r>
          </a:p>
          <a:p>
            <a:r>
              <a:rPr lang="en-US" dirty="0"/>
              <a:t>Few systems</a:t>
            </a:r>
          </a:p>
          <a:p>
            <a:pPr lvl="1"/>
            <a:r>
              <a:rPr lang="en-US" dirty="0"/>
              <a:t>2 Nvidia GTX 1080Ti </a:t>
            </a:r>
            <a:r>
              <a:rPr lang="en-US" u="sng" dirty="0">
                <a:solidFill>
                  <a:schemeClr val="bg1"/>
                </a:solidFill>
              </a:rPr>
              <a:t>graphics cards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Support image processing and machine learning efforts </a:t>
            </a:r>
          </a:p>
          <a:p>
            <a:r>
              <a:rPr lang="en-US" dirty="0">
                <a:solidFill>
                  <a:srgbClr val="FFFF00"/>
                </a:solidFill>
              </a:rPr>
              <a:t>Contact x 5115 for any questions on the new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1E2A-3136-4892-A593-FE4A82ED9133}"/>
              </a:ext>
            </a:extLst>
          </p:cNvPr>
          <p:cNvSpPr txBox="1"/>
          <p:nvPr/>
        </p:nvSpPr>
        <p:spPr>
          <a:xfrm>
            <a:off x="6862439" y="1464816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Information gleaned from Dr. Doug O’Neal’s email </a:t>
            </a:r>
          </a:p>
        </p:txBody>
      </p:sp>
    </p:spTree>
    <p:extLst>
      <p:ext uri="{BB962C8B-B14F-4D97-AF65-F5344CB8AC3E}">
        <p14:creationId xmlns:p14="http://schemas.microsoft.com/office/powerpoint/2010/main" val="38756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61B-5AB5-45CA-B019-421F5E58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3CA3-ABFE-46DD-AB05-9F1E787A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67"/>
            <a:ext cx="11057467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sinfo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View information &amp; status of SLURM nodes and partitions</a:t>
            </a:r>
          </a:p>
          <a:p>
            <a:pPr lvl="1"/>
            <a:r>
              <a:rPr lang="en-US" dirty="0" err="1"/>
              <a:t>pbsnodes</a:t>
            </a:r>
            <a:r>
              <a:rPr lang="en-US" dirty="0"/>
              <a:t> -a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sbatch</a:t>
            </a:r>
            <a:r>
              <a:rPr lang="en-US" dirty="0">
                <a:solidFill>
                  <a:srgbClr val="00FFFF"/>
                </a:solidFill>
              </a:rPr>
              <a:t>/</a:t>
            </a:r>
            <a:r>
              <a:rPr lang="en-US" dirty="0" err="1">
                <a:solidFill>
                  <a:srgbClr val="00FFFF"/>
                </a:solidFill>
              </a:rPr>
              <a:t>scancel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Submit/cancel a batch (script) to SLURM</a:t>
            </a:r>
          </a:p>
          <a:p>
            <a:pPr lvl="1"/>
            <a:r>
              <a:rPr lang="en-US" dirty="0" err="1"/>
              <a:t>qsub</a:t>
            </a:r>
            <a:r>
              <a:rPr lang="en-US" dirty="0"/>
              <a:t>/</a:t>
            </a:r>
            <a:r>
              <a:rPr lang="en-US" dirty="0" err="1"/>
              <a:t>qdel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sacct</a:t>
            </a:r>
            <a:r>
              <a:rPr lang="en-US" dirty="0">
                <a:solidFill>
                  <a:srgbClr val="00FFFF"/>
                </a:solidFill>
              </a:rPr>
              <a:t>: </a:t>
            </a:r>
            <a:r>
              <a:rPr lang="en-US" dirty="0"/>
              <a:t>To display accounting data for all jobs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squeue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To view information about all jobs located in SLURM scheduling queue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squeue</a:t>
            </a:r>
            <a:r>
              <a:rPr lang="en-US" dirty="0">
                <a:solidFill>
                  <a:schemeClr val="bg1"/>
                </a:solidFill>
              </a:rPr>
              <a:t> –u username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F6C94-61D9-4CB9-AB60-DF623B7EFC4F}"/>
              </a:ext>
            </a:extLst>
          </p:cNvPr>
          <p:cNvSpPr/>
          <p:nvPr/>
        </p:nvSpPr>
        <p:spPr>
          <a:xfrm>
            <a:off x="3361991" y="5792242"/>
            <a:ext cx="67992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FFFF"/>
                </a:solidFill>
              </a:rPr>
              <a:t>https://slurm.schedmd.com/</a:t>
            </a:r>
          </a:p>
        </p:txBody>
      </p:sp>
    </p:spTree>
    <p:extLst>
      <p:ext uri="{BB962C8B-B14F-4D97-AF65-F5344CB8AC3E}">
        <p14:creationId xmlns:p14="http://schemas.microsoft.com/office/powerpoint/2010/main" val="24500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" r="37015" b="26605"/>
          <a:stretch/>
        </p:blipFill>
        <p:spPr>
          <a:xfrm>
            <a:off x="1" y="1025557"/>
            <a:ext cx="12191999" cy="1819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A5067-4661-4638-A885-295277E0DBED}"/>
              </a:ext>
            </a:extLst>
          </p:cNvPr>
          <p:cNvSpPr txBox="1"/>
          <p:nvPr/>
        </p:nvSpPr>
        <p:spPr>
          <a:xfrm>
            <a:off x="93279" y="2978649"/>
            <a:ext cx="118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sz="3200" dirty="0"/>
              <a:t>s are equivalent to the old batch queues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quick partition contains 7 nodes (for now, each node = 16 cores)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normal partition contains 6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unlimited partition contains 2 nodes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TIMELIMIT</a:t>
            </a:r>
            <a:r>
              <a:rPr lang="en-US" sz="3200" dirty="0"/>
              <a:t> Column contains the maximum time allowed for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4:00:00 means </a:t>
            </a:r>
            <a:r>
              <a:rPr lang="en-US" sz="3200" dirty="0" err="1">
                <a:solidFill>
                  <a:schemeClr val="bg1"/>
                </a:solidFill>
              </a:rPr>
              <a:t>hr:min:sec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FF7F2-E0D1-4547-BB8F-A7063D8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sinfo</a:t>
            </a:r>
            <a:r>
              <a:rPr lang="en-US" dirty="0"/>
              <a:t>: information on nodes &amp; partitions</a:t>
            </a:r>
          </a:p>
        </p:txBody>
      </p:sp>
    </p:spTree>
    <p:extLst>
      <p:ext uri="{BB962C8B-B14F-4D97-AF65-F5344CB8AC3E}">
        <p14:creationId xmlns:p14="http://schemas.microsoft.com/office/powerpoint/2010/main" val="35929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5A4E-EAEF-4A0A-BD27-94EF57840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388E-DB6B-46BD-8655-B8531A46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submit a job using AMBER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02098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462</Words>
  <Application>Microsoft Office PowerPoint</Application>
  <PresentationFormat>Widescreen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SLURM: Workload manager for HPC batch cluster</vt:lpstr>
      <vt:lpstr>Agenda</vt:lpstr>
      <vt:lpstr>What is SLURM</vt:lpstr>
      <vt:lpstr>Why Enterprise Information Technology is migrating to SLURM?</vt:lpstr>
      <vt:lpstr>New System aiming to bring a large performance boost</vt:lpstr>
      <vt:lpstr>Useful commands</vt:lpstr>
      <vt:lpstr>sinfo: information on nodes &amp; partitions</vt:lpstr>
      <vt:lpstr>Examples </vt:lpstr>
      <vt:lpstr>PBS  SLURM</vt:lpstr>
      <vt:lpstr>PowerPoint Presentation</vt:lpstr>
      <vt:lpstr>PowerPoint Presentation</vt:lpstr>
      <vt:lpstr>PowerPoint Presentation</vt:lpstr>
      <vt:lpstr>PowerPoint Presentation</vt:lpstr>
      <vt:lpstr>Additional Information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is the new PBS</dc:title>
  <dc:creator>Ravichandran, Ravi (NIH/NCI) [C]</dc:creator>
  <cp:lastModifiedBy>Ravichandran, Ravi (NIH/NCI) [C]</cp:lastModifiedBy>
  <cp:revision>102</cp:revision>
  <dcterms:created xsi:type="dcterms:W3CDTF">2018-07-23T17:31:23Z</dcterms:created>
  <dcterms:modified xsi:type="dcterms:W3CDTF">2018-08-02T12:58:56Z</dcterms:modified>
</cp:coreProperties>
</file>