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doc" ContentType="application/msword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notesMasterIdLst>
    <p:notesMasterId r:id="rId21"/>
  </p:notesMasterIdLst>
  <p:sldIdLst>
    <p:sldId id="256" r:id="rId2"/>
    <p:sldId id="257" r:id="rId3"/>
    <p:sldId id="268" r:id="rId4"/>
    <p:sldId id="270" r:id="rId5"/>
    <p:sldId id="271" r:id="rId6"/>
    <p:sldId id="274" r:id="rId7"/>
    <p:sldId id="258" r:id="rId8"/>
    <p:sldId id="267" r:id="rId9"/>
    <p:sldId id="260" r:id="rId10"/>
    <p:sldId id="264" r:id="rId11"/>
    <p:sldId id="265" r:id="rId12"/>
    <p:sldId id="275" r:id="rId13"/>
    <p:sldId id="263" r:id="rId14"/>
    <p:sldId id="273" r:id="rId15"/>
    <p:sldId id="259" r:id="rId16"/>
    <p:sldId id="261" r:id="rId17"/>
    <p:sldId id="266" r:id="rId18"/>
    <p:sldId id="262" r:id="rId19"/>
    <p:sldId id="272" r:id="rId20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AC3BEEB-F49F-450B-96F3-1F42FD54E12B}" type="datetimeFigureOut">
              <a:rPr lang="nl-NL"/>
              <a:pPr>
                <a:defRPr/>
              </a:pPr>
              <a:t>28-11-2012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F19AE33-EC39-4A90-AC84-1AA312E547F8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942217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32" charset="-128"/>
        <a:cs typeface="ＭＳ Ｐゴシック" pitchFamily="-3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3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3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3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3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dirty="0" smtClean="0"/>
              <a:t>Ion </a:t>
            </a:r>
            <a:r>
              <a:rPr lang="nl-NL" dirty="0" err="1" smtClean="0"/>
              <a:t>torrent</a:t>
            </a:r>
            <a:r>
              <a:rPr lang="nl-NL" dirty="0" smtClean="0"/>
              <a:t> is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good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comparison</a:t>
            </a:r>
            <a:r>
              <a:rPr lang="nl-NL" dirty="0" smtClean="0"/>
              <a:t> </a:t>
            </a:r>
            <a:r>
              <a:rPr lang="nl-NL" dirty="0" err="1" smtClean="0"/>
              <a:t>because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blast</a:t>
            </a:r>
            <a:r>
              <a:rPr lang="nl-NL" dirty="0" smtClean="0"/>
              <a:t>.</a:t>
            </a:r>
            <a:endParaRPr lang="nl-NL" dirty="0" smtClean="0"/>
          </a:p>
        </p:txBody>
      </p:sp>
      <p:sp>
        <p:nvSpPr>
          <p:cNvPr id="2253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EA1DBD-0C77-4DAE-84A9-A982962FDE3D}" type="slidenum">
              <a:rPr lang="nl-NL">
                <a:ea typeface="ＭＳ Ｐゴシック" pitchFamily="-32" charset="-128"/>
                <a:cs typeface="ＭＳ Ｐゴシック" pitchFamily="-3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nl-NL">
              <a:ea typeface="ＭＳ Ｐゴシック" pitchFamily="-32" charset="-128"/>
              <a:cs typeface="ＭＳ Ｐゴシック" pitchFamily="-32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dirty="0" smtClean="0"/>
              <a:t>All results are roughly the same but are still different in all three programs</a:t>
            </a:r>
          </a:p>
        </p:txBody>
      </p:sp>
      <p:sp>
        <p:nvSpPr>
          <p:cNvPr id="24579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1A1BB8-AC16-498D-B166-CDA1B16BC686}" type="slidenum">
              <a:rPr lang="nl-NL">
                <a:ea typeface="ＭＳ Ｐゴシック" pitchFamily="-32" charset="-128"/>
                <a:cs typeface="ＭＳ Ｐゴシック" pitchFamily="-3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nl-NL">
              <a:ea typeface="ＭＳ Ｐゴシック" pitchFamily="-32" charset="-128"/>
              <a:cs typeface="ＭＳ Ｐゴシック" pitchFamily="-32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smtClean="0"/>
              <a:t>Compare the software with the insence data</a:t>
            </a:r>
          </a:p>
        </p:txBody>
      </p:sp>
      <p:sp>
        <p:nvSpPr>
          <p:cNvPr id="2765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8F5944-72DB-4439-9F6D-4475D53EA442}" type="slidenum">
              <a:rPr lang="nl-NL">
                <a:ea typeface="ＭＳ Ｐゴシック" pitchFamily="-32" charset="-128"/>
                <a:cs typeface="ＭＳ Ｐゴシック" pitchFamily="-3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nl-NL">
              <a:ea typeface="ＭＳ Ｐゴシック" pitchFamily="-32" charset="-128"/>
              <a:cs typeface="ＭＳ Ｐゴシック" pitchFamily="-32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D54A2C-5AE7-4E73-8723-F63DC0D8A703}" type="datetimeFigureOut">
              <a:rPr lang="nl-NL" smtClean="0"/>
              <a:pPr>
                <a:defRPr/>
              </a:pPr>
              <a:t>28-11-2012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EF3127-9B71-4BC7-9716-B3BB2ADCBB04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195974-F1D9-4B73-9C31-15349044DDD5}" type="datetimeFigureOut">
              <a:rPr lang="nl-NL" smtClean="0"/>
              <a:pPr>
                <a:defRPr/>
              </a:pPr>
              <a:t>28-11-2012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D1A92-7731-440E-B575-0FECFD7D0A14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D63223-BE0D-4E3E-B6D5-312B7361841D}" type="datetimeFigureOut">
              <a:rPr lang="nl-NL" smtClean="0"/>
              <a:pPr>
                <a:defRPr/>
              </a:pPr>
              <a:t>28-11-2012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2D344-FA29-42A5-A545-A06E2E582EC4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7DA2C-6FA4-4FCD-9261-B7FA02D2572C}" type="datetimeFigureOut">
              <a:rPr lang="nl-NL" smtClean="0"/>
              <a:pPr>
                <a:defRPr/>
              </a:pPr>
              <a:t>28-11-2012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DD5A26-2529-4C21-8D58-16F50AD136F9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28-11-2012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28-11-2012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28-11-2012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28-11-2012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E6820F-0130-435D-B82A-B5D159FBAA37}" type="datetimeFigureOut">
              <a:rPr lang="nl-NL" smtClean="0"/>
              <a:pPr>
                <a:defRPr/>
              </a:pPr>
              <a:t>28-11-2012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05064D-1225-4923-9D77-E1A9AF60AE1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28-11-2012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28-11-2012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28-11-2012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eious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cbio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fetechnologies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_-_2003_document2.doc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ndertitel 2"/>
          <p:cNvSpPr>
            <a:spLocks noGrp="1"/>
          </p:cNvSpPr>
          <p:nvPr>
            <p:ph type="subTitle" idx="1"/>
          </p:nvPr>
        </p:nvSpPr>
        <p:spPr>
          <a:xfrm>
            <a:off x="971600" y="4077072"/>
            <a:ext cx="7345362" cy="1752600"/>
          </a:xfrm>
        </p:spPr>
        <p:txBody>
          <a:bodyPr/>
          <a:lstStyle/>
          <a:p>
            <a:pPr marR="0" algn="ctr" eaLnBrk="1" hangingPunct="1"/>
            <a:r>
              <a:rPr lang="en-GB" dirty="0" smtClean="0"/>
              <a:t>Alex </a:t>
            </a:r>
            <a:r>
              <a:rPr lang="en-GB" dirty="0" err="1" smtClean="0"/>
              <a:t>Hoogkamer</a:t>
            </a:r>
            <a:r>
              <a:rPr lang="en-GB" dirty="0" smtClean="0"/>
              <a:t>, </a:t>
            </a:r>
          </a:p>
          <a:p>
            <a:pPr marR="0" algn="ctr" eaLnBrk="1" hangingPunct="1"/>
            <a:r>
              <a:rPr lang="en-GB" dirty="0" smtClean="0"/>
              <a:t>Thomas </a:t>
            </a:r>
            <a:r>
              <a:rPr lang="en-GB" dirty="0" err="1" smtClean="0"/>
              <a:t>Bolderink</a:t>
            </a:r>
            <a:endParaRPr lang="en-GB" dirty="0" smtClean="0"/>
          </a:p>
          <a:p>
            <a:pPr marR="0" algn="ctr" eaLnBrk="1" hangingPunct="1"/>
            <a:r>
              <a:rPr lang="en-GB" dirty="0" err="1" smtClean="0"/>
              <a:t>Roeben</a:t>
            </a:r>
            <a:r>
              <a:rPr lang="en-GB" dirty="0" smtClean="0"/>
              <a:t>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en-GB" dirty="0" err="1" smtClean="0"/>
              <a:t>ink</a:t>
            </a:r>
            <a:endParaRPr lang="nl-NL" dirty="0" smtClean="0"/>
          </a:p>
        </p:txBody>
      </p:sp>
      <p:sp>
        <p:nvSpPr>
          <p:cNvPr id="14339" name="Tekstvak 7"/>
          <p:cNvSpPr txBox="1">
            <a:spLocks noChangeArrowheads="1"/>
          </p:cNvSpPr>
          <p:nvPr/>
        </p:nvSpPr>
        <p:spPr bwMode="auto">
          <a:xfrm>
            <a:off x="609600" y="6216650"/>
            <a:ext cx="8569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GB" sz="1800">
                <a:latin typeface="Lucida Sans Unicode" charset="0"/>
              </a:rPr>
              <a:t>Supervisors: Dr. Sigrid Beiboer, Dr. Barbara Gravendeel and Dr. Rutger Vos</a:t>
            </a:r>
            <a:endParaRPr lang="nl-NL" sz="1800">
              <a:latin typeface="Lucida Sans Unicode" charset="0"/>
            </a:endParaRPr>
          </a:p>
          <a:p>
            <a:endParaRPr lang="nl-NL" sz="1800">
              <a:latin typeface="Lucida Sans Unicode" charset="0"/>
            </a:endParaRPr>
          </a:p>
        </p:txBody>
      </p:sp>
      <p:sp>
        <p:nvSpPr>
          <p:cNvPr id="14340" name="Ondertitel 2"/>
          <p:cNvSpPr>
            <a:spLocks/>
          </p:cNvSpPr>
          <p:nvPr/>
        </p:nvSpPr>
        <p:spPr bwMode="auto">
          <a:xfrm>
            <a:off x="1043608" y="228600"/>
            <a:ext cx="810039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Differences in software performance </a:t>
            </a: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for analyses of High Throughput </a:t>
            </a: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Ion Torrent DNA barcodes</a:t>
            </a:r>
            <a:endParaRPr lang="nl-NL" sz="2700" dirty="0">
              <a:solidFill>
                <a:schemeClr val="tx2"/>
              </a:solidFill>
              <a:latin typeface="Lucida Sans Unicode" charset="0"/>
            </a:endParaRPr>
          </a:p>
        </p:txBody>
      </p:sp>
      <p:pic>
        <p:nvPicPr>
          <p:cNvPr id="14341" name="Picture 5" descr="Naturalis_logo_staand_zw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75656" cy="2071941"/>
          </a:xfrm>
          <a:prstGeom prst="rect">
            <a:avLst/>
          </a:prstGeom>
          <a:noFill/>
        </p:spPr>
      </p:pic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6477000" y="4114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hlinkClick r:id="rId3"/>
              </a:rPr>
              <a:t>http://www.geneious.com/</a:t>
            </a:r>
            <a:endParaRPr lang="en-US" dirty="0"/>
          </a:p>
          <a:p>
            <a:pPr eaLnBrk="1" hangingPunct="1"/>
            <a:r>
              <a:rPr lang="en-US" dirty="0" smtClean="0"/>
              <a:t>3 week trial </a:t>
            </a:r>
            <a:r>
              <a:rPr lang="en-US" dirty="0"/>
              <a:t>version </a:t>
            </a:r>
            <a:endParaRPr lang="en-US" dirty="0" smtClean="0"/>
          </a:p>
          <a:p>
            <a:pPr eaLnBrk="1" hangingPunct="1"/>
            <a:endParaRPr lang="en-US" dirty="0">
              <a:solidFill>
                <a:schemeClr val="accent2"/>
              </a:solidFill>
            </a:endParaRPr>
          </a:p>
          <a:p>
            <a:pPr eaLnBrk="1" hangingPunct="1"/>
            <a:endParaRPr lang="en-US" dirty="0" smtClean="0">
              <a:solidFill>
                <a:schemeClr val="accent2"/>
              </a:solidFill>
            </a:endParaRPr>
          </a:p>
          <a:p>
            <a:pPr eaLnBrk="1" hangingPunct="1"/>
            <a:endParaRPr lang="en-US" dirty="0" smtClean="0">
              <a:solidFill>
                <a:schemeClr val="accent2"/>
              </a:solidFill>
            </a:endParaRPr>
          </a:p>
          <a:p>
            <a:pPr eaLnBrk="1" hangingPunct="1"/>
            <a:endParaRPr lang="en-US" dirty="0">
              <a:solidFill>
                <a:schemeClr val="accent2"/>
              </a:solidFill>
            </a:endParaRPr>
          </a:p>
          <a:p>
            <a:pPr eaLnBrk="1" hangingPunct="1"/>
            <a:endParaRPr lang="en-US" dirty="0">
              <a:solidFill>
                <a:schemeClr val="accent2"/>
              </a:solidFill>
            </a:endParaRPr>
          </a:p>
          <a:p>
            <a:pPr eaLnBrk="1" hangingPunct="1"/>
            <a:r>
              <a:rPr lang="en-US" dirty="0" smtClean="0"/>
              <a:t>Single </a:t>
            </a:r>
            <a:r>
              <a:rPr lang="en-US" dirty="0"/>
              <a:t>stand-alone student license: $395 per </a:t>
            </a:r>
            <a:r>
              <a:rPr lang="en-US" dirty="0" smtClean="0"/>
              <a:t>year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18435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Geneious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2852936"/>
            <a:ext cx="4330824" cy="2340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>
                <a:hlinkClick r:id="rId3"/>
              </a:rPr>
              <a:t>http://www.clcbio.com/</a:t>
            </a:r>
            <a:endParaRPr lang="en-US" dirty="0"/>
          </a:p>
          <a:p>
            <a:pPr eaLnBrk="1" hangingPunct="1"/>
            <a:r>
              <a:rPr lang="en-US" dirty="0"/>
              <a:t>Shareware with limited options after 2 weeks</a:t>
            </a:r>
          </a:p>
          <a:p>
            <a:pPr eaLnBrk="1" hangingPunct="1"/>
            <a:endParaRPr lang="en-US" dirty="0"/>
          </a:p>
          <a:p>
            <a:pPr marL="0" indent="0" eaLnBrk="1" hangingPunct="1"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Single stand-alone license: $4,995 (student)</a:t>
            </a:r>
            <a:br>
              <a:rPr lang="en-US" dirty="0"/>
            </a:br>
            <a:r>
              <a:rPr lang="en-US" dirty="0"/>
              <a:t>					$9,990 (industrial)</a:t>
            </a:r>
          </a:p>
        </p:txBody>
      </p:sp>
      <p:sp>
        <p:nvSpPr>
          <p:cNvPr id="19459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CLC Genomics Workbench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68798" cy="5819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08470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>
                <a:hlinkClick r:id="rId3"/>
              </a:rPr>
              <a:t>http://www.lifetechnologies.com</a:t>
            </a:r>
            <a:endParaRPr lang="en-US" dirty="0"/>
          </a:p>
          <a:p>
            <a:pPr eaLnBrk="1" hangingPunct="1"/>
            <a:r>
              <a:rPr lang="en-US" dirty="0"/>
              <a:t>Open Source on </a:t>
            </a:r>
            <a:r>
              <a:rPr lang="en-US" dirty="0" err="1"/>
              <a:t>GitHub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Please add a screen dump picture of startup window</a:t>
            </a:r>
            <a:endParaRPr lang="en-US" dirty="0"/>
          </a:p>
          <a:p>
            <a:pPr eaLnBrk="1" hangingPunct="1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20483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Ion Torrent Suite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Comparison of default settings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1508125" y="1752600"/>
          <a:ext cx="5959475" cy="2581275"/>
        </p:xfrm>
        <a:graphic>
          <a:graphicData uri="http://schemas.openxmlformats.org/presentationml/2006/ole">
            <p:oleObj spid="_x0000_s50183" name="Document" r:id="rId4" imgW="5958840" imgH="2581656" progId="Word.Document.8">
              <p:embed/>
            </p:oleObj>
          </a:graphicData>
        </a:graphic>
      </p:graphicFrame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7467600" y="1752600"/>
            <a:ext cx="0" cy="2362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Comparison of performance </a:t>
            </a: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with default settings</a:t>
            </a: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</p:txBody>
      </p:sp>
      <p:sp>
        <p:nvSpPr>
          <p:cNvPr id="21509" name="Tekstvak 6"/>
          <p:cNvSpPr txBox="1">
            <a:spLocks noChangeArrowheads="1"/>
          </p:cNvSpPr>
          <p:nvPr/>
        </p:nvSpPr>
        <p:spPr bwMode="auto">
          <a:xfrm>
            <a:off x="539750" y="1924050"/>
            <a:ext cx="2160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>
                <a:latin typeface="Lucida Sans Unicode" charset="0"/>
              </a:rPr>
              <a:t>CLC Bio</a:t>
            </a:r>
          </a:p>
        </p:txBody>
      </p:sp>
      <p:sp>
        <p:nvSpPr>
          <p:cNvPr id="21510" name="Tekstvak 7"/>
          <p:cNvSpPr txBox="1">
            <a:spLocks noChangeArrowheads="1"/>
          </p:cNvSpPr>
          <p:nvPr/>
        </p:nvSpPr>
        <p:spPr bwMode="auto">
          <a:xfrm>
            <a:off x="539750" y="3025775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 dirty="0">
                <a:latin typeface="Lucida Sans Unicode" charset="0"/>
              </a:rPr>
              <a:t>NCBI BLAST</a:t>
            </a:r>
          </a:p>
        </p:txBody>
      </p:sp>
      <p:sp>
        <p:nvSpPr>
          <p:cNvPr id="21511" name="Tekstvak 9"/>
          <p:cNvSpPr txBox="1">
            <a:spLocks noChangeArrowheads="1"/>
          </p:cNvSpPr>
          <p:nvPr/>
        </p:nvSpPr>
        <p:spPr bwMode="auto">
          <a:xfrm>
            <a:off x="539750" y="4129088"/>
            <a:ext cx="1584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>
                <a:latin typeface="Lucida Sans Unicode" charset="0"/>
              </a:rPr>
              <a:t>Geneious</a:t>
            </a:r>
          </a:p>
        </p:txBody>
      </p:sp>
      <p:pic>
        <p:nvPicPr>
          <p:cNvPr id="522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0038" y="1788318"/>
            <a:ext cx="71151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1512" y="2904331"/>
            <a:ext cx="63722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14888" y="4034177"/>
            <a:ext cx="72104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Comparison of performance               with settings adjusted</a:t>
            </a: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</p:txBody>
      </p:sp>
      <p:sp>
        <p:nvSpPr>
          <p:cNvPr id="23562" name="Tekstvak 6"/>
          <p:cNvSpPr txBox="1">
            <a:spLocks noChangeArrowheads="1"/>
          </p:cNvSpPr>
          <p:nvPr/>
        </p:nvSpPr>
        <p:spPr bwMode="auto">
          <a:xfrm>
            <a:off x="539750" y="1924050"/>
            <a:ext cx="2160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>
                <a:latin typeface="Lucida Sans Unicode" charset="0"/>
              </a:rPr>
              <a:t>CLC Bio</a:t>
            </a:r>
          </a:p>
        </p:txBody>
      </p:sp>
      <p:sp>
        <p:nvSpPr>
          <p:cNvPr id="23563" name="Tekstvak 7"/>
          <p:cNvSpPr txBox="1">
            <a:spLocks noChangeArrowheads="1"/>
          </p:cNvSpPr>
          <p:nvPr/>
        </p:nvSpPr>
        <p:spPr bwMode="auto">
          <a:xfrm>
            <a:off x="539750" y="3025775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>
                <a:latin typeface="Lucida Sans Unicode" charset="0"/>
              </a:rPr>
              <a:t>NCBI BLAST</a:t>
            </a:r>
          </a:p>
        </p:txBody>
      </p:sp>
      <p:sp>
        <p:nvSpPr>
          <p:cNvPr id="23564" name="Tekstvak 9"/>
          <p:cNvSpPr txBox="1">
            <a:spLocks noChangeArrowheads="1"/>
          </p:cNvSpPr>
          <p:nvPr/>
        </p:nvSpPr>
        <p:spPr bwMode="auto">
          <a:xfrm>
            <a:off x="539750" y="4129088"/>
            <a:ext cx="1584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>
                <a:latin typeface="Lucida Sans Unicode" charset="0"/>
              </a:rPr>
              <a:t>Geneious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125" y="2308906"/>
            <a:ext cx="71151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114" y="4495800"/>
            <a:ext cx="66579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125" y="3392488"/>
            <a:ext cx="63722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686800" cy="4525962"/>
          </a:xfrm>
        </p:spPr>
        <p:txBody>
          <a:bodyPr/>
          <a:lstStyle/>
          <a:p>
            <a:pPr eaLnBrk="1" hangingPunct="1"/>
            <a:r>
              <a:rPr lang="en-US" dirty="0" smtClean="0"/>
              <a:t>Results are more similar after adjustment of        default settings as compared with default values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Likely causes for remaining differences:</a:t>
            </a:r>
          </a:p>
          <a:p>
            <a:pPr lvl="1" eaLnBrk="1" hangingPunct="1"/>
            <a:r>
              <a:rPr lang="en-US" dirty="0" smtClean="0"/>
              <a:t>Randomized presentation of Blast results  </a:t>
            </a:r>
          </a:p>
          <a:p>
            <a:pPr lvl="1" eaLnBrk="1" hangingPunct="1"/>
            <a:r>
              <a:rPr lang="en-US" dirty="0" smtClean="0"/>
              <a:t>Priority differences between E-values and similarities found</a:t>
            </a:r>
          </a:p>
        </p:txBody>
      </p:sp>
      <p:sp>
        <p:nvSpPr>
          <p:cNvPr id="25603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latin typeface="Lucida Sans Unicode" charset="0"/>
              </a:rPr>
              <a:t>Preliminary conclusion</a:t>
            </a:r>
            <a:endParaRPr lang="nl-NL" sz="3600" dirty="0">
              <a:latin typeface="Lucida Sans Unicode" charset="0"/>
            </a:endParaRP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endParaRPr lang="nl-NL" sz="3600" dirty="0"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eaLnBrk="1" hangingPunct="1"/>
            <a:r>
              <a:rPr lang="nl-NL" dirty="0" smtClean="0">
                <a:latin typeface="Lucida Sans" pitchFamily="34" charset="0"/>
              </a:rPr>
              <a:t>Run Ion </a:t>
            </a:r>
            <a:r>
              <a:rPr lang="nl-NL" dirty="0" err="1" smtClean="0">
                <a:latin typeface="Lucida Sans" pitchFamily="34" charset="0"/>
              </a:rPr>
              <a:t>Torrent</a:t>
            </a:r>
            <a:r>
              <a:rPr lang="nl-NL" dirty="0" smtClean="0">
                <a:latin typeface="Lucida Sans" pitchFamily="34" charset="0"/>
              </a:rPr>
              <a:t> data </a:t>
            </a:r>
            <a:r>
              <a:rPr lang="nl-NL" dirty="0" err="1" smtClean="0">
                <a:latin typeface="Lucida Sans" pitchFamily="34" charset="0"/>
              </a:rPr>
              <a:t>obtained</a:t>
            </a:r>
            <a:r>
              <a:rPr lang="nl-NL" dirty="0" smtClean="0">
                <a:latin typeface="Lucida Sans" pitchFamily="34" charset="0"/>
              </a:rPr>
              <a:t> of </a:t>
            </a:r>
            <a:r>
              <a:rPr lang="nl-NL" dirty="0" err="1" smtClean="0">
                <a:latin typeface="Lucida Sans" pitchFamily="34" charset="0"/>
              </a:rPr>
              <a:t>incense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cone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with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fully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known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ingredients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provided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by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retailer</a:t>
            </a:r>
            <a:r>
              <a:rPr lang="nl-NL" dirty="0">
                <a:latin typeface="Lucida Sans" pitchFamily="34" charset="0"/>
              </a:rPr>
              <a:t> </a:t>
            </a:r>
            <a:r>
              <a:rPr lang="nl-NL" dirty="0" smtClean="0">
                <a:latin typeface="Lucida Sans" pitchFamily="34" charset="0"/>
              </a:rPr>
              <a:t>&gt; </a:t>
            </a:r>
            <a:r>
              <a:rPr lang="nl-NL" dirty="0" err="1" smtClean="0">
                <a:latin typeface="Lucida Sans" pitchFamily="34" charset="0"/>
              </a:rPr>
              <a:t>which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package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retrieves</a:t>
            </a:r>
            <a:r>
              <a:rPr lang="nl-NL" dirty="0" smtClean="0">
                <a:latin typeface="Lucida Sans" pitchFamily="34" charset="0"/>
              </a:rPr>
              <a:t> most accurate data?</a:t>
            </a:r>
          </a:p>
          <a:p>
            <a:pPr eaLnBrk="1" hangingPunct="1"/>
            <a:endParaRPr lang="nl-NL" dirty="0" smtClean="0">
              <a:latin typeface="Lucida Sans" pitchFamily="34" charset="0"/>
            </a:endParaRPr>
          </a:p>
          <a:p>
            <a:pPr eaLnBrk="1" hangingPunct="1"/>
            <a:endParaRPr lang="nl-NL" dirty="0" smtClean="0">
              <a:latin typeface="Lucida Sans" pitchFamily="34" charset="0"/>
            </a:endParaRPr>
          </a:p>
          <a:p>
            <a:pPr eaLnBrk="1" hangingPunct="1"/>
            <a:endParaRPr lang="nl-NL" dirty="0" smtClean="0">
              <a:latin typeface="Lucida Sans" pitchFamily="34" charset="0"/>
            </a:endParaRPr>
          </a:p>
          <a:p>
            <a:pPr eaLnBrk="1" hangingPunct="1"/>
            <a:r>
              <a:rPr lang="nl-NL" dirty="0" smtClean="0">
                <a:latin typeface="Lucida Sans" pitchFamily="34" charset="0"/>
              </a:rPr>
              <a:t>Design a </a:t>
            </a:r>
            <a:r>
              <a:rPr lang="nl-NL" dirty="0" err="1" smtClean="0">
                <a:latin typeface="Lucida Sans" pitchFamily="34" charset="0"/>
              </a:rPr>
              <a:t>pipeline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for</a:t>
            </a:r>
            <a:r>
              <a:rPr lang="nl-NL" dirty="0" smtClean="0">
                <a:latin typeface="Lucida Sans" pitchFamily="34" charset="0"/>
              </a:rPr>
              <a:t> data </a:t>
            </a:r>
            <a:r>
              <a:rPr lang="nl-NL" dirty="0" err="1" smtClean="0">
                <a:latin typeface="Lucida Sans" pitchFamily="34" charset="0"/>
              </a:rPr>
              <a:t>handling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ourselves</a:t>
            </a:r>
            <a:endParaRPr lang="nl-NL" dirty="0" smtClean="0">
              <a:latin typeface="Lucida Sans" pitchFamily="34" charset="0"/>
            </a:endParaRPr>
          </a:p>
          <a:p>
            <a:pPr eaLnBrk="1" hangingPunct="1"/>
            <a:endParaRPr lang="nl-NL" dirty="0" smtClean="0">
              <a:latin typeface="Lucida Sans" pitchFamily="34" charset="0"/>
            </a:endParaRPr>
          </a:p>
          <a:p>
            <a:pPr eaLnBrk="1" hangingPunct="1"/>
            <a:r>
              <a:rPr lang="nl-NL" dirty="0" err="1" smtClean="0">
                <a:latin typeface="Lucida Sans" pitchFamily="34" charset="0"/>
              </a:rPr>
              <a:t>Compare</a:t>
            </a:r>
            <a:r>
              <a:rPr lang="nl-NL" dirty="0" smtClean="0">
                <a:latin typeface="Lucida Sans" pitchFamily="34" charset="0"/>
              </a:rPr>
              <a:t> performance of </a:t>
            </a:r>
            <a:r>
              <a:rPr lang="nl-NL" dirty="0" err="1" smtClean="0">
                <a:latin typeface="Lucida Sans" pitchFamily="34" charset="0"/>
              </a:rPr>
              <a:t>own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pipeline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with</a:t>
            </a:r>
            <a:r>
              <a:rPr lang="nl-NL" dirty="0" smtClean="0">
                <a:latin typeface="Lucida Sans" pitchFamily="34" charset="0"/>
              </a:rPr>
              <a:t> CLC </a:t>
            </a:r>
            <a:r>
              <a:rPr lang="nl-NL" dirty="0" err="1" smtClean="0">
                <a:latin typeface="Lucida Sans" pitchFamily="34" charset="0"/>
              </a:rPr>
              <a:t>bio</a:t>
            </a:r>
            <a:r>
              <a:rPr lang="nl-NL" dirty="0" smtClean="0">
                <a:latin typeface="Lucida Sans" pitchFamily="34" charset="0"/>
              </a:rPr>
              <a:t>, </a:t>
            </a:r>
            <a:r>
              <a:rPr lang="nl-NL" dirty="0" err="1" smtClean="0">
                <a:latin typeface="Lucida Sans" pitchFamily="34" charset="0"/>
              </a:rPr>
              <a:t>Geneious</a:t>
            </a:r>
            <a:r>
              <a:rPr lang="nl-NL" dirty="0" smtClean="0">
                <a:latin typeface="Lucida Sans" pitchFamily="34" charset="0"/>
              </a:rPr>
              <a:t> and Ion </a:t>
            </a:r>
            <a:r>
              <a:rPr lang="nl-NL" dirty="0" err="1" smtClean="0">
                <a:latin typeface="Lucida Sans" pitchFamily="34" charset="0"/>
              </a:rPr>
              <a:t>Torrent</a:t>
            </a:r>
            <a:r>
              <a:rPr lang="nl-NL" dirty="0" smtClean="0">
                <a:latin typeface="Lucida Sans" pitchFamily="34" charset="0"/>
              </a:rPr>
              <a:t> Suite &gt; is </a:t>
            </a:r>
            <a:r>
              <a:rPr lang="nl-NL" dirty="0" err="1" smtClean="0">
                <a:latin typeface="Lucida Sans" pitchFamily="34" charset="0"/>
              </a:rPr>
              <a:t>our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own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pipeline</a:t>
            </a:r>
            <a:r>
              <a:rPr lang="nl-NL" dirty="0" smtClean="0">
                <a:latin typeface="Lucida Sans" pitchFamily="34" charset="0"/>
              </a:rPr>
              <a:t> more accurate </a:t>
            </a:r>
            <a:r>
              <a:rPr lang="nl-NL" dirty="0" err="1" smtClean="0">
                <a:latin typeface="Lucida Sans" pitchFamily="34" charset="0"/>
              </a:rPr>
              <a:t>than</a:t>
            </a:r>
            <a:r>
              <a:rPr lang="nl-NL" dirty="0" smtClean="0">
                <a:latin typeface="Lucida Sans" pitchFamily="34" charset="0"/>
              </a:rPr>
              <a:t> best </a:t>
            </a:r>
            <a:r>
              <a:rPr lang="nl-NL" dirty="0" err="1" smtClean="0">
                <a:latin typeface="Lucida Sans" pitchFamily="34" charset="0"/>
              </a:rPr>
              <a:t>performing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commercially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available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package</a:t>
            </a:r>
            <a:r>
              <a:rPr lang="nl-NL" dirty="0" smtClean="0">
                <a:latin typeface="Lucida Sans" pitchFamily="34" charset="0"/>
              </a:rPr>
              <a:t>?</a:t>
            </a: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r>
              <a:rPr lang="nl-NL" dirty="0" smtClean="0">
                <a:latin typeface="Lucida Sans" pitchFamily="34" charset="0"/>
              </a:rPr>
              <a:t>  </a:t>
            </a:r>
          </a:p>
          <a:p>
            <a:pPr eaLnBrk="1" hangingPunct="1"/>
            <a:endParaRPr lang="nl-NL" dirty="0" smtClean="0">
              <a:latin typeface="Lucida Sans" pitchFamily="34" charset="0"/>
            </a:endParaRPr>
          </a:p>
        </p:txBody>
      </p:sp>
      <p:sp>
        <p:nvSpPr>
          <p:cNvPr id="26628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Next steps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  <p:pic>
        <p:nvPicPr>
          <p:cNvPr id="26629" name="Picture 2" descr="E:\Img6628.jpg"/>
          <p:cNvPicPr>
            <a:picLocks noChangeAspect="1" noChangeArrowheads="1"/>
          </p:cNvPicPr>
          <p:nvPr/>
        </p:nvPicPr>
        <p:blipFill>
          <a:blip r:embed="rId3" cstate="print"/>
          <a:srcRect l="7408"/>
          <a:stretch>
            <a:fillRect/>
          </a:stretch>
        </p:blipFill>
        <p:spPr bwMode="auto">
          <a:xfrm>
            <a:off x="1907704" y="4797152"/>
            <a:ext cx="1905000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6" descr="7mtn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4725144"/>
            <a:ext cx="1792288" cy="1479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Ondertitel 2"/>
          <p:cNvSpPr>
            <a:spLocks/>
          </p:cNvSpPr>
          <p:nvPr/>
        </p:nvSpPr>
        <p:spPr bwMode="auto">
          <a:xfrm>
            <a:off x="914400" y="533400"/>
            <a:ext cx="73453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latin typeface="Lucida Sans Unicode" charset="0"/>
              </a:rPr>
              <a:t>Acknowledgements</a:t>
            </a:r>
            <a:endParaRPr lang="nl-NL" sz="3600">
              <a:latin typeface="Lucida Sans Unicode" charset="0"/>
            </a:endParaRPr>
          </a:p>
        </p:txBody>
      </p:sp>
      <p:sp>
        <p:nvSpPr>
          <p:cNvPr id="49155" name="Tijdelijke aanduiding voor inhoud 1"/>
          <p:cNvSpPr>
            <a:spLocks/>
          </p:cNvSpPr>
          <p:nvPr/>
        </p:nvSpPr>
        <p:spPr bwMode="auto">
          <a:xfrm>
            <a:off x="457200" y="1417638"/>
            <a:ext cx="50292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nl-NL" dirty="0">
                <a:latin typeface="Lucida Sans Unicode" charset="0"/>
              </a:rPr>
              <a:t>Elza </a:t>
            </a:r>
            <a:r>
              <a:rPr lang="nl-NL" dirty="0" err="1">
                <a:latin typeface="Lucida Sans Unicode" charset="0"/>
              </a:rPr>
              <a:t>Duijm</a:t>
            </a:r>
            <a:r>
              <a:rPr lang="nl-NL" dirty="0">
                <a:latin typeface="Lucida Sans Unicode" charset="0"/>
              </a:rPr>
              <a:t>                                (Ion </a:t>
            </a:r>
            <a:r>
              <a:rPr lang="nl-NL" dirty="0" err="1">
                <a:latin typeface="Lucida Sans Unicode" charset="0"/>
              </a:rPr>
              <a:t>Torrent</a:t>
            </a:r>
            <a:r>
              <a:rPr lang="nl-NL" dirty="0">
                <a:latin typeface="Lucida Sans Unicode" charset="0"/>
              </a:rPr>
              <a:t> </a:t>
            </a:r>
            <a:r>
              <a:rPr lang="nl-NL" dirty="0" err="1">
                <a:latin typeface="Lucida Sans Unicode" charset="0"/>
              </a:rPr>
              <a:t>technician</a:t>
            </a:r>
            <a:r>
              <a:rPr lang="nl-NL" dirty="0">
                <a:latin typeface="Lucida Sans Unicode" charset="0"/>
              </a:rPr>
              <a:t> </a:t>
            </a:r>
            <a:r>
              <a:rPr lang="nl-NL" dirty="0" err="1">
                <a:latin typeface="Lucida Sans Unicode" charset="0"/>
              </a:rPr>
              <a:t>Naturalis</a:t>
            </a:r>
            <a:r>
              <a:rPr lang="nl-NL" dirty="0">
                <a:latin typeface="Lucida Sans Unicode" charset="0"/>
              </a:rPr>
              <a:t>)</a:t>
            </a: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endParaRPr lang="nl-NL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nl-NL" dirty="0">
                <a:latin typeface="Lucida Sans Unicode" charset="0"/>
              </a:rPr>
              <a:t>Henry </a:t>
            </a:r>
            <a:r>
              <a:rPr lang="nl-NL" dirty="0" err="1">
                <a:latin typeface="Lucida Sans Unicode" charset="0"/>
              </a:rPr>
              <a:t>Heuveling</a:t>
            </a:r>
            <a:r>
              <a:rPr lang="nl-NL" dirty="0">
                <a:latin typeface="Lucida Sans Unicode" charset="0"/>
              </a:rPr>
              <a:t> van Beek (</a:t>
            </a:r>
            <a:r>
              <a:rPr lang="nl-NL" dirty="0" err="1">
                <a:latin typeface="Lucida Sans Unicode" charset="0"/>
              </a:rPr>
              <a:t>Seven</a:t>
            </a:r>
            <a:r>
              <a:rPr lang="nl-NL" dirty="0">
                <a:latin typeface="Lucida Sans Unicode" charset="0"/>
              </a:rPr>
              <a:t> Mountains </a:t>
            </a:r>
            <a:r>
              <a:rPr lang="nl-NL" dirty="0" err="1">
                <a:latin typeface="Lucida Sans Unicode" charset="0"/>
              </a:rPr>
              <a:t>ltd</a:t>
            </a:r>
            <a:r>
              <a:rPr lang="nl-NL" dirty="0">
                <a:latin typeface="Lucida Sans Unicode" charset="0"/>
              </a:rPr>
              <a:t>.)</a:t>
            </a: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endParaRPr lang="nl-NL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nl-NL" dirty="0">
                <a:latin typeface="Lucida Sans Unicode" charset="0"/>
              </a:rPr>
              <a:t>Denise </a:t>
            </a:r>
            <a:r>
              <a:rPr lang="nl-NL" dirty="0" err="1">
                <a:latin typeface="Lucida Sans Unicode" charset="0"/>
              </a:rPr>
              <a:t>Rijkeboer</a:t>
            </a:r>
            <a:r>
              <a:rPr lang="nl-NL" dirty="0">
                <a:latin typeface="Lucida Sans Unicode" charset="0"/>
              </a:rPr>
              <a:t>                      (</a:t>
            </a:r>
            <a:r>
              <a:rPr lang="nl-NL" dirty="0" err="1">
                <a:latin typeface="Lucida Sans Unicode" charset="0"/>
              </a:rPr>
              <a:t>BaSc</a:t>
            </a:r>
            <a:r>
              <a:rPr lang="nl-NL" dirty="0">
                <a:latin typeface="Lucida Sans Unicode" charset="0"/>
              </a:rPr>
              <a:t> </a:t>
            </a:r>
            <a:r>
              <a:rPr lang="nl-NL" dirty="0" err="1">
                <a:latin typeface="Lucida Sans Unicode" charset="0"/>
              </a:rPr>
              <a:t>Forensic</a:t>
            </a:r>
            <a:r>
              <a:rPr lang="nl-NL" dirty="0">
                <a:latin typeface="Lucida Sans Unicode" charset="0"/>
              </a:rPr>
              <a:t> </a:t>
            </a:r>
            <a:r>
              <a:rPr lang="nl-NL" dirty="0" err="1">
                <a:latin typeface="Lucida Sans Unicode" charset="0"/>
              </a:rPr>
              <a:t>Science</a:t>
            </a:r>
            <a:r>
              <a:rPr lang="nl-NL" dirty="0">
                <a:latin typeface="Lucida Sans Unicode" charset="0"/>
              </a:rPr>
              <a:t>)</a:t>
            </a: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endParaRPr lang="nl-NL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nl-NL" dirty="0">
                <a:latin typeface="Lucida Sans Unicode" charset="0"/>
              </a:rPr>
              <a:t>Tamara Peelen                      (Dutch </a:t>
            </a:r>
            <a:r>
              <a:rPr lang="nl-NL" dirty="0" err="1">
                <a:latin typeface="Lucida Sans Unicode" charset="0"/>
              </a:rPr>
              <a:t>Customs</a:t>
            </a:r>
            <a:r>
              <a:rPr lang="nl-NL" dirty="0">
                <a:latin typeface="Lucida Sans Unicode" charset="0"/>
              </a:rPr>
              <a:t> </a:t>
            </a:r>
            <a:r>
              <a:rPr lang="nl-NL" dirty="0" err="1">
                <a:latin typeface="Lucida Sans Unicode" charset="0"/>
              </a:rPr>
              <a:t>Laboratory</a:t>
            </a:r>
            <a:r>
              <a:rPr lang="nl-NL" dirty="0">
                <a:latin typeface="Lucida Sans Unicode" charset="0"/>
              </a:rPr>
              <a:t>)</a:t>
            </a:r>
            <a:endParaRPr lang="en-US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endParaRPr lang="en-US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endParaRPr lang="en-US" sz="2700" dirty="0"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nl-NL" sz="2400" dirty="0" smtClean="0"/>
              <a:t>Traditional Chinese </a:t>
            </a:r>
            <a:r>
              <a:rPr lang="en-US" sz="2400" dirty="0" smtClean="0"/>
              <a:t>medicine (TCMs)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High throughput (Ion Torrent) DNA </a:t>
            </a:r>
            <a:r>
              <a:rPr lang="en-US" sz="2400" dirty="0" err="1" smtClean="0"/>
              <a:t>barcoding</a:t>
            </a: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Project flowchart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Research questions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Software performance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Preliminary conclusion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Next steps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15363" name="Ondertitel 2"/>
          <p:cNvSpPr>
            <a:spLocks/>
          </p:cNvSpPr>
          <p:nvPr/>
        </p:nvSpPr>
        <p:spPr bwMode="auto">
          <a:xfrm>
            <a:off x="914400" y="533400"/>
            <a:ext cx="73453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Contents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jdelijke aanduiding voor inhoud 1"/>
          <p:cNvSpPr>
            <a:spLocks noGrp="1"/>
          </p:cNvSpPr>
          <p:nvPr>
            <p:ph idx="4294967295"/>
          </p:nvPr>
        </p:nvSpPr>
        <p:spPr>
          <a:xfrm>
            <a:off x="179512" y="1484784"/>
            <a:ext cx="8229600" cy="4525962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Lucida Sans" pitchFamily="34" charset="0"/>
              </a:rPr>
              <a:t>Herbal medicine</a:t>
            </a:r>
          </a:p>
          <a:p>
            <a:pPr eaLnBrk="1" hangingPunct="1"/>
            <a:endParaRPr lang="en-US" dirty="0" smtClean="0">
              <a:latin typeface="Lucida Sans" pitchFamily="34" charset="0"/>
            </a:endParaRPr>
          </a:p>
          <a:p>
            <a:pPr eaLnBrk="1" hangingPunct="1"/>
            <a:endParaRPr lang="en-US" dirty="0" smtClean="0">
              <a:latin typeface="Lucida Sans" pitchFamily="34" charset="0"/>
            </a:endParaRPr>
          </a:p>
          <a:p>
            <a:pPr eaLnBrk="1" hangingPunct="1"/>
            <a:endParaRPr lang="en-US" dirty="0" smtClean="0">
              <a:latin typeface="Lucida Sans" pitchFamily="34" charset="0"/>
            </a:endParaRPr>
          </a:p>
        </p:txBody>
      </p:sp>
      <p:sp>
        <p:nvSpPr>
          <p:cNvPr id="45059" name="Ondertitel 2"/>
          <p:cNvSpPr>
            <a:spLocks/>
          </p:cNvSpPr>
          <p:nvPr/>
        </p:nvSpPr>
        <p:spPr bwMode="auto">
          <a:xfrm>
            <a:off x="0" y="533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Traditional Chinese Medicines (TCMs)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  <p:pic>
        <p:nvPicPr>
          <p:cNvPr id="52226" name="Picture 2" descr="https://encrypted-tbn3.gstatic.com/images?q=tbn:ANd9GcRGGKIwfmcy_vFxt1nqFxJsp5ILlsf1u02enYBsWu3x5y3OEG9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645024"/>
            <a:ext cx="3354469" cy="2232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Ondertitel 2"/>
          <p:cNvSpPr>
            <a:spLocks/>
          </p:cNvSpPr>
          <p:nvPr/>
        </p:nvSpPr>
        <p:spPr bwMode="auto">
          <a:xfrm>
            <a:off x="1043608" y="404664"/>
            <a:ext cx="73453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High Throughput Ion Torrent </a:t>
            </a: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DNA barcoding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  <p:sp>
        <p:nvSpPr>
          <p:cNvPr id="47108" name="Tijdelijke aanduiding voor inhoud 1"/>
          <p:cNvSpPr>
            <a:spLocks/>
          </p:cNvSpPr>
          <p:nvPr/>
        </p:nvSpPr>
        <p:spPr bwMode="auto">
          <a:xfrm>
            <a:off x="457200" y="1951038"/>
            <a:ext cx="8229600" cy="4525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nl-NL" sz="2700" dirty="0" smtClean="0">
                <a:latin typeface="Lucida Sans Unicode" charset="0"/>
              </a:rPr>
              <a:t>Short </a:t>
            </a:r>
            <a:r>
              <a:rPr lang="nl-NL" sz="2700" dirty="0" err="1" smtClean="0">
                <a:latin typeface="Lucida Sans Unicode" charset="0"/>
              </a:rPr>
              <a:t>Genetic</a:t>
            </a:r>
            <a:r>
              <a:rPr lang="nl-NL" sz="2700" dirty="0" smtClean="0">
                <a:latin typeface="Lucida Sans Unicode" charset="0"/>
              </a:rPr>
              <a:t> Markers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nl-NL" sz="2700" dirty="0" smtClean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solidFill>
                <a:schemeClr val="accent2"/>
              </a:solidFill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Project flowchart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1219200" y="1222375"/>
          <a:ext cx="6535738" cy="5559425"/>
        </p:xfrm>
        <a:graphic>
          <a:graphicData uri="http://schemas.openxmlformats.org/presentationml/2006/ole">
            <p:oleObj spid="_x0000_s48137" name="Document" r:id="rId4" imgW="5602224" imgH="4767072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Ondertitel 2"/>
          <p:cNvSpPr>
            <a:spLocks/>
          </p:cNvSpPr>
          <p:nvPr/>
        </p:nvSpPr>
        <p:spPr bwMode="auto">
          <a:xfrm>
            <a:off x="914400" y="533400"/>
            <a:ext cx="73453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Github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  <p:sp>
        <p:nvSpPr>
          <p:cNvPr id="51206" name="Tijdelijke aanduiding voor inhoud 1"/>
          <p:cNvSpPr>
            <a:spLocks/>
          </p:cNvSpPr>
          <p:nvPr/>
        </p:nvSpPr>
        <p:spPr bwMode="auto">
          <a:xfrm>
            <a:off x="457200" y="1951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nl-NL" sz="2700" dirty="0" smtClean="0">
                <a:latin typeface="Lucida Sans Unicode" charset="0"/>
              </a:rPr>
              <a:t>Online </a:t>
            </a:r>
            <a:r>
              <a:rPr lang="nl-NL" sz="2700" dirty="0" err="1" smtClean="0">
                <a:latin typeface="Lucida Sans Unicode" charset="0"/>
              </a:rPr>
              <a:t>version</a:t>
            </a:r>
            <a:r>
              <a:rPr lang="nl-NL" sz="2700" dirty="0" smtClean="0">
                <a:latin typeface="Lucida Sans Unicode" charset="0"/>
              </a:rPr>
              <a:t> </a:t>
            </a:r>
            <a:r>
              <a:rPr lang="nl-NL" sz="2700" dirty="0" err="1" smtClean="0">
                <a:latin typeface="Lucida Sans Unicode" charset="0"/>
              </a:rPr>
              <a:t>control</a:t>
            </a:r>
            <a:r>
              <a:rPr lang="nl-NL" sz="2700" dirty="0" smtClean="0">
                <a:latin typeface="Lucida Sans Unicode" charset="0"/>
              </a:rPr>
              <a:t> program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nl-NL" sz="2700" dirty="0" smtClean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solidFill>
                <a:schemeClr val="accent2"/>
              </a:solidFill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</p:txBody>
      </p:sp>
      <p:pic>
        <p:nvPicPr>
          <p:cNvPr id="7884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708920"/>
            <a:ext cx="6976492" cy="3831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jdelijke aanduiding voor inhoud 1"/>
          <p:cNvSpPr>
            <a:spLocks noGrp="1"/>
          </p:cNvSpPr>
          <p:nvPr>
            <p:ph idx="1"/>
          </p:nvPr>
        </p:nvSpPr>
        <p:spPr>
          <a:xfrm>
            <a:off x="251520" y="1481138"/>
            <a:ext cx="8892480" cy="45259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b="1" dirty="0" smtClean="0"/>
              <a:t>Question 1</a:t>
            </a:r>
          </a:p>
          <a:p>
            <a:pPr lvl="1" eaLnBrk="1" hangingPunct="1"/>
            <a:r>
              <a:rPr lang="en-GB" dirty="0" smtClean="0"/>
              <a:t>Why do different software packages give different blast results?</a:t>
            </a:r>
            <a:endParaRPr lang="nl-NL" b="1" dirty="0" smtClean="0"/>
          </a:p>
          <a:p>
            <a:pPr eaLnBrk="1" hangingPunct="1">
              <a:buFont typeface="Wingdings 3" pitchFamily="-32" charset="2"/>
              <a:buNone/>
            </a:pPr>
            <a:r>
              <a:rPr lang="en-GB" dirty="0" smtClean="0"/>
              <a:t>      </a:t>
            </a:r>
            <a:endParaRPr lang="nl-NL" dirty="0" smtClean="0"/>
          </a:p>
          <a:p>
            <a:pPr eaLnBrk="1" hangingPunct="1"/>
            <a:r>
              <a:rPr lang="en-GB" b="1" dirty="0" smtClean="0"/>
              <a:t>Hypotheses 1</a:t>
            </a:r>
          </a:p>
          <a:p>
            <a:pPr lvl="1" eaLnBrk="1" hangingPunct="1"/>
            <a:r>
              <a:rPr lang="en-GB" dirty="0" smtClean="0"/>
              <a:t>Different packages use different settings for global blasts</a:t>
            </a:r>
          </a:p>
          <a:p>
            <a:pPr lvl="1" eaLnBrk="1" hangingPunct="1"/>
            <a:r>
              <a:rPr lang="en-GB" dirty="0" smtClean="0"/>
              <a:t>Different packages trim the reads differently</a:t>
            </a:r>
          </a:p>
          <a:p>
            <a:pPr lvl="1" eaLnBrk="1" hangingPunct="1"/>
            <a:r>
              <a:rPr lang="en-GB" dirty="0" smtClean="0"/>
              <a:t>Different packages use different reference databases </a:t>
            </a:r>
            <a:endParaRPr lang="nl-NL" dirty="0" smtClean="0"/>
          </a:p>
          <a:p>
            <a:pPr lvl="1" eaLnBrk="1" hangingPunct="1"/>
            <a:endParaRPr lang="nl-NL" b="1" dirty="0" smtClean="0"/>
          </a:p>
          <a:p>
            <a:pPr eaLnBrk="1" hangingPunct="1"/>
            <a:endParaRPr lang="nl-NL" dirty="0" smtClean="0"/>
          </a:p>
        </p:txBody>
      </p:sp>
      <p:sp>
        <p:nvSpPr>
          <p:cNvPr id="3" name="Tekstvak 2"/>
          <p:cNvSpPr txBox="1"/>
          <p:nvPr/>
        </p:nvSpPr>
        <p:spPr>
          <a:xfrm>
            <a:off x="899592" y="260648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tx2"/>
                </a:solidFill>
                <a:latin typeface="Lucida Sans Unicode" charset="0"/>
              </a:rPr>
              <a:t>Research Questions</a:t>
            </a:r>
            <a:endParaRPr lang="nl-NL" sz="3600" dirty="0" smtClean="0">
              <a:solidFill>
                <a:schemeClr val="tx2"/>
              </a:solidFill>
              <a:latin typeface="Lucida Sans Unicode" charset="0"/>
            </a:endParaRPr>
          </a:p>
          <a:p>
            <a:pPr algn="ctr"/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jdelijke aanduiding voor inhoud 1"/>
          <p:cNvSpPr>
            <a:spLocks noGrp="1"/>
          </p:cNvSpPr>
          <p:nvPr>
            <p:ph idx="4294967295"/>
          </p:nvPr>
        </p:nvSpPr>
        <p:spPr>
          <a:xfrm>
            <a:off x="251520" y="1481138"/>
            <a:ext cx="8892480" cy="45259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b="1" dirty="0" smtClean="0"/>
              <a:t>Question 2</a:t>
            </a:r>
          </a:p>
          <a:p>
            <a:pPr lvl="1" eaLnBrk="1" hangingPunct="1"/>
            <a:r>
              <a:rPr lang="en-GB" dirty="0" smtClean="0"/>
              <a:t>What would be the added value of a self designed pipeline?</a:t>
            </a:r>
            <a:endParaRPr lang="nl-NL" b="1" dirty="0" smtClean="0"/>
          </a:p>
          <a:p>
            <a:pPr eaLnBrk="1" hangingPunct="1">
              <a:buFont typeface="Wingdings 3" pitchFamily="-32" charset="2"/>
              <a:buNone/>
            </a:pPr>
            <a:r>
              <a:rPr lang="en-GB" dirty="0" smtClean="0"/>
              <a:t>      </a:t>
            </a:r>
            <a:endParaRPr lang="nl-NL" dirty="0" smtClean="0"/>
          </a:p>
          <a:p>
            <a:pPr eaLnBrk="1" hangingPunct="1"/>
            <a:r>
              <a:rPr lang="en-GB" b="1" dirty="0" smtClean="0"/>
              <a:t>Hypotheses 2</a:t>
            </a:r>
          </a:p>
          <a:p>
            <a:pPr lvl="1" eaLnBrk="1" hangingPunct="1"/>
            <a:r>
              <a:rPr lang="en-GB" dirty="0" smtClean="0"/>
              <a:t>Self designed pipeline is freeware (most other packages are not)</a:t>
            </a:r>
          </a:p>
          <a:p>
            <a:pPr lvl="1" eaLnBrk="1" hangingPunct="1"/>
            <a:r>
              <a:rPr lang="en-US" dirty="0" smtClean="0"/>
              <a:t>The package’s features will be specialized for this type of project.</a:t>
            </a:r>
            <a:endParaRPr lang="nl-NL" dirty="0" smtClean="0"/>
          </a:p>
          <a:p>
            <a:pPr lvl="1" eaLnBrk="1" hangingPunct="1"/>
            <a:endParaRPr lang="nl-NL" b="1" dirty="0" smtClean="0"/>
          </a:p>
          <a:p>
            <a:pPr eaLnBrk="1" hangingPunct="1"/>
            <a:endParaRPr lang="nl-NL" dirty="0" smtClean="0"/>
          </a:p>
        </p:txBody>
      </p:sp>
      <p:sp>
        <p:nvSpPr>
          <p:cNvPr id="44035" name="Ondertitel 2"/>
          <p:cNvSpPr>
            <a:spLocks/>
          </p:cNvSpPr>
          <p:nvPr/>
        </p:nvSpPr>
        <p:spPr bwMode="auto">
          <a:xfrm>
            <a:off x="838200" y="457200"/>
            <a:ext cx="73453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Research Questions</a:t>
            </a: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nl-NL" dirty="0" smtClean="0"/>
          </a:p>
          <a:p>
            <a:pPr eaLnBrk="1" hangingPunct="1"/>
            <a:r>
              <a:rPr lang="nl-NL" dirty="0" smtClean="0"/>
              <a:t>Geneious (version 6.0.3, tested on windows 7)</a:t>
            </a:r>
          </a:p>
          <a:p>
            <a:pPr eaLnBrk="1" hangingPunct="1"/>
            <a:r>
              <a:rPr lang="nl-NL" dirty="0" smtClean="0"/>
              <a:t>CLC Bio (version 6.7.1, tested on windows 7)</a:t>
            </a:r>
            <a:endParaRPr lang="nl-NL" dirty="0" smtClean="0">
              <a:solidFill>
                <a:schemeClr val="accent2"/>
              </a:solidFill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/>
          </a:p>
          <a:p>
            <a:pPr eaLnBrk="1" hangingPunct="1"/>
            <a:r>
              <a:rPr lang="nl-NL" dirty="0" smtClean="0"/>
              <a:t>Torrent Suite (tested on Linux)</a:t>
            </a:r>
            <a:endParaRPr lang="nl-NL" dirty="0" smtClean="0">
              <a:solidFill>
                <a:schemeClr val="accent2"/>
              </a:solidFill>
            </a:endParaRPr>
          </a:p>
          <a:p>
            <a:pPr eaLnBrk="1" hangingPunct="1">
              <a:buFont typeface="Wingdings 3" pitchFamily="-32" charset="2"/>
              <a:buNone/>
            </a:pPr>
            <a:endParaRPr lang="nl-NL" u="sng" dirty="0" smtClean="0"/>
          </a:p>
          <a:p>
            <a:pPr eaLnBrk="1" hangingPunct="1">
              <a:buFont typeface="Wingdings 3" pitchFamily="-32" charset="2"/>
              <a:buNone/>
            </a:pPr>
            <a:endParaRPr lang="nl-NL" dirty="0" smtClean="0"/>
          </a:p>
        </p:txBody>
      </p:sp>
      <p:sp>
        <p:nvSpPr>
          <p:cNvPr id="17411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Sofware Packages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437</Words>
  <Application>Microsoft Office PowerPoint</Application>
  <PresentationFormat>Diavoorstelling (4:3)</PresentationFormat>
  <Paragraphs>139</Paragraphs>
  <Slides>19</Slides>
  <Notes>18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1" baseType="lpstr">
      <vt:lpstr>Office-thema</vt:lpstr>
      <vt:lpstr>Document</vt:lpstr>
      <vt:lpstr>Dia 1</vt:lpstr>
      <vt:lpstr>Dia 2</vt:lpstr>
      <vt:lpstr>Dia 3</vt:lpstr>
      <vt:lpstr>Dia 4</vt:lpstr>
      <vt:lpstr>Dia 5</vt:lpstr>
      <vt:lpstr>Dia 6</vt:lpstr>
      <vt:lpstr>Dia 7</vt:lpstr>
      <vt:lpstr>Dia 8</vt:lpstr>
      <vt:lpstr>Dia 9</vt:lpstr>
      <vt:lpstr>Dia 10</vt:lpstr>
      <vt:lpstr>Dia 11</vt:lpstr>
      <vt:lpstr>Dia 12</vt:lpstr>
      <vt:lpstr>Dia 13</vt:lpstr>
      <vt:lpstr>Dia 14</vt:lpstr>
      <vt:lpstr>Dia 15</vt:lpstr>
      <vt:lpstr>Dia 16</vt:lpstr>
      <vt:lpstr>Dia 17</vt:lpstr>
      <vt:lpstr>Dia 18</vt:lpstr>
      <vt:lpstr>Dia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thomas</dc:creator>
  <cp:lastModifiedBy>Roeben</cp:lastModifiedBy>
  <cp:revision>31</cp:revision>
  <dcterms:created xsi:type="dcterms:W3CDTF">2012-11-22T13:40:51Z</dcterms:created>
  <dcterms:modified xsi:type="dcterms:W3CDTF">2012-11-28T08:59:42Z</dcterms:modified>
</cp:coreProperties>
</file>