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6" r:id="rId18"/>
    <p:sldId id="277" r:id="rId1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7C9B"/>
    <a:srgbClr val="D08C7A"/>
    <a:srgbClr val="AD0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Group 24"/>
          <p:cNvGrpSpPr/>
          <p:nvPr/>
        </p:nvGrpSpPr>
        <p:grpSpPr>
          <a:xfrm>
            <a:off x="-27305" y="2144395"/>
            <a:ext cx="12207240" cy="2070100"/>
            <a:chOff x="0" y="3667"/>
            <a:chExt cx="19224" cy="3260"/>
          </a:xfrm>
        </p:grpSpPr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0" y="3667"/>
              <a:ext cx="12024" cy="3261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7200" y="3667"/>
              <a:ext cx="12024" cy="3261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0483"/>
            <a:ext cx="9144000" cy="2387600"/>
          </a:xfrm>
        </p:spPr>
        <p:txBody>
          <a:bodyPr/>
          <a:p>
            <a:r>
              <a:rPr lang="en-US" altLang="en-US"/>
              <a:t>awk 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3705" y="4572953"/>
            <a:ext cx="9144000" cy="1655762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531495"/>
            <a:ext cx="8628380" cy="21501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sz="2000"/>
              <a:t>$ ls -l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-rw-rw-rw-  1 dale     project   6041 Jan  1 12:31 com.tmp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-rwxrwxrwx   1 dale     project   1778 Jan  1 11:55 combine.idx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-rw-rw-rw-   1 dale     project   1446 Feb 15 22:32 dang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-rwxrwxrwx   1 dale     project   1202 Jan  2 23:06 format.idx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310005" y="3194050"/>
            <a:ext cx="9571990" cy="166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ym typeface="+mn-ea"/>
              </a:rPr>
              <a:t>ls -l $* | awk '{print $5,"\t",$9}'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177415" y="4133215"/>
            <a:ext cx="46812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6041     com.tmp </a:t>
            </a:r>
            <a:endParaRPr lang="en-US" sz="2400"/>
          </a:p>
          <a:p>
            <a:r>
              <a:rPr lang="en-US" sz="2400"/>
              <a:t>1778     combine.idx </a:t>
            </a:r>
            <a:endParaRPr lang="en-US" sz="2400"/>
          </a:p>
          <a:p>
            <a:r>
              <a:rPr lang="en-US" sz="2400"/>
              <a:t>1446     dang </a:t>
            </a:r>
            <a:endParaRPr lang="en-US" sz="2400"/>
          </a:p>
          <a:p>
            <a:r>
              <a:rPr lang="en-US" sz="2400"/>
              <a:t>1202     format.idx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7030A0"/>
                </a:solidFill>
              </a:rPr>
              <a:t>Estructura de Scripts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27125" y="1939290"/>
            <a:ext cx="68637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#!/bin/</a:t>
            </a:r>
            <a:r>
              <a:rPr lang="" altLang="en-US" sz="2800"/>
              <a:t>awk -f</a:t>
            </a:r>
            <a:endParaRPr lang="en-US" altLang="en-US" sz="2800"/>
          </a:p>
          <a:p>
            <a:r>
              <a:rPr lang="en-US" altLang="en-US" sz="2800"/>
              <a:t>BEGIN {</a:t>
            </a:r>
            <a:endParaRPr lang="en-US" altLang="en-US" sz="2800"/>
          </a:p>
          <a:p>
            <a:r>
              <a:rPr lang="en-US" altLang="en-US" sz="2800"/>
              <a:t>}</a:t>
            </a:r>
            <a:endParaRPr lang="en-US" altLang="en-US" sz="2800"/>
          </a:p>
          <a:p>
            <a:r>
              <a:rPr lang="en-US" altLang="en-US" sz="2800"/>
              <a:t>[</a:t>
            </a:r>
            <a:r>
              <a:rPr lang="" altLang="en-US" sz="2800"/>
              <a:t>instrucciones</a:t>
            </a:r>
            <a:r>
              <a:rPr lang="en-US" altLang="en-US" sz="2800"/>
              <a:t>]</a:t>
            </a:r>
            <a:endParaRPr lang="en-US" altLang="en-US" sz="2800"/>
          </a:p>
          <a:p>
            <a:r>
              <a:rPr lang="en-US" altLang="en-US" sz="2800"/>
              <a:t>END {</a:t>
            </a:r>
            <a:endParaRPr lang="en-US" altLang="en-US" sz="2800"/>
          </a:p>
          <a:p>
            <a:r>
              <a:rPr lang="en-US" altLang="en-US" sz="2800"/>
              <a:t>}</a:t>
            </a:r>
            <a:endParaRPr lang="en-US" altLang="en-US" sz="2800"/>
          </a:p>
          <a:p>
            <a:r>
              <a:rPr lang="en-US" altLang="en-US" sz="2800"/>
              <a:t> </a:t>
            </a:r>
            <a:endParaRPr lang="en-US" altLang="en-US" sz="2800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956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7030A0"/>
                </a:solidFill>
              </a:rPr>
              <a:t>Condiciones, loops y arrays</a:t>
            </a:r>
            <a:endParaRPr lang="en-US" altLang="en-US" b="1">
              <a:solidFill>
                <a:srgbClr val="7030A0"/>
              </a:solidFill>
            </a:endParaRPr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956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1282700" y="2345690"/>
            <a:ext cx="984186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if ( </a:t>
            </a:r>
            <a:r>
              <a:rPr lang="en-US" sz="2400"/>
              <a:t>conditional</a:t>
            </a:r>
            <a:r>
              <a:rPr lang="en-US" sz="2400" b="1"/>
              <a:t> ) statement [ else statement ]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while ( </a:t>
            </a:r>
            <a:r>
              <a:rPr lang="en-US" sz="2400"/>
              <a:t>conditional</a:t>
            </a:r>
            <a:r>
              <a:rPr lang="en-US" sz="2400" b="1"/>
              <a:t> ) statement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for (</a:t>
            </a:r>
            <a:r>
              <a:rPr lang="en-US" sz="2400"/>
              <a:t> expression ; conditional ; expression</a:t>
            </a:r>
            <a:r>
              <a:rPr lang="en-US" sz="2400" b="1"/>
              <a:t> ) statement</a:t>
            </a:r>
            <a:endParaRPr lang="en-US"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7030A0"/>
                </a:solidFill>
              </a:rPr>
              <a:t>Condiciones, loops y arrays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9500" y="1691005"/>
            <a:ext cx="64560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'BEGIN{</a:t>
            </a:r>
            <a:endParaRPr lang="en-US" altLang="en-US" sz="2400"/>
          </a:p>
          <a:p>
            <a:r>
              <a:rPr lang="en-US" altLang="en-US" sz="2400"/>
              <a:t>FS = “,” }</a:t>
            </a:r>
            <a:endParaRPr lang="en-US" altLang="en-US" sz="2400"/>
          </a:p>
          <a:p>
            <a:r>
              <a:rPr lang="en-US" altLang="en-US" sz="2400"/>
              <a:t>{	if ( NF != 9 ){</a:t>
            </a:r>
            <a:endParaRPr lang="en-US" altLang="en-US" sz="2400"/>
          </a:p>
          <a:p>
            <a:r>
              <a:rPr lang="en-US" altLang="en-US" sz="2400"/>
              <a:t>		print $1, “incomplete data”}</a:t>
            </a:r>
            <a:endParaRPr lang="en-US" altLang="en-US" sz="2400"/>
          </a:p>
          <a:p>
            <a:r>
              <a:rPr lang="en-US" altLang="en-US" sz="2400"/>
              <a:t>	else {print $0}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r>
              <a:rPr lang="en-US" altLang="en-US" sz="2400"/>
              <a:t>END{print “Done”}'</a:t>
            </a:r>
            <a:endParaRPr lang="en-US" altLang="en-US" sz="2400"/>
          </a:p>
          <a:p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838200" y="5309235"/>
            <a:ext cx="96805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'BEGIN { for(i=1;i&lt;=6;i++) print "square of", i, "is",i*i; }</a:t>
            </a:r>
            <a:r>
              <a:rPr lang="en-US"/>
              <a:t>'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pPr algn="l"/>
            <a:r>
              <a:rPr lang="en-US" altLang="en-US" b="1">
                <a:solidFill>
                  <a:srgbClr val="7030A0"/>
                </a:solidFill>
              </a:rPr>
              <a:t>Associative Arrays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740" y="1487805"/>
            <a:ext cx="3855720" cy="4351655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7030A0"/>
                </a:solidFill>
              </a:rPr>
              <a:t>array</a:t>
            </a:r>
            <a:r>
              <a:rPr lang="en-US"/>
              <a:t>[</a:t>
            </a:r>
            <a:r>
              <a:rPr lang="en-US">
                <a:solidFill>
                  <a:srgbClr val="FF0000"/>
                </a:solidFill>
              </a:rPr>
              <a:t>$1</a:t>
            </a:r>
            <a:r>
              <a:rPr lang="en-US"/>
              <a:t>] </a:t>
            </a:r>
            <a:r>
              <a:rPr lang="" altLang="en-US"/>
              <a:t>= valor                       </a:t>
            </a:r>
            <a:endParaRPr lang="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50010" y="2096770"/>
            <a:ext cx="0" cy="387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38200" y="2614930"/>
            <a:ext cx="1147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nombre del array </a:t>
            </a:r>
            <a:endParaRPr lang="" altLang="en-US"/>
          </a:p>
        </p:txBody>
      </p:sp>
      <p:cxnSp>
        <p:nvCxnSpPr>
          <p:cNvPr id="6" name="Elbow Connector 5"/>
          <p:cNvCxnSpPr/>
          <p:nvPr/>
        </p:nvCxnSpPr>
        <p:spPr>
          <a:xfrm>
            <a:off x="2256155" y="2115185"/>
            <a:ext cx="702945" cy="499110"/>
          </a:xfrm>
          <a:prstGeom prst="bentConnector3">
            <a:avLst>
              <a:gd name="adj1" fmla="val -261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2959100" y="2484755"/>
            <a:ext cx="101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índice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37885" y="1875790"/>
            <a:ext cx="5161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sz="2400"/>
              <a:t>fruits["mango"] ="yellow";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fruits["orange"] ="orange";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823460" y="3199130"/>
            <a:ext cx="68313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print fruits["orange"] </a:t>
            </a:r>
            <a:r>
              <a:rPr lang="" altLang="en-US" sz="2400"/>
              <a:t>“\t”</a:t>
            </a:r>
            <a:r>
              <a:rPr lang="en-US" sz="2400"/>
              <a:t> fruits["mango"]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6219825" y="4657725"/>
            <a:ext cx="3261995" cy="46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" altLang="en-US" sz="2400"/>
              <a:t>orange	yellow</a:t>
            </a:r>
            <a:endParaRPr lang="" altLang="en-US" sz="24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21905" y="3899535"/>
            <a:ext cx="0" cy="51816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967740" y="5525135"/>
            <a:ext cx="3589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400"/>
              <a:t>a[$1] = $3”\t”$6</a:t>
            </a:r>
            <a:endParaRPr lang="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7030A0"/>
                </a:solidFill>
              </a:rPr>
              <a:t>Associative array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/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r>
              <a:rPr lang="en-US">
                <a:sym typeface="+mn-ea"/>
              </a:rPr>
              <a:t>#!/bin/</a:t>
            </a:r>
            <a:r>
              <a:rPr lang="en-US" altLang="en-US">
                <a:sym typeface="+mn-ea"/>
              </a:rPr>
              <a:t>awk -f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BEGIN{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FS=”t”;OFS=”\t”}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NR==FNR{ a[$1]=$2;next}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{$7=a[$6];print}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END{print”DONE”}</a:t>
            </a:r>
            <a:endParaRPr lang="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1850" y="1360170"/>
            <a:ext cx="614680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sz="2400"/>
              <a:t>#!/bin/</a:t>
            </a:r>
            <a:r>
              <a:rPr lang="" altLang="en-US" sz="2400"/>
              <a:t>awk -f</a:t>
            </a:r>
            <a:endParaRPr lang="en-US" sz="2400"/>
          </a:p>
          <a:p>
            <a:r>
              <a:rPr lang="en-US" sz="2400"/>
              <a:t>{</a:t>
            </a:r>
            <a:endParaRPr lang="en-US" sz="2400"/>
          </a:p>
          <a:p>
            <a:r>
              <a:rPr lang="en-US" sz="2400"/>
              <a:t>	if ( $0 ~ /:/ ) {</a:t>
            </a:r>
            <a:endParaRPr lang="en-US" sz="2400"/>
          </a:p>
          <a:p>
            <a:r>
              <a:rPr lang="en-US" sz="2400"/>
              <a:t>		FS=":";</a:t>
            </a:r>
            <a:endParaRPr lang="en-US" sz="2400"/>
          </a:p>
          <a:p>
            <a:r>
              <a:rPr lang="" altLang="en-US" sz="2400"/>
              <a:t>		$0=$0</a:t>
            </a:r>
            <a:endParaRPr lang="en-US" sz="2400"/>
          </a:p>
          <a:p>
            <a:r>
              <a:rPr lang="en-US" sz="2400"/>
              <a:t>	} else {</a:t>
            </a:r>
            <a:endParaRPr lang="en-US" sz="2400"/>
          </a:p>
          <a:p>
            <a:r>
              <a:rPr lang="en-US" sz="2400"/>
              <a:t>		FS=" ";</a:t>
            </a:r>
            <a:endParaRPr lang="en-US" sz="2400"/>
          </a:p>
          <a:p>
            <a:r>
              <a:rPr lang="" altLang="en-US" sz="2400"/>
              <a:t>		$0=$0</a:t>
            </a:r>
            <a:endParaRPr lang="en-US" sz="2400"/>
          </a:p>
          <a:p>
            <a:r>
              <a:rPr lang="en-US" sz="2400"/>
              <a:t>	}</a:t>
            </a:r>
            <a:endParaRPr lang="en-US" sz="2400"/>
          </a:p>
          <a:p>
            <a:r>
              <a:rPr lang="en-US" sz="2400"/>
              <a:t>	#print the third field, whatever format</a:t>
            </a:r>
            <a:endParaRPr lang="en-US" sz="2400"/>
          </a:p>
          <a:p>
            <a:r>
              <a:rPr lang="en-US" sz="2400"/>
              <a:t>	print $3</a:t>
            </a:r>
            <a:endParaRPr lang="en-US" sz="2400"/>
          </a:p>
          <a:p>
            <a:r>
              <a:rPr lang="en-US" sz="2400"/>
              <a:t>}</a:t>
            </a:r>
            <a:r>
              <a:rPr lang="" altLang="en-US" sz="2400"/>
              <a:t>'</a:t>
            </a:r>
            <a:endParaRPr lang="" alt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831850" y="505460"/>
            <a:ext cx="1023112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en-US" sz="4400" b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Cambiar el RS y el FS</a:t>
            </a:r>
            <a:endParaRPr lang="en-US" altLang="en-US" sz="4400" b="1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9805" y="1397635"/>
            <a:ext cx="64427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#!/bin/awk -f</a:t>
            </a:r>
            <a:endParaRPr lang="en-US" sz="2400"/>
          </a:p>
          <a:p>
            <a:r>
              <a:rPr lang="en-US" sz="2400"/>
              <a:t>BEGIN {</a:t>
            </a:r>
            <a:endParaRPr lang="en-US" sz="2400"/>
          </a:p>
          <a:p>
            <a:r>
              <a:rPr lang="en-US" sz="2400"/>
              <a:t># change the record separator from newline to nothing	</a:t>
            </a:r>
            <a:endParaRPr lang="en-US" sz="2400"/>
          </a:p>
          <a:p>
            <a:r>
              <a:rPr lang="en-US" sz="2400"/>
              <a:t>	RS=""</a:t>
            </a:r>
            <a:endParaRPr lang="en-US" sz="2400"/>
          </a:p>
          <a:p>
            <a:r>
              <a:rPr lang="en-US" sz="2400"/>
              <a:t># change the field separator from whitespace to newline</a:t>
            </a:r>
            <a:endParaRPr lang="en-US" sz="2400"/>
          </a:p>
          <a:p>
            <a:r>
              <a:rPr lang="en-US" sz="2400"/>
              <a:t>	FS="\n"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  <a:p>
            <a:r>
              <a:rPr lang="en-US" sz="2400"/>
              <a:t>{</a:t>
            </a:r>
            <a:endParaRPr lang="en-US" sz="2400"/>
          </a:p>
          <a:p>
            <a:r>
              <a:rPr lang="en-US" sz="2400"/>
              <a:t># print the second and third line of the file</a:t>
            </a:r>
            <a:endParaRPr lang="en-US" sz="2400"/>
          </a:p>
          <a:p>
            <a:r>
              <a:rPr lang="en-US" sz="2400"/>
              <a:t>	print $2, $3;</a:t>
            </a:r>
            <a:endParaRPr lang="en-US" sz="2400"/>
          </a:p>
          <a:p>
            <a:r>
              <a:rPr lang="en-US" sz="2400"/>
              <a:t>}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831850" y="505460"/>
            <a:ext cx="1023112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</a:pPr>
            <a:r>
              <a:rPr lang="en-US" altLang="en-US" sz="4400" b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Ca</a:t>
            </a:r>
            <a:r>
              <a:rPr lang="en-US" altLang="en-US" sz="4400" b="1">
                <a:solidFill>
                  <a:srgbClr val="7030A0"/>
                </a:solidFill>
                <a:latin typeface="+mj-lt"/>
                <a:ea typeface="+mj-ea"/>
                <a:cs typeface="+mj-cs"/>
              </a:rPr>
              <a:t>mbiar el RS y el FS</a:t>
            </a:r>
            <a:endParaRPr lang="en-US" altLang="en-US" sz="4400" b="1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584835"/>
            <a:ext cx="8901430" cy="5688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rgbClr val="7030A0"/>
                </a:solidFill>
              </a:rPr>
              <a:t>awk 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Lee y ejecuta instrucciones por línea.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Interpreta cada palabra/string delimitada por espacios, tabs, etc., como </a:t>
            </a:r>
            <a:r>
              <a:rPr lang="en-US" altLang="en-US" b="1">
                <a:sym typeface="+mn-ea"/>
              </a:rPr>
              <a:t>fields</a:t>
            </a:r>
            <a:r>
              <a:rPr lang="en-US" altLang="en-US">
                <a:sym typeface="+mn-ea"/>
              </a:rPr>
              <a:t>.  </a:t>
            </a:r>
            <a:endParaRPr lang="en-US" altLang="en-US"/>
          </a:p>
          <a:p>
            <a:endParaRPr lang="en-US"/>
          </a:p>
          <a:p>
            <a:r>
              <a:rPr lang="en-US" altLang="en-US"/>
              <a:t>Se puede usar tanto en la línea de comandos como en scripts. </a:t>
            </a:r>
            <a:endParaRPr lang="en-US" altLang="en-US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956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64490"/>
            <a:ext cx="10515600" cy="1325563"/>
          </a:xfrm>
        </p:spPr>
        <p:txBody>
          <a:bodyPr/>
          <a:p>
            <a:r>
              <a:rPr lang="en-US" altLang="en-US" b="1">
                <a:solidFill>
                  <a:srgbClr val="7030A0"/>
                </a:solidFill>
              </a:rPr>
              <a:t>Estructura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En línea de comandos</a:t>
            </a:r>
            <a:endParaRPr lang="en-US" altLang="en-US"/>
          </a:p>
          <a:p>
            <a:endParaRPr lang="en-US" altLang="en-US"/>
          </a:p>
          <a:p>
            <a:pPr lvl="1"/>
            <a:r>
              <a:rPr lang="en-US" altLang="en-US" sz="2400" b="1"/>
              <a:t>awk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" altLang="en-US" sz="2400" b="1">
                <a:solidFill>
                  <a:srgbClr val="FF0000"/>
                </a:solidFill>
              </a:rPr>
              <a:t>'</a:t>
            </a:r>
            <a:r>
              <a:rPr lang="en-US" altLang="en-US"/>
              <a:t>[instrucción]</a:t>
            </a:r>
            <a:r>
              <a:rPr lang="" altLang="en-US" b="1">
                <a:solidFill>
                  <a:srgbClr val="FF0000"/>
                </a:solidFill>
              </a:rPr>
              <a:t>'</a:t>
            </a:r>
            <a:r>
              <a:rPr lang="en-US" altLang="en-US"/>
              <a:t> archivo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Para un script</a:t>
            </a:r>
            <a:endParaRPr lang="en-US" altLang="en-US"/>
          </a:p>
          <a:p>
            <a:pPr lvl="1"/>
            <a:endParaRPr lang="en-US" altLang="en-US" sz="2000" b="1"/>
          </a:p>
          <a:p>
            <a:pPr lvl="1"/>
            <a:endParaRPr lang="en-US" altLang="en-US" sz="2000" b="1"/>
          </a:p>
          <a:p>
            <a:pPr lvl="1"/>
            <a:r>
              <a:rPr lang="en-US" altLang="en-US" sz="2400" b="1"/>
              <a:t>awk -f </a:t>
            </a:r>
            <a:r>
              <a:rPr lang="en-US" altLang="en-US" sz="2400"/>
              <a:t>script</a:t>
            </a:r>
            <a:endParaRPr lang="en-US" altLang="en-US" sz="2400" b="1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956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364490"/>
            <a:ext cx="10515600" cy="1325563"/>
          </a:xfrm>
        </p:spPr>
        <p:txBody>
          <a:bodyPr/>
          <a:p>
            <a:r>
              <a:rPr lang="en-US" altLang="en-US" b="1">
                <a:solidFill>
                  <a:srgbClr val="7030A0"/>
                </a:solidFill>
              </a:rPr>
              <a:t>Estructura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400" b="1"/>
              <a:t> $0 </a:t>
            </a:r>
            <a:r>
              <a:rPr lang="en-US" altLang="en-US" sz="2400"/>
              <a:t>toda la línea</a:t>
            </a:r>
            <a:endParaRPr lang="en-US" altLang="en-US" sz="2400"/>
          </a:p>
          <a:p>
            <a:r>
              <a:rPr lang="en-US" altLang="en-US" sz="2400"/>
              <a:t> </a:t>
            </a:r>
            <a:r>
              <a:rPr lang="en-US" altLang="en-US" sz="2400" b="1"/>
              <a:t>$1</a:t>
            </a:r>
            <a:r>
              <a:rPr lang="en-US" altLang="en-US" sz="2400"/>
              <a:t> primer field </a:t>
            </a:r>
            <a:endParaRPr lang="en-US" altLang="en-US" sz="2400"/>
          </a:p>
          <a:p>
            <a:r>
              <a:rPr lang="en-US" altLang="en-US" sz="2400"/>
              <a:t> </a:t>
            </a:r>
            <a:r>
              <a:rPr lang="en-US" altLang="en-US" sz="2400" b="1"/>
              <a:t>$2</a:t>
            </a:r>
            <a:r>
              <a:rPr lang="en-US" altLang="en-US" sz="2400"/>
              <a:t> segundo field</a:t>
            </a:r>
            <a:endParaRPr lang="en-US" altLang="en-US" sz="2400"/>
          </a:p>
          <a:p>
            <a:pPr marL="0" indent="0">
              <a:buNone/>
            </a:pPr>
            <a:endParaRPr lang="en-US" altLang="en-US" sz="2400" b="1"/>
          </a:p>
          <a:p>
            <a:pPr marL="0" indent="0">
              <a:buNone/>
            </a:pPr>
            <a:r>
              <a:rPr lang="en-US" altLang="en-US" sz="2400" b="1"/>
              <a:t>Ejemplo</a:t>
            </a:r>
            <a:endParaRPr lang="en-US" altLang="en-US" sz="2400" b="1"/>
          </a:p>
          <a:p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$ awk '</a:t>
            </a:r>
            <a:r>
              <a:rPr lang="en-US" altLang="en-US" sz="2400">
                <a:solidFill>
                  <a:srgbClr val="7030A0"/>
                </a:solidFill>
              </a:rPr>
              <a:t>{print $1}</a:t>
            </a:r>
            <a:r>
              <a:rPr lang="en-US" altLang="en-US" sz="2400"/>
              <a:t>' </a:t>
            </a:r>
            <a:r>
              <a:rPr lang="en-US" altLang="en-US" sz="2400">
                <a:solidFill>
                  <a:srgbClr val="FF0000"/>
                </a:solidFill>
              </a:rPr>
              <a:t>carsdata.csv  </a:t>
            </a:r>
            <a:r>
              <a:rPr lang="en-US" altLang="en-US" sz="2400"/>
              <a:t> </a:t>
            </a:r>
            <a:endParaRPr lang="en-US" altLang="en-US" sz="2400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8928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pic>
        <p:nvPicPr>
          <p:cNvPr id="4" name="Picture 3" descr="cars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4880" y="739775"/>
            <a:ext cx="4058920" cy="2819400"/>
          </a:xfrm>
          <a:prstGeom prst="rect">
            <a:avLst/>
          </a:prstGeom>
        </p:spPr>
      </p:pic>
      <p:pic>
        <p:nvPicPr>
          <p:cNvPr id="5" name="Picture 4" descr="awkprint"/>
          <p:cNvPicPr>
            <a:picLocks noChangeAspect="1"/>
          </p:cNvPicPr>
          <p:nvPr/>
        </p:nvPicPr>
        <p:blipFill>
          <a:blip r:embed="rId2"/>
          <a:srcRect r="86604"/>
          <a:stretch>
            <a:fillRect/>
          </a:stretch>
        </p:blipFill>
        <p:spPr>
          <a:xfrm>
            <a:off x="8046085" y="4102735"/>
            <a:ext cx="973455" cy="2390775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>
            <a:off x="3253740" y="5241290"/>
            <a:ext cx="3940810" cy="443865"/>
          </a:xfrm>
          <a:prstGeom prst="bentConnector3">
            <a:avLst>
              <a:gd name="adj1" fmla="val -225"/>
            </a:avLst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>
            <a:off x="4447540" y="2364740"/>
            <a:ext cx="2719070" cy="1146810"/>
          </a:xfrm>
          <a:prstGeom prst="bentConnector3">
            <a:avLst>
              <a:gd name="adj1" fmla="val 1003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80" y="1008380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$awk '/honda/' carsdata.csv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$awk '/honda/ {print $2}' carsdata.csv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patterncars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1955800"/>
            <a:ext cx="5554345" cy="937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45" y="4399915"/>
            <a:ext cx="5634990" cy="960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415" y="363855"/>
            <a:ext cx="10515600" cy="1325563"/>
          </a:xfrm>
        </p:spPr>
        <p:txBody>
          <a:bodyPr/>
          <a:p>
            <a:pPr algn="l"/>
            <a:r>
              <a:rPr lang="en-US" altLang="en-US" b="1">
                <a:solidFill>
                  <a:srgbClr val="7030A0"/>
                </a:solidFill>
              </a:rPr>
              <a:t>Fields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9735"/>
            <a:ext cx="10515600" cy="4351338"/>
          </a:xfrm>
        </p:spPr>
        <p:txBody>
          <a:bodyPr/>
          <a:p>
            <a:endParaRPr lang="en-US" altLang="en-US"/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address.csv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$ awk </a:t>
            </a:r>
            <a:r>
              <a:rPr lang="en-US" altLang="en-US">
                <a:solidFill>
                  <a:srgbClr val="7030A0"/>
                </a:solidFill>
                <a:sym typeface="+mn-ea"/>
              </a:rPr>
              <a:t>-F</a:t>
            </a:r>
            <a:r>
              <a:rPr lang="en-US" altLang="en-US">
                <a:sym typeface="+mn-ea"/>
              </a:rPr>
              <a:t> “,” '{print $2}' address.csv </a:t>
            </a:r>
            <a:endParaRPr lang="en-US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829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7515" y="3709035"/>
            <a:ext cx="2026285" cy="2084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435" y="1689735"/>
            <a:ext cx="7746365" cy="1890395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>
            <a:off x="2291715" y="5444490"/>
            <a:ext cx="1054735" cy="981075"/>
          </a:xfrm>
          <a:prstGeom prst="bentConnector3">
            <a:avLst>
              <a:gd name="adj1" fmla="val 903"/>
            </a:avLst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3607435" y="6240145"/>
            <a:ext cx="231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7030A0"/>
                </a:solidFill>
              </a:rPr>
              <a:t>Field separator</a:t>
            </a:r>
            <a:endParaRPr lang="en-US" altLang="en-US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3464" t="13975" r="34085" b="43900"/>
          <a:stretch>
            <a:fillRect/>
          </a:stretch>
        </p:blipFill>
        <p:spPr>
          <a:xfrm>
            <a:off x="571500" y="806450"/>
            <a:ext cx="3665220" cy="30410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735830" y="972820"/>
            <a:ext cx="640016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rgbClr val="AD0DB0"/>
                </a:solidFill>
              </a:rPr>
              <a:t>BEGIN</a:t>
            </a:r>
            <a:r>
              <a:rPr lang="en-US" altLang="en-US" sz="2400"/>
              <a:t> --- acciones antes de leer la primera línea de input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D08C7A"/>
                </a:solidFill>
              </a:rPr>
              <a:t>END</a:t>
            </a:r>
            <a:r>
              <a:rPr lang="en-US" altLang="en-US" sz="2400"/>
              <a:t> --- acciones después de leer todas las líneas de input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>
                <a:sym typeface="+mn-ea"/>
              </a:rPr>
              <a:t>END</a:t>
            </a:r>
            <a:r>
              <a:rPr lang="en-US">
                <a:sym typeface="+mn-ea"/>
              </a:rPr>
              <a:t> { </a:t>
            </a:r>
            <a:r>
              <a:rPr lang="en-US" altLang="en-US">
                <a:sym typeface="+mn-ea"/>
              </a:rPr>
              <a:t>print FNR</a:t>
            </a:r>
            <a:r>
              <a:rPr lang="en-US">
                <a:sym typeface="+mn-ea"/>
              </a:rPr>
              <a:t> }   </a:t>
            </a:r>
            <a:r>
              <a:rPr lang="en-US" altLang="en-US">
                <a:sym typeface="+mn-ea"/>
              </a:rPr>
              <a:t>#FNR -- número de línea actual</a:t>
            </a:r>
            <a:endParaRPr lang="en-US" altLang="en-US"/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735830" y="2142490"/>
            <a:ext cx="6678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BEGIN { FS = "," }   </a:t>
            </a:r>
            <a:r>
              <a:rPr lang="en-US" altLang="en-US"/>
              <a:t>#FS -- field separator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71500" y="4612640"/>
            <a:ext cx="2354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olidFill>
                  <a:srgbClr val="CD7C9B"/>
                </a:solidFill>
                <a:sym typeface="+mn-ea"/>
              </a:rPr>
              <a:t>Condiciones</a:t>
            </a:r>
            <a:r>
              <a:rPr lang="en-US" altLang="en-US" sz="2400">
                <a:sym typeface="+mn-ea"/>
              </a:rPr>
              <a:t> 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571500" y="5307965"/>
            <a:ext cx="4038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$5 ~ /MA/   { print $1 ", " $6 }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>
                <a:solidFill>
                  <a:srgbClr val="7030A0"/>
                </a:solidFill>
              </a:rPr>
              <a:t>Variables </a:t>
            </a:r>
            <a:endParaRPr lang="en-US" altLang="en-US" b="1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324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x = 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x = $2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# Count blank lines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/^$/</a:t>
            </a:r>
            <a:r>
              <a:rPr lang="en-US" altLang="en-US"/>
              <a:t> {     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print </a:t>
            </a:r>
            <a:r>
              <a:rPr lang="en-US" altLang="en-US">
                <a:solidFill>
                  <a:srgbClr val="7030A0"/>
                </a:solidFill>
              </a:rPr>
              <a:t>x++</a:t>
            </a:r>
            <a:r>
              <a:rPr lang="en-US" altLang="en-US"/>
              <a:t>      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}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921250" y="3696970"/>
            <a:ext cx="67094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# average five grades</a:t>
            </a:r>
            <a:endParaRPr lang="en-US" sz="2800"/>
          </a:p>
          <a:p>
            <a:r>
              <a:rPr lang="en-US" sz="2800"/>
              <a:t> </a:t>
            </a:r>
            <a:endParaRPr lang="en-US" sz="2800"/>
          </a:p>
          <a:p>
            <a:r>
              <a:rPr lang="en-US" sz="2800"/>
              <a:t> { </a:t>
            </a:r>
            <a:r>
              <a:rPr lang="en-US" sz="2800">
                <a:solidFill>
                  <a:srgbClr val="7030A0"/>
                </a:solidFill>
              </a:rPr>
              <a:t>total</a:t>
            </a:r>
            <a:r>
              <a:rPr lang="en-US" sz="2800"/>
              <a:t> = $2 + $3 + $4 + $5 + $6  </a:t>
            </a:r>
            <a:endParaRPr lang="en-US" sz="2800"/>
          </a:p>
          <a:p>
            <a:r>
              <a:rPr lang="en-US" sz="2800"/>
              <a:t> </a:t>
            </a:r>
            <a:r>
              <a:rPr lang="en-US" sz="2800">
                <a:solidFill>
                  <a:srgbClr val="7030A0"/>
                </a:solidFill>
              </a:rPr>
              <a:t>avg</a:t>
            </a:r>
            <a:r>
              <a:rPr lang="en-US" sz="2800"/>
              <a:t> = total / 5  </a:t>
            </a:r>
            <a:endParaRPr lang="en-US" sz="2800"/>
          </a:p>
          <a:p>
            <a:r>
              <a:rPr lang="en-US" sz="2800"/>
              <a:t> print $1, avg }</a:t>
            </a:r>
            <a:endParaRPr lang="en-US" sz="2800"/>
          </a:p>
        </p:txBody>
      </p:sp>
      <p:grpSp>
        <p:nvGrpSpPr>
          <p:cNvPr id="14354" name="Group 16"/>
          <p:cNvGrpSpPr/>
          <p:nvPr/>
        </p:nvGrpSpPr>
        <p:grpSpPr bwMode="auto">
          <a:xfrm>
            <a:off x="-30480" y="739563"/>
            <a:ext cx="431800" cy="575733"/>
            <a:chOff x="0" y="0"/>
            <a:chExt cx="204" cy="318"/>
          </a:xfrm>
        </p:grpSpPr>
        <p:sp>
          <p:nvSpPr>
            <p:cNvPr id="14355" name="Rectangle 17"/>
            <p:cNvSpPr>
              <a:spLocks noChangeArrowheads="1"/>
            </p:cNvSpPr>
            <p:nvPr/>
          </p:nvSpPr>
          <p:spPr bwMode="auto">
            <a:xfrm>
              <a:off x="158" y="0"/>
              <a:ext cx="46" cy="318"/>
            </a:xfrm>
            <a:prstGeom prst="rect">
              <a:avLst/>
            </a:prstGeom>
            <a:solidFill>
              <a:srgbClr val="2D2D8A">
                <a:lumMod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58" cy="318"/>
            </a:xfrm>
            <a:prstGeom prst="rect">
              <a:avLst/>
            </a:prstGeom>
            <a:solidFill>
              <a:srgbClr val="2D2D8A">
                <a:lumMod val="40000"/>
                <a:lumOff val="6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00"/>
                  </a:solidFill>
                  <a:latin typeface="Arial" panose="02080604020202020204" pitchFamily="34" charset="0"/>
                  <a:ea typeface="SimSun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192905" y="1445260"/>
            <a:ext cx="7732395" cy="1753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en-US" b="1"/>
              <a:t>FS</a:t>
            </a:r>
            <a:r>
              <a:rPr lang="en-US" altLang="en-US"/>
              <a:t>        Field separator</a:t>
            </a:r>
            <a:endParaRPr lang="en-US" altLang="en-US"/>
          </a:p>
          <a:p>
            <a:r>
              <a:rPr lang="en-US" altLang="en-US" b="1"/>
              <a:t>OFS</a:t>
            </a:r>
            <a:r>
              <a:rPr lang="en-US" altLang="en-US"/>
              <a:t>      Output field separator</a:t>
            </a:r>
            <a:endParaRPr lang="en-US" altLang="en-US"/>
          </a:p>
          <a:p>
            <a:r>
              <a:rPr lang="en-US" altLang="en-US" b="1"/>
              <a:t>NR</a:t>
            </a:r>
            <a:r>
              <a:rPr lang="en-US" altLang="en-US"/>
              <a:t>        Number of current input record</a:t>
            </a:r>
            <a:endParaRPr lang="en-US" altLang="en-US"/>
          </a:p>
          <a:p>
            <a:r>
              <a:rPr lang="en-US" altLang="en-US" b="1"/>
              <a:t>FNR</a:t>
            </a:r>
            <a:r>
              <a:rPr lang="en-US" altLang="en-US"/>
              <a:t>      Number of current record relative to current input file </a:t>
            </a:r>
            <a:endParaRPr lang="en-US" altLang="en-US"/>
          </a:p>
          <a:p>
            <a:r>
              <a:rPr lang="en-US" altLang="en-US" b="1"/>
              <a:t>RS</a:t>
            </a:r>
            <a:r>
              <a:rPr lang="en-US" altLang="en-US"/>
              <a:t> 	Record separator</a:t>
            </a:r>
            <a:endParaRPr lang="en-US" altLang="en-US"/>
          </a:p>
          <a:p>
            <a:r>
              <a:rPr lang="en-US" altLang="en-US" b="1"/>
              <a:t>NF</a:t>
            </a:r>
            <a:r>
              <a:rPr lang="en-US" altLang="en-US"/>
              <a:t> 	Number of fileds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WPS Presentation</Application>
  <PresentationFormat>Widescreen</PresentationFormat>
  <Paragraphs>196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Droid Sans Fallback</vt:lpstr>
      <vt:lpstr/>
      <vt:lpstr>Arial Unicode MS</vt:lpstr>
      <vt:lpstr>Gubbi</vt:lpstr>
      <vt:lpstr>Abyssinica SIL</vt:lpstr>
      <vt:lpstr>Office Theme</vt:lpstr>
      <vt:lpstr>awk </vt:lpstr>
      <vt:lpstr>PowerPoint 演示文稿</vt:lpstr>
      <vt:lpstr>awk </vt:lpstr>
      <vt:lpstr>Estructura</vt:lpstr>
      <vt:lpstr>Estructura</vt:lpstr>
      <vt:lpstr>PowerPoint 演示文稿</vt:lpstr>
      <vt:lpstr>Fields</vt:lpstr>
      <vt:lpstr>PowerPoint 演示文稿</vt:lpstr>
      <vt:lpstr>Variables </vt:lpstr>
      <vt:lpstr>PowerPoint 演示文稿</vt:lpstr>
      <vt:lpstr>Scripts</vt:lpstr>
      <vt:lpstr>Condiciones, loops y arrays</vt:lpstr>
      <vt:lpstr>Condiciones, loops y arrays</vt:lpstr>
      <vt:lpstr>Arrays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 </dc:title>
  <dc:creator>user</dc:creator>
  <cp:lastModifiedBy>user</cp:lastModifiedBy>
  <cp:revision>62</cp:revision>
  <dcterms:created xsi:type="dcterms:W3CDTF">2020-02-26T22:45:17Z</dcterms:created>
  <dcterms:modified xsi:type="dcterms:W3CDTF">2020-02-26T22:45:17Z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