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0" r:id="rId1"/>
    <p:sldMasterId id="2147484048" r:id="rId2"/>
    <p:sldMasterId id="2147484054" r:id="rId3"/>
    <p:sldMasterId id="2147484115" r:id="rId4"/>
  </p:sldMasterIdLst>
  <p:notesMasterIdLst>
    <p:notesMasterId r:id="rId22"/>
  </p:notesMasterIdLst>
  <p:handoutMasterIdLst>
    <p:handoutMasterId r:id="rId23"/>
  </p:handoutMasterIdLst>
  <p:sldIdLst>
    <p:sldId id="257" r:id="rId5"/>
    <p:sldId id="297" r:id="rId6"/>
    <p:sldId id="293" r:id="rId7"/>
    <p:sldId id="307" r:id="rId8"/>
    <p:sldId id="305" r:id="rId9"/>
    <p:sldId id="298" r:id="rId10"/>
    <p:sldId id="301" r:id="rId11"/>
    <p:sldId id="303" r:id="rId12"/>
    <p:sldId id="299" r:id="rId13"/>
    <p:sldId id="312" r:id="rId14"/>
    <p:sldId id="304" r:id="rId15"/>
    <p:sldId id="308" r:id="rId16"/>
    <p:sldId id="310" r:id="rId17"/>
    <p:sldId id="309" r:id="rId18"/>
    <p:sldId id="311" r:id="rId19"/>
    <p:sldId id="313" r:id="rId20"/>
    <p:sldId id="25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clrMru>
    <a:srgbClr val="1EE2C6"/>
    <a:srgbClr val="FF8000"/>
    <a:srgbClr val="D28DFF"/>
    <a:srgbClr val="FFF7DC"/>
    <a:srgbClr val="D2F1FF"/>
    <a:srgbClr val="7DCBEC"/>
    <a:srgbClr val="4687BC"/>
    <a:srgbClr val="65CBF3"/>
    <a:srgbClr val="003057"/>
    <a:srgbClr val="004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4331" autoAdjust="0"/>
    <p:restoredTop sz="88909" autoAdjust="0"/>
  </p:normalViewPr>
  <p:slideViewPr>
    <p:cSldViewPr snapToGrid="0">
      <p:cViewPr varScale="1">
        <p:scale>
          <a:sx n="35" d="100"/>
          <a:sy n="35" d="100"/>
        </p:scale>
        <p:origin x="-1088" y="-112"/>
      </p:cViewPr>
      <p:guideLst>
        <p:guide orient="horz" pos="21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92"/>
    </p:cViewPr>
  </p:sorterViewPr>
  <p:notesViewPr>
    <p:cSldViewPr snapToGrid="0" snapToObjects="1">
      <p:cViewPr>
        <p:scale>
          <a:sx n="150" d="100"/>
          <a:sy n="150" d="100"/>
        </p:scale>
        <p:origin x="-1488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Cloud Computing and Midrange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NERSC Policy Board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9300515-3FEB-7640-A513-48613D91B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Header Placeholder 1"/>
          <p:cNvSpPr txBox="1">
            <a:spLocks/>
          </p:cNvSpPr>
          <p:nvPr/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March 2,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907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D2BEFE-FE1C-E949-AC45-DA6B37FCAE2F}" type="datetime1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AA08B78-A8B5-C343-B834-0C229BF0A9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934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A08B78-A8B5-C343-B834-0C229BF0A9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Relationship Id="rId8" Type="http://schemas.openxmlformats.org/officeDocument/2006/relationships/image" Target="../media/image18.png"/><Relationship Id="rId9" Type="http://schemas.openxmlformats.org/officeDocument/2006/relationships/image" Target="../media/image26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7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7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7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7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7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7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8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Page-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OE 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4000" y="6187501"/>
            <a:ext cx="2374900" cy="67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LBNL_Alt_Logo_StackRight_Final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39000" y="6184901"/>
            <a:ext cx="1691686" cy="594722"/>
          </a:xfrm>
          <a:prstGeom prst="rect">
            <a:avLst/>
          </a:prstGeom>
        </p:spPr>
      </p:pic>
      <p:pic>
        <p:nvPicPr>
          <p:cNvPr id="16" name="Picture 1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9750" y="385763"/>
            <a:ext cx="13081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2"/>
          <p:cNvPicPr>
            <a:picLocks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319963" y="385763"/>
            <a:ext cx="1306512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3"/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5964238" y="385763"/>
            <a:ext cx="1306512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4"/>
          <p:cNvPicPr>
            <a:picLocks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4608513" y="385763"/>
            <a:ext cx="1306512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5"/>
          <p:cNvPicPr>
            <a:picLocks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251200" y="385763"/>
            <a:ext cx="13081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6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898650" y="393700"/>
            <a:ext cx="13081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nersc_horizLOCKUP-tight.ai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257550" y="6180150"/>
            <a:ext cx="3384550" cy="61295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685800" y="2181225"/>
            <a:ext cx="7772400" cy="1628775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>
              <a:defRPr sz="3600" b="1" i="0" spc="-20" baseline="0"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1714500" y="3835400"/>
            <a:ext cx="5727700" cy="186690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None/>
              <a:defRPr sz="2400" b="0" i="0" kern="0" spc="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endParaRPr 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footer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22806-2C00-644B-BCAA-E5B6EBC9D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4900" y="317500"/>
            <a:ext cx="6616700" cy="546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3200" b="1" spc="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" name="Picture 3" descr="NERSC_logo_color.ai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2550" y="-63500"/>
            <a:ext cx="2763057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30300"/>
            <a:ext cx="5073650" cy="4995863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30300"/>
            <a:ext cx="3008313" cy="4995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D3187-5A92-DD4B-8A7F-9B9A40BBCB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DOE 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LBNL_Alt_Logo_StackRight_Final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39000" y="6184901"/>
            <a:ext cx="1691686" cy="594722"/>
          </a:xfrm>
          <a:prstGeom prst="rect">
            <a:avLst/>
          </a:prstGeom>
        </p:spPr>
      </p:pic>
      <p:pic>
        <p:nvPicPr>
          <p:cNvPr id="12" name="Picture 11" descr="DOE 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4000" y="6187501"/>
            <a:ext cx="2374900" cy="67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74900" y="317500"/>
            <a:ext cx="6616700" cy="546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3200" b="1" spc="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 descr="NERSC_logo_color.ai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82550" y="-63500"/>
            <a:ext cx="2763057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/Capti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4747820"/>
            <a:ext cx="8229600" cy="4572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600" y="1079500"/>
            <a:ext cx="8216900" cy="3670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550" y="5224826"/>
            <a:ext cx="8216900" cy="66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07CDD-3C27-A543-B986-46EDFD4B4BC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DOE 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LBNL_Alt_Logo_StackRight_Final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39000" y="6184901"/>
            <a:ext cx="1691686" cy="594722"/>
          </a:xfrm>
          <a:prstGeom prst="rect">
            <a:avLst/>
          </a:prstGeom>
        </p:spPr>
      </p:pic>
      <p:pic>
        <p:nvPicPr>
          <p:cNvPr id="11" name="Picture 10" descr="DOE 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4000" y="6187501"/>
            <a:ext cx="2374900" cy="67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NERSC_logo_color.ai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82550" y="-63500"/>
            <a:ext cx="2763057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Pag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RSC_Hopper_Image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66525" cy="16764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62000" y="2714625"/>
            <a:ext cx="7772400" cy="1628775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>
              <a:defRPr sz="3600" b="1" i="0" spc="-20" baseline="0"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 descr="DOE 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54000" y="6187501"/>
            <a:ext cx="2374900" cy="67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LBNL_Alt_Logo_StackRight_Final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39000" y="6184901"/>
            <a:ext cx="1691686" cy="594722"/>
          </a:xfrm>
          <a:prstGeom prst="rect">
            <a:avLst/>
          </a:prstGeom>
        </p:spPr>
      </p:pic>
      <p:pic>
        <p:nvPicPr>
          <p:cNvPr id="13" name="Picture 12" descr="nersc_horizLOCKUP-tight.ai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57550" y="6180150"/>
            <a:ext cx="3384550" cy="61295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739900" y="4445000"/>
            <a:ext cx="5727700" cy="137160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None/>
              <a:defRPr sz="2400" b="0" i="0" kern="0" spc="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endParaRPr lang="en-US" dirty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RSCvertLOCKUP.ai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-673100"/>
            <a:ext cx="8305800" cy="830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222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E815D-975C-0B45-BD41-0E6E83CC7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Page-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OE 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4000" y="6187501"/>
            <a:ext cx="2374900" cy="67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LBNL_Alt_Logo_StackRight_Final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39000" y="6184901"/>
            <a:ext cx="1691686" cy="594722"/>
          </a:xfrm>
          <a:prstGeom prst="rect">
            <a:avLst/>
          </a:prstGeom>
        </p:spPr>
      </p:pic>
      <p:pic>
        <p:nvPicPr>
          <p:cNvPr id="16" name="Picture 1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9750" y="385763"/>
            <a:ext cx="13081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2"/>
          <p:cNvPicPr>
            <a:picLocks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319963" y="385763"/>
            <a:ext cx="1306512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3"/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5964238" y="385763"/>
            <a:ext cx="1306512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4"/>
          <p:cNvPicPr>
            <a:picLocks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4608513" y="385763"/>
            <a:ext cx="1306512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5"/>
          <p:cNvPicPr>
            <a:picLocks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251200" y="385763"/>
            <a:ext cx="13081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6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898650" y="393700"/>
            <a:ext cx="13081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nersc_horizLOCKUP-tight.ai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257550" y="6180150"/>
            <a:ext cx="3384550" cy="61295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685800" y="2181225"/>
            <a:ext cx="7772400" cy="1628775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>
              <a:defRPr sz="3600" b="1" i="0" spc="-20" baseline="0"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1714500" y="3835400"/>
            <a:ext cx="5727700" cy="186690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None/>
              <a:defRPr sz="2400" b="0" i="0" kern="0" spc="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endParaRPr 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11C54-4B4E-D144-B7D5-56BE52E2B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6781800" cy="8683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8754F-C834-754C-A278-3659DB8C7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6781800" cy="8683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30A71-5C05-454D-B833-E0EEA766E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Pag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RSC_Hopper_Image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7094" y="333756"/>
            <a:ext cx="8335906" cy="152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181225"/>
            <a:ext cx="7772400" cy="1628775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>
              <a:defRPr sz="3600" b="1" i="0" spc="-20" baseline="0"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 descr="DOE 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54000" y="6187501"/>
            <a:ext cx="2374900" cy="67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LBNL_Alt_Logo_StackRight_Final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39000" y="6184901"/>
            <a:ext cx="1691686" cy="594722"/>
          </a:xfrm>
          <a:prstGeom prst="rect">
            <a:avLst/>
          </a:prstGeom>
        </p:spPr>
      </p:pic>
      <p:pic>
        <p:nvPicPr>
          <p:cNvPr id="13" name="Picture 12" descr="nersc_horizLOCKUP-tight.ai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57550" y="6180150"/>
            <a:ext cx="3384550" cy="61295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714500" y="3835400"/>
            <a:ext cx="5727700" cy="1866900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None/>
              <a:defRPr sz="2400" b="0" i="0" kern="0" spc="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endParaRPr lang="en-US" dirty="0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5EC17-5166-B041-A83C-F216E1F49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4" name="Picture 13" descr="LBNL_Alt_Logo_StackRight_Fina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6184901"/>
            <a:ext cx="1691686" cy="594722"/>
          </a:xfrm>
          <a:prstGeom prst="rect">
            <a:avLst/>
          </a:prstGeom>
        </p:spPr>
      </p:pic>
      <p:pic>
        <p:nvPicPr>
          <p:cNvPr id="10" name="Picture 9" descr="DOE 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54000" y="6187501"/>
            <a:ext cx="2374900" cy="67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62000" y="7239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374900" y="317500"/>
            <a:ext cx="6616700" cy="546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3200" b="1" spc="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8826500" y="5588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" name="Content Placeholder 14"/>
          <p:cNvSpPr>
            <a:spLocks noGrp="1"/>
          </p:cNvSpPr>
          <p:nvPr>
            <p:ph sz="quarter" idx="11"/>
          </p:nvPr>
        </p:nvSpPr>
        <p:spPr>
          <a:xfrm>
            <a:off x="457200" y="1188720"/>
            <a:ext cx="8229600" cy="4855464"/>
          </a:xfrm>
          <a:prstGeom prst="rect">
            <a:avLst/>
          </a:prstGeom>
        </p:spPr>
        <p:txBody>
          <a:bodyPr lIns="91440" tIns="91440" rIns="91440" bIns="91440"/>
          <a:lstStyle>
            <a:lvl1pPr marL="342900" marR="0" indent="4572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b="1"/>
            </a:lvl1pPr>
            <a:lvl2pPr marL="742950" marR="0" indent="4572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b="0"/>
            </a:lvl2pPr>
            <a:lvl3pPr marL="1143000" marR="0" indent="4572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b="0"/>
            </a:lvl3pPr>
            <a:lvl4pPr marL="1600200" marR="0" indent="4572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b="0"/>
            </a:lvl4pPr>
            <a:lvl5pPr marL="2057400" marR="0" indent="4572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b="0"/>
            </a:lvl5pPr>
          </a:lstStyle>
          <a:p>
            <a:pPr marL="342900" marR="0" lvl="0" indent="4572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C1527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Century Gothic"/>
              </a:rPr>
              <a:t>Click to edit Master text styles</a:t>
            </a:r>
          </a:p>
          <a:p>
            <a:pPr marL="742950" marR="0" lvl="1" indent="4572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C1527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Century Gothic"/>
              </a:rPr>
              <a:t>Second level</a:t>
            </a:r>
          </a:p>
          <a:p>
            <a:pPr marL="1143000" marR="0" lvl="2" indent="4572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C1527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Century Gothic"/>
              </a:rPr>
              <a:t>Third level</a:t>
            </a:r>
          </a:p>
          <a:p>
            <a:pPr marL="1600200" marR="0" lvl="3" indent="4572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C1527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Century Gothic"/>
              </a:rPr>
              <a:t>Fourth level</a:t>
            </a:r>
          </a:p>
          <a:p>
            <a:pPr marL="2057400" marR="0" lvl="4" indent="4572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C1527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Century Gothic"/>
              </a:rPr>
              <a:t>Fifth level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C1527"/>
              </a:solidFill>
              <a:effectLst/>
              <a:uLnTx/>
              <a:uFillTx/>
              <a:latin typeface="+mj-lt"/>
              <a:ea typeface="ＭＳ Ｐゴシック" pitchFamily="-65" charset="-128"/>
              <a:cs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193800"/>
            <a:ext cx="4038600" cy="4932363"/>
          </a:xfrm>
          <a:custGeom>
            <a:avLst/>
            <a:gdLst>
              <a:gd name="connsiteX0" fmla="*/ 0 w 4038600"/>
              <a:gd name="connsiteY0" fmla="*/ 0 h 4932363"/>
              <a:gd name="connsiteX1" fmla="*/ 4038600 w 4038600"/>
              <a:gd name="connsiteY1" fmla="*/ 0 h 4932363"/>
              <a:gd name="connsiteX2" fmla="*/ 4038600 w 4038600"/>
              <a:gd name="connsiteY2" fmla="*/ 4932363 h 4932363"/>
              <a:gd name="connsiteX3" fmla="*/ 0 w 4038600"/>
              <a:gd name="connsiteY3" fmla="*/ 4932363 h 4932363"/>
              <a:gd name="connsiteX4" fmla="*/ 0 w 4038600"/>
              <a:gd name="connsiteY4" fmla="*/ 0 h 493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4932363">
                <a:moveTo>
                  <a:pt x="0" y="0"/>
                </a:moveTo>
                <a:lnTo>
                  <a:pt x="4038600" y="0"/>
                </a:lnTo>
                <a:lnTo>
                  <a:pt x="4038600" y="4932363"/>
                </a:lnTo>
                <a:lnTo>
                  <a:pt x="0" y="4932363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  <a:custGeom>
            <a:avLst/>
            <a:gdLst>
              <a:gd name="connsiteX0" fmla="*/ 0 w 4038600"/>
              <a:gd name="connsiteY0" fmla="*/ 0 h 4932363"/>
              <a:gd name="connsiteX1" fmla="*/ 4038600 w 4038600"/>
              <a:gd name="connsiteY1" fmla="*/ 0 h 4932363"/>
              <a:gd name="connsiteX2" fmla="*/ 4038600 w 4038600"/>
              <a:gd name="connsiteY2" fmla="*/ 4932363 h 4932363"/>
              <a:gd name="connsiteX3" fmla="*/ 0 w 4038600"/>
              <a:gd name="connsiteY3" fmla="*/ 4932363 h 4932363"/>
              <a:gd name="connsiteX4" fmla="*/ 0 w 4038600"/>
              <a:gd name="connsiteY4" fmla="*/ 0 h 493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4932363">
                <a:moveTo>
                  <a:pt x="0" y="0"/>
                </a:moveTo>
                <a:lnTo>
                  <a:pt x="4038600" y="0"/>
                </a:lnTo>
                <a:lnTo>
                  <a:pt x="4038600" y="4932363"/>
                </a:lnTo>
                <a:lnTo>
                  <a:pt x="0" y="4932363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5BAFB-6413-AA4E-9D4A-3BD19E106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 descr="LBNL_Alt_Logo_StackRight_Fina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6184901"/>
            <a:ext cx="1691686" cy="594722"/>
          </a:xfrm>
          <a:prstGeom prst="rect">
            <a:avLst/>
          </a:prstGeom>
        </p:spPr>
      </p:pic>
      <p:pic>
        <p:nvPicPr>
          <p:cNvPr id="12" name="Picture 11" descr="DOE 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54000" y="6187501"/>
            <a:ext cx="2374900" cy="67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74900" y="317500"/>
            <a:ext cx="6616700" cy="546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3200" b="1" spc="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footer only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22806-2C00-644B-BCAA-E5B6EBC9D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LBNL_Alt_Logo_StackRight_Fina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6184901"/>
            <a:ext cx="1691686" cy="594722"/>
          </a:xfrm>
          <a:prstGeom prst="rect">
            <a:avLst/>
          </a:prstGeom>
        </p:spPr>
      </p:pic>
      <p:pic>
        <p:nvPicPr>
          <p:cNvPr id="9" name="Picture 8" descr="DOE 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54000" y="6187501"/>
            <a:ext cx="2374900" cy="67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4900" y="317500"/>
            <a:ext cx="6616700" cy="546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3200" b="1" spc="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30300"/>
            <a:ext cx="5073650" cy="4995863"/>
          </a:xfrm>
          <a:prstGeom prst="rect">
            <a:avLst/>
          </a:prstGeom>
        </p:spPr>
        <p:txBody>
          <a:bodyPr/>
          <a:lstStyle>
            <a:lvl1pPr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30300"/>
            <a:ext cx="3008313" cy="4995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D3187-5A92-DD4B-8A7F-9B9A40BBCB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DOE 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LBNL_Alt_Logo_StackRight_Final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39000" y="6184901"/>
            <a:ext cx="1691686" cy="594722"/>
          </a:xfrm>
          <a:prstGeom prst="rect">
            <a:avLst/>
          </a:prstGeom>
        </p:spPr>
      </p:pic>
      <p:pic>
        <p:nvPicPr>
          <p:cNvPr id="12" name="Picture 11" descr="DOE 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4000" y="6187501"/>
            <a:ext cx="2374900" cy="67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74900" y="317500"/>
            <a:ext cx="6616700" cy="546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3200" b="1" spc="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/Caption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4747820"/>
            <a:ext cx="8229600" cy="4572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600" y="1079500"/>
            <a:ext cx="8216900" cy="3670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550" y="5224826"/>
            <a:ext cx="8216900" cy="66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07CDD-3C27-A543-B986-46EDFD4B4BC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DOE 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4000" y="6234113"/>
            <a:ext cx="22098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LBNL_Alt_Logo_StackRight_Final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39000" y="6184901"/>
            <a:ext cx="1691686" cy="594722"/>
          </a:xfrm>
          <a:prstGeom prst="rect">
            <a:avLst/>
          </a:prstGeom>
        </p:spPr>
      </p:pic>
      <p:pic>
        <p:nvPicPr>
          <p:cNvPr id="11" name="Picture 10" descr="DOE 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4000" y="6187501"/>
            <a:ext cx="2374900" cy="67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624388" y="4764682"/>
            <a:ext cx="4214812" cy="933450"/>
          </a:xfrm>
        </p:spPr>
        <p:txBody>
          <a:bodyPr anchor="ctr" anchorCtr="0">
            <a:normAutofit/>
          </a:bodyPr>
          <a:lstStyle>
            <a:lvl1pPr marL="0" indent="0">
              <a:defRPr sz="2800"/>
            </a:lvl1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4786" y="595580"/>
            <a:ext cx="3470021" cy="3468418"/>
          </a:xfrm>
        </p:spPr>
        <p:txBody>
          <a:bodyPr lIns="45720" tIns="45720" rIns="45720" anchor="ctr" anchorCtr="0">
            <a:norm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title styles</a:t>
            </a:r>
          </a:p>
        </p:txBody>
      </p:sp>
      <p:pic>
        <p:nvPicPr>
          <p:cNvPr id="26" name="Picture 25" descr="NERSC_logo_color_s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" y="4416552"/>
            <a:ext cx="2401904" cy="1615494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39927" y="6368805"/>
            <a:ext cx="286415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6656" y="6368805"/>
            <a:ext cx="925708" cy="365125"/>
          </a:xfrm>
        </p:spPr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>
          <a:xfrm>
            <a:off x="4624388" y="57819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400" b="1" i="0">
                <a:solidFill>
                  <a:schemeClr val="accent5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11/29/17</a:t>
            </a:fld>
            <a:endParaRPr lang="en-US"/>
          </a:p>
        </p:txBody>
      </p:sp>
      <p:pic>
        <p:nvPicPr>
          <p:cNvPr id="14" name="Picture Placeholder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4624388" y="231648"/>
            <a:ext cx="2057400" cy="2057400"/>
          </a:xfrm>
          <a:prstGeom prst="rect">
            <a:avLst/>
          </a:prstGeom>
        </p:spPr>
      </p:pic>
      <p:pic>
        <p:nvPicPr>
          <p:cNvPr id="15" name="Picture Placeholder 1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4636639" y="2383083"/>
            <a:ext cx="960120" cy="960120"/>
          </a:xfrm>
          <a:prstGeom prst="rect">
            <a:avLst/>
          </a:prstGeom>
        </p:spPr>
      </p:pic>
      <p:pic>
        <p:nvPicPr>
          <p:cNvPr id="16" name="Picture Placeholder 18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6767402" y="231648"/>
            <a:ext cx="2057400" cy="2057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0221" y="3454985"/>
            <a:ext cx="961567" cy="9615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20221" y="2383083"/>
            <a:ext cx="955924" cy="9559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192" y="3454985"/>
            <a:ext cx="961567" cy="961568"/>
          </a:xfrm>
          <a:prstGeom prst="rect">
            <a:avLst/>
          </a:prstGeom>
        </p:spPr>
      </p:pic>
      <p:pic>
        <p:nvPicPr>
          <p:cNvPr id="2" name="Picture 1" descr="m152_Ott_s271115_snap.png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7402" y="2377440"/>
            <a:ext cx="2057400" cy="20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396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4564" y="1413567"/>
            <a:ext cx="6404872" cy="20391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97" y="1499558"/>
            <a:ext cx="5937121" cy="1859978"/>
          </a:xfr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10" descr="DO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6277668"/>
            <a:ext cx="2209800" cy="5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7" y="6368805"/>
            <a:ext cx="2864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6368805"/>
            <a:ext cx="9257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983841" y="3810610"/>
            <a:ext cx="4214812" cy="467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983840" y="2382290"/>
            <a:ext cx="6586999" cy="933450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Neue Bold Condensed"/>
              <a:ea typeface="+mj-ea"/>
              <a:cs typeface="Helvetica Neue Bold Condensed"/>
            </a:endParaRPr>
          </a:p>
        </p:txBody>
      </p:sp>
      <p:pic>
        <p:nvPicPr>
          <p:cNvPr id="13" name="Picture Placeholder 1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3534123" y="3555702"/>
            <a:ext cx="1004970" cy="955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84814" y="3555702"/>
            <a:ext cx="955924" cy="9559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869" y="3550059"/>
            <a:ext cx="961567" cy="961568"/>
          </a:xfrm>
          <a:prstGeom prst="rect">
            <a:avLst/>
          </a:prstGeom>
        </p:spPr>
      </p:pic>
      <p:pic>
        <p:nvPicPr>
          <p:cNvPr id="21" name="Picture Placeholder 17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6783338" y="1413567"/>
            <a:ext cx="2057400" cy="2039112"/>
          </a:xfrm>
          <a:prstGeom prst="rect">
            <a:avLst/>
          </a:prstGeom>
        </p:spPr>
      </p:pic>
      <p:pic>
        <p:nvPicPr>
          <p:cNvPr id="22" name="Picture Placeholder 18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4643122" y="3550059"/>
            <a:ext cx="970192" cy="961568"/>
          </a:xfrm>
          <a:prstGeom prst="rect">
            <a:avLst/>
          </a:prstGeom>
        </p:spPr>
      </p:pic>
      <p:pic>
        <p:nvPicPr>
          <p:cNvPr id="23" name="Picture 22" descr="NERSC_logo_color_sm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674" y="3254428"/>
            <a:ext cx="2401904" cy="1615494"/>
          </a:xfrm>
          <a:prstGeom prst="rect">
            <a:avLst/>
          </a:prstGeom>
        </p:spPr>
      </p:pic>
      <p:pic>
        <p:nvPicPr>
          <p:cNvPr id="20" name="Picture 19" descr="m152_Ott_s271115_snap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3678" y="3550059"/>
            <a:ext cx="960120" cy="96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127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1" descr="NERSC-logo-color-transparent-edges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8753" y="357657"/>
            <a:ext cx="1558661" cy="59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360342" y="1033027"/>
            <a:ext cx="8457072" cy="1881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DO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6277668"/>
            <a:ext cx="2209800" cy="5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7" y="6368805"/>
            <a:ext cx="2864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smtClean="0"/>
              <a:t>Footer Information</a:t>
            </a:r>
            <a:endParaRPr lang="en-US" dirty="0"/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6368805"/>
            <a:ext cx="9257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pPr>
              <a:defRPr/>
            </a:pPr>
            <a:fld id="{001E815D-975C-0B45-BD41-0E6E83CC7F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0480"/>
            <a:ext cx="4038600" cy="48656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0480"/>
            <a:ext cx="4038600" cy="48656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6368805"/>
            <a:ext cx="92570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FE8754F-C834-754C-A278-3659DB8C74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7" y="6368805"/>
            <a:ext cx="2864157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8753" y="357657"/>
            <a:ext cx="1558661" cy="59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flipV="1">
            <a:off x="360342" y="1033027"/>
            <a:ext cx="8457072" cy="1881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080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90565"/>
            <a:ext cx="4040188" cy="42355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5080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90565"/>
            <a:ext cx="4041775" cy="42355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4116656" y="6368805"/>
            <a:ext cx="92570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411C54-4B4E-D144-B7D5-56BE52E2B1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239927" y="6368805"/>
            <a:ext cx="2864157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Information</a:t>
            </a:r>
            <a:endParaRPr lang="en-US" dirty="0"/>
          </a:p>
        </p:txBody>
      </p:sp>
      <p:pic>
        <p:nvPicPr>
          <p:cNvPr id="9" name="Picture 1" descr="NERSC-logo-color-transparent-edges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8753" y="357657"/>
            <a:ext cx="1558661" cy="59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 flipV="1">
            <a:off x="360342" y="1033027"/>
            <a:ext cx="8457072" cy="1881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RSCvertLOCKUP.ai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-673100"/>
            <a:ext cx="8305800" cy="830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116656" y="6368805"/>
            <a:ext cx="92570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7730A71-5C05-454D-B833-E0EEA766E7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39927" y="6368805"/>
            <a:ext cx="2864157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Information</a:t>
            </a:r>
            <a:endParaRPr lang="en-US" dirty="0"/>
          </a:p>
        </p:txBody>
      </p:sp>
      <p:pic>
        <p:nvPicPr>
          <p:cNvPr id="5" name="Picture 1" descr="NERSC-logo-color-transparent-edges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8753" y="357657"/>
            <a:ext cx="1558661" cy="59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 flipV="1">
            <a:off x="360342" y="1033027"/>
            <a:ext cx="8457072" cy="1881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6656" y="6368805"/>
            <a:ext cx="92570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615582-267A-AC4E-A9D2-6E6142F5E6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39927" y="6368805"/>
            <a:ext cx="2864157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Information</a:t>
            </a:r>
            <a:endParaRPr lang="en-US" dirty="0"/>
          </a:p>
        </p:txBody>
      </p:sp>
      <p:pic>
        <p:nvPicPr>
          <p:cNvPr id="4" name="Picture 1" descr="NERSC-logo-color-transparent-edges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8753" y="357657"/>
            <a:ext cx="1558661" cy="59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360342" y="1033027"/>
            <a:ext cx="8457072" cy="1881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1171"/>
            <a:ext cx="3008313" cy="1030519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1171"/>
            <a:ext cx="5111750" cy="49349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28798"/>
            <a:ext cx="3008313" cy="37973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6368805"/>
            <a:ext cx="92570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615582-267A-AC4E-A9D2-6E6142F5E6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7" y="6368805"/>
            <a:ext cx="2864157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8753" y="357657"/>
            <a:ext cx="1558661" cy="59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32047"/>
            <a:ext cx="5486400" cy="3495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16656" y="6368805"/>
            <a:ext cx="92570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615582-267A-AC4E-A9D2-6E6142F5E6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239927" y="6368805"/>
            <a:ext cx="2864157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8753" y="357657"/>
            <a:ext cx="1558661" cy="59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116656" y="6368805"/>
            <a:ext cx="92570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615582-267A-AC4E-A9D2-6E6142F5E6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239927" y="6368805"/>
            <a:ext cx="2864157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Information</a:t>
            </a:r>
            <a:endParaRPr lang="en-US" dirty="0"/>
          </a:p>
        </p:txBody>
      </p:sp>
      <p:pic>
        <p:nvPicPr>
          <p:cNvPr id="6" name="Picture 1" descr="NERSC-logo-color-transparent-edges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8753" y="357657"/>
            <a:ext cx="1558661" cy="59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360342" y="1033027"/>
            <a:ext cx="8457072" cy="1881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4450221"/>
            <a:ext cx="8499496" cy="769479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8" descr="NERSCvertLOCKUP.ai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358" y="1462527"/>
            <a:ext cx="8305800" cy="295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193800"/>
            <a:ext cx="4038600" cy="4932363"/>
          </a:xfrm>
          <a:custGeom>
            <a:avLst/>
            <a:gdLst>
              <a:gd name="connsiteX0" fmla="*/ 0 w 4038600"/>
              <a:gd name="connsiteY0" fmla="*/ 0 h 4932363"/>
              <a:gd name="connsiteX1" fmla="*/ 4038600 w 4038600"/>
              <a:gd name="connsiteY1" fmla="*/ 0 h 4932363"/>
              <a:gd name="connsiteX2" fmla="*/ 4038600 w 4038600"/>
              <a:gd name="connsiteY2" fmla="*/ 4932363 h 4932363"/>
              <a:gd name="connsiteX3" fmla="*/ 0 w 4038600"/>
              <a:gd name="connsiteY3" fmla="*/ 4932363 h 4932363"/>
              <a:gd name="connsiteX4" fmla="*/ 0 w 4038600"/>
              <a:gd name="connsiteY4" fmla="*/ 0 h 493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4932363">
                <a:moveTo>
                  <a:pt x="0" y="0"/>
                </a:moveTo>
                <a:lnTo>
                  <a:pt x="4038600" y="0"/>
                </a:lnTo>
                <a:lnTo>
                  <a:pt x="4038600" y="4932363"/>
                </a:lnTo>
                <a:lnTo>
                  <a:pt x="0" y="4932363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  <a:custGeom>
            <a:avLst/>
            <a:gdLst>
              <a:gd name="connsiteX0" fmla="*/ 0 w 4038600"/>
              <a:gd name="connsiteY0" fmla="*/ 0 h 4932363"/>
              <a:gd name="connsiteX1" fmla="*/ 4038600 w 4038600"/>
              <a:gd name="connsiteY1" fmla="*/ 0 h 4932363"/>
              <a:gd name="connsiteX2" fmla="*/ 4038600 w 4038600"/>
              <a:gd name="connsiteY2" fmla="*/ 4932363 h 4932363"/>
              <a:gd name="connsiteX3" fmla="*/ 0 w 4038600"/>
              <a:gd name="connsiteY3" fmla="*/ 4932363 h 4932363"/>
              <a:gd name="connsiteX4" fmla="*/ 0 w 4038600"/>
              <a:gd name="connsiteY4" fmla="*/ 0 h 493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4932363">
                <a:moveTo>
                  <a:pt x="0" y="0"/>
                </a:moveTo>
                <a:lnTo>
                  <a:pt x="4038600" y="0"/>
                </a:lnTo>
                <a:lnTo>
                  <a:pt x="4038600" y="4932363"/>
                </a:lnTo>
                <a:lnTo>
                  <a:pt x="0" y="4932363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5BAFB-6413-AA4E-9D4A-3BD19E106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 descr="LBNL_Alt_Logo_StackRight_Fina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6184901"/>
            <a:ext cx="1691686" cy="594722"/>
          </a:xfrm>
          <a:prstGeom prst="rect">
            <a:avLst/>
          </a:prstGeom>
        </p:spPr>
      </p:pic>
      <p:pic>
        <p:nvPicPr>
          <p:cNvPr id="12" name="Picture 11" descr="DOE 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54000" y="6187501"/>
            <a:ext cx="2374900" cy="67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74900" y="317500"/>
            <a:ext cx="6616700" cy="546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3200" b="1" spc="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NERSC_logo_color.ai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82550" y="-63500"/>
            <a:ext cx="2763057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RSCvertLOCKUP.ai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-673100"/>
            <a:ext cx="8305800" cy="830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RSC color palet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RSC_Color_palette_WEB.ps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35200" y="274114"/>
            <a:ext cx="5080000" cy="65135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RSC_logo_color.ai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3914" y="6045200"/>
            <a:ext cx="2105186" cy="1016000"/>
          </a:xfrm>
          <a:prstGeom prst="rect">
            <a:avLst/>
          </a:prstGeom>
        </p:spPr>
      </p:pic>
      <p:pic>
        <p:nvPicPr>
          <p:cNvPr id="9" name="Picture 8" descr="DOE_SC-shield.ps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78500" y="6218854"/>
            <a:ext cx="609600" cy="613747"/>
          </a:xfrm>
          <a:prstGeom prst="rect">
            <a:avLst/>
          </a:prstGeom>
        </p:spPr>
      </p:pic>
      <p:pic>
        <p:nvPicPr>
          <p:cNvPr id="10" name="Picture 9" descr="LBNL_short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9975" y="6255172"/>
            <a:ext cx="730625" cy="55202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0500" y="317500"/>
            <a:ext cx="8801100" cy="546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3200" b="1" spc="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556000" y="65659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08615582-267A-AC4E-A9D2-6E6142F5E6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RSC_logo_color.ai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3914" y="6045200"/>
            <a:ext cx="2105186" cy="1016000"/>
          </a:xfrm>
          <a:prstGeom prst="rect">
            <a:avLst/>
          </a:prstGeom>
        </p:spPr>
      </p:pic>
      <p:pic>
        <p:nvPicPr>
          <p:cNvPr id="9" name="Picture 8" descr="DOE_SC-shield.ps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78500" y="6218854"/>
            <a:ext cx="609600" cy="613747"/>
          </a:xfrm>
          <a:prstGeom prst="rect">
            <a:avLst/>
          </a:prstGeom>
        </p:spPr>
      </p:pic>
      <p:pic>
        <p:nvPicPr>
          <p:cNvPr id="10" name="Picture 9" descr="LBNL_short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9975" y="6255172"/>
            <a:ext cx="730625" cy="552028"/>
          </a:xfrm>
          <a:prstGeom prst="rect">
            <a:avLst/>
          </a:prstGeom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08615582-267A-AC4E-A9D2-6E6142F5E6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160338"/>
            <a:ext cx="5181600" cy="863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66838"/>
            <a:ext cx="3810000" cy="487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66838"/>
            <a:ext cx="3810000" cy="236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3025"/>
            <a:ext cx="3810000" cy="236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24350" y="6400800"/>
            <a:ext cx="541338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82F4C-595E-E14B-894F-1158D3795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5EC17-5166-B041-A83C-F216E1F49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4" name="Picture 13" descr="LBNL_Alt_Logo_StackRight_Fina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6184901"/>
            <a:ext cx="1691686" cy="594722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1"/>
          </p:nvPr>
        </p:nvSpPr>
        <p:spPr>
          <a:xfrm>
            <a:off x="457200" y="1188720"/>
            <a:ext cx="8229600" cy="4855464"/>
          </a:xfrm>
          <a:prstGeom prst="rect">
            <a:avLst/>
          </a:prstGeom>
        </p:spPr>
        <p:txBody>
          <a:bodyPr lIns="91440" tIns="91440" rIns="91440" bIns="91440"/>
          <a:lstStyle>
            <a:lvl1pPr marL="342900" marR="0" indent="4572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b="1"/>
            </a:lvl1pPr>
            <a:lvl2pPr marL="742950" marR="0" indent="4572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b="0"/>
            </a:lvl2pPr>
            <a:lvl3pPr marL="1143000" marR="0" indent="4572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b="0"/>
            </a:lvl3pPr>
            <a:lvl4pPr marL="1600200" marR="0" indent="4572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b="0"/>
            </a:lvl4pPr>
            <a:lvl5pPr marL="2057400" marR="0" indent="4572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b="0"/>
            </a:lvl5pPr>
          </a:lstStyle>
          <a:p>
            <a:pPr marL="342900" marR="0" lvl="0" indent="4572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C1527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Century Gothic"/>
              </a:rPr>
              <a:t>Click to edit Master text styles</a:t>
            </a:r>
          </a:p>
          <a:p>
            <a:pPr marL="742950" marR="0" lvl="1" indent="4572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C1527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Century Gothic"/>
              </a:rPr>
              <a:t>Second level</a:t>
            </a:r>
          </a:p>
          <a:p>
            <a:pPr marL="1143000" marR="0" lvl="2" indent="4572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C1527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Century Gothic"/>
              </a:rPr>
              <a:t>Third level</a:t>
            </a:r>
          </a:p>
          <a:p>
            <a:pPr marL="1600200" marR="0" lvl="3" indent="4572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C1527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Century Gothic"/>
              </a:rPr>
              <a:t>Fourth level</a:t>
            </a:r>
          </a:p>
          <a:p>
            <a:pPr marL="2057400" marR="0" lvl="4" indent="45720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C1527"/>
                </a:solidFill>
                <a:effectLst/>
                <a:uLnTx/>
                <a:uFillTx/>
                <a:latin typeface="+mj-lt"/>
                <a:ea typeface="ＭＳ Ｐゴシック" pitchFamily="-65" charset="-128"/>
                <a:cs typeface="Century Gothic"/>
              </a:rPr>
              <a:t>Fifth level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C1527"/>
              </a:solidFill>
              <a:effectLst/>
              <a:uLnTx/>
              <a:uFillTx/>
              <a:latin typeface="+mj-lt"/>
              <a:ea typeface="ＭＳ Ｐゴシック" pitchFamily="-65" charset="-128"/>
              <a:cs typeface="Century Gothic"/>
            </a:endParaRPr>
          </a:p>
        </p:txBody>
      </p:sp>
      <p:pic>
        <p:nvPicPr>
          <p:cNvPr id="10" name="Picture 9" descr="DOE 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54000" y="6187501"/>
            <a:ext cx="2374900" cy="67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62000" y="7239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374900" y="317500"/>
            <a:ext cx="6616700" cy="546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3200" b="1" spc="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8826500" y="5588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11" name="Picture 10" descr="NERSC_logo_color.ai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82550" y="-63500"/>
            <a:ext cx="2763057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193800"/>
            <a:ext cx="4038600" cy="4932363"/>
          </a:xfrm>
          <a:custGeom>
            <a:avLst/>
            <a:gdLst>
              <a:gd name="connsiteX0" fmla="*/ 0 w 4038600"/>
              <a:gd name="connsiteY0" fmla="*/ 0 h 4932363"/>
              <a:gd name="connsiteX1" fmla="*/ 4038600 w 4038600"/>
              <a:gd name="connsiteY1" fmla="*/ 0 h 4932363"/>
              <a:gd name="connsiteX2" fmla="*/ 4038600 w 4038600"/>
              <a:gd name="connsiteY2" fmla="*/ 4932363 h 4932363"/>
              <a:gd name="connsiteX3" fmla="*/ 0 w 4038600"/>
              <a:gd name="connsiteY3" fmla="*/ 4932363 h 4932363"/>
              <a:gd name="connsiteX4" fmla="*/ 0 w 4038600"/>
              <a:gd name="connsiteY4" fmla="*/ 0 h 493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4932363">
                <a:moveTo>
                  <a:pt x="0" y="0"/>
                </a:moveTo>
                <a:lnTo>
                  <a:pt x="4038600" y="0"/>
                </a:lnTo>
                <a:lnTo>
                  <a:pt x="4038600" y="4932363"/>
                </a:lnTo>
                <a:lnTo>
                  <a:pt x="0" y="4932363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  <a:custGeom>
            <a:avLst/>
            <a:gdLst>
              <a:gd name="connsiteX0" fmla="*/ 0 w 4038600"/>
              <a:gd name="connsiteY0" fmla="*/ 0 h 4932363"/>
              <a:gd name="connsiteX1" fmla="*/ 4038600 w 4038600"/>
              <a:gd name="connsiteY1" fmla="*/ 0 h 4932363"/>
              <a:gd name="connsiteX2" fmla="*/ 4038600 w 4038600"/>
              <a:gd name="connsiteY2" fmla="*/ 4932363 h 4932363"/>
              <a:gd name="connsiteX3" fmla="*/ 0 w 4038600"/>
              <a:gd name="connsiteY3" fmla="*/ 4932363 h 4932363"/>
              <a:gd name="connsiteX4" fmla="*/ 0 w 4038600"/>
              <a:gd name="connsiteY4" fmla="*/ 0 h 493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4932363">
                <a:moveTo>
                  <a:pt x="0" y="0"/>
                </a:moveTo>
                <a:lnTo>
                  <a:pt x="4038600" y="0"/>
                </a:lnTo>
                <a:lnTo>
                  <a:pt x="4038600" y="4932363"/>
                </a:lnTo>
                <a:lnTo>
                  <a:pt x="0" y="4932363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5BAFB-6413-AA4E-9D4A-3BD19E106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 descr="LBNL_Alt_Logo_StackRight_Fina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6184901"/>
            <a:ext cx="1691686" cy="594722"/>
          </a:xfrm>
          <a:prstGeom prst="rect">
            <a:avLst/>
          </a:prstGeom>
        </p:spPr>
      </p:pic>
      <p:pic>
        <p:nvPicPr>
          <p:cNvPr id="12" name="Picture 11" descr="DOE 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54000" y="6187501"/>
            <a:ext cx="2374900" cy="67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74900" y="317500"/>
            <a:ext cx="6616700" cy="546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3200" b="1" spc="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NERSC_logo_color.ai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82550" y="-63500"/>
            <a:ext cx="2763057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4" Type="http://schemas.openxmlformats.org/officeDocument/2006/relationships/image" Target="../media/image2.jpeg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theme" Target="../theme/theme3.xml"/><Relationship Id="rId7" Type="http://schemas.openxmlformats.org/officeDocument/2006/relationships/image" Target="../media/image16.png"/><Relationship Id="rId8" Type="http://schemas.openxmlformats.org/officeDocument/2006/relationships/image" Target="../media/image2.jpeg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7.xml"/><Relationship Id="rId14" Type="http://schemas.openxmlformats.org/officeDocument/2006/relationships/theme" Target="../theme/theme4.xml"/><Relationship Id="rId15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365760" tIns="45720" rIns="36576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61" r:id="rId3"/>
    <p:sldLayoutId id="2147484063" r:id="rId4"/>
    <p:sldLayoutId id="2147484038" r:id="rId5"/>
    <p:sldLayoutId id="2147484040" r:id="rId6"/>
    <p:sldLayoutId id="2147484076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</a:defRPr>
      </a:lvl9pPr>
    </p:titleStyle>
    <p:bodyStyle>
      <a:lvl1pPr marL="0" marR="0" indent="457200" algn="l" defTabSz="9144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Tx/>
        <a:buSzTx/>
        <a:buFontTx/>
        <a:buChar char="•"/>
        <a:tabLst/>
        <a:defRPr sz="3200" b="1" i="0">
          <a:solidFill>
            <a:schemeClr val="tx1"/>
          </a:solidFill>
          <a:latin typeface="+mj-lt"/>
          <a:ea typeface="ＭＳ Ｐゴシック" pitchFamily="-65" charset="-128"/>
          <a:cs typeface="Century Gothic"/>
        </a:defRPr>
      </a:lvl1pPr>
      <a:lvl2pPr marL="742950" marR="0" indent="457200" algn="l" defTabSz="9144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Tx/>
        <a:buSzTx/>
        <a:buFontTx/>
        <a:buChar char="–"/>
        <a:tabLst/>
        <a:defRPr sz="2800" b="0" i="0">
          <a:solidFill>
            <a:schemeClr val="tx1"/>
          </a:solidFill>
          <a:latin typeface="+mj-lt"/>
          <a:ea typeface="ＭＳ Ｐゴシック" pitchFamily="-65" charset="-128"/>
          <a:cs typeface="Century Gothic"/>
        </a:defRPr>
      </a:lvl2pPr>
      <a:lvl3pPr marL="1143000" marR="0" indent="457200" algn="l" defTabSz="9144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Tx/>
        <a:buSzTx/>
        <a:buFontTx/>
        <a:buChar char="•"/>
        <a:tabLst/>
        <a:defRPr sz="2400" b="1" i="0">
          <a:solidFill>
            <a:schemeClr val="tx1"/>
          </a:solidFill>
          <a:latin typeface="+mj-lt"/>
          <a:ea typeface="ＭＳ Ｐゴシック" pitchFamily="-65" charset="-128"/>
          <a:cs typeface="Century Gothic"/>
        </a:defRPr>
      </a:lvl3pPr>
      <a:lvl4pPr marL="1600200" marR="0" indent="457200" algn="l" defTabSz="9144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Tx/>
        <a:buSzTx/>
        <a:buFontTx/>
        <a:buChar char="–"/>
        <a:tabLst/>
        <a:defRPr sz="2000" b="0" i="0">
          <a:solidFill>
            <a:schemeClr val="tx1"/>
          </a:solidFill>
          <a:latin typeface="+mj-lt"/>
          <a:ea typeface="ＭＳ Ｐゴシック" pitchFamily="-65" charset="-128"/>
          <a:cs typeface="Century Gothic"/>
        </a:defRPr>
      </a:lvl4pPr>
      <a:lvl5pPr marL="2057400" marR="0" indent="457200" algn="l" defTabSz="9144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Tx/>
        <a:buSzTx/>
        <a:buFontTx/>
        <a:buChar char="»"/>
        <a:tabLst/>
        <a:defRPr sz="2000" b="1" i="0">
          <a:solidFill>
            <a:schemeClr val="tx1"/>
          </a:solidFill>
          <a:latin typeface="+mj-lt"/>
          <a:ea typeface="ＭＳ Ｐゴシック" pitchFamily="-65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99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99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99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99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700" y="0"/>
            <a:ext cx="9144000" cy="1003300"/>
          </a:xfrm>
          <a:prstGeom prst="rect">
            <a:avLst/>
          </a:prstGeom>
          <a:gradFill flip="none" rotWithShape="1">
            <a:gsLst>
              <a:gs pos="0">
                <a:srgbClr val="4687BC"/>
              </a:gs>
              <a:gs pos="100000">
                <a:srgbClr val="FFFFF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08615582-267A-AC4E-A9D2-6E6142F5E6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00300" y="0"/>
            <a:ext cx="6426200" cy="9017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7" name="Picture 6" descr="LBNL_Alt_Logo_StackRight_Final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39000" y="6184901"/>
            <a:ext cx="1691686" cy="594722"/>
          </a:xfrm>
          <a:prstGeom prst="rect">
            <a:avLst/>
          </a:prstGeom>
        </p:spPr>
      </p:pic>
      <p:pic>
        <p:nvPicPr>
          <p:cNvPr id="9" name="Picture 8" descr="DOE 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66700" y="6187501"/>
            <a:ext cx="2374900" cy="67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20799"/>
            <a:ext cx="8229600" cy="4855464"/>
          </a:xfrm>
          <a:prstGeom prst="rect">
            <a:avLst/>
          </a:prstGeom>
        </p:spPr>
        <p:txBody>
          <a:bodyPr vert="horz" lIns="457200" tIns="9144" rIns="457200" bIns="9144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50" r:id="rId2"/>
    <p:sldLayoutId id="2147484051" r:id="rId3"/>
    <p:sldLayoutId id="2147484052" r:id="rId4"/>
    <p:sldLayoutId id="2147484053" r:id="rId5"/>
    <p:sldLayoutId id="2147484072" r:id="rId6"/>
    <p:sldLayoutId id="2147484073" r:id="rId7"/>
    <p:sldLayoutId id="2147484074" r:id="rId8"/>
    <p:sldLayoutId id="2147484077" r:id="rId9"/>
    <p:sldLayoutId id="2147484078" r:id="rId10"/>
    <p:sldLayoutId id="2147484079" r:id="rId11"/>
    <p:sldLayoutId id="2147484080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</a:defRPr>
      </a:lvl9pPr>
    </p:titleStyle>
    <p:bodyStyle>
      <a:lvl1pPr marL="342900" marR="0" indent="-365760" algn="l" defTabSz="9144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Tx/>
        <a:buSzTx/>
        <a:buFontTx/>
        <a:buChar char="•"/>
        <a:tabLst/>
        <a:defRPr sz="3200" b="1" i="0">
          <a:solidFill>
            <a:schemeClr val="tx1"/>
          </a:solidFill>
          <a:latin typeface="+mj-lt"/>
          <a:ea typeface="ＭＳ Ｐゴシック" pitchFamily="-65" charset="-128"/>
          <a:cs typeface="Century Gothic"/>
        </a:defRPr>
      </a:lvl1pPr>
      <a:lvl2pPr marL="742950" marR="0" indent="-274320" algn="l" defTabSz="914400" rtl="0" eaLnBrk="0" fontAlgn="base" latinLnBrk="0" hangingPunct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Char char="–"/>
        <a:tabLst/>
        <a:defRPr sz="2800" b="0" i="0">
          <a:solidFill>
            <a:schemeClr val="tx1"/>
          </a:solidFill>
          <a:latin typeface="+mj-lt"/>
          <a:ea typeface="ＭＳ Ｐゴシック" pitchFamily="-65" charset="-128"/>
          <a:cs typeface="Century Gothic"/>
        </a:defRPr>
      </a:lvl2pPr>
      <a:lvl3pPr marL="1143000" marR="0" indent="-274320" algn="l" defTabSz="9144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Tx/>
        <a:buSzTx/>
        <a:buFontTx/>
        <a:buChar char="•"/>
        <a:tabLst/>
        <a:defRPr sz="2400" b="1" i="0">
          <a:solidFill>
            <a:schemeClr val="tx1"/>
          </a:solidFill>
          <a:latin typeface="+mj-lt"/>
          <a:ea typeface="ＭＳ Ｐゴシック" pitchFamily="-65" charset="-128"/>
          <a:cs typeface="Century Gothic"/>
        </a:defRPr>
      </a:lvl3pPr>
      <a:lvl4pPr marL="1600200" marR="0" indent="-457200" algn="l" defTabSz="9144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Tx/>
        <a:buSzTx/>
        <a:buFontTx/>
        <a:buChar char="–"/>
        <a:tabLst/>
        <a:defRPr sz="2000" b="0" i="0">
          <a:solidFill>
            <a:schemeClr val="tx1"/>
          </a:solidFill>
          <a:latin typeface="+mj-lt"/>
          <a:ea typeface="ＭＳ Ｐゴシック" pitchFamily="-65" charset="-128"/>
          <a:cs typeface="Century Gothic"/>
        </a:defRPr>
      </a:lvl4pPr>
      <a:lvl5pPr marL="2057400" marR="0" indent="-457200" algn="l" defTabSz="9144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Tx/>
        <a:buSzTx/>
        <a:buFontTx/>
        <a:buChar char="»"/>
        <a:tabLst/>
        <a:defRPr sz="2000" b="1" i="0">
          <a:solidFill>
            <a:schemeClr val="tx1"/>
          </a:solidFill>
          <a:latin typeface="+mj-lt"/>
          <a:ea typeface="ＭＳ Ｐゴシック" pitchFamily="-65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99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99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99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99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08615582-267A-AC4E-A9D2-6E6142F5E6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00300" y="0"/>
            <a:ext cx="6426200" cy="9017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11" name="Picture 10" descr="NERSC_logo_color.ai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2550" y="-63500"/>
            <a:ext cx="2763057" cy="1333500"/>
          </a:xfrm>
          <a:prstGeom prst="rect">
            <a:avLst/>
          </a:prstGeom>
        </p:spPr>
      </p:pic>
      <p:pic>
        <p:nvPicPr>
          <p:cNvPr id="9" name="Picture 8" descr="LBNL_Alt_Logo_StackRigh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0" y="6184901"/>
            <a:ext cx="1691686" cy="594722"/>
          </a:xfrm>
          <a:prstGeom prst="rect">
            <a:avLst/>
          </a:prstGeom>
        </p:spPr>
      </p:pic>
      <p:pic>
        <p:nvPicPr>
          <p:cNvPr id="10" name="Picture 9" descr="DOE LOGO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6700" y="6187501"/>
            <a:ext cx="2374900" cy="67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457200" y="1316735"/>
            <a:ext cx="8229600" cy="4855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65" charset="0"/>
        </a:defRPr>
      </a:lvl9pPr>
    </p:titleStyle>
    <p:bodyStyle>
      <a:lvl1pPr marL="342900" marR="0" indent="457200" algn="l" defTabSz="9144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Tx/>
        <a:buSzTx/>
        <a:buFontTx/>
        <a:buChar char="•"/>
        <a:tabLst/>
        <a:defRPr sz="3200" b="1" i="0">
          <a:solidFill>
            <a:schemeClr val="tx1"/>
          </a:solidFill>
          <a:latin typeface="+mj-lt"/>
          <a:ea typeface="ＭＳ Ｐゴシック" pitchFamily="-65" charset="-128"/>
          <a:cs typeface="Century Gothic"/>
        </a:defRPr>
      </a:lvl1pPr>
      <a:lvl2pPr marL="742950" marR="0" indent="457200" algn="l" defTabSz="9144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Tx/>
        <a:buSzTx/>
        <a:buFontTx/>
        <a:buChar char="–"/>
        <a:tabLst/>
        <a:defRPr sz="2800" b="0" i="0">
          <a:solidFill>
            <a:schemeClr val="tx1"/>
          </a:solidFill>
          <a:latin typeface="+mj-lt"/>
          <a:ea typeface="ＭＳ Ｐゴシック" pitchFamily="-65" charset="-128"/>
          <a:cs typeface="Century Gothic"/>
        </a:defRPr>
      </a:lvl2pPr>
      <a:lvl3pPr marL="1143000" marR="0" indent="457200" algn="l" defTabSz="9144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Tx/>
        <a:buSzTx/>
        <a:buFontTx/>
        <a:buChar char="•"/>
        <a:tabLst/>
        <a:defRPr sz="2400" b="1" i="0">
          <a:solidFill>
            <a:schemeClr val="tx1"/>
          </a:solidFill>
          <a:latin typeface="+mj-lt"/>
          <a:ea typeface="ＭＳ Ｐゴシック" pitchFamily="-65" charset="-128"/>
          <a:cs typeface="Century Gothic"/>
        </a:defRPr>
      </a:lvl3pPr>
      <a:lvl4pPr marL="1600200" marR="0" indent="457200" algn="l" defTabSz="9144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Tx/>
        <a:buSzTx/>
        <a:buFontTx/>
        <a:buChar char="–"/>
        <a:tabLst/>
        <a:defRPr sz="2000" b="0" i="0">
          <a:solidFill>
            <a:schemeClr val="tx1"/>
          </a:solidFill>
          <a:latin typeface="+mj-lt"/>
          <a:ea typeface="ＭＳ Ｐゴシック" pitchFamily="-65" charset="-128"/>
          <a:cs typeface="Century Gothic"/>
        </a:defRPr>
      </a:lvl4pPr>
      <a:lvl5pPr marL="2057400" marR="0" indent="457200" algn="l" defTabSz="9144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Tx/>
        <a:buSzTx/>
        <a:buFontTx/>
        <a:buChar char="»"/>
        <a:tabLst/>
        <a:defRPr sz="2000" b="1" i="0">
          <a:solidFill>
            <a:schemeClr val="tx1"/>
          </a:solidFill>
          <a:latin typeface="+mj-lt"/>
          <a:ea typeface="ＭＳ Ｐゴシック" pitchFamily="-65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99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99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99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0099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42" y="179868"/>
            <a:ext cx="6819032" cy="769479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7" y="6368805"/>
            <a:ext cx="2864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 smtClean="0"/>
              <a:t>Footer Information</a:t>
            </a:r>
            <a:endParaRPr lang="en-US" dirty="0"/>
          </a:p>
        </p:txBody>
      </p:sp>
      <p:sp>
        <p:nvSpPr>
          <p:cNvPr id="1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6368805"/>
            <a:ext cx="9257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 smtClean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pic>
        <p:nvPicPr>
          <p:cNvPr id="9" name="Picture 10" descr="DOE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6277668"/>
            <a:ext cx="2209800" cy="5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LBNL_Logo-Full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7394" y="6277227"/>
            <a:ext cx="590020" cy="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30" r:id="rId12"/>
    <p:sldLayoutId id="2147484131" r:id="rId13"/>
  </p:sldLayoutIdLst>
  <p:hf hdr="0" ftr="0" dt="0"/>
  <p:txStyles>
    <p:titleStyle>
      <a:lvl1pPr marL="228600" indent="-228600" algn="l" defTabSz="457200" rtl="0" eaLnBrk="1" latinLnBrk="0" hangingPunct="1">
        <a:spcBef>
          <a:spcPct val="0"/>
        </a:spcBef>
        <a:buNone/>
        <a:defRPr sz="3200" b="0" i="0" u="none" kern="1200" cap="none">
          <a:solidFill>
            <a:schemeClr val="tx2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hyperlink" Target="https://bioconda.github.io/recipes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hyperlink" Target="https://conda.io/docs/_downloads/conda-cheatsheet.pdf" TargetMode="External"/><Relationship Id="rId3" Type="http://schemas.openxmlformats.org/officeDocument/2006/relationships/hyperlink" Target="https://conda.io/doc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hyperlink" Target="https://docs.continuum.io/anaconda/pkg-doc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9749" y="4764682"/>
            <a:ext cx="4214812" cy="933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Daniel Udwary</a:t>
            </a:r>
            <a:r>
              <a:rPr lang="en-US" dirty="0"/>
              <a:t>	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Tony Wildish</a:t>
            </a:r>
            <a:br>
              <a:rPr lang="en-US" dirty="0" smtClean="0"/>
            </a:br>
            <a:r>
              <a:rPr lang="en-US" sz="2000" dirty="0" smtClean="0"/>
              <a:t>NERSC Data Science Engagement Group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Anaconda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576146" y="935463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Anaconda is NOT just for Python anymore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3000 bioinformatics software packages in the “</a:t>
            </a:r>
            <a:r>
              <a:rPr lang="en-US" dirty="0" err="1" smtClean="0"/>
              <a:t>bioconda</a:t>
            </a:r>
            <a:r>
              <a:rPr lang="en-US" dirty="0" smtClean="0"/>
              <a:t>” channel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://bioconda.github.io/</a:t>
            </a:r>
            <a:r>
              <a:rPr lang="en-US" dirty="0" smtClean="0">
                <a:hlinkClick r:id="rId2"/>
              </a:rPr>
              <a:t>recipes.html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Recent assessment for </a:t>
            </a:r>
            <a:r>
              <a:rPr lang="en-US" dirty="0" err="1" smtClean="0"/>
              <a:t>prok</a:t>
            </a:r>
            <a:r>
              <a:rPr lang="en-US" dirty="0" smtClean="0"/>
              <a:t> </a:t>
            </a:r>
            <a:r>
              <a:rPr lang="en-US" dirty="0" err="1" smtClean="0"/>
              <a:t>supergroup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Requested 89 software modules for </a:t>
            </a:r>
            <a:r>
              <a:rPr lang="en-US" dirty="0" err="1" smtClean="0"/>
              <a:t>Denovo</a:t>
            </a:r>
            <a:endParaRPr lang="en-US" dirty="0" smtClean="0"/>
          </a:p>
          <a:p>
            <a:pPr lvl="1"/>
            <a:r>
              <a:rPr lang="en-US" dirty="0" smtClean="0"/>
              <a:t>64 were immediately available through Anaconda/</a:t>
            </a:r>
            <a:r>
              <a:rPr lang="en-US" dirty="0" err="1" smtClean="0"/>
              <a:t>bioconda</a:t>
            </a:r>
            <a:r>
              <a:rPr lang="en-US" dirty="0" smtClean="0"/>
              <a:t> channel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1E815D-975C-0B45-BD41-0E6E83CC7F2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5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languages in Anaconda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install R and R packages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conda</a:t>
            </a:r>
            <a:r>
              <a:rPr lang="en-US" dirty="0" smtClean="0">
                <a:latin typeface="Courier New"/>
                <a:cs typeface="Courier New"/>
              </a:rPr>
              <a:t> install </a:t>
            </a:r>
            <a:r>
              <a:rPr lang="mr-IN" dirty="0" smtClean="0">
                <a:latin typeface="Courier New"/>
                <a:cs typeface="Courier New"/>
              </a:rPr>
              <a:t>–</a:t>
            </a:r>
            <a:r>
              <a:rPr lang="en-US" dirty="0" smtClean="0">
                <a:latin typeface="Courier New"/>
                <a:cs typeface="Courier New"/>
              </a:rPr>
              <a:t>c r r-essentials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Perl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conda</a:t>
            </a:r>
            <a:r>
              <a:rPr lang="en-US" dirty="0" smtClean="0">
                <a:latin typeface="Courier New"/>
                <a:cs typeface="Courier New"/>
              </a:rPr>
              <a:t> install </a:t>
            </a:r>
            <a:r>
              <a:rPr lang="mr-IN" dirty="0" smtClean="0">
                <a:latin typeface="Courier New"/>
                <a:cs typeface="Courier New"/>
              </a:rPr>
              <a:t>–</a:t>
            </a:r>
            <a:r>
              <a:rPr lang="en-US" dirty="0" smtClean="0">
                <a:latin typeface="Courier New"/>
                <a:cs typeface="Courier New"/>
              </a:rPr>
              <a:t>c </a:t>
            </a:r>
            <a:r>
              <a:rPr lang="en-US" dirty="0" err="1" smtClean="0">
                <a:latin typeface="Courier New"/>
                <a:cs typeface="Courier New"/>
              </a:rPr>
              <a:t>BioBuilds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perl-bioperl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Activating an environment with R or Perl installed to it will </a:t>
            </a:r>
            <a:r>
              <a:rPr lang="en-US" dirty="0" err="1" smtClean="0"/>
              <a:t>supercede</a:t>
            </a:r>
            <a:r>
              <a:rPr lang="en-US" dirty="0"/>
              <a:t> </a:t>
            </a:r>
            <a:r>
              <a:rPr lang="en-US" dirty="0" smtClean="0"/>
              <a:t>loaded NERSC modules. </a:t>
            </a:r>
          </a:p>
          <a:p>
            <a:pPr lvl="1"/>
            <a:r>
              <a:rPr lang="en-US" dirty="0" smtClean="0"/>
              <a:t>Pre-pending of directories to $PATH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1E815D-975C-0B45-BD41-0E6E83CC7F2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packages or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a package from an environment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conda</a:t>
            </a:r>
            <a:r>
              <a:rPr lang="en-US" dirty="0" smtClean="0">
                <a:latin typeface="Courier New"/>
                <a:cs typeface="Courier New"/>
              </a:rPr>
              <a:t> remove --name </a:t>
            </a:r>
            <a:r>
              <a:rPr lang="en-US" dirty="0" err="1" smtClean="0">
                <a:latin typeface="Courier New"/>
                <a:cs typeface="Courier New"/>
              </a:rPr>
              <a:t>myenv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biopython</a:t>
            </a:r>
            <a:endParaRPr lang="en-US" dirty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Remove an environment completely</a:t>
            </a:r>
          </a:p>
          <a:p>
            <a:pPr marL="400050" lvl="2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$ </a:t>
            </a:r>
            <a:r>
              <a:rPr lang="en-US" sz="2400" dirty="0" err="1">
                <a:latin typeface="Courier New"/>
                <a:cs typeface="Courier New"/>
              </a:rPr>
              <a:t>conda</a:t>
            </a:r>
            <a:r>
              <a:rPr lang="en-US" sz="2400" dirty="0">
                <a:latin typeface="Courier New"/>
                <a:cs typeface="Courier New"/>
              </a:rPr>
              <a:t> remove --name </a:t>
            </a:r>
            <a:r>
              <a:rPr lang="en-US" sz="2400" dirty="0" err="1">
                <a:latin typeface="Courier New"/>
                <a:cs typeface="Courier New"/>
              </a:rPr>
              <a:t>myenv</a:t>
            </a:r>
            <a:r>
              <a:rPr lang="en-US" sz="2400" dirty="0">
                <a:latin typeface="Courier New"/>
                <a:cs typeface="Courier New"/>
              </a:rPr>
              <a:t> --all</a:t>
            </a:r>
          </a:p>
          <a:p>
            <a:endParaRPr lang="en-US" dirty="0" smtClean="0"/>
          </a:p>
          <a:p>
            <a:r>
              <a:rPr lang="en-US" dirty="0" smtClean="0"/>
              <a:t>Revert to a previous revision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conda</a:t>
            </a:r>
            <a:r>
              <a:rPr lang="en-US" dirty="0" smtClean="0">
                <a:latin typeface="Courier New"/>
                <a:cs typeface="Courier New"/>
              </a:rPr>
              <a:t> install --revision 3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1E815D-975C-0B45-BD41-0E6E83CC7F2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Share </a:t>
            </a:r>
            <a:r>
              <a:rPr lang="en-US" dirty="0" smtClean="0"/>
              <a:t>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t NERSC:</a:t>
            </a:r>
          </a:p>
          <a:p>
            <a:pPr lvl="1"/>
            <a:r>
              <a:rPr lang="en-US" dirty="0" smtClean="0"/>
              <a:t>Put shared environment in a shared directory</a:t>
            </a:r>
          </a:p>
          <a:p>
            <a:pPr lvl="2"/>
            <a:r>
              <a:rPr lang="en-US" dirty="0" err="1" smtClean="0"/>
              <a:t>Projectdirs</a:t>
            </a:r>
            <a:r>
              <a:rPr lang="en-US" dirty="0" smtClean="0"/>
              <a:t>, </a:t>
            </a:r>
            <a:r>
              <a:rPr lang="en-US" dirty="0" err="1" smtClean="0"/>
              <a:t>DnA</a:t>
            </a:r>
            <a:endParaRPr lang="en-US" dirty="0" smtClean="0"/>
          </a:p>
          <a:p>
            <a:pPr lvl="2"/>
            <a:r>
              <a:rPr lang="en-US" dirty="0" err="1" smtClean="0"/>
              <a:t>env</a:t>
            </a:r>
            <a:r>
              <a:rPr lang="en-US" dirty="0" smtClean="0"/>
              <a:t> directory and files within must be </a:t>
            </a:r>
            <a:r>
              <a:rPr lang="en-US" dirty="0" err="1" smtClean="0"/>
              <a:t>readable+executable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$ source activate /global/</a:t>
            </a:r>
            <a:r>
              <a:rPr lang="en-US" sz="1600" dirty="0" err="1" smtClean="0">
                <a:latin typeface="Courier New"/>
                <a:cs typeface="Courier New"/>
              </a:rPr>
              <a:t>projectb</a:t>
            </a:r>
            <a:r>
              <a:rPr lang="en-US" sz="1600" dirty="0" smtClean="0">
                <a:latin typeface="Courier New"/>
                <a:cs typeface="Courier New"/>
              </a:rPr>
              <a:t>/scratch/</a:t>
            </a:r>
            <a:r>
              <a:rPr lang="en-US" sz="1600" dirty="0" err="1" smtClean="0">
                <a:latin typeface="Courier New"/>
                <a:cs typeface="Courier New"/>
              </a:rPr>
              <a:t>dudwary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r>
              <a:rPr lang="en-US" sz="1600" dirty="0" err="1" smtClean="0">
                <a:latin typeface="Courier New"/>
                <a:cs typeface="Courier New"/>
              </a:rPr>
              <a:t>sharetest</a:t>
            </a:r>
            <a:endParaRPr lang="en-US" sz="1600" dirty="0" smtClean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 smtClean="0"/>
              <a:t>Extract and Re-Import an environment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$ source activate </a:t>
            </a:r>
            <a:r>
              <a:rPr lang="en-US" dirty="0" err="1">
                <a:latin typeface="Courier New"/>
                <a:cs typeface="Courier New"/>
              </a:rPr>
              <a:t>myenv</a:t>
            </a:r>
            <a:endParaRPr lang="en-US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$ </a:t>
            </a:r>
            <a:r>
              <a:rPr lang="en-US" dirty="0" err="1">
                <a:latin typeface="Courier New"/>
                <a:cs typeface="Courier New"/>
              </a:rPr>
              <a:t>conda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 extract &gt; </a:t>
            </a:r>
            <a:r>
              <a:rPr lang="en-US" dirty="0" err="1" smtClean="0">
                <a:latin typeface="Courier New"/>
                <a:cs typeface="Courier New"/>
              </a:rPr>
              <a:t>environment.yml</a:t>
            </a:r>
            <a:endParaRPr lang="en-US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conda</a:t>
            </a:r>
            <a:r>
              <a:rPr lang="en-US" dirty="0" smtClean="0">
                <a:latin typeface="Courier New"/>
                <a:cs typeface="Courier New"/>
              </a:rPr>
              <a:t> create </a:t>
            </a:r>
            <a:r>
              <a:rPr lang="en-US" dirty="0">
                <a:latin typeface="Courier New"/>
                <a:cs typeface="Courier New"/>
              </a:rPr>
              <a:t>-</a:t>
            </a:r>
            <a:r>
              <a:rPr lang="en-US" dirty="0" smtClean="0">
                <a:latin typeface="Courier New"/>
                <a:cs typeface="Courier New"/>
              </a:rPr>
              <a:t>f </a:t>
            </a:r>
            <a:r>
              <a:rPr lang="en-US" dirty="0" err="1" smtClean="0">
                <a:latin typeface="Courier New"/>
                <a:cs typeface="Courier New"/>
              </a:rPr>
              <a:t>environment.yml</a:t>
            </a:r>
            <a:endParaRPr lang="en-US" dirty="0">
              <a:latin typeface="Courier New"/>
              <a:cs typeface="Courier New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1E815D-975C-0B45-BD41-0E6E83CC7F2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8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Best </a:t>
            </a:r>
            <a:r>
              <a:rPr lang="en-US" dirty="0"/>
              <a:t>P</a:t>
            </a:r>
            <a:r>
              <a:rPr lang="en-US" dirty="0" smtClean="0"/>
              <a:t>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Not all packages are available for all OSs</a:t>
            </a:r>
          </a:p>
          <a:p>
            <a:pPr lvl="1"/>
            <a:r>
              <a:rPr lang="en-US" dirty="0" smtClean="0"/>
              <a:t>So, extracting an environment built on </a:t>
            </a:r>
            <a:r>
              <a:rPr lang="en-US" dirty="0" err="1" smtClean="0"/>
              <a:t>Denovo</a:t>
            </a:r>
            <a:r>
              <a:rPr lang="en-US" dirty="0" smtClean="0"/>
              <a:t> often won’t work on Mac or Windows, and vice versa</a:t>
            </a:r>
          </a:p>
          <a:p>
            <a:pPr lvl="1"/>
            <a:r>
              <a:rPr lang="en-US" dirty="0" smtClean="0"/>
              <a:t>This is not a truly portable solution, like containers are</a:t>
            </a:r>
          </a:p>
          <a:p>
            <a:r>
              <a:rPr lang="en-US" dirty="0" smtClean="0"/>
              <a:t>Should you put Anaconda </a:t>
            </a:r>
            <a:r>
              <a:rPr lang="en-US" dirty="0" smtClean="0"/>
              <a:t>in a </a:t>
            </a:r>
            <a:r>
              <a:rPr lang="en-US" dirty="0" smtClean="0"/>
              <a:t>container?</a:t>
            </a:r>
            <a:endParaRPr lang="en-US" dirty="0" smtClean="0"/>
          </a:p>
          <a:p>
            <a:pPr lvl="1"/>
            <a:r>
              <a:rPr lang="en-US" dirty="0" err="1" smtClean="0"/>
              <a:t>Miniconda</a:t>
            </a:r>
            <a:r>
              <a:rPr lang="en-US" dirty="0" smtClean="0"/>
              <a:t> might be a much better option if you want to containerize a python environment. Same environment management, but no pre-installed packages.</a:t>
            </a:r>
          </a:p>
          <a:p>
            <a:r>
              <a:rPr lang="en-US" dirty="0" smtClean="0"/>
              <a:t>Like with containers, avoid “jack-of-all-trades” environments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specially if using other languages or setting </a:t>
            </a:r>
            <a:r>
              <a:rPr lang="en-US" dirty="0" err="1" smtClean="0"/>
              <a:t>env</a:t>
            </a:r>
            <a:r>
              <a:rPr lang="en-US" dirty="0" smtClean="0"/>
              <a:t> variables. </a:t>
            </a:r>
          </a:p>
          <a:p>
            <a:pPr lvl="1"/>
            <a:r>
              <a:rPr lang="en-US" dirty="0" smtClean="0"/>
              <a:t>Keep them simple and swap as needed. </a:t>
            </a:r>
          </a:p>
          <a:p>
            <a:r>
              <a:rPr lang="en-US" dirty="0" smtClean="0"/>
              <a:t>Be aware that NERSC will do “</a:t>
            </a:r>
            <a:r>
              <a:rPr lang="en-US" dirty="0" err="1" smtClean="0"/>
              <a:t>conda</a:t>
            </a:r>
            <a:r>
              <a:rPr lang="en-US" dirty="0" smtClean="0"/>
              <a:t> update --all”</a:t>
            </a:r>
          </a:p>
          <a:p>
            <a:pPr lvl="1"/>
            <a:r>
              <a:rPr lang="en-US" dirty="0" smtClean="0"/>
              <a:t>Package upgrades will happen, may introduce bugs or lose backward compatibility</a:t>
            </a:r>
          </a:p>
          <a:p>
            <a:pPr lvl="1"/>
            <a:r>
              <a:rPr lang="en-US" dirty="0" smtClean="0"/>
              <a:t>Creating an environment and defining needed versions of packages will avoid that issue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1E815D-975C-0B45-BD41-0E6E83CC7F2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52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more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a “--help” to almost any </a:t>
            </a:r>
            <a:r>
              <a:rPr lang="en-US" dirty="0" err="1" smtClean="0"/>
              <a:t>conda</a:t>
            </a:r>
            <a:r>
              <a:rPr lang="en-US" dirty="0" smtClean="0"/>
              <a:t> command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conda</a:t>
            </a:r>
            <a:r>
              <a:rPr lang="en-US" dirty="0" smtClean="0">
                <a:latin typeface="Courier New"/>
                <a:cs typeface="Courier New"/>
              </a:rPr>
              <a:t> create </a:t>
            </a:r>
            <a:r>
              <a:rPr lang="mr-IN" dirty="0" smtClean="0">
                <a:latin typeface="Courier New"/>
                <a:cs typeface="Courier New"/>
              </a:rPr>
              <a:t>–</a:t>
            </a:r>
            <a:r>
              <a:rPr lang="en-US" dirty="0" smtClean="0">
                <a:latin typeface="Courier New"/>
                <a:cs typeface="Courier New"/>
              </a:rPr>
              <a:t>help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Anaconda </a:t>
            </a:r>
            <a:r>
              <a:rPr lang="en-US" dirty="0" err="1" smtClean="0"/>
              <a:t>cheatsheet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https://conda.io/docs/_downloads/conda-</a:t>
            </a:r>
            <a:r>
              <a:rPr lang="en-US" dirty="0" smtClean="0">
                <a:hlinkClick r:id="rId2"/>
              </a:rPr>
              <a:t>cheatsheet.pdf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Anaconda online documentation</a:t>
            </a:r>
          </a:p>
          <a:p>
            <a:pPr lvl="1"/>
            <a:r>
              <a:rPr lang="en-US" dirty="0">
                <a:hlinkClick r:id="rId3"/>
              </a:rPr>
              <a:t>https://conda.io/docs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NERSC Office Hours</a:t>
            </a:r>
          </a:p>
          <a:p>
            <a:r>
              <a:rPr lang="en-US" dirty="0" err="1" smtClean="0"/>
              <a:t>consult@nersc.gov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1E815D-975C-0B45-BD41-0E6E83CC7F2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0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Anaconda to install the list of software from the Module exercises:</a:t>
            </a:r>
          </a:p>
          <a:p>
            <a:pPr lvl="1"/>
            <a:r>
              <a:rPr lang="en-US" dirty="0" smtClean="0"/>
              <a:t>last, mash, mummer, prodigal, </a:t>
            </a:r>
            <a:r>
              <a:rPr lang="en-US" dirty="0" err="1" smtClean="0"/>
              <a:t>vsearch</a:t>
            </a:r>
            <a:r>
              <a:rPr lang="en-US" dirty="0" smtClean="0"/>
              <a:t>, </a:t>
            </a:r>
            <a:r>
              <a:rPr lang="en-US" dirty="0" err="1" smtClean="0"/>
              <a:t>zlib</a:t>
            </a:r>
            <a:endParaRPr lang="en-US" dirty="0" smtClean="0"/>
          </a:p>
          <a:p>
            <a:pPr lvl="1"/>
            <a:r>
              <a:rPr lang="en-US" dirty="0" smtClean="0"/>
              <a:t>Install all of them to a single Anaconda environment</a:t>
            </a:r>
          </a:p>
          <a:p>
            <a:pPr lvl="1"/>
            <a:r>
              <a:rPr lang="en-US" dirty="0" smtClean="0"/>
              <a:t>Bonus points:</a:t>
            </a:r>
          </a:p>
          <a:p>
            <a:pPr lvl="2"/>
            <a:r>
              <a:rPr lang="en-US" dirty="0" smtClean="0"/>
              <a:t>Don’t install to your home directory</a:t>
            </a:r>
          </a:p>
          <a:p>
            <a:pPr lvl="2"/>
            <a:r>
              <a:rPr lang="en-US" dirty="0" smtClean="0"/>
              <a:t>Do it with a single command</a:t>
            </a:r>
          </a:p>
          <a:p>
            <a:pPr lvl="2"/>
            <a:r>
              <a:rPr lang="en-US" dirty="0" smtClean="0"/>
              <a:t>Note which other packages come along as dependencies</a:t>
            </a:r>
          </a:p>
          <a:p>
            <a:pPr lvl="1"/>
            <a:r>
              <a:rPr lang="en-US" dirty="0" smtClean="0"/>
              <a:t>Decide whether using Anaconda or making modules for each software tool was more efficient and sustainable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1E815D-975C-0B45-BD41-0E6E83CC7F2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63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Anaconda and why will it make </a:t>
            </a:r>
            <a:r>
              <a:rPr lang="en-US" dirty="0" smtClean="0"/>
              <a:t>your computing life better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Anaconda </a:t>
            </a:r>
            <a:r>
              <a:rPr lang="en-US" dirty="0" smtClean="0"/>
              <a:t>started as an </a:t>
            </a:r>
            <a:r>
              <a:rPr lang="en-US" dirty="0" smtClean="0"/>
              <a:t>open-source distribution of Python. </a:t>
            </a:r>
            <a:endParaRPr lang="en-US" dirty="0" smtClean="0"/>
          </a:p>
          <a:p>
            <a:pPr lvl="1"/>
            <a:r>
              <a:rPr lang="en-US" dirty="0" smtClean="0"/>
              <a:t>But it’s also expanded to cover other languages and software</a:t>
            </a:r>
            <a:endParaRPr lang="en-US" dirty="0"/>
          </a:p>
          <a:p>
            <a:pPr lvl="1"/>
            <a:r>
              <a:rPr lang="en-US" dirty="0" smtClean="0"/>
              <a:t>Easy </a:t>
            </a:r>
            <a:r>
              <a:rPr lang="en-US" dirty="0" smtClean="0"/>
              <a:t>access to </a:t>
            </a:r>
            <a:r>
              <a:rPr lang="en-US" dirty="0" smtClean="0"/>
              <a:t>thousands of </a:t>
            </a:r>
            <a:r>
              <a:rPr lang="en-US" dirty="0" smtClean="0"/>
              <a:t>packages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conda</a:t>
            </a:r>
            <a:r>
              <a:rPr lang="en-US" dirty="0" smtClean="0"/>
              <a:t> install” for pre-compiled packages</a:t>
            </a:r>
          </a:p>
          <a:p>
            <a:pPr lvl="2"/>
            <a:r>
              <a:rPr lang="en-US" dirty="0" smtClean="0"/>
              <a:t>pip still available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 smtClean="0"/>
              <a:t>virtual environments for non-Python software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Puts </a:t>
            </a:r>
            <a:r>
              <a:rPr lang="en-US" dirty="0" smtClean="0"/>
              <a:t>software</a:t>
            </a:r>
            <a:r>
              <a:rPr lang="en-US" dirty="0" smtClean="0"/>
              <a:t> </a:t>
            </a:r>
            <a:r>
              <a:rPr lang="en-US" dirty="0" smtClean="0"/>
              <a:t>management in hands of the user</a:t>
            </a:r>
          </a:p>
          <a:p>
            <a:pPr lvl="1"/>
            <a:r>
              <a:rPr lang="en-US" dirty="0" smtClean="0"/>
              <a:t>No waiting for consultants to install packages</a:t>
            </a:r>
          </a:p>
          <a:p>
            <a:pPr lvl="1"/>
            <a:r>
              <a:rPr lang="en-US" dirty="0" smtClean="0"/>
              <a:t>Control over which versions of packages are installed</a:t>
            </a:r>
          </a:p>
          <a:p>
            <a:pPr lvl="1"/>
            <a:r>
              <a:rPr lang="en-US" dirty="0" smtClean="0"/>
              <a:t>Provides some package management routes for other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1E815D-975C-0B45-BD41-0E6E83CC7F2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7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Adopting Anaconda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2487"/>
            <a:ext cx="8229600" cy="52173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Easy access to a broad variety of software and their dependencies</a:t>
            </a:r>
          </a:p>
          <a:p>
            <a:pPr lvl="2"/>
            <a:r>
              <a:rPr lang="en-US" dirty="0" smtClean="0"/>
              <a:t>No need to go through “configure &amp;&amp; make &amp;&amp; make install &amp;&amp; repeat”</a:t>
            </a:r>
            <a:endParaRPr lang="en-US" dirty="0" smtClean="0"/>
          </a:p>
          <a:p>
            <a:pPr lvl="1"/>
            <a:r>
              <a:rPr lang="en-US" dirty="0" smtClean="0"/>
              <a:t>Portability </a:t>
            </a:r>
            <a:r>
              <a:rPr lang="en-US" dirty="0" smtClean="0"/>
              <a:t>of environments</a:t>
            </a:r>
          </a:p>
          <a:p>
            <a:pPr lvl="2"/>
            <a:r>
              <a:rPr lang="en-US" dirty="0" smtClean="0"/>
              <a:t>Build once, use on </a:t>
            </a:r>
            <a:r>
              <a:rPr lang="en-US" dirty="0" smtClean="0"/>
              <a:t>all current </a:t>
            </a:r>
            <a:r>
              <a:rPr lang="en-US" dirty="0" smtClean="0"/>
              <a:t>NERSC </a:t>
            </a:r>
            <a:r>
              <a:rPr lang="en-US" dirty="0" smtClean="0"/>
              <a:t>machines</a:t>
            </a:r>
          </a:p>
          <a:p>
            <a:pPr lvl="2"/>
            <a:r>
              <a:rPr lang="en-US" dirty="0" smtClean="0"/>
              <a:t>Can export an environment and provide it to users outside NERSC/JGI</a:t>
            </a:r>
            <a:endParaRPr lang="en-US" dirty="0" smtClean="0"/>
          </a:p>
          <a:p>
            <a:pPr lvl="2"/>
            <a:r>
              <a:rPr lang="en-US" dirty="0" smtClean="0"/>
              <a:t>Anaconda is </a:t>
            </a:r>
            <a:r>
              <a:rPr lang="en-US" dirty="0" smtClean="0"/>
              <a:t>the default </a:t>
            </a:r>
            <a:r>
              <a:rPr lang="en-US" dirty="0" smtClean="0"/>
              <a:t>Python on </a:t>
            </a:r>
            <a:r>
              <a:rPr lang="en-US" dirty="0" err="1" smtClean="0"/>
              <a:t>Denovo</a:t>
            </a:r>
            <a:r>
              <a:rPr lang="en-US" dirty="0" smtClean="0"/>
              <a:t>, Cori</a:t>
            </a:r>
            <a:r>
              <a:rPr lang="en-US" dirty="0" smtClean="0"/>
              <a:t>, </a:t>
            </a:r>
            <a:r>
              <a:rPr lang="en-US" dirty="0" smtClean="0"/>
              <a:t>Edison</a:t>
            </a:r>
            <a:endParaRPr lang="en-US" dirty="0" smtClean="0"/>
          </a:p>
          <a:p>
            <a:pPr lvl="2"/>
            <a:r>
              <a:rPr lang="en-US" dirty="0" smtClean="0"/>
              <a:t>Reproducibility </a:t>
            </a:r>
            <a:r>
              <a:rPr lang="en-US" dirty="0" smtClean="0"/>
              <a:t>and transparency</a:t>
            </a:r>
          </a:p>
          <a:p>
            <a:pPr lvl="1"/>
            <a:r>
              <a:rPr lang="en-US" dirty="0"/>
              <a:t>Opportunity to revisit some stale </a:t>
            </a:r>
            <a:r>
              <a:rPr lang="en-US" dirty="0" smtClean="0"/>
              <a:t>workflows</a:t>
            </a:r>
          </a:p>
          <a:p>
            <a:pPr lvl="1"/>
            <a:r>
              <a:rPr lang="en-US" dirty="0" smtClean="0"/>
              <a:t>Users have control of the </a:t>
            </a:r>
            <a:r>
              <a:rPr lang="en-US" dirty="0" smtClean="0"/>
              <a:t>software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Users have control of the software</a:t>
            </a:r>
          </a:p>
          <a:p>
            <a:pPr lvl="1"/>
            <a:r>
              <a:rPr lang="en-US" dirty="0" smtClean="0"/>
              <a:t>Some duplication of packages in user environments</a:t>
            </a:r>
          </a:p>
          <a:p>
            <a:pPr lvl="1"/>
            <a:r>
              <a:rPr lang="en-US" dirty="0" smtClean="0"/>
              <a:t>Time and effort might be required to </a:t>
            </a:r>
            <a:r>
              <a:rPr lang="en-US" dirty="0" smtClean="0"/>
              <a:t>adapt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1E815D-975C-0B45-BD41-0E6E83CC7F2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2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Anaconda simplifies virtual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Anaconda is built around creating and using virtual environments</a:t>
            </a:r>
          </a:p>
          <a:p>
            <a:pPr lvl="1"/>
            <a:r>
              <a:rPr lang="en-US" dirty="0" smtClean="0"/>
              <a:t>Python installed to a central location</a:t>
            </a:r>
          </a:p>
          <a:p>
            <a:pPr lvl="1"/>
            <a:r>
              <a:rPr lang="en-US" dirty="0" smtClean="0"/>
              <a:t>You create an “environment”, which contains packages and </a:t>
            </a:r>
            <a:r>
              <a:rPr lang="en-US" dirty="0" err="1" smtClean="0"/>
              <a:t>executables</a:t>
            </a:r>
            <a:r>
              <a:rPr lang="en-US" dirty="0" smtClean="0"/>
              <a:t> that differ from central python installation</a:t>
            </a:r>
          </a:p>
          <a:p>
            <a:pPr lvl="1"/>
            <a:r>
              <a:rPr lang="en-US" dirty="0" smtClean="0"/>
              <a:t>You can install any packages you want in your environment, without NERSC involvement</a:t>
            </a:r>
          </a:p>
          <a:p>
            <a:pPr lvl="1"/>
            <a:r>
              <a:rPr lang="en-US" dirty="0" smtClean="0"/>
              <a:t>When activated, your python environment takes PATH precedence</a:t>
            </a:r>
          </a:p>
          <a:p>
            <a:pPr lvl="1"/>
            <a:r>
              <a:rPr lang="en-US" dirty="0" smtClean="0"/>
              <a:t>You can have as many environments as you like, and swap between them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1E815D-975C-0B45-BD41-0E6E83CC7F2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2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you’ll use Python at </a:t>
            </a:r>
            <a:r>
              <a:rPr lang="en-US" dirty="0" smtClean="0"/>
              <a:t>NERSC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a python </a:t>
            </a:r>
            <a:r>
              <a:rPr lang="en-US" dirty="0" smtClean="0"/>
              <a:t>module (on Cori. Default on </a:t>
            </a:r>
            <a:r>
              <a:rPr lang="en-US" dirty="0" err="1" smtClean="0"/>
              <a:t>Denovo</a:t>
            </a:r>
            <a:r>
              <a:rPr lang="en-US" dirty="0" smtClean="0"/>
              <a:t>)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$</a:t>
            </a:r>
            <a:r>
              <a:rPr lang="en-US" sz="2000" dirty="0" smtClean="0">
                <a:latin typeface="Courier New"/>
                <a:cs typeface="Courier New"/>
              </a:rPr>
              <a:t> module load </a:t>
            </a:r>
            <a:r>
              <a:rPr lang="en-US" sz="2000" dirty="0" smtClean="0">
                <a:latin typeface="Courier New"/>
                <a:cs typeface="Courier New"/>
              </a:rPr>
              <a:t>python</a:t>
            </a:r>
            <a:endParaRPr lang="en-US" sz="2000" dirty="0" smtClean="0">
              <a:latin typeface="Courier New"/>
              <a:cs typeface="Courier New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environment with any packages you need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1900" dirty="0" smtClean="0">
                <a:latin typeface="Courier New"/>
                <a:cs typeface="Courier New"/>
              </a:rPr>
              <a:t>$ </a:t>
            </a:r>
            <a:r>
              <a:rPr lang="en-US" sz="1900" dirty="0" err="1" smtClean="0">
                <a:latin typeface="Courier New"/>
                <a:cs typeface="Courier New"/>
              </a:rPr>
              <a:t>conda</a:t>
            </a:r>
            <a:r>
              <a:rPr lang="en-US" sz="1900" dirty="0" smtClean="0">
                <a:latin typeface="Courier New"/>
                <a:cs typeface="Courier New"/>
              </a:rPr>
              <a:t> create -</a:t>
            </a:r>
            <a:r>
              <a:rPr lang="en-US" sz="1900" smtClean="0">
                <a:latin typeface="Courier New"/>
                <a:cs typeface="Courier New"/>
              </a:rPr>
              <a:t>-</a:t>
            </a:r>
            <a:r>
              <a:rPr lang="en-US" sz="1900" smtClean="0">
                <a:latin typeface="Courier New"/>
                <a:cs typeface="Courier New"/>
              </a:rPr>
              <a:t>prefix</a:t>
            </a:r>
            <a:r>
              <a:rPr lang="en-US" sz="1900" smtClean="0">
                <a:latin typeface="Courier New"/>
                <a:cs typeface="Courier New"/>
              </a:rPr>
              <a:t> </a:t>
            </a:r>
            <a:r>
              <a:rPr lang="en-US" sz="1900" dirty="0" smtClean="0">
                <a:latin typeface="Courier New"/>
                <a:cs typeface="Courier New"/>
              </a:rPr>
              <a:t>$BSCRATCH/</a:t>
            </a:r>
            <a:r>
              <a:rPr lang="en-US" sz="1900" dirty="0" err="1" smtClean="0">
                <a:latin typeface="Courier New"/>
                <a:cs typeface="Courier New"/>
              </a:rPr>
              <a:t>mypythonenv</a:t>
            </a:r>
            <a:r>
              <a:rPr lang="en-US" sz="1900" dirty="0" smtClean="0">
                <a:latin typeface="Courier New"/>
                <a:cs typeface="Courier New"/>
              </a:rPr>
              <a:t> </a:t>
            </a:r>
            <a:r>
              <a:rPr lang="en-US" sz="1900" dirty="0" err="1" smtClean="0">
                <a:latin typeface="Courier New"/>
                <a:cs typeface="Courier New"/>
              </a:rPr>
              <a:t>biopython</a:t>
            </a:r>
            <a:r>
              <a:rPr lang="en-US" sz="22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Activate the environment</a:t>
            </a:r>
          </a:p>
          <a:p>
            <a:pPr marL="4572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$</a:t>
            </a:r>
            <a:r>
              <a:rPr lang="en-US" sz="2000" dirty="0" smtClean="0">
                <a:latin typeface="Courier New"/>
                <a:cs typeface="Courier New"/>
              </a:rPr>
              <a:t> source activate </a:t>
            </a:r>
            <a:r>
              <a:rPr lang="en-US" sz="2000" dirty="0" smtClean="0">
                <a:latin typeface="Courier New"/>
                <a:cs typeface="Courier New"/>
              </a:rPr>
              <a:t>$BSCRATCH/</a:t>
            </a:r>
            <a:r>
              <a:rPr lang="en-US" sz="2000" dirty="0" err="1" smtClean="0">
                <a:latin typeface="Courier New"/>
                <a:cs typeface="Courier New"/>
              </a:rPr>
              <a:t>mypythonenv</a:t>
            </a:r>
            <a:endParaRPr lang="en-US" sz="2000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mypythonenv</a:t>
            </a:r>
            <a:r>
              <a:rPr lang="en-US" sz="2000" dirty="0" smtClean="0">
                <a:latin typeface="Courier New"/>
                <a:cs typeface="Courier New"/>
              </a:rPr>
              <a:t>)$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>
                <a:cs typeface="Courier New"/>
              </a:rPr>
              <a:t>Do your python stuff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>
                <a:cs typeface="Courier New"/>
              </a:rPr>
              <a:t>Deactivate or swap environments as needed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$ source </a:t>
            </a:r>
            <a:r>
              <a:rPr lang="en-US" sz="2000" dirty="0" smtClean="0">
                <a:latin typeface="Courier New"/>
                <a:cs typeface="Courier New"/>
              </a:rPr>
              <a:t>deactivate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+mj-lt"/>
                <a:cs typeface="Courier New"/>
              </a:rPr>
              <a:t>-or-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$ source activate $BSCRATCH/</a:t>
            </a:r>
            <a:r>
              <a:rPr lang="en-US" sz="2000" dirty="0" err="1" smtClean="0">
                <a:latin typeface="Courier New"/>
                <a:cs typeface="Courier New"/>
              </a:rPr>
              <a:t>anotherenv</a:t>
            </a:r>
            <a:endParaRPr lang="en-US" sz="2000" dirty="0" smtClean="0">
              <a:latin typeface="Courier New"/>
              <a:cs typeface="Courier New"/>
            </a:endParaRPr>
          </a:p>
          <a:p>
            <a:pPr lvl="1"/>
            <a:endParaRPr lang="en-US" dirty="0" smtClean="0">
              <a:cs typeface="Courier New"/>
            </a:endParaRPr>
          </a:p>
          <a:p>
            <a:pPr marL="571500" indent="-514350">
              <a:buFont typeface="+mj-lt"/>
              <a:buAutoNum type="arabicPeriod"/>
            </a:pPr>
            <a:endParaRPr lang="en-US" dirty="0"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1E815D-975C-0B45-BD41-0E6E83CC7F2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03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Anaconda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000" b="0" dirty="0" smtClean="0">
                <a:latin typeface="Courier New"/>
                <a:cs typeface="Courier New"/>
              </a:rPr>
              <a:t>$ </a:t>
            </a:r>
            <a:r>
              <a:rPr lang="en-US" sz="2000" b="0" dirty="0" err="1" smtClean="0">
                <a:latin typeface="Courier New"/>
                <a:cs typeface="Courier New"/>
              </a:rPr>
              <a:t>conda</a:t>
            </a:r>
            <a:r>
              <a:rPr lang="en-US" sz="2000" b="0" dirty="0" smtClean="0">
                <a:latin typeface="Courier New"/>
                <a:cs typeface="Courier New"/>
              </a:rPr>
              <a:t> create </a:t>
            </a:r>
            <a:r>
              <a:rPr lang="en-US" sz="2000" b="0" dirty="0" smtClean="0">
                <a:latin typeface="Courier New"/>
                <a:cs typeface="Courier New"/>
              </a:rPr>
              <a:t>--name </a:t>
            </a:r>
            <a:r>
              <a:rPr lang="en-US" sz="2000" b="0" dirty="0" smtClean="0">
                <a:latin typeface="Courier New"/>
                <a:cs typeface="Courier New"/>
              </a:rPr>
              <a:t>&lt;</a:t>
            </a:r>
            <a:r>
              <a:rPr lang="en-US" sz="2000" b="0" dirty="0" err="1" smtClean="0">
                <a:latin typeface="Courier New"/>
                <a:cs typeface="Courier New"/>
              </a:rPr>
              <a:t>env</a:t>
            </a:r>
            <a:r>
              <a:rPr lang="en-US" sz="2000" dirty="0" err="1">
                <a:latin typeface="Courier New"/>
                <a:cs typeface="Courier New"/>
              </a:rPr>
              <a:t>_</a:t>
            </a:r>
            <a:r>
              <a:rPr lang="en-US" sz="2000" b="0" dirty="0" err="1" smtClean="0">
                <a:latin typeface="Courier New"/>
                <a:cs typeface="Courier New"/>
              </a:rPr>
              <a:t>name</a:t>
            </a:r>
            <a:r>
              <a:rPr lang="en-US" sz="2000" b="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By default, will create a new </a:t>
            </a:r>
            <a:r>
              <a:rPr lang="en-US" dirty="0" err="1" smtClean="0"/>
              <a:t>env</a:t>
            </a:r>
            <a:r>
              <a:rPr lang="en-US" dirty="0" smtClean="0"/>
              <a:t> in ~/.</a:t>
            </a:r>
            <a:r>
              <a:rPr lang="en-US" dirty="0" err="1" smtClean="0"/>
              <a:t>conda</a:t>
            </a:r>
            <a:r>
              <a:rPr lang="en-US" dirty="0" smtClean="0"/>
              <a:t>/</a:t>
            </a:r>
            <a:r>
              <a:rPr lang="en-US" dirty="0" err="1" smtClean="0"/>
              <a:t>envs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(But, do we like to run out of $HOME?)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Better: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$ </a:t>
            </a:r>
            <a:r>
              <a:rPr lang="en-US" sz="1800" dirty="0" err="1" smtClean="0">
                <a:latin typeface="Courier New"/>
                <a:cs typeface="Courier New"/>
              </a:rPr>
              <a:t>conda</a:t>
            </a:r>
            <a:r>
              <a:rPr lang="en-US" sz="1800" dirty="0" smtClean="0">
                <a:latin typeface="Courier New"/>
                <a:cs typeface="Courier New"/>
              </a:rPr>
              <a:t> create </a:t>
            </a:r>
            <a:r>
              <a:rPr lang="en-US" sz="1800" dirty="0" smtClean="0">
                <a:latin typeface="Courier New"/>
                <a:cs typeface="Courier New"/>
              </a:rPr>
              <a:t>--</a:t>
            </a:r>
            <a:r>
              <a:rPr lang="en-US" sz="1800" dirty="0" err="1" smtClean="0">
                <a:latin typeface="Courier New"/>
                <a:cs typeface="Courier New"/>
              </a:rPr>
              <a:t>mkdir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--</a:t>
            </a:r>
            <a:r>
              <a:rPr lang="en-US" sz="1800" dirty="0" smtClean="0">
                <a:latin typeface="Courier New"/>
                <a:cs typeface="Courier New"/>
              </a:rPr>
              <a:t>prefix </a:t>
            </a:r>
            <a:r>
              <a:rPr lang="en-US" sz="1800" b="0" dirty="0" smtClean="0">
                <a:latin typeface="Courier New"/>
                <a:cs typeface="Courier New"/>
              </a:rPr>
              <a:t>$BSCRATCH/</a:t>
            </a:r>
            <a:r>
              <a:rPr lang="en-US" sz="1800" b="0" dirty="0" err="1" smtClean="0">
                <a:latin typeface="Courier New"/>
                <a:cs typeface="Courier New"/>
              </a:rPr>
              <a:t>mynewenv</a:t>
            </a:r>
            <a:endParaRPr lang="en-US" sz="1800" b="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/>
              </a:rPr>
              <a:t>Would create a new </a:t>
            </a:r>
            <a:r>
              <a:rPr lang="en-US" sz="2400" dirty="0" err="1" smtClean="0">
                <a:cs typeface="Courier New"/>
              </a:rPr>
              <a:t>envs</a:t>
            </a:r>
            <a:r>
              <a:rPr lang="en-US" sz="2400" dirty="0" smtClean="0">
                <a:cs typeface="Courier New"/>
              </a:rPr>
              <a:t> directory in my $BSCRATCH </a:t>
            </a:r>
            <a:r>
              <a:rPr lang="en-US" sz="2400" dirty="0" err="1" smtClean="0">
                <a:cs typeface="Courier New"/>
              </a:rPr>
              <a:t>dir</a:t>
            </a:r>
            <a:endParaRPr lang="en-US" sz="2400" dirty="0" smtClean="0"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/>
              </a:rPr>
              <a:t>Name of this </a:t>
            </a:r>
            <a:r>
              <a:rPr lang="en-US" sz="2400" dirty="0" err="1" smtClean="0">
                <a:cs typeface="Courier New"/>
              </a:rPr>
              <a:t>env</a:t>
            </a:r>
            <a:r>
              <a:rPr lang="en-US" sz="2400" dirty="0" smtClean="0">
                <a:cs typeface="Courier New"/>
              </a:rPr>
              <a:t> would be “</a:t>
            </a:r>
            <a:r>
              <a:rPr lang="en-US" sz="2400" dirty="0" err="1" smtClean="0">
                <a:cs typeface="Courier New"/>
              </a:rPr>
              <a:t>mynewenv</a:t>
            </a:r>
            <a:r>
              <a:rPr lang="en-US" sz="2400" dirty="0" smtClean="0">
                <a:cs typeface="Courier New"/>
              </a:rPr>
              <a:t>”</a:t>
            </a:r>
          </a:p>
          <a:p>
            <a:pPr marL="0" indent="0">
              <a:buNone/>
            </a:pPr>
            <a:endParaRPr lang="en-US" sz="2400" dirty="0">
              <a:cs typeface="Courier New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$ </a:t>
            </a:r>
            <a:r>
              <a:rPr lang="en-US" sz="2000" dirty="0" err="1" smtClean="0">
                <a:latin typeface="Courier New"/>
                <a:cs typeface="Courier New"/>
              </a:rPr>
              <a:t>conda</a:t>
            </a:r>
            <a:r>
              <a:rPr lang="en-US" sz="2000" dirty="0" smtClean="0">
                <a:latin typeface="Courier New"/>
                <a:cs typeface="Courier New"/>
              </a:rPr>
              <a:t> create --clone &lt;</a:t>
            </a:r>
            <a:r>
              <a:rPr lang="en-US" sz="2000" dirty="0" err="1" smtClean="0">
                <a:latin typeface="Courier New"/>
                <a:cs typeface="Courier New"/>
              </a:rPr>
              <a:t>firstenv</a:t>
            </a:r>
            <a:r>
              <a:rPr lang="en-US" sz="2000" dirty="0" smtClean="0">
                <a:latin typeface="Courier New"/>
                <a:cs typeface="Courier New"/>
              </a:rPr>
              <a:t>&gt; </a:t>
            </a:r>
            <a:r>
              <a:rPr lang="en-US" sz="2000" dirty="0" smtClean="0">
                <a:latin typeface="Courier New"/>
                <a:cs typeface="Courier New"/>
              </a:rPr>
              <a:t>-p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newenv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cs typeface="Courier New"/>
              </a:rPr>
              <a:t>Duplicate an existing </a:t>
            </a:r>
            <a:r>
              <a:rPr lang="en-US" sz="2400" dirty="0" err="1" smtClean="0">
                <a:cs typeface="Courier New"/>
              </a:rPr>
              <a:t>env</a:t>
            </a:r>
            <a:r>
              <a:rPr lang="en-US" sz="2400" dirty="0" smtClean="0">
                <a:cs typeface="Courier New"/>
              </a:rPr>
              <a:t> (could be a path to an </a:t>
            </a:r>
            <a:r>
              <a:rPr lang="en-US" sz="2400" dirty="0" err="1" smtClean="0">
                <a:cs typeface="Courier New"/>
              </a:rPr>
              <a:t>env</a:t>
            </a:r>
            <a:r>
              <a:rPr lang="en-US" sz="2400" dirty="0" smtClean="0">
                <a:cs typeface="Courier New"/>
              </a:rPr>
              <a:t>)</a:t>
            </a:r>
            <a:endParaRPr lang="en-US" sz="2400" dirty="0"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1E815D-975C-0B45-BD41-0E6E83CC7F2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4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and finding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Anaconda distribution comes with &gt;150 packages pre-installed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conda</a:t>
            </a:r>
            <a:r>
              <a:rPr lang="en-US" dirty="0" smtClean="0">
                <a:latin typeface="Courier New"/>
                <a:cs typeface="Courier New"/>
              </a:rPr>
              <a:t> list</a:t>
            </a:r>
          </a:p>
          <a:p>
            <a:pPr lvl="1"/>
            <a:r>
              <a:rPr lang="en-US" dirty="0" smtClean="0"/>
              <a:t>If an environment is active, will only list packages installed to that environment</a:t>
            </a:r>
          </a:p>
          <a:p>
            <a:r>
              <a:rPr lang="en-US" dirty="0" smtClean="0"/>
              <a:t>Several hundred more available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$ anaconda search </a:t>
            </a:r>
            <a:r>
              <a:rPr lang="mr-IN" dirty="0" smtClean="0">
                <a:latin typeface="Courier New"/>
                <a:cs typeface="Courier New"/>
              </a:rPr>
              <a:t>–</a:t>
            </a:r>
            <a:r>
              <a:rPr lang="en-US" dirty="0" smtClean="0">
                <a:latin typeface="Courier New"/>
                <a:cs typeface="Courier New"/>
              </a:rPr>
              <a:t>t </a:t>
            </a:r>
            <a:r>
              <a:rPr lang="en-US" dirty="0" err="1" smtClean="0">
                <a:latin typeface="Courier New"/>
                <a:cs typeface="Courier New"/>
              </a:rPr>
              <a:t>conda</a:t>
            </a:r>
            <a:r>
              <a:rPr lang="en-US" dirty="0" smtClean="0">
                <a:latin typeface="Courier New"/>
                <a:cs typeface="Courier New"/>
              </a:rPr>
              <a:t> &lt;package&gt;</a:t>
            </a:r>
          </a:p>
          <a:p>
            <a:pPr lvl="2"/>
            <a:r>
              <a:rPr lang="en-US" dirty="0" smtClean="0">
                <a:cs typeface="Courier New"/>
              </a:rPr>
              <a:t>Search for ~700 pre-compiled </a:t>
            </a:r>
            <a:r>
              <a:rPr lang="en-US" dirty="0" err="1" smtClean="0">
                <a:cs typeface="Courier New"/>
              </a:rPr>
              <a:t>conda</a:t>
            </a:r>
            <a:r>
              <a:rPr lang="en-US" dirty="0" smtClean="0">
                <a:cs typeface="Courier New"/>
              </a:rPr>
              <a:t> packages</a:t>
            </a:r>
          </a:p>
          <a:p>
            <a:pPr lvl="2"/>
            <a:r>
              <a:rPr lang="en-US" dirty="0">
                <a:hlinkClick r:id="rId2"/>
              </a:rPr>
              <a:t>https://docs.continuum.io/anaconda/pkg-</a:t>
            </a:r>
            <a:r>
              <a:rPr lang="en-US" dirty="0" smtClean="0">
                <a:hlinkClick r:id="rId2"/>
              </a:rPr>
              <a:t>docs.html</a:t>
            </a:r>
            <a:endParaRPr lang="en-US" dirty="0" smtClean="0">
              <a:cs typeface="Courier New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$ anaconda search </a:t>
            </a:r>
            <a:r>
              <a:rPr lang="mr-IN" dirty="0" smtClean="0">
                <a:latin typeface="Courier New"/>
                <a:cs typeface="Courier New"/>
              </a:rPr>
              <a:t>–</a:t>
            </a:r>
            <a:r>
              <a:rPr lang="en-US" dirty="0" smtClean="0">
                <a:latin typeface="Courier New"/>
                <a:cs typeface="Courier New"/>
              </a:rPr>
              <a:t>t </a:t>
            </a:r>
            <a:r>
              <a:rPr lang="en-US" dirty="0" err="1" smtClean="0">
                <a:latin typeface="Courier New"/>
                <a:cs typeface="Courier New"/>
              </a:rPr>
              <a:t>pypi</a:t>
            </a:r>
            <a:r>
              <a:rPr lang="en-US" dirty="0" smtClean="0">
                <a:latin typeface="Courier New"/>
                <a:cs typeface="Courier New"/>
              </a:rPr>
              <a:t> &lt;package&gt;</a:t>
            </a:r>
          </a:p>
          <a:p>
            <a:pPr lvl="2"/>
            <a:r>
              <a:rPr lang="en-US" dirty="0" smtClean="0">
                <a:cs typeface="Courier New"/>
              </a:rPr>
              <a:t>Search the Python Package Index (&gt;100k)</a:t>
            </a:r>
          </a:p>
          <a:p>
            <a:pPr lvl="2"/>
            <a:r>
              <a:rPr lang="en-US" dirty="0" smtClean="0">
                <a:cs typeface="Courier New"/>
              </a:rPr>
              <a:t>install with pip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1E815D-975C-0B45-BD41-0E6E83CC7F2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0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Easiest route: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myenv</a:t>
            </a:r>
            <a:r>
              <a:rPr lang="en-US" dirty="0" smtClean="0">
                <a:latin typeface="Courier New"/>
                <a:cs typeface="Courier New"/>
              </a:rPr>
              <a:t>)$ </a:t>
            </a:r>
            <a:r>
              <a:rPr lang="en-US" dirty="0" err="1" smtClean="0">
                <a:latin typeface="Courier New"/>
                <a:cs typeface="Courier New"/>
              </a:rPr>
              <a:t>conda</a:t>
            </a:r>
            <a:r>
              <a:rPr lang="en-US" dirty="0" smtClean="0">
                <a:latin typeface="Courier New"/>
                <a:cs typeface="Courier New"/>
              </a:rPr>
              <a:t> install </a:t>
            </a:r>
            <a:r>
              <a:rPr lang="en-US" dirty="0" err="1" smtClean="0">
                <a:latin typeface="Courier New"/>
                <a:cs typeface="Courier New"/>
              </a:rPr>
              <a:t>scipy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biopython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Install as many packages as possible at same time to make it easier to resolve dependencies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conda</a:t>
            </a:r>
            <a:r>
              <a:rPr lang="en-US" dirty="0" smtClean="0"/>
              <a:t> install” pulls from </a:t>
            </a:r>
            <a:r>
              <a:rPr lang="en-US" dirty="0" err="1" smtClean="0"/>
              <a:t>continuum.io’s</a:t>
            </a:r>
            <a:r>
              <a:rPr lang="en-US" dirty="0" smtClean="0"/>
              <a:t> custom repo</a:t>
            </a:r>
          </a:p>
          <a:p>
            <a:pPr lvl="1"/>
            <a:r>
              <a:rPr lang="en-US" dirty="0" smtClean="0"/>
              <a:t>Pre-compiled </a:t>
            </a:r>
            <a:r>
              <a:rPr lang="en-US" dirty="0" err="1" smtClean="0"/>
              <a:t>executables</a:t>
            </a:r>
            <a:endParaRPr lang="en-US" dirty="0" smtClean="0"/>
          </a:p>
          <a:p>
            <a:pPr lvl="1"/>
            <a:r>
              <a:rPr lang="en-US" dirty="0" smtClean="0"/>
              <a:t>Can specify versions, if available: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$ </a:t>
            </a:r>
            <a:r>
              <a:rPr lang="en-US" dirty="0" err="1" smtClean="0">
                <a:latin typeface="Courier New"/>
                <a:cs typeface="Courier New"/>
              </a:rPr>
              <a:t>conda</a:t>
            </a:r>
            <a:r>
              <a:rPr lang="en-US" dirty="0" smtClean="0">
                <a:latin typeface="Courier New"/>
                <a:cs typeface="Courier New"/>
              </a:rPr>
              <a:t> install </a:t>
            </a:r>
            <a:r>
              <a:rPr lang="en-US" dirty="0" err="1" smtClean="0">
                <a:latin typeface="Courier New"/>
                <a:cs typeface="Courier New"/>
              </a:rPr>
              <a:t>biopython</a:t>
            </a:r>
            <a:r>
              <a:rPr lang="en-US" dirty="0" smtClean="0">
                <a:latin typeface="Courier New"/>
                <a:cs typeface="Courier New"/>
              </a:rPr>
              <a:t>=1.65</a:t>
            </a:r>
          </a:p>
          <a:p>
            <a:pPr lvl="1"/>
            <a:r>
              <a:rPr lang="en-US" dirty="0"/>
              <a:t>Anaconda keeps track of revisions to your environments</a:t>
            </a:r>
          </a:p>
          <a:p>
            <a:pPr marL="457200" lvl="1" indent="0">
              <a:buNone/>
            </a:pPr>
            <a:r>
              <a:rPr lang="en-US" dirty="0" smtClean="0"/>
              <a:t>	$ </a:t>
            </a:r>
            <a:r>
              <a:rPr lang="en-US" dirty="0" err="1"/>
              <a:t>conda</a:t>
            </a:r>
            <a:r>
              <a:rPr lang="en-US" dirty="0"/>
              <a:t> list --</a:t>
            </a:r>
            <a:r>
              <a:rPr lang="en-US" dirty="0" smtClean="0"/>
              <a:t>revisions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Pip also available</a:t>
            </a:r>
          </a:p>
          <a:p>
            <a:pPr lvl="1"/>
            <a:r>
              <a:rPr lang="en-US" dirty="0" smtClean="0"/>
              <a:t>Custom packages, or packages from </a:t>
            </a:r>
            <a:r>
              <a:rPr lang="en-US" dirty="0" err="1" smtClean="0"/>
              <a:t>PyPI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Many packages pre-installed to Anaconda central location, and linked. You don’t need to install common packages, unless you want to define a version explicitly.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1E815D-975C-0B45-BD41-0E6E83CC7F2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8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8575"/>
            <a:ext cx="8229600" cy="53114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Anaconda packages might be in a “channel”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 smtClean="0">
                <a:latin typeface="Courier New"/>
                <a:cs typeface="Courier New"/>
              </a:rPr>
              <a:t>conda</a:t>
            </a:r>
            <a:r>
              <a:rPr lang="en-US" dirty="0" smtClean="0">
                <a:latin typeface="Courier New"/>
                <a:cs typeface="Courier New"/>
              </a:rPr>
              <a:t> install </a:t>
            </a:r>
            <a:r>
              <a:rPr lang="mr-IN" dirty="0" smtClean="0">
                <a:latin typeface="Courier New"/>
                <a:cs typeface="Courier New"/>
              </a:rPr>
              <a:t>–</a:t>
            </a:r>
            <a:r>
              <a:rPr lang="en-US" dirty="0" smtClean="0">
                <a:latin typeface="Courier New"/>
                <a:cs typeface="Courier New"/>
              </a:rPr>
              <a:t>c </a:t>
            </a:r>
            <a:r>
              <a:rPr lang="en-US" dirty="0" err="1" smtClean="0">
                <a:latin typeface="Courier New"/>
                <a:cs typeface="Courier New"/>
              </a:rPr>
              <a:t>bioconda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biopython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1E815D-975C-0B45-BD41-0E6E83CC7F2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850"/>
            <a:ext cx="9144000" cy="397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8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RSC-template-FY11-v1">
  <a:themeElements>
    <a:clrScheme name="NERSC New Palette">
      <a:dk1>
        <a:srgbClr val="0C1527"/>
      </a:dk1>
      <a:lt1>
        <a:sysClr val="window" lastClr="FFFFFF"/>
      </a:lt1>
      <a:dk2>
        <a:srgbClr val="114766"/>
      </a:dk2>
      <a:lt2>
        <a:srgbClr val="FFFFFF"/>
      </a:lt2>
      <a:accent1>
        <a:srgbClr val="114766"/>
      </a:accent1>
      <a:accent2>
        <a:srgbClr val="FF6500"/>
      </a:accent2>
      <a:accent3>
        <a:srgbClr val="FFB900"/>
      </a:accent3>
      <a:accent4>
        <a:srgbClr val="0090BD"/>
      </a:accent4>
      <a:accent5>
        <a:srgbClr val="6BD4FB"/>
      </a:accent5>
      <a:accent6>
        <a:srgbClr val="114766"/>
      </a:accent6>
      <a:hlink>
        <a:srgbClr val="00AFE5"/>
      </a:hlink>
      <a:folHlink>
        <a:srgbClr val="8994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j-lt"/>
            <a:ea typeface="ＭＳ Ｐゴシック" pitchFamily="-65" charset="-128"/>
            <a:cs typeface="ＭＳ Ｐゴシック" pitchFamily="-65" charset="-12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">
  <a:themeElements>
    <a:clrScheme name="NERSC Palette 2">
      <a:dk1>
        <a:srgbClr val="0C1527"/>
      </a:dk1>
      <a:lt1>
        <a:sysClr val="window" lastClr="FFFFFF"/>
      </a:lt1>
      <a:dk2>
        <a:srgbClr val="114766"/>
      </a:dk2>
      <a:lt2>
        <a:srgbClr val="FFFFFF"/>
      </a:lt2>
      <a:accent1>
        <a:srgbClr val="008329"/>
      </a:accent1>
      <a:accent2>
        <a:srgbClr val="FFB900"/>
      </a:accent2>
      <a:accent3>
        <a:srgbClr val="FF6500"/>
      </a:accent3>
      <a:accent4>
        <a:srgbClr val="0090BD"/>
      </a:accent4>
      <a:accent5>
        <a:srgbClr val="6BD4FB"/>
      </a:accent5>
      <a:accent6>
        <a:srgbClr val="114766"/>
      </a:accent6>
      <a:hlink>
        <a:srgbClr val="00AFE5"/>
      </a:hlink>
      <a:folHlink>
        <a:srgbClr val="8994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j-lt"/>
            <a:ea typeface="ＭＳ Ｐゴシック" pitchFamily="-65" charset="-128"/>
            <a:cs typeface="ＭＳ Ｐゴシック" pitchFamily="-65" charset="-12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OLD">
  <a:themeElements>
    <a:clrScheme name="NERSC Palette 2">
      <a:dk1>
        <a:srgbClr val="0C1527"/>
      </a:dk1>
      <a:lt1>
        <a:sysClr val="window" lastClr="FFFFFF"/>
      </a:lt1>
      <a:dk2>
        <a:srgbClr val="114766"/>
      </a:dk2>
      <a:lt2>
        <a:srgbClr val="FFFFFF"/>
      </a:lt2>
      <a:accent1>
        <a:srgbClr val="008329"/>
      </a:accent1>
      <a:accent2>
        <a:srgbClr val="FFB900"/>
      </a:accent2>
      <a:accent3>
        <a:srgbClr val="FF6500"/>
      </a:accent3>
      <a:accent4>
        <a:srgbClr val="0090BD"/>
      </a:accent4>
      <a:accent5>
        <a:srgbClr val="6BD4FB"/>
      </a:accent5>
      <a:accent6>
        <a:srgbClr val="114766"/>
      </a:accent6>
      <a:hlink>
        <a:srgbClr val="00AFE5"/>
      </a:hlink>
      <a:folHlink>
        <a:srgbClr val="8994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j-lt"/>
            <a:ea typeface="ＭＳ Ｐゴシック" pitchFamily="-65" charset="-128"/>
            <a:cs typeface="ＭＳ Ｐゴシック" pitchFamily="-65" charset="-12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NERSC 2012">
  <a:themeElements>
    <a:clrScheme name="NERSC Palette">
      <a:dk1>
        <a:sysClr val="windowText" lastClr="000000"/>
      </a:dk1>
      <a:lt1>
        <a:sysClr val="window" lastClr="FFFFFF"/>
      </a:lt1>
      <a:dk2>
        <a:srgbClr val="194963"/>
      </a:dk2>
      <a:lt2>
        <a:srgbClr val="FEE8B4"/>
      </a:lt2>
      <a:accent1>
        <a:srgbClr val="194963"/>
      </a:accent1>
      <a:accent2>
        <a:srgbClr val="FCD235"/>
      </a:accent2>
      <a:accent3>
        <a:srgbClr val="4FA556"/>
      </a:accent3>
      <a:accent4>
        <a:srgbClr val="8E2A20"/>
      </a:accent4>
      <a:accent5>
        <a:srgbClr val="679AC3"/>
      </a:accent5>
      <a:accent6>
        <a:srgbClr val="F68B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NERSC-template-FY11-v1.potx</Template>
  <TotalTime>93220</TotalTime>
  <Words>989</Words>
  <Application>Microsoft Macintosh PowerPoint</Application>
  <PresentationFormat>On-screen Show (4:3)</PresentationFormat>
  <Paragraphs>185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NERSC-template-FY11-v1</vt:lpstr>
      <vt:lpstr>BLUE</vt:lpstr>
      <vt:lpstr>GOLD</vt:lpstr>
      <vt:lpstr>NERSC 2012</vt:lpstr>
      <vt:lpstr>Daniel Udwary   Tony Wildish NERSC Data Science Engagement Group </vt:lpstr>
      <vt:lpstr>What is Anaconda and why will it make your computing life better?</vt:lpstr>
      <vt:lpstr>Pros and Cons of Adopting Anaconda</vt:lpstr>
      <vt:lpstr>Anaconda simplifies virtual environments</vt:lpstr>
      <vt:lpstr>How you’ll use Python at NERSC</vt:lpstr>
      <vt:lpstr>Creating an Anaconda environment</vt:lpstr>
      <vt:lpstr>Installing and finding packages</vt:lpstr>
      <vt:lpstr>Installing packages</vt:lpstr>
      <vt:lpstr>Installing packages</vt:lpstr>
      <vt:lpstr>Anaconda is NOT just for Python anymore</vt:lpstr>
      <vt:lpstr>Other languages in Anaconda</vt:lpstr>
      <vt:lpstr>Removing packages or environments</vt:lpstr>
      <vt:lpstr>Best practices: Share environments</vt:lpstr>
      <vt:lpstr>More Best Practices</vt:lpstr>
      <vt:lpstr>Where to get more help</vt:lpstr>
      <vt:lpstr>Exercises</vt:lpstr>
      <vt:lpstr>PowerPoint Presentation</vt:lpstr>
    </vt:vector>
  </TitlesOfParts>
  <Company>NERSC / Lawrence Berkeley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ASCR Requirements Workshop</dc:title>
  <dc:creator>Richard Gerber</dc:creator>
  <cp:lastModifiedBy>Daniel Udwary</cp:lastModifiedBy>
  <cp:revision>491</cp:revision>
  <cp:lastPrinted>2010-02-25T15:45:22Z</cp:lastPrinted>
  <dcterms:created xsi:type="dcterms:W3CDTF">2011-09-12T17:51:30Z</dcterms:created>
  <dcterms:modified xsi:type="dcterms:W3CDTF">2017-11-30T23:38:22Z</dcterms:modified>
</cp:coreProperties>
</file>