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2"/>
  </p:notesMasterIdLst>
  <p:sldIdLst>
    <p:sldId id="340" r:id="rId2"/>
    <p:sldId id="341" r:id="rId3"/>
    <p:sldId id="361" r:id="rId4"/>
    <p:sldId id="383" r:id="rId5"/>
    <p:sldId id="389" r:id="rId6"/>
    <p:sldId id="363" r:id="rId7"/>
    <p:sldId id="384" r:id="rId8"/>
    <p:sldId id="362" r:id="rId9"/>
    <p:sldId id="364" r:id="rId10"/>
    <p:sldId id="365" r:id="rId11"/>
    <p:sldId id="371" r:id="rId12"/>
    <p:sldId id="387" r:id="rId13"/>
    <p:sldId id="368" r:id="rId14"/>
    <p:sldId id="385" r:id="rId15"/>
    <p:sldId id="369" r:id="rId16"/>
    <p:sldId id="386" r:id="rId17"/>
    <p:sldId id="370" r:id="rId18"/>
    <p:sldId id="382" r:id="rId19"/>
    <p:sldId id="388" r:id="rId20"/>
    <p:sldId id="366" r:id="rId21"/>
    <p:sldId id="367" r:id="rId22"/>
    <p:sldId id="373" r:id="rId23"/>
    <p:sldId id="375" r:id="rId24"/>
    <p:sldId id="374" r:id="rId25"/>
    <p:sldId id="377" r:id="rId26"/>
    <p:sldId id="380" r:id="rId27"/>
    <p:sldId id="376" r:id="rId28"/>
    <p:sldId id="378" r:id="rId29"/>
    <p:sldId id="379" r:id="rId30"/>
    <p:sldId id="38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25"/>
    <p:restoredTop sz="95946"/>
  </p:normalViewPr>
  <p:slideViewPr>
    <p:cSldViewPr snapToGrid="0" snapToObjects="1">
      <p:cViewPr>
        <p:scale>
          <a:sx n="183" d="100"/>
          <a:sy n="183" d="100"/>
        </p:scale>
        <p:origin x="4208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C4908-2A04-9943-9FD7-65929F5D9E3B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A5107-B47F-A942-A7B4-FB0CAFAD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85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A5107-B47F-A942-A7B4-FB0CAFAD15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9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A5107-B47F-A942-A7B4-FB0CAFAD15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01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A5107-B47F-A942-A7B4-FB0CAFAD15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15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A5107-B47F-A942-A7B4-FB0CAFAD15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32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A5107-B47F-A942-A7B4-FB0CAFAD155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62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A5107-B47F-A942-A7B4-FB0CAFAD155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81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A5107-B47F-A942-A7B4-FB0CAFAD155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9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A5107-B47F-A942-A7B4-FB0CAFAD155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hyperlink" Target="mailto:browning@uw.edu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44" y="2791299"/>
            <a:ext cx="8857883" cy="1072859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solidFill>
                  <a:schemeClr val="bg2">
                    <a:lumMod val="75000"/>
                  </a:schemeClr>
                </a:solidFill>
              </a:rPr>
              <a:t>Statistical Genomics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pic>
        <p:nvPicPr>
          <p:cNvPr id="4" name="Picture 7" descr="Washington_State_Couga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886" y="5316238"/>
            <a:ext cx="1433513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12699" y="4249255"/>
            <a:ext cx="6400800" cy="1066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/>
              <a:t>Zhiwu Zhang</a:t>
            </a:r>
          </a:p>
          <a:p>
            <a:pPr marL="0" indent="0" algn="ctr">
              <a:buNone/>
            </a:pPr>
            <a:r>
              <a:rPr lang="en-US" sz="2800" dirty="0" smtClean="0"/>
              <a:t>Washington State University</a:t>
            </a:r>
            <a:endParaRPr lang="en-US" sz="2800" dirty="0"/>
          </a:p>
        </p:txBody>
      </p:sp>
      <p:sp>
        <p:nvSpPr>
          <p:cNvPr id="8" name="Title 2"/>
          <p:cNvSpPr txBox="1">
            <a:spLocks/>
          </p:cNvSpPr>
          <p:nvPr/>
        </p:nvSpPr>
        <p:spPr bwMode="auto">
          <a:xfrm>
            <a:off x="894721" y="3597458"/>
            <a:ext cx="748727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Lecture 7: Imputation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5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10234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 case of inbred with alleles A or B, the frequency of A is f(A). If x has uniform distribution U(0,1), then missing allele N can be imputed as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Stochastic imputation with allele frequency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962638"/>
              </p:ext>
            </p:extLst>
          </p:nvPr>
        </p:nvGraphicFramePr>
        <p:xfrm>
          <a:off x="871538" y="4030336"/>
          <a:ext cx="781526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Document" r:id="rId3" imgW="5486400" imgH="342900" progId="Word.Document.12">
                  <p:embed/>
                </p:oleObj>
              </mc:Choice>
              <mc:Fallback>
                <p:oleObj name="Document" r:id="rId3" imgW="5486400" imgH="342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1538" y="4030336"/>
                        <a:ext cx="7815262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228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Implication of stochastic imputation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" y="1533465"/>
            <a:ext cx="89535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E3E3E"/>
                </a:solidFill>
                <a:latin typeface="Candara" charset="0"/>
              </a:rPr>
              <a:t>#Define </a:t>
            </a:r>
            <a:r>
              <a:rPr lang="en-US" sz="2000" dirty="0" err="1">
                <a:solidFill>
                  <a:srgbClr val="3E3E3E"/>
                </a:solidFill>
                <a:latin typeface="Candara" charset="0"/>
              </a:rPr>
              <a:t>StochasticImpute</a:t>
            </a:r>
            <a:r>
              <a:rPr lang="en-US" sz="2000" dirty="0">
                <a:solidFill>
                  <a:srgbClr val="3E3E3E"/>
                </a:solidFill>
                <a:latin typeface="Candara" charset="0"/>
              </a:rPr>
              <a:t> </a:t>
            </a:r>
            <a:r>
              <a:rPr lang="en-US" sz="2000" dirty="0" err="1">
                <a:solidFill>
                  <a:srgbClr val="3E3E3E"/>
                </a:solidFill>
                <a:latin typeface="Candara" charset="0"/>
              </a:rPr>
              <a:t>funciton</a:t>
            </a:r>
            <a:endParaRPr lang="en-US" sz="2000" dirty="0">
              <a:solidFill>
                <a:srgbClr val="3E3E3E"/>
              </a:solidFill>
              <a:latin typeface="Candara" charset="0"/>
            </a:endParaRPr>
          </a:p>
          <a:p>
            <a:r>
              <a:rPr lang="en-US" sz="2000" dirty="0" err="1" smtClean="0">
                <a:solidFill>
                  <a:srgbClr val="FF0000"/>
                </a:solidFill>
                <a:latin typeface="Candara" charset="0"/>
              </a:rPr>
              <a:t>StochasticImpute</a:t>
            </a:r>
            <a:r>
              <a:rPr lang="en-US" sz="2000" dirty="0" smtClean="0">
                <a:solidFill>
                  <a:srgbClr val="FF0000"/>
                </a:solidFill>
                <a:latin typeface="Candara" charset="0"/>
              </a:rPr>
              <a:t> </a:t>
            </a:r>
            <a:r>
              <a:rPr lang="en-US" sz="2000" dirty="0" smtClean="0">
                <a:solidFill>
                  <a:srgbClr val="060087"/>
                </a:solidFill>
                <a:latin typeface="Candara" charset="0"/>
              </a:rPr>
              <a:t>= </a:t>
            </a:r>
            <a:r>
              <a:rPr lang="en-US" sz="2000" dirty="0" smtClean="0">
                <a:solidFill>
                  <a:srgbClr val="B5760C"/>
                </a:solidFill>
                <a:latin typeface="Candara" charset="0"/>
              </a:rPr>
              <a:t>function</a:t>
            </a:r>
            <a:r>
              <a:rPr lang="en-US" sz="2000" dirty="0" smtClean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latin typeface="Candara" charset="0"/>
              </a:rPr>
              <a:t>n</a:t>
            </a:r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sz="2000" dirty="0" err="1">
                <a:solidFill>
                  <a:srgbClr val="060087"/>
                </a:solidFill>
                <a:latin typeface="Candara" charset="0"/>
              </a:rPr>
              <a:t>nrow</a:t>
            </a:r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andara" charset="0"/>
              </a:rPr>
              <a:t>m</a:t>
            </a:r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sz="2000" dirty="0" err="1">
                <a:solidFill>
                  <a:srgbClr val="060087"/>
                </a:solidFill>
                <a:latin typeface="Candara" charset="0"/>
              </a:rPr>
              <a:t>ncol</a:t>
            </a:r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andara" charset="0"/>
              </a:rPr>
              <a:t>fn</a:t>
            </a:r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sz="2000" dirty="0" err="1">
                <a:solidFill>
                  <a:srgbClr val="060087"/>
                </a:solidFill>
                <a:latin typeface="Candara" charset="0"/>
              </a:rPr>
              <a:t>colSums</a:t>
            </a:r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en-US" sz="2000" dirty="0" smtClean="0">
                <a:solidFill>
                  <a:srgbClr val="060087"/>
                </a:solidFill>
                <a:latin typeface="Candara" charset="0"/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  <a:latin typeface="Candara" charset="0"/>
              </a:rPr>
              <a:t>na.rm</a:t>
            </a:r>
            <a:r>
              <a:rPr lang="en-US" sz="2000" dirty="0" smtClean="0">
                <a:solidFill>
                  <a:srgbClr val="FF0000"/>
                </a:solidFill>
                <a:latin typeface="Candara" charset="0"/>
              </a:rPr>
              <a:t>=T</a:t>
            </a:r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) #</a:t>
            </a:r>
            <a:r>
              <a:rPr lang="en-US" sz="2000" dirty="0" smtClean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ndara" charset="0"/>
              </a:rPr>
              <a:t>sum</a:t>
            </a:r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ndara" charset="0"/>
              </a:rPr>
              <a:t>of</a:t>
            </a:r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ndara" charset="0"/>
              </a:rPr>
              <a:t>genotypes</a:t>
            </a:r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ndara" charset="0"/>
              </a:rPr>
              <a:t>for</a:t>
            </a:r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ndara" charset="0"/>
              </a:rPr>
              <a:t>all</a:t>
            </a:r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ndara" charset="0"/>
              </a:rPr>
              <a:t>individuals</a:t>
            </a:r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andara" charset="0"/>
              </a:rPr>
              <a:t>fc</a:t>
            </a:r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sz="2000" dirty="0" err="1">
                <a:solidFill>
                  <a:srgbClr val="060087"/>
                </a:solidFill>
                <a:latin typeface="Candara" charset="0"/>
              </a:rPr>
              <a:t>colSums</a:t>
            </a:r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andara" charset="0"/>
              </a:rPr>
              <a:t>floor(X/3+1)</a:t>
            </a:r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en-US" sz="2000" dirty="0" err="1">
                <a:solidFill>
                  <a:srgbClr val="000000"/>
                </a:solidFill>
                <a:latin typeface="Candara" charset="0"/>
              </a:rPr>
              <a:t>na.rm</a:t>
            </a:r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sz="2000" dirty="0">
                <a:solidFill>
                  <a:srgbClr val="B5760C"/>
                </a:solidFill>
                <a:latin typeface="Candara" charset="0"/>
              </a:rPr>
              <a:t>T</a:t>
            </a:r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) </a:t>
            </a:r>
            <a:r>
              <a:rPr lang="en-US" sz="2000" dirty="0">
                <a:solidFill>
                  <a:srgbClr val="3E3E3E"/>
                </a:solidFill>
                <a:latin typeface="Candara" charset="0"/>
              </a:rPr>
              <a:t>#count number of non missing individuals</a:t>
            </a:r>
          </a:p>
          <a:p>
            <a:r>
              <a:rPr lang="en-US" sz="2000" dirty="0">
                <a:solidFill>
                  <a:srgbClr val="000000"/>
                </a:solidFill>
                <a:latin typeface="Candara" charset="0"/>
              </a:rPr>
              <a:t>fa</a:t>
            </a:r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sz="2000" dirty="0" err="1">
                <a:solidFill>
                  <a:srgbClr val="000000"/>
                </a:solidFill>
                <a:latin typeface="Candara" charset="0"/>
              </a:rPr>
              <a:t>fn</a:t>
            </a:r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/(</a:t>
            </a:r>
            <a:r>
              <a:rPr lang="en-US" sz="2000" dirty="0">
                <a:solidFill>
                  <a:srgbClr val="0B4213"/>
                </a:solidFill>
                <a:latin typeface="Candara" charset="0"/>
              </a:rPr>
              <a:t>2</a:t>
            </a:r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andara" charset="0"/>
              </a:rPr>
              <a:t>fc</a:t>
            </a:r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) </a:t>
            </a:r>
            <a:r>
              <a:rPr lang="en-US" sz="2000" dirty="0">
                <a:solidFill>
                  <a:srgbClr val="3E3E3E"/>
                </a:solidFill>
                <a:latin typeface="Candara" charset="0"/>
              </a:rPr>
              <a:t>#Frequency of allele "2"</a:t>
            </a:r>
          </a:p>
          <a:p>
            <a:r>
              <a:rPr lang="it-IT" sz="2000" dirty="0">
                <a:solidFill>
                  <a:srgbClr val="B5760C"/>
                </a:solidFill>
                <a:latin typeface="Candara" charset="0"/>
              </a:rPr>
              <a:t>for</a:t>
            </a:r>
            <a:r>
              <a:rPr lang="it-IT" sz="2000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it-IT" sz="2000" dirty="0">
                <a:solidFill>
                  <a:srgbClr val="000000"/>
                </a:solidFill>
                <a:latin typeface="Candara" charset="0"/>
              </a:rPr>
              <a:t>i</a:t>
            </a:r>
            <a:r>
              <a:rPr lang="it-IT" sz="2000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it-IT" sz="2000" dirty="0">
                <a:solidFill>
                  <a:srgbClr val="B5760C"/>
                </a:solidFill>
                <a:latin typeface="Candara" charset="0"/>
              </a:rPr>
              <a:t>in</a:t>
            </a:r>
            <a:r>
              <a:rPr lang="it-IT" sz="2000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it-IT" sz="2000" dirty="0">
                <a:solidFill>
                  <a:srgbClr val="0B4213"/>
                </a:solidFill>
                <a:latin typeface="Candara" charset="0"/>
              </a:rPr>
              <a:t>1</a:t>
            </a:r>
            <a:r>
              <a:rPr lang="it-IT" sz="2000" dirty="0">
                <a:solidFill>
                  <a:srgbClr val="060087"/>
                </a:solidFill>
                <a:latin typeface="Candara" charset="0"/>
              </a:rPr>
              <a:t>:</a:t>
            </a:r>
            <a:r>
              <a:rPr lang="it-IT" sz="2000" dirty="0">
                <a:solidFill>
                  <a:srgbClr val="000000"/>
                </a:solidFill>
                <a:latin typeface="Candara" charset="0"/>
              </a:rPr>
              <a:t>m</a:t>
            </a:r>
            <a:r>
              <a:rPr lang="it-IT" sz="2000" dirty="0">
                <a:solidFill>
                  <a:srgbClr val="060087"/>
                </a:solidFill>
                <a:latin typeface="Candara" charset="0"/>
              </a:rPr>
              <a:t>){</a:t>
            </a:r>
          </a:p>
          <a:p>
            <a:r>
              <a:rPr lang="it-IT" sz="2000" dirty="0">
                <a:solidFill>
                  <a:srgbClr val="060087"/>
                </a:solidFill>
                <a:latin typeface="Candara" charset="0"/>
              </a:rPr>
              <a:t>	</a:t>
            </a:r>
            <a:r>
              <a:rPr lang="it-IT" sz="2000" dirty="0" err="1">
                <a:solidFill>
                  <a:srgbClr val="000000"/>
                </a:solidFill>
                <a:latin typeface="Candara" charset="0"/>
              </a:rPr>
              <a:t>index.a</a:t>
            </a:r>
            <a:r>
              <a:rPr lang="it-IT" sz="20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it-IT" sz="2000" dirty="0" err="1">
                <a:solidFill>
                  <a:srgbClr val="060087"/>
                </a:solidFill>
                <a:latin typeface="Candara" charset="0"/>
              </a:rPr>
              <a:t>runif</a:t>
            </a:r>
            <a:r>
              <a:rPr lang="it-IT" sz="2000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it-IT" sz="2000" dirty="0" err="1">
                <a:solidFill>
                  <a:srgbClr val="000000"/>
                </a:solidFill>
                <a:latin typeface="Candara" charset="0"/>
              </a:rPr>
              <a:t>n</a:t>
            </a:r>
            <a:r>
              <a:rPr lang="it-IT" sz="2000" dirty="0">
                <a:solidFill>
                  <a:srgbClr val="060087"/>
                </a:solidFill>
                <a:latin typeface="Candara" charset="0"/>
              </a:rPr>
              <a:t>)&lt;</a:t>
            </a:r>
            <a:r>
              <a:rPr lang="it-IT" sz="2000" dirty="0">
                <a:solidFill>
                  <a:srgbClr val="000000"/>
                </a:solidFill>
                <a:latin typeface="Candara" charset="0"/>
              </a:rPr>
              <a:t>fa</a:t>
            </a:r>
            <a:r>
              <a:rPr lang="it-IT" sz="2000" dirty="0">
                <a:solidFill>
                  <a:srgbClr val="060087"/>
                </a:solidFill>
                <a:latin typeface="Candara" charset="0"/>
              </a:rPr>
              <a:t>[</a:t>
            </a:r>
            <a:r>
              <a:rPr lang="it-IT" sz="2000" dirty="0">
                <a:solidFill>
                  <a:srgbClr val="000000"/>
                </a:solidFill>
                <a:latin typeface="Candara" charset="0"/>
              </a:rPr>
              <a:t>i</a:t>
            </a:r>
            <a:r>
              <a:rPr lang="it-IT" sz="2000" dirty="0">
                <a:solidFill>
                  <a:srgbClr val="060087"/>
                </a:solidFill>
                <a:latin typeface="Candara" charset="0"/>
              </a:rPr>
              <a:t>]</a:t>
            </a:r>
          </a:p>
          <a:p>
            <a:r>
              <a:rPr lang="it-IT" sz="2000" dirty="0">
                <a:solidFill>
                  <a:srgbClr val="060087"/>
                </a:solidFill>
                <a:latin typeface="Candara" charset="0"/>
              </a:rPr>
              <a:t>	</a:t>
            </a:r>
            <a:r>
              <a:rPr lang="it-IT" sz="2000" dirty="0" err="1">
                <a:solidFill>
                  <a:srgbClr val="000000"/>
                </a:solidFill>
                <a:latin typeface="Candara" charset="0"/>
              </a:rPr>
              <a:t>index.na</a:t>
            </a:r>
            <a:r>
              <a:rPr lang="it-IT" sz="20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it-IT" sz="2000" dirty="0" err="1">
                <a:solidFill>
                  <a:srgbClr val="FF0000"/>
                </a:solidFill>
                <a:latin typeface="Candara" charset="0"/>
              </a:rPr>
              <a:t>is.na</a:t>
            </a:r>
            <a:r>
              <a:rPr lang="it-IT" sz="2000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it-IT" sz="2000" dirty="0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it-IT" sz="2000" dirty="0">
                <a:solidFill>
                  <a:srgbClr val="060087"/>
                </a:solidFill>
                <a:latin typeface="Candara" charset="0"/>
              </a:rPr>
              <a:t>[,</a:t>
            </a:r>
            <a:r>
              <a:rPr lang="it-IT" sz="2000" dirty="0">
                <a:solidFill>
                  <a:srgbClr val="000000"/>
                </a:solidFill>
                <a:latin typeface="Candara" charset="0"/>
              </a:rPr>
              <a:t>i</a:t>
            </a:r>
            <a:r>
              <a:rPr lang="it-IT" sz="2000" dirty="0">
                <a:solidFill>
                  <a:srgbClr val="060087"/>
                </a:solidFill>
                <a:latin typeface="Candara" charset="0"/>
              </a:rPr>
              <a:t>])</a:t>
            </a:r>
          </a:p>
          <a:p>
            <a:r>
              <a:rPr lang="it-IT" sz="2000" dirty="0">
                <a:solidFill>
                  <a:srgbClr val="060087"/>
                </a:solidFill>
                <a:latin typeface="Candara" charset="0"/>
              </a:rPr>
              <a:t>	</a:t>
            </a:r>
            <a:r>
              <a:rPr lang="it-IT" sz="2000" dirty="0" smtClean="0">
                <a:solidFill>
                  <a:srgbClr val="000000"/>
                </a:solidFill>
                <a:latin typeface="Candara" charset="0"/>
              </a:rPr>
              <a:t>index.m2</a:t>
            </a:r>
            <a:r>
              <a:rPr lang="it-IT" sz="2000" dirty="0" smtClean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it-IT" sz="2000" dirty="0" err="1" smtClean="0">
                <a:solidFill>
                  <a:srgbClr val="000000"/>
                </a:solidFill>
                <a:latin typeface="Candara" charset="0"/>
              </a:rPr>
              <a:t>index.a</a:t>
            </a:r>
            <a:r>
              <a:rPr lang="it-IT" sz="2000" dirty="0" smtClean="0">
                <a:solidFill>
                  <a:srgbClr val="000000"/>
                </a:solidFill>
                <a:latin typeface="Candara" charset="0"/>
              </a:rPr>
              <a:t>  </a:t>
            </a:r>
            <a:r>
              <a:rPr lang="it-IT" sz="2000" dirty="0" smtClean="0">
                <a:solidFill>
                  <a:srgbClr val="FF0000"/>
                </a:solidFill>
                <a:latin typeface="Candara" charset="0"/>
              </a:rPr>
              <a:t>&amp;</a:t>
            </a:r>
            <a:r>
              <a:rPr lang="it-IT" sz="2000" dirty="0" smtClean="0">
                <a:solidFill>
                  <a:srgbClr val="060087"/>
                </a:solidFill>
                <a:latin typeface="Candara" charset="0"/>
              </a:rPr>
              <a:t>  </a:t>
            </a:r>
            <a:r>
              <a:rPr lang="it-IT" sz="2000" dirty="0" err="1" smtClean="0">
                <a:solidFill>
                  <a:srgbClr val="000000"/>
                </a:solidFill>
                <a:latin typeface="Candara" charset="0"/>
              </a:rPr>
              <a:t>index.na</a:t>
            </a:r>
            <a:endParaRPr lang="it-IT" sz="2000" dirty="0">
              <a:solidFill>
                <a:srgbClr val="060087"/>
              </a:solidFill>
              <a:latin typeface="Candara" charset="0"/>
            </a:endParaRPr>
          </a:p>
          <a:p>
            <a:r>
              <a:rPr lang="it-IT" sz="2000" dirty="0">
                <a:solidFill>
                  <a:srgbClr val="060087"/>
                </a:solidFill>
                <a:latin typeface="Candara" charset="0"/>
              </a:rPr>
              <a:t>	</a:t>
            </a:r>
            <a:r>
              <a:rPr lang="it-IT" sz="2000" dirty="0">
                <a:solidFill>
                  <a:srgbClr val="000000"/>
                </a:solidFill>
                <a:latin typeface="Candara" charset="0"/>
              </a:rPr>
              <a:t>index.m0</a:t>
            </a:r>
            <a:r>
              <a:rPr lang="it-IT" sz="20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it-IT" sz="2000" dirty="0">
                <a:solidFill>
                  <a:srgbClr val="FF0000"/>
                </a:solidFill>
                <a:latin typeface="Candara" charset="0"/>
              </a:rPr>
              <a:t>!</a:t>
            </a:r>
            <a:r>
              <a:rPr lang="it-IT" sz="2000" dirty="0" err="1" smtClean="0">
                <a:solidFill>
                  <a:srgbClr val="000000"/>
                </a:solidFill>
                <a:latin typeface="Candara" charset="0"/>
              </a:rPr>
              <a:t>index.a</a:t>
            </a:r>
            <a:r>
              <a:rPr lang="it-IT" sz="2000" dirty="0" smtClean="0">
                <a:solidFill>
                  <a:srgbClr val="000000"/>
                </a:solidFill>
                <a:latin typeface="Candara" charset="0"/>
              </a:rPr>
              <a:t>  </a:t>
            </a:r>
            <a:r>
              <a:rPr lang="it-IT" sz="2000" dirty="0" smtClean="0">
                <a:solidFill>
                  <a:srgbClr val="FF0000"/>
                </a:solidFill>
                <a:latin typeface="Candara" charset="0"/>
              </a:rPr>
              <a:t>&amp;</a:t>
            </a:r>
            <a:r>
              <a:rPr lang="it-IT" sz="2000" dirty="0" smtClean="0">
                <a:solidFill>
                  <a:srgbClr val="060087"/>
                </a:solidFill>
                <a:latin typeface="Candara" charset="0"/>
              </a:rPr>
              <a:t>  </a:t>
            </a:r>
            <a:r>
              <a:rPr lang="it-IT" sz="2000" dirty="0" err="1" smtClean="0">
                <a:solidFill>
                  <a:srgbClr val="000000"/>
                </a:solidFill>
                <a:latin typeface="Candara" charset="0"/>
              </a:rPr>
              <a:t>index.na</a:t>
            </a:r>
            <a:endParaRPr lang="it-IT" sz="2000" dirty="0">
              <a:solidFill>
                <a:srgbClr val="060087"/>
              </a:solidFill>
              <a:latin typeface="Candara" charset="0"/>
            </a:endParaRPr>
          </a:p>
          <a:p>
            <a:r>
              <a:rPr lang="pt-BR" sz="2000" dirty="0">
                <a:solidFill>
                  <a:srgbClr val="060087"/>
                </a:solidFill>
                <a:latin typeface="Candara" charset="0"/>
              </a:rPr>
              <a:t>	</a:t>
            </a:r>
            <a:r>
              <a:rPr lang="pt-BR" sz="2000" dirty="0" err="1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pt-BR" sz="2000" dirty="0">
                <a:solidFill>
                  <a:srgbClr val="060087"/>
                </a:solidFill>
                <a:latin typeface="Candara" charset="0"/>
              </a:rPr>
              <a:t>[</a:t>
            </a:r>
            <a:r>
              <a:rPr lang="pt-BR" sz="2000" dirty="0">
                <a:solidFill>
                  <a:srgbClr val="000000"/>
                </a:solidFill>
                <a:latin typeface="Candara" charset="0"/>
              </a:rPr>
              <a:t>index.m2</a:t>
            </a:r>
            <a:r>
              <a:rPr lang="pt-BR" sz="2000" dirty="0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pt-BR" sz="2000" dirty="0">
                <a:solidFill>
                  <a:srgbClr val="000000"/>
                </a:solidFill>
                <a:latin typeface="Candara" charset="0"/>
              </a:rPr>
              <a:t>i</a:t>
            </a:r>
            <a:r>
              <a:rPr lang="pt-BR" sz="2000" dirty="0" smtClean="0">
                <a:solidFill>
                  <a:srgbClr val="060087"/>
                </a:solidFill>
                <a:latin typeface="Candara" charset="0"/>
              </a:rPr>
              <a:t>]=</a:t>
            </a:r>
            <a:r>
              <a:rPr lang="pt-BR" sz="2000" dirty="0" smtClean="0">
                <a:solidFill>
                  <a:srgbClr val="0B4213"/>
                </a:solidFill>
                <a:latin typeface="Candara" charset="0"/>
              </a:rPr>
              <a:t>2</a:t>
            </a:r>
            <a:endParaRPr lang="pt-BR" sz="2000" dirty="0">
              <a:solidFill>
                <a:srgbClr val="060087"/>
              </a:solidFill>
              <a:latin typeface="Candara" charset="0"/>
            </a:endParaRPr>
          </a:p>
          <a:p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andara" charset="0"/>
              </a:rPr>
              <a:t>index.m0</a:t>
            </a:r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andara" charset="0"/>
              </a:rPr>
              <a:t>i</a:t>
            </a:r>
            <a:r>
              <a:rPr lang="en-US" sz="2000" dirty="0" smtClean="0">
                <a:solidFill>
                  <a:srgbClr val="060087"/>
                </a:solidFill>
                <a:latin typeface="Candara" charset="0"/>
              </a:rPr>
              <a:t>]=</a:t>
            </a:r>
            <a:r>
              <a:rPr lang="en-US" sz="2000" dirty="0" smtClean="0">
                <a:solidFill>
                  <a:srgbClr val="0B4213"/>
                </a:solidFill>
                <a:latin typeface="Candara" charset="0"/>
              </a:rPr>
              <a:t>0</a:t>
            </a:r>
            <a:endParaRPr lang="en-US" sz="2000" dirty="0">
              <a:solidFill>
                <a:srgbClr val="060087"/>
              </a:solidFill>
              <a:latin typeface="Candara" charset="0"/>
            </a:endParaRPr>
          </a:p>
          <a:p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}</a:t>
            </a:r>
          </a:p>
          <a:p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return(</a:t>
            </a:r>
            <a:r>
              <a:rPr lang="en-US" sz="2000" dirty="0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)}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98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Randomly set a proportion of known data as missing</a:t>
            </a:r>
          </a:p>
          <a:p>
            <a:r>
              <a:rPr lang="en-US" dirty="0" smtClean="0"/>
              <a:t>Impute the artificial missing</a:t>
            </a:r>
          </a:p>
          <a:p>
            <a:r>
              <a:rPr lang="en-US" dirty="0" smtClean="0"/>
              <a:t>Compare the imputed and original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imputation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4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499" y="2277745"/>
            <a:ext cx="86274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E3E3E"/>
                </a:solidFill>
                <a:latin typeface="Candara" charset="0"/>
              </a:rPr>
              <a:t>#Import data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andara" charset="0"/>
              </a:rPr>
              <a:t>myGD</a:t>
            </a:r>
            <a:r>
              <a:rPr lang="en-US" dirty="0" smtClean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 err="1" smtClean="0">
                <a:solidFill>
                  <a:srgbClr val="060087"/>
                </a:solidFill>
                <a:latin typeface="Candara" charset="0"/>
              </a:rPr>
              <a:t>read.table</a:t>
            </a:r>
            <a:r>
              <a:rPr lang="en-US" dirty="0" smtClean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andara" charset="0"/>
              </a:rPr>
              <a:t>file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>
                <a:solidFill>
                  <a:srgbClr val="9E0003"/>
                </a:solidFill>
                <a:latin typeface="Candara" charset="0"/>
              </a:rPr>
              <a:t>"http://</a:t>
            </a:r>
            <a:r>
              <a:rPr lang="en-US" dirty="0" err="1">
                <a:solidFill>
                  <a:srgbClr val="9E0003"/>
                </a:solidFill>
                <a:latin typeface="Candara" charset="0"/>
              </a:rPr>
              <a:t>zzlab.net</a:t>
            </a:r>
            <a:r>
              <a:rPr lang="en-US" dirty="0">
                <a:solidFill>
                  <a:srgbClr val="9E0003"/>
                </a:solidFill>
                <a:latin typeface="Candara" charset="0"/>
              </a:rPr>
              <a:t>/GAPIT/data/</a:t>
            </a:r>
            <a:r>
              <a:rPr lang="en-US" dirty="0" err="1">
                <a:solidFill>
                  <a:srgbClr val="9E0003"/>
                </a:solidFill>
                <a:latin typeface="Candara" charset="0"/>
              </a:rPr>
              <a:t>mdp_numeric.txt"</a:t>
            </a:r>
            <a:r>
              <a:rPr lang="en-US" dirty="0" err="1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head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>
                <a:solidFill>
                  <a:srgbClr val="B5760C"/>
                </a:solidFill>
                <a:latin typeface="Candara" charset="0"/>
              </a:rPr>
              <a:t>T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Candara" charset="0"/>
            </a:endParaRPr>
          </a:p>
          <a:p>
            <a:r>
              <a:rPr lang="en-US" dirty="0" err="1" smtClean="0">
                <a:latin typeface="Candara" charset="0"/>
              </a:rPr>
              <a:t>X.raw</a:t>
            </a:r>
            <a:r>
              <a:rPr lang="en-US" dirty="0" smtClean="0">
                <a:latin typeface="Candara" charset="0"/>
              </a:rPr>
              <a:t>=</a:t>
            </a:r>
            <a:r>
              <a:rPr lang="en-US" dirty="0" err="1" smtClean="0">
                <a:latin typeface="Candara" charset="0"/>
              </a:rPr>
              <a:t>myGD</a:t>
            </a:r>
            <a:r>
              <a:rPr lang="en-US" dirty="0">
                <a:latin typeface="Candara" charset="0"/>
              </a:rPr>
              <a:t>[,-1</a:t>
            </a:r>
            <a:r>
              <a:rPr lang="en-US" dirty="0" smtClean="0">
                <a:latin typeface="Candara" charset="0"/>
              </a:rPr>
              <a:t>] </a:t>
            </a:r>
            <a:r>
              <a:rPr lang="en-US" dirty="0" smtClean="0">
                <a:solidFill>
                  <a:schemeClr val="accent2"/>
                </a:solidFill>
                <a:latin typeface="Candara" charset="0"/>
              </a:rPr>
              <a:t>#keep as original for comparison </a:t>
            </a:r>
            <a:endParaRPr lang="en-US" dirty="0">
              <a:solidFill>
                <a:schemeClr val="accent2"/>
              </a:solidFill>
              <a:latin typeface="Candara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en-US" dirty="0" smtClean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latin typeface="Candara" charset="0"/>
              </a:rPr>
              <a:t>X.raw</a:t>
            </a:r>
            <a:r>
              <a:rPr lang="en-US" dirty="0" smtClean="0">
                <a:solidFill>
                  <a:srgbClr val="000000"/>
                </a:solidFill>
                <a:latin typeface="Candara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andara" charset="0"/>
              </a:rPr>
              <a:t># Create a new variable than may be changed later</a:t>
            </a:r>
            <a:endParaRPr lang="en-US" dirty="0">
              <a:solidFill>
                <a:schemeClr val="accent2"/>
              </a:solidFill>
              <a:latin typeface="Candar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53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of uniform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371600"/>
            <a:ext cx="5486400" cy="5486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7720" y="3266015"/>
            <a:ext cx="41429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E3E3E"/>
                </a:solidFill>
                <a:latin typeface="Candara" charset="0"/>
              </a:rPr>
              <a:t>#</a:t>
            </a:r>
            <a:r>
              <a:rPr lang="en-US" dirty="0">
                <a:solidFill>
                  <a:srgbClr val="3E3E3E"/>
                </a:solidFill>
                <a:latin typeface="Candara" charset="0"/>
              </a:rPr>
              <a:t>Set missing values</a:t>
            </a:r>
          </a:p>
          <a:p>
            <a:r>
              <a:rPr lang="en-US" dirty="0" smtClean="0">
                <a:solidFill>
                  <a:srgbClr val="000000"/>
                </a:solidFill>
                <a:latin typeface="Candara" charset="0"/>
              </a:rPr>
              <a:t>n</a:t>
            </a:r>
            <a:r>
              <a:rPr lang="en-US" dirty="0" smtClean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 err="1" smtClean="0">
                <a:solidFill>
                  <a:srgbClr val="060087"/>
                </a:solidFill>
                <a:latin typeface="Candara" charset="0"/>
              </a:rPr>
              <a:t>nrow</a:t>
            </a:r>
            <a:r>
              <a:rPr lang="en-US" dirty="0" smtClean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andara" charset="0"/>
              </a:rPr>
              <a:t>m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 err="1">
                <a:solidFill>
                  <a:srgbClr val="060087"/>
                </a:solidFill>
                <a:latin typeface="Candara" charset="0"/>
              </a:rPr>
              <a:t>ncol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andara" charset="0"/>
              </a:rPr>
              <a:t>dp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m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n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en-US" dirty="0">
                <a:solidFill>
                  <a:srgbClr val="3E3E3E"/>
                </a:solidFill>
                <a:latin typeface="Candara" charset="0"/>
              </a:rPr>
              <a:t>#total data points</a:t>
            </a:r>
          </a:p>
          <a:p>
            <a:r>
              <a:rPr lang="en-US" dirty="0" err="1">
                <a:solidFill>
                  <a:srgbClr val="000000"/>
                </a:solidFill>
                <a:latin typeface="Candara" charset="0"/>
              </a:rPr>
              <a:t>uv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 err="1">
                <a:solidFill>
                  <a:srgbClr val="060087"/>
                </a:solidFill>
                <a:latin typeface="Candara" charset="0"/>
              </a:rPr>
              <a:t>runif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dp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dirty="0" err="1">
                <a:solidFill>
                  <a:srgbClr val="060087"/>
                </a:solidFill>
                <a:latin typeface="Candara" charset="0"/>
              </a:rPr>
              <a:t>hist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uv</a:t>
            </a:r>
            <a:r>
              <a:rPr lang="en-US" dirty="0" smtClean="0">
                <a:solidFill>
                  <a:srgbClr val="060087"/>
                </a:solidFill>
                <a:latin typeface="Candara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8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 simulation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2164279"/>
            <a:ext cx="32481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60087"/>
              </a:solidFill>
              <a:latin typeface="Candara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andara" charset="0"/>
              </a:rPr>
              <a:t>mr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.2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 </a:t>
            </a:r>
            <a:r>
              <a:rPr lang="en-US" dirty="0">
                <a:solidFill>
                  <a:srgbClr val="3E3E3E"/>
                </a:solidFill>
                <a:latin typeface="Candara" charset="0"/>
              </a:rPr>
              <a:t>#missing rate</a:t>
            </a:r>
          </a:p>
          <a:p>
            <a:r>
              <a:rPr lang="en-US" dirty="0" smtClean="0">
                <a:solidFill>
                  <a:srgbClr val="000000"/>
                </a:solidFill>
                <a:latin typeface="Candara" charset="0"/>
              </a:rPr>
              <a:t>missing</a:t>
            </a:r>
            <a:r>
              <a:rPr lang="en-US" dirty="0" smtClean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latin typeface="Candara" charset="0"/>
              </a:rPr>
              <a:t>uv</a:t>
            </a:r>
            <a:r>
              <a:rPr lang="en-US" dirty="0" smtClean="0">
                <a:solidFill>
                  <a:srgbClr val="060087"/>
                </a:solidFill>
                <a:latin typeface="Candara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latin typeface="Candara" charset="0"/>
              </a:rPr>
              <a:t>mr</a:t>
            </a:r>
            <a:endParaRPr lang="en-US" dirty="0">
              <a:solidFill>
                <a:srgbClr val="000000"/>
              </a:solidFill>
              <a:latin typeface="Candara" charset="0"/>
            </a:endParaRPr>
          </a:p>
          <a:p>
            <a:r>
              <a:rPr lang="en-US" dirty="0">
                <a:solidFill>
                  <a:srgbClr val="060087"/>
                </a:solidFill>
                <a:latin typeface="Candara" charset="0"/>
              </a:rPr>
              <a:t>length(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missing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andara" charset="0"/>
              </a:rPr>
              <a:t>missing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[</a:t>
            </a:r>
            <a:r>
              <a:rPr lang="en-US" dirty="0">
                <a:solidFill>
                  <a:srgbClr val="0B4213"/>
                </a:solidFill>
                <a:latin typeface="Candara" charset="0"/>
              </a:rPr>
              <a:t>1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:</a:t>
            </a:r>
            <a:r>
              <a:rPr lang="en-US" dirty="0">
                <a:solidFill>
                  <a:srgbClr val="0B4213"/>
                </a:solidFill>
                <a:latin typeface="Candara" charset="0"/>
              </a:rPr>
              <a:t>10</a:t>
            </a:r>
            <a:r>
              <a:rPr lang="en-US" dirty="0" smtClean="0">
                <a:solidFill>
                  <a:srgbClr val="060087"/>
                </a:solidFill>
                <a:latin typeface="Candara" charset="0"/>
              </a:rPr>
              <a:t>]</a:t>
            </a:r>
          </a:p>
          <a:p>
            <a:endParaRPr lang="en-US" dirty="0" smtClean="0">
              <a:solidFill>
                <a:srgbClr val="060087"/>
              </a:solidFill>
              <a:latin typeface="Candara" charset="0"/>
            </a:endParaRPr>
          </a:p>
          <a:p>
            <a:r>
              <a:rPr lang="en-US" dirty="0" smtClean="0">
                <a:solidFill>
                  <a:srgbClr val="060087"/>
                </a:solidFill>
                <a:latin typeface="Candara" charset="0"/>
              </a:rPr>
              <a:t>#Format indicator as matrix</a:t>
            </a:r>
            <a:endParaRPr lang="en-US" dirty="0">
              <a:solidFill>
                <a:srgbClr val="060087"/>
              </a:solidFill>
              <a:latin typeface="Candara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andara" charset="0"/>
              </a:rPr>
              <a:t>index.m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=matrix(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missing</a:t>
            </a:r>
            <a:r>
              <a:rPr lang="en-US" dirty="0" err="1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n</a:t>
            </a:r>
            <a:r>
              <a:rPr lang="en-US" dirty="0" err="1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m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dirty="0">
                <a:solidFill>
                  <a:srgbClr val="060087"/>
                </a:solidFill>
                <a:latin typeface="Candara" charset="0"/>
              </a:rPr>
              <a:t>dim(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index.m</a:t>
            </a:r>
            <a:r>
              <a:rPr lang="en-US" dirty="0" smtClean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endParaRPr lang="en-US" dirty="0">
              <a:solidFill>
                <a:srgbClr val="060087"/>
              </a:solidFill>
              <a:latin typeface="Candara" charset="0"/>
            </a:endParaRPr>
          </a:p>
          <a:p>
            <a:r>
              <a:rPr lang="en-US" dirty="0" smtClean="0">
                <a:solidFill>
                  <a:srgbClr val="060087"/>
                </a:solidFill>
                <a:latin typeface="Candara" charset="0"/>
              </a:rPr>
              <a:t>#Set missing values as NA</a:t>
            </a:r>
            <a:endParaRPr lang="en-US" dirty="0">
              <a:solidFill>
                <a:srgbClr val="060087"/>
              </a:solidFill>
              <a:latin typeface="Candar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index.m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]=</a:t>
            </a:r>
            <a:r>
              <a:rPr lang="en-US" dirty="0">
                <a:solidFill>
                  <a:srgbClr val="B5760C"/>
                </a:solidFill>
                <a:latin typeface="Candara" charset="0"/>
              </a:rPr>
              <a:t>NA</a:t>
            </a:r>
          </a:p>
          <a:p>
            <a:r>
              <a:rPr lang="en-US" dirty="0" err="1">
                <a:solidFill>
                  <a:srgbClr val="000000"/>
                </a:solidFill>
                <a:latin typeface="Candara" charset="0"/>
              </a:rPr>
              <a:t>X.raw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[</a:t>
            </a:r>
            <a:r>
              <a:rPr lang="en-US" dirty="0">
                <a:solidFill>
                  <a:srgbClr val="0B4213"/>
                </a:solidFill>
                <a:latin typeface="Candara" charset="0"/>
              </a:rPr>
              <a:t>1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:</a:t>
            </a:r>
            <a:r>
              <a:rPr lang="en-US" dirty="0">
                <a:solidFill>
                  <a:srgbClr val="0B4213"/>
                </a:solidFill>
                <a:latin typeface="Candara" charset="0"/>
              </a:rPr>
              <a:t>5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en-US" dirty="0">
                <a:solidFill>
                  <a:srgbClr val="0B4213"/>
                </a:solidFill>
                <a:latin typeface="Candara" charset="0"/>
              </a:rPr>
              <a:t>1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:</a:t>
            </a:r>
            <a:r>
              <a:rPr lang="en-US" dirty="0">
                <a:solidFill>
                  <a:srgbClr val="0B4213"/>
                </a:solidFill>
                <a:latin typeface="Candara" charset="0"/>
              </a:rPr>
              <a:t>5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]</a:t>
            </a:r>
          </a:p>
          <a:p>
            <a:r>
              <a:rPr lang="pt-BR" dirty="0" err="1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[</a:t>
            </a:r>
            <a:r>
              <a:rPr lang="pt-BR" dirty="0">
                <a:solidFill>
                  <a:srgbClr val="0B4213"/>
                </a:solidFill>
                <a:latin typeface="Candara" charset="0"/>
              </a:rPr>
              <a:t>1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:</a:t>
            </a:r>
            <a:r>
              <a:rPr lang="pt-BR" dirty="0">
                <a:solidFill>
                  <a:srgbClr val="0B4213"/>
                </a:solidFill>
                <a:latin typeface="Candara" charset="0"/>
              </a:rPr>
              <a:t>5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pt-BR" dirty="0">
                <a:solidFill>
                  <a:srgbClr val="0B4213"/>
                </a:solidFill>
                <a:latin typeface="Candara" charset="0"/>
              </a:rPr>
              <a:t>1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:</a:t>
            </a:r>
            <a:r>
              <a:rPr lang="pt-BR" dirty="0">
                <a:solidFill>
                  <a:srgbClr val="0B4213"/>
                </a:solidFill>
                <a:latin typeface="Candara" charset="0"/>
              </a:rPr>
              <a:t>5</a:t>
            </a:r>
            <a:r>
              <a:rPr lang="pt-BR" dirty="0">
                <a:solidFill>
                  <a:srgbClr val="060087"/>
                </a:solidFill>
                <a:latin typeface="Candara" charset="0"/>
              </a:rPr>
              <a:t>]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984" y="2530039"/>
            <a:ext cx="5369016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0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coefficient</a:t>
            </a:r>
          </a:p>
          <a:p>
            <a:r>
              <a:rPr lang="en-US" dirty="0" smtClean="0"/>
              <a:t>Proportion of match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wo types of imputation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6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calculation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1646" y="1591056"/>
            <a:ext cx="78407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#Impute </a:t>
            </a:r>
            <a:endParaRPr lang="en-US" sz="2400" dirty="0" smtClean="0"/>
          </a:p>
          <a:p>
            <a:r>
              <a:rPr lang="en-US" sz="2400" dirty="0" smtClean="0"/>
              <a:t>XI</a:t>
            </a:r>
            <a:r>
              <a:rPr lang="en-US" sz="2400" dirty="0"/>
              <a:t>= </a:t>
            </a:r>
            <a:r>
              <a:rPr lang="en-US" sz="2400" dirty="0" err="1"/>
              <a:t>StochasticImpute</a:t>
            </a:r>
            <a:r>
              <a:rPr lang="en-US" sz="2400" dirty="0"/>
              <a:t>(X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#Correlation</a:t>
            </a:r>
            <a:endParaRPr lang="en-US" sz="2400" dirty="0"/>
          </a:p>
          <a:p>
            <a:r>
              <a:rPr lang="en-US" sz="2400" dirty="0" err="1"/>
              <a:t>accuracy.r</a:t>
            </a:r>
            <a:r>
              <a:rPr lang="en-US" sz="2400" dirty="0"/>
              <a:t>=</a:t>
            </a:r>
            <a:r>
              <a:rPr lang="en-US" sz="2400" dirty="0" err="1"/>
              <a:t>cor</a:t>
            </a:r>
            <a:r>
              <a:rPr lang="en-US" sz="2400" dirty="0"/>
              <a:t>(</a:t>
            </a:r>
            <a:r>
              <a:rPr lang="en-US" sz="2400" dirty="0" err="1"/>
              <a:t>X.raw</a:t>
            </a:r>
            <a:r>
              <a:rPr lang="en-US" sz="2400" dirty="0"/>
              <a:t>[</a:t>
            </a:r>
            <a:r>
              <a:rPr lang="en-US" sz="2400" dirty="0" err="1"/>
              <a:t>index.m</a:t>
            </a:r>
            <a:r>
              <a:rPr lang="en-US" sz="2400" dirty="0"/>
              <a:t>], XI[</a:t>
            </a:r>
            <a:r>
              <a:rPr lang="en-US" sz="2400" dirty="0" err="1"/>
              <a:t>index.m</a:t>
            </a:r>
            <a:r>
              <a:rPr lang="en-US" sz="2400" dirty="0" smtClean="0"/>
              <a:t>])</a:t>
            </a:r>
          </a:p>
          <a:p>
            <a:r>
              <a:rPr lang="en-US" sz="2400" dirty="0" smtClean="0"/>
              <a:t>#Proportion of match</a:t>
            </a:r>
            <a:endParaRPr lang="en-US" sz="2400" dirty="0"/>
          </a:p>
          <a:p>
            <a:r>
              <a:rPr lang="en-US" sz="2400" dirty="0" err="1"/>
              <a:t>index.match</a:t>
            </a:r>
            <a:r>
              <a:rPr lang="en-US" sz="2400" dirty="0"/>
              <a:t>=</a:t>
            </a:r>
            <a:r>
              <a:rPr lang="en-US" sz="2400" dirty="0" err="1"/>
              <a:t>X.raw</a:t>
            </a:r>
            <a:r>
              <a:rPr lang="en-US" sz="2400" dirty="0"/>
              <a:t>==XI</a:t>
            </a:r>
          </a:p>
          <a:p>
            <a:r>
              <a:rPr lang="en-US" sz="2400" dirty="0" err="1"/>
              <a:t>index.mm</a:t>
            </a:r>
            <a:r>
              <a:rPr lang="en-US" sz="2400" dirty="0"/>
              <a:t>=</a:t>
            </a:r>
            <a:r>
              <a:rPr lang="en-US" sz="2400" dirty="0" err="1"/>
              <a:t>index.match&amp;index.m</a:t>
            </a:r>
            <a:endParaRPr lang="en-US" sz="2400" dirty="0"/>
          </a:p>
          <a:p>
            <a:r>
              <a:rPr lang="en-US" sz="2400" dirty="0" err="1"/>
              <a:t>accuracy.m</a:t>
            </a:r>
            <a:r>
              <a:rPr lang="en-US" sz="2400" dirty="0"/>
              <a:t>=length(X[</a:t>
            </a:r>
            <a:r>
              <a:rPr lang="en-US" sz="2400" dirty="0" err="1"/>
              <a:t>index.mm</a:t>
            </a:r>
            <a:r>
              <a:rPr lang="en-US" sz="2400" dirty="0"/>
              <a:t>])/length(X[</a:t>
            </a:r>
            <a:r>
              <a:rPr lang="en-US" sz="2400" dirty="0" err="1"/>
              <a:t>index.m</a:t>
            </a:r>
            <a:r>
              <a:rPr lang="en-US" sz="2400" dirty="0"/>
              <a:t>])</a:t>
            </a:r>
          </a:p>
          <a:p>
            <a:r>
              <a:rPr lang="en-US" sz="2400" dirty="0" err="1" smtClean="0"/>
              <a:t>accuracy.r</a:t>
            </a:r>
            <a:endParaRPr lang="en-US" sz="2400" dirty="0" smtClean="0"/>
          </a:p>
          <a:p>
            <a:r>
              <a:rPr lang="en-US" sz="2400" dirty="0" err="1" smtClean="0"/>
              <a:t>accuracy.m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5376708"/>
            <a:ext cx="1574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4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two type accuracy are correlated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5043" y="1779687"/>
            <a:ext cx="478403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200" dirty="0" smtClean="0">
                <a:solidFill>
                  <a:srgbClr val="000000"/>
                </a:solidFill>
                <a:latin typeface="Monaco" charset="0"/>
              </a:rPr>
              <a:t>nrep</a:t>
            </a:r>
            <a:r>
              <a:rPr lang="is-IS" sz="1200" dirty="0" smtClean="0">
                <a:solidFill>
                  <a:srgbClr val="060087"/>
                </a:solidFill>
                <a:latin typeface="Monaco" charset="0"/>
              </a:rPr>
              <a:t>=</a:t>
            </a:r>
            <a:r>
              <a:rPr lang="is-IS" sz="1200" dirty="0" smtClean="0">
                <a:solidFill>
                  <a:srgbClr val="0B4213"/>
                </a:solidFill>
                <a:latin typeface="Monaco" charset="0"/>
              </a:rPr>
              <a:t>100</a:t>
            </a:r>
            <a:endParaRPr lang="is-IS" sz="1200" dirty="0">
              <a:solidFill>
                <a:srgbClr val="3E3E3E"/>
              </a:solidFill>
              <a:latin typeface="Monaco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myimp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=replicate(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nrep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,{</a:t>
            </a:r>
            <a:endParaRPr lang="en-US" sz="1200" dirty="0">
              <a:solidFill>
                <a:srgbClr val="3E3E3E"/>
              </a:solidFill>
              <a:latin typeface="Monaco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uv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=</a:t>
            </a:r>
            <a:r>
              <a:rPr lang="en-US" sz="1200" dirty="0" err="1">
                <a:solidFill>
                  <a:srgbClr val="060087"/>
                </a:solidFill>
                <a:latin typeface="Monaco" charset="0"/>
              </a:rPr>
              <a:t>runif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dp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3E3E3E"/>
                </a:solidFill>
                <a:latin typeface="Monaco" charset="0"/>
              </a:rPr>
              <a:t>#</a:t>
            </a:r>
            <a:r>
              <a:rPr lang="en-US" sz="1200" dirty="0" err="1">
                <a:solidFill>
                  <a:srgbClr val="3E3E3E"/>
                </a:solidFill>
                <a:latin typeface="Monaco" charset="0"/>
              </a:rPr>
              <a:t>hist</a:t>
            </a:r>
            <a:r>
              <a:rPr lang="en-US" sz="1200" dirty="0">
                <a:solidFill>
                  <a:srgbClr val="3E3E3E"/>
                </a:solidFill>
                <a:latin typeface="Monaco" charset="0"/>
              </a:rPr>
              <a:t>(</a:t>
            </a:r>
            <a:r>
              <a:rPr lang="en-US" sz="1200" dirty="0" err="1">
                <a:solidFill>
                  <a:srgbClr val="3E3E3E"/>
                </a:solidFill>
                <a:latin typeface="Monaco" charset="0"/>
              </a:rPr>
              <a:t>uv</a:t>
            </a:r>
            <a:r>
              <a:rPr lang="en-US" sz="1200" dirty="0">
                <a:solidFill>
                  <a:srgbClr val="3E3E3E"/>
                </a:solidFill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missing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uv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mr</a:t>
            </a:r>
            <a:endParaRPr lang="en-US" sz="1200" dirty="0">
              <a:solidFill>
                <a:srgbClr val="060087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60087"/>
                </a:solidFill>
                <a:latin typeface="Monaco" charset="0"/>
              </a:rPr>
              <a:t>length(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missing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missing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[</a:t>
            </a:r>
            <a:r>
              <a:rPr lang="en-US" sz="1200" dirty="0">
                <a:solidFill>
                  <a:srgbClr val="0B4213"/>
                </a:solidFill>
                <a:latin typeface="Monaco" charset="0"/>
              </a:rPr>
              <a:t>1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:</a:t>
            </a:r>
            <a:r>
              <a:rPr lang="en-US" sz="1200" dirty="0">
                <a:solidFill>
                  <a:srgbClr val="0B4213"/>
                </a:solidFill>
                <a:latin typeface="Monaco" charset="0"/>
              </a:rPr>
              <a:t>10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]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index.m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=matrix(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missing</a:t>
            </a:r>
            <a:r>
              <a:rPr lang="en-US" sz="1200" dirty="0" err="1">
                <a:solidFill>
                  <a:srgbClr val="060087"/>
                </a:solidFill>
                <a:latin typeface="Monaco" charset="0"/>
              </a:rPr>
              <a:t>,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n</a:t>
            </a:r>
            <a:r>
              <a:rPr lang="en-US" sz="1200" dirty="0" err="1">
                <a:solidFill>
                  <a:srgbClr val="060087"/>
                </a:solidFill>
                <a:latin typeface="Monaco" charset="0"/>
              </a:rPr>
              <a:t>,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m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060087"/>
                </a:solidFill>
                <a:latin typeface="Monaco" charset="0"/>
              </a:rPr>
              <a:t>dim(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index.m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X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index.m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]=</a:t>
            </a:r>
            <a:r>
              <a:rPr lang="en-US" sz="1200" dirty="0">
                <a:solidFill>
                  <a:srgbClr val="B5760C"/>
                </a:solidFill>
                <a:latin typeface="Monaco" charset="0"/>
              </a:rPr>
              <a:t>NA</a:t>
            </a:r>
            <a:endParaRPr lang="en-US" sz="1200" dirty="0">
              <a:solidFill>
                <a:srgbClr val="060087"/>
              </a:solidFill>
              <a:latin typeface="Monaco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X.raw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[</a:t>
            </a:r>
            <a:r>
              <a:rPr lang="en-US" sz="1200" dirty="0">
                <a:solidFill>
                  <a:srgbClr val="0B4213"/>
                </a:solidFill>
                <a:latin typeface="Monaco" charset="0"/>
              </a:rPr>
              <a:t>1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:</a:t>
            </a:r>
            <a:r>
              <a:rPr lang="en-US" sz="1200" dirty="0">
                <a:solidFill>
                  <a:srgbClr val="0B4213"/>
                </a:solidFill>
                <a:latin typeface="Monaco" charset="0"/>
              </a:rPr>
              <a:t>5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,</a:t>
            </a:r>
            <a:r>
              <a:rPr lang="en-US" sz="1200" dirty="0">
                <a:solidFill>
                  <a:srgbClr val="0B4213"/>
                </a:solidFill>
                <a:latin typeface="Monaco" charset="0"/>
              </a:rPr>
              <a:t>1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:</a:t>
            </a:r>
            <a:r>
              <a:rPr lang="en-US" sz="1200" dirty="0">
                <a:solidFill>
                  <a:srgbClr val="0B4213"/>
                </a:solidFill>
                <a:latin typeface="Monaco" charset="0"/>
              </a:rPr>
              <a:t>5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]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Monaco" charset="0"/>
              </a:rPr>
              <a:t>X</a:t>
            </a:r>
            <a:r>
              <a:rPr lang="pt-BR" sz="1200" dirty="0">
                <a:solidFill>
                  <a:srgbClr val="060087"/>
                </a:solidFill>
                <a:latin typeface="Monaco" charset="0"/>
              </a:rPr>
              <a:t>[</a:t>
            </a:r>
            <a:r>
              <a:rPr lang="pt-BR" sz="1200" dirty="0">
                <a:solidFill>
                  <a:srgbClr val="0B4213"/>
                </a:solidFill>
                <a:latin typeface="Monaco" charset="0"/>
              </a:rPr>
              <a:t>1</a:t>
            </a:r>
            <a:r>
              <a:rPr lang="pt-BR" sz="1200" dirty="0">
                <a:solidFill>
                  <a:srgbClr val="060087"/>
                </a:solidFill>
                <a:latin typeface="Monaco" charset="0"/>
              </a:rPr>
              <a:t>:</a:t>
            </a:r>
            <a:r>
              <a:rPr lang="pt-BR" sz="1200" dirty="0">
                <a:solidFill>
                  <a:srgbClr val="0B4213"/>
                </a:solidFill>
                <a:latin typeface="Monaco" charset="0"/>
              </a:rPr>
              <a:t>5</a:t>
            </a:r>
            <a:r>
              <a:rPr lang="pt-BR" sz="1200" dirty="0">
                <a:solidFill>
                  <a:srgbClr val="060087"/>
                </a:solidFill>
                <a:latin typeface="Monaco" charset="0"/>
              </a:rPr>
              <a:t>,</a:t>
            </a:r>
            <a:r>
              <a:rPr lang="pt-BR" sz="1200" dirty="0">
                <a:solidFill>
                  <a:srgbClr val="0B4213"/>
                </a:solidFill>
                <a:latin typeface="Monaco" charset="0"/>
              </a:rPr>
              <a:t>1</a:t>
            </a:r>
            <a:r>
              <a:rPr lang="pt-BR" sz="1200" dirty="0">
                <a:solidFill>
                  <a:srgbClr val="060087"/>
                </a:solidFill>
                <a:latin typeface="Monaco" charset="0"/>
              </a:rPr>
              <a:t>:</a:t>
            </a:r>
            <a:r>
              <a:rPr lang="pt-BR" sz="1200" dirty="0">
                <a:solidFill>
                  <a:srgbClr val="0B4213"/>
                </a:solidFill>
                <a:latin typeface="Monaco" charset="0"/>
              </a:rPr>
              <a:t>5</a:t>
            </a:r>
            <a:r>
              <a:rPr lang="pt-BR" sz="1200" dirty="0">
                <a:solidFill>
                  <a:srgbClr val="060087"/>
                </a:solidFill>
                <a:latin typeface="Monaco" charset="0"/>
              </a:rPr>
              <a:t>]</a:t>
            </a:r>
          </a:p>
          <a:p>
            <a:endParaRPr lang="pt-BR" sz="1200" dirty="0">
              <a:solidFill>
                <a:srgbClr val="060087"/>
              </a:solidFill>
              <a:latin typeface="Monaco" charset="0"/>
            </a:endParaRPr>
          </a:p>
          <a:p>
            <a:r>
              <a:rPr lang="uk-UA" sz="1200" dirty="0" smtClean="0">
                <a:solidFill>
                  <a:srgbClr val="3E3E3E"/>
                </a:solidFill>
                <a:latin typeface="Monaco" charset="0"/>
              </a:rPr>
              <a:t>#=======================================</a:t>
            </a:r>
            <a:endParaRPr lang="uk-UA" sz="1200" dirty="0">
              <a:solidFill>
                <a:srgbClr val="3E3E3E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3E3E3E"/>
                </a:solidFill>
                <a:latin typeface="Monaco" charset="0"/>
              </a:rPr>
              <a:t>#Impute with </a:t>
            </a:r>
            <a:r>
              <a:rPr lang="en-US" sz="1200" dirty="0" err="1">
                <a:solidFill>
                  <a:srgbClr val="3E3E3E"/>
                </a:solidFill>
                <a:latin typeface="Monaco" charset="0"/>
              </a:rPr>
              <a:t>StochasticImpute</a:t>
            </a:r>
            <a:endParaRPr lang="en-US" sz="1200" dirty="0">
              <a:solidFill>
                <a:srgbClr val="3E3E3E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XI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= </a:t>
            </a:r>
            <a:r>
              <a:rPr lang="en-US" sz="1200" dirty="0" err="1">
                <a:solidFill>
                  <a:srgbClr val="060087"/>
                </a:solidFill>
                <a:latin typeface="Monaco" charset="0"/>
              </a:rPr>
              <a:t>StochasticImpute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X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)</a:t>
            </a:r>
          </a:p>
          <a:p>
            <a:endParaRPr lang="en-US" sz="1200" dirty="0">
              <a:solidFill>
                <a:srgbClr val="060087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3E3E3E"/>
                </a:solidFill>
                <a:latin typeface="Monaco" charset="0"/>
              </a:rPr>
              <a:t>#</a:t>
            </a:r>
            <a:r>
              <a:rPr lang="en-US" sz="1200" dirty="0" err="1">
                <a:solidFill>
                  <a:srgbClr val="3E3E3E"/>
                </a:solidFill>
                <a:latin typeface="Monaco" charset="0"/>
              </a:rPr>
              <a:t>Calcuate</a:t>
            </a:r>
            <a:r>
              <a:rPr lang="en-US" sz="1200" dirty="0">
                <a:solidFill>
                  <a:srgbClr val="3E3E3E"/>
                </a:solidFill>
                <a:latin typeface="Monaco" charset="0"/>
              </a:rPr>
              <a:t> accuracy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accuracy.r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=</a:t>
            </a:r>
            <a:r>
              <a:rPr lang="en-US" sz="1200" dirty="0" err="1">
                <a:solidFill>
                  <a:srgbClr val="060087"/>
                </a:solidFill>
                <a:latin typeface="Monaco" charset="0"/>
              </a:rPr>
              <a:t>cor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X.raw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index.m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], 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XI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index.m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])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index.match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X.raw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XI</a:t>
            </a:r>
            <a:endParaRPr lang="en-US" sz="1200" dirty="0">
              <a:solidFill>
                <a:srgbClr val="060087"/>
              </a:solidFill>
              <a:latin typeface="Monaco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index.mm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index.match</a:t>
            </a:r>
            <a:r>
              <a:rPr lang="en-US" sz="1200" dirty="0" err="1">
                <a:solidFill>
                  <a:srgbClr val="060087"/>
                </a:solidFill>
                <a:latin typeface="Monaco" charset="0"/>
              </a:rPr>
              <a:t>&amp;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index.m</a:t>
            </a:r>
            <a:endParaRPr lang="en-US" sz="1200" dirty="0">
              <a:solidFill>
                <a:srgbClr val="060087"/>
              </a:solidFill>
              <a:latin typeface="Monaco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accuracy.m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=length(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X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index.mm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])/length(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X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index.m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])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accuracy.r</a:t>
            </a:r>
            <a:endParaRPr lang="en-US" sz="1200" dirty="0">
              <a:solidFill>
                <a:srgbClr val="060087"/>
              </a:solidFill>
              <a:latin typeface="Monaco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accuracy.m</a:t>
            </a:r>
            <a:endParaRPr lang="en-US" sz="1200" dirty="0">
              <a:solidFill>
                <a:srgbClr val="060087"/>
              </a:solidFill>
              <a:latin typeface="Monaco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acc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=c(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accuracy.r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accuracy.m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)</a:t>
            </a:r>
          </a:p>
          <a:p>
            <a:r>
              <a:rPr lang="is-IS" sz="1200" dirty="0">
                <a:solidFill>
                  <a:srgbClr val="060087"/>
                </a:solidFill>
                <a:latin typeface="Monaco" charset="0"/>
              </a:rPr>
              <a:t>})</a:t>
            </a:r>
          </a:p>
          <a:p>
            <a:r>
              <a:rPr lang="en-US" sz="1200" dirty="0">
                <a:solidFill>
                  <a:srgbClr val="060087"/>
                </a:solidFill>
                <a:latin typeface="Monaco" charset="0"/>
              </a:rPr>
              <a:t>plot(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myimp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[</a:t>
            </a:r>
            <a:r>
              <a:rPr lang="en-US" sz="1200" dirty="0">
                <a:solidFill>
                  <a:srgbClr val="0B4213"/>
                </a:solidFill>
                <a:latin typeface="Monaco" charset="0"/>
              </a:rPr>
              <a:t>1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,],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myimp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[</a:t>
            </a:r>
            <a:r>
              <a:rPr lang="en-US" sz="1200" dirty="0">
                <a:solidFill>
                  <a:srgbClr val="0B4213"/>
                </a:solidFill>
                <a:latin typeface="Monaco" charset="0"/>
              </a:rPr>
              <a:t>2</a:t>
            </a:r>
            <a:r>
              <a:rPr lang="en-US" sz="1200" dirty="0">
                <a:solidFill>
                  <a:srgbClr val="060087"/>
                </a:solidFill>
                <a:latin typeface="Monaco" charset="0"/>
              </a:rPr>
              <a:t>,])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239" y="1063656"/>
            <a:ext cx="4955761" cy="541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7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9248" y="0"/>
            <a:ext cx="8229600" cy="1252728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US Election 2016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39" r="26484" b="10082"/>
          <a:stretch/>
        </p:blipFill>
        <p:spPr>
          <a:xfrm>
            <a:off x="2166518" y="2248046"/>
            <a:ext cx="4632151" cy="24521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07" r="26484" b="17841"/>
          <a:stretch/>
        </p:blipFill>
        <p:spPr>
          <a:xfrm>
            <a:off x="2166518" y="4862435"/>
            <a:ext cx="4632152" cy="10575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1453087" y="5206531"/>
            <a:ext cx="105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Age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1222500" y="3227454"/>
            <a:ext cx="151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Education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50898"/>
          <a:stretch/>
        </p:blipFill>
        <p:spPr>
          <a:xfrm>
            <a:off x="5463191" y="1252728"/>
            <a:ext cx="869812" cy="995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49027"/>
          <a:stretch/>
        </p:blipFill>
        <p:spPr>
          <a:xfrm>
            <a:off x="3772682" y="1252728"/>
            <a:ext cx="902942" cy="99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4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imputation</a:t>
            </a:r>
          </a:p>
          <a:p>
            <a:r>
              <a:rPr lang="en-US" dirty="0" smtClean="0"/>
              <a:t>Accuracy evaluation</a:t>
            </a:r>
          </a:p>
          <a:p>
            <a:r>
              <a:rPr lang="en-US" dirty="0" smtClean="0"/>
              <a:t>Mechanism of imputation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Haplotype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Stochastic imputation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Nearest neighbors</a:t>
            </a:r>
          </a:p>
          <a:p>
            <a:r>
              <a:rPr lang="en-US" dirty="0" smtClean="0"/>
              <a:t>Two packages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KNN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BEAGLE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8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2195554" y="4034984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652754" y="4481498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3877351" y="2554649"/>
            <a:ext cx="4826000" cy="1256106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ne neighbor: green goes to blue</a:t>
            </a:r>
          </a:p>
          <a:p>
            <a:r>
              <a:rPr lang="en-US" dirty="0" smtClean="0"/>
              <a:t>Five neighbors: green goes to red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 Nearest Neighbors: vote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578334" y="6298868"/>
            <a:ext cx="5118100" cy="127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578334" y="2577768"/>
            <a:ext cx="0" cy="37338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018514" y="4883344"/>
            <a:ext cx="182880" cy="18288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318754" y="2155065"/>
            <a:ext cx="14286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Age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5439134" y="5644080"/>
            <a:ext cx="198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Education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2218096" y="3215604"/>
            <a:ext cx="3056652" cy="2842188"/>
            <a:chOff x="1096962" y="3406436"/>
            <a:chExt cx="3056652" cy="2842188"/>
          </a:xfrm>
        </p:grpSpPr>
        <p:sp>
          <p:nvSpPr>
            <p:cNvPr id="11" name="Oval 10"/>
            <p:cNvSpPr/>
            <p:nvPr/>
          </p:nvSpPr>
          <p:spPr>
            <a:xfrm>
              <a:off x="2488383" y="3957517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235678" y="5027953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536453" y="5481922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37559" y="5316086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743179" y="4873740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169200" y="3406436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215033" y="4626561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352798" y="5941804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970734" y="5928266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96962" y="4352880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932613" y="6065744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00382" y="2780417"/>
            <a:ext cx="2869918" cy="3277375"/>
            <a:chOff x="779248" y="2971249"/>
            <a:chExt cx="2869918" cy="3277375"/>
          </a:xfrm>
        </p:grpSpPr>
        <p:sp>
          <p:nvSpPr>
            <p:cNvPr id="30" name="Oval 29"/>
            <p:cNvSpPr/>
            <p:nvPr/>
          </p:nvSpPr>
          <p:spPr>
            <a:xfrm>
              <a:off x="1327150" y="5359827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79248" y="2971249"/>
              <a:ext cx="2869918" cy="3277375"/>
              <a:chOff x="779248" y="2971249"/>
              <a:chExt cx="2869918" cy="327737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048879" y="4072029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79248" y="4001587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000091" y="4283595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263140" y="318793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466286" y="5800175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891540" y="2971249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664777" y="4897715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172339" y="6065744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600707" y="371730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828556" y="5071130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8" name="Oval 37"/>
          <p:cNvSpPr/>
          <p:nvPr/>
        </p:nvSpPr>
        <p:spPr>
          <a:xfrm>
            <a:off x="3018514" y="4883344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018514" y="4880298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5" grpId="0" uiExpand="1" build="p"/>
      <p:bldP spid="20" grpId="0" animBg="1"/>
      <p:bldP spid="38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4241801"/>
            <a:ext cx="7814733" cy="1884362"/>
          </a:xfrm>
        </p:spPr>
        <p:txBody>
          <a:bodyPr/>
          <a:lstStyle/>
          <a:p>
            <a:r>
              <a:rPr lang="en-US" dirty="0" smtClean="0"/>
              <a:t>Predict vote </a:t>
            </a:r>
            <a:r>
              <a:rPr lang="en-US" dirty="0"/>
              <a:t>by education and age : </a:t>
            </a:r>
            <a:r>
              <a:rPr lang="en-US" dirty="0" smtClean="0"/>
              <a:t>n=2</a:t>
            </a:r>
            <a:endParaRPr lang="en-US" dirty="0" smtClean="0"/>
          </a:p>
          <a:p>
            <a:r>
              <a:rPr lang="en-US" dirty="0" smtClean="0"/>
              <a:t>Predict income by </a:t>
            </a:r>
            <a:r>
              <a:rPr lang="en-US" dirty="0" smtClean="0"/>
              <a:t>education and age: n=2</a:t>
            </a:r>
            <a:endParaRPr lang="en-US" dirty="0" smtClean="0"/>
          </a:p>
          <a:p>
            <a:r>
              <a:rPr lang="en-US" dirty="0" smtClean="0"/>
              <a:t>Impute missing genotypes: n is number of </a:t>
            </a:r>
            <a:r>
              <a:rPr lang="en-US" dirty="0" smtClean="0"/>
              <a:t>neighboring markers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dimension: Euclidean </a:t>
            </a:r>
            <a:r>
              <a:rPr lang="en-US" dirty="0"/>
              <a:t>distance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603500"/>
            <a:ext cx="70739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"impute" R package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7500" y="1994238"/>
            <a:ext cx="4749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E3E3E"/>
                </a:solidFill>
                <a:latin typeface="Candara" charset="0"/>
              </a:rPr>
              <a:t>#</a:t>
            </a:r>
            <a:r>
              <a:rPr lang="en-US" dirty="0" err="1">
                <a:solidFill>
                  <a:srgbClr val="3E3E3E"/>
                </a:solidFill>
                <a:latin typeface="Candara" charset="0"/>
              </a:rPr>
              <a:t>install.packages</a:t>
            </a:r>
            <a:r>
              <a:rPr lang="en-US" dirty="0">
                <a:solidFill>
                  <a:srgbClr val="3E3E3E"/>
                </a:solidFill>
                <a:latin typeface="Candara" charset="0"/>
              </a:rPr>
              <a:t>("impute")</a:t>
            </a:r>
          </a:p>
          <a:p>
            <a:r>
              <a:rPr lang="en-US" dirty="0">
                <a:solidFill>
                  <a:srgbClr val="3E3E3E"/>
                </a:solidFill>
                <a:latin typeface="Candara" charset="0"/>
              </a:rPr>
              <a:t>## try http:// if https:// URLs are not supported</a:t>
            </a:r>
          </a:p>
          <a:p>
            <a:r>
              <a:rPr lang="en-US" dirty="0">
                <a:solidFill>
                  <a:srgbClr val="060087"/>
                </a:solidFill>
                <a:latin typeface="Candara" charset="0"/>
              </a:rPr>
              <a:t>source(</a:t>
            </a:r>
            <a:r>
              <a:rPr lang="en-US" dirty="0">
                <a:solidFill>
                  <a:srgbClr val="9E0003"/>
                </a:solidFill>
                <a:latin typeface="Candara" charset="0"/>
              </a:rPr>
              <a:t>"https://</a:t>
            </a:r>
            <a:r>
              <a:rPr lang="en-US" dirty="0" err="1">
                <a:solidFill>
                  <a:srgbClr val="9E0003"/>
                </a:solidFill>
                <a:latin typeface="Candara" charset="0"/>
              </a:rPr>
              <a:t>bioconductor.org</a:t>
            </a:r>
            <a:r>
              <a:rPr lang="en-US" dirty="0">
                <a:solidFill>
                  <a:srgbClr val="9E0003"/>
                </a:solidFill>
                <a:latin typeface="Candara" charset="0"/>
              </a:rPr>
              <a:t>/</a:t>
            </a:r>
            <a:r>
              <a:rPr lang="en-US" dirty="0" err="1">
                <a:solidFill>
                  <a:srgbClr val="9E0003"/>
                </a:solidFill>
                <a:latin typeface="Candara" charset="0"/>
              </a:rPr>
              <a:t>biocLite.R</a:t>
            </a:r>
            <a:r>
              <a:rPr lang="en-US" dirty="0">
                <a:solidFill>
                  <a:srgbClr val="9E0003"/>
                </a:solidFill>
                <a:latin typeface="Candara" charset="0"/>
              </a:rPr>
              <a:t>"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dirty="0" err="1">
                <a:solidFill>
                  <a:srgbClr val="060087"/>
                </a:solidFill>
                <a:latin typeface="Candara" charset="0"/>
              </a:rPr>
              <a:t>biocLite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en-US" dirty="0">
                <a:solidFill>
                  <a:srgbClr val="9E0003"/>
                </a:solidFill>
                <a:latin typeface="Candara" charset="0"/>
              </a:rPr>
              <a:t>"impute"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dirty="0">
                <a:solidFill>
                  <a:srgbClr val="060087"/>
                </a:solidFill>
                <a:latin typeface="Candara" charset="0"/>
              </a:rPr>
              <a:t>library(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impute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7500" y="361073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E3E3E"/>
                </a:solidFill>
                <a:latin typeface="Candara" charset="0"/>
              </a:rPr>
              <a:t>#Impute and calculate correlation</a:t>
            </a:r>
          </a:p>
          <a:p>
            <a:r>
              <a:rPr lang="en-US" dirty="0">
                <a:solidFill>
                  <a:srgbClr val="000000"/>
                </a:solidFill>
                <a:latin typeface="Candara" charset="0"/>
              </a:rPr>
              <a:t>XI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 </a:t>
            </a:r>
            <a:r>
              <a:rPr lang="en-US" dirty="0" err="1">
                <a:solidFill>
                  <a:srgbClr val="060087"/>
                </a:solidFill>
                <a:latin typeface="Candara" charset="0"/>
              </a:rPr>
              <a:t>StochasticImpute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andara" charset="0"/>
              </a:rPr>
              <a:t>X.knn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 </a:t>
            </a:r>
            <a:r>
              <a:rPr lang="en-US" dirty="0" err="1">
                <a:solidFill>
                  <a:srgbClr val="060087"/>
                </a:solidFill>
                <a:latin typeface="Candara" charset="0"/>
              </a:rPr>
              <a:t>impute.knn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en-US" dirty="0" err="1">
                <a:solidFill>
                  <a:srgbClr val="060087"/>
                </a:solidFill>
                <a:latin typeface="Candara" charset="0"/>
              </a:rPr>
              <a:t>as.matrix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(t(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en-US" dirty="0" smtClean="0">
                <a:solidFill>
                  <a:srgbClr val="060087"/>
                </a:solidFill>
                <a:latin typeface="Candara" charset="0"/>
              </a:rPr>
              <a:t>)), k=10)</a:t>
            </a:r>
            <a:endParaRPr lang="en-US" dirty="0">
              <a:solidFill>
                <a:srgbClr val="060087"/>
              </a:solidFill>
              <a:latin typeface="Candara" charset="0"/>
            </a:endParaRPr>
          </a:p>
          <a:p>
            <a:endParaRPr lang="en-US" dirty="0">
              <a:solidFill>
                <a:srgbClr val="060087"/>
              </a:solidFill>
              <a:latin typeface="Candara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andara" charset="0"/>
              </a:rPr>
              <a:t>accuracy.r.si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 err="1">
                <a:solidFill>
                  <a:srgbClr val="060087"/>
                </a:solidFill>
                <a:latin typeface="Candara" charset="0"/>
              </a:rPr>
              <a:t>cor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X.raw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index.m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], </a:t>
            </a:r>
            <a:r>
              <a:rPr lang="en-US" dirty="0">
                <a:solidFill>
                  <a:srgbClr val="000000"/>
                </a:solidFill>
                <a:latin typeface="Candara" charset="0"/>
              </a:rPr>
              <a:t>XI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index.m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])</a:t>
            </a:r>
          </a:p>
          <a:p>
            <a:r>
              <a:rPr lang="en-US" dirty="0" err="1">
                <a:solidFill>
                  <a:srgbClr val="000000"/>
                </a:solidFill>
                <a:latin typeface="Candara" charset="0"/>
              </a:rPr>
              <a:t>accuracy.r.knn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en-US" dirty="0" err="1">
                <a:solidFill>
                  <a:srgbClr val="060087"/>
                </a:solidFill>
                <a:latin typeface="Candara" charset="0"/>
              </a:rPr>
              <a:t>cor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X.raw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index.m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], t(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X.knn</a:t>
            </a:r>
            <a:r>
              <a:rPr lang="en-US" dirty="0" err="1">
                <a:solidFill>
                  <a:srgbClr val="060087"/>
                </a:solidFill>
                <a:latin typeface="Candara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data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)[</a:t>
            </a:r>
            <a:r>
              <a:rPr lang="en-US" dirty="0" err="1">
                <a:solidFill>
                  <a:srgbClr val="000000"/>
                </a:solidFill>
                <a:latin typeface="Candara" charset="0"/>
              </a:rPr>
              <a:t>index.m</a:t>
            </a:r>
            <a:r>
              <a:rPr lang="en-US" dirty="0">
                <a:solidFill>
                  <a:srgbClr val="060087"/>
                </a:solidFill>
                <a:latin typeface="Candara" charset="0"/>
              </a:rPr>
              <a:t>])</a:t>
            </a:r>
          </a:p>
          <a:p>
            <a:r>
              <a:rPr lang="en-US" dirty="0" err="1">
                <a:solidFill>
                  <a:srgbClr val="000000"/>
                </a:solidFill>
                <a:latin typeface="Candara" charset="0"/>
              </a:rPr>
              <a:t>accuracy.r.si</a:t>
            </a:r>
            <a:endParaRPr lang="en-US" dirty="0">
              <a:solidFill>
                <a:srgbClr val="000000"/>
              </a:solidFill>
              <a:latin typeface="Candara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andara" charset="0"/>
              </a:rPr>
              <a:t>accuracy.r.knn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0" y="5346700"/>
            <a:ext cx="19177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8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BEAGLE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52122" y="2319130"/>
            <a:ext cx="4591878" cy="3992563"/>
          </a:xfrm>
        </p:spPr>
        <p:txBody>
          <a:bodyPr/>
          <a:lstStyle/>
          <a:p>
            <a:r>
              <a:rPr lang="en-US" dirty="0" smtClean="0"/>
              <a:t>Java package</a:t>
            </a:r>
          </a:p>
          <a:p>
            <a:r>
              <a:rPr lang="en-US" dirty="0" smtClean="0"/>
              <a:t>JDK required</a:t>
            </a:r>
            <a:endParaRPr lang="en-US" dirty="0"/>
          </a:p>
          <a:p>
            <a:r>
              <a:rPr lang="en-US" dirty="0" smtClean="0"/>
              <a:t>First release: 2006 </a:t>
            </a:r>
          </a:p>
          <a:p>
            <a:r>
              <a:rPr lang="en-US" dirty="0" smtClean="0"/>
              <a:t>Current version: 4.1</a:t>
            </a:r>
          </a:p>
          <a:p>
            <a:r>
              <a:rPr lang="en-US" dirty="0" smtClean="0"/>
              <a:t>Version used in class: 3.3.2</a:t>
            </a:r>
          </a:p>
          <a:p>
            <a:r>
              <a:rPr lang="en-US" dirty="0" smtClean="0"/>
              <a:t>Multiple papers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9" t="936" r="55094" b="57035"/>
          <a:stretch/>
        </p:blipFill>
        <p:spPr>
          <a:xfrm>
            <a:off x="457200" y="615599"/>
            <a:ext cx="1908313" cy="23058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8782" y="3038480"/>
            <a:ext cx="40882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Brian </a:t>
            </a:r>
            <a:r>
              <a:rPr lang="en-US" b="1" dirty="0" smtClean="0"/>
              <a:t>Browning</a:t>
            </a:r>
          </a:p>
          <a:p>
            <a:r>
              <a:rPr lang="en-US" dirty="0" smtClean="0">
                <a:solidFill>
                  <a:prstClr val="black"/>
                </a:solidFill>
                <a:latin typeface="ArialMT" charset="0"/>
              </a:rPr>
              <a:t>University </a:t>
            </a:r>
            <a:r>
              <a:rPr lang="en-US" dirty="0">
                <a:solidFill>
                  <a:prstClr val="black"/>
                </a:solidFill>
                <a:latin typeface="ArialMT" charset="0"/>
              </a:rPr>
              <a:t>of Washington</a:t>
            </a:r>
          </a:p>
          <a:p>
            <a:r>
              <a:rPr lang="en-US" dirty="0">
                <a:solidFill>
                  <a:prstClr val="black"/>
                </a:solidFill>
                <a:latin typeface="ArialMT" charset="0"/>
              </a:rPr>
              <a:t>Department of Medicine, Division of Medical Genetics</a:t>
            </a:r>
          </a:p>
          <a:p>
            <a:r>
              <a:rPr lang="en-US" dirty="0">
                <a:solidFill>
                  <a:prstClr val="black"/>
                </a:solidFill>
                <a:latin typeface="ArialMT" charset="0"/>
              </a:rPr>
              <a:t>Health Sciences Building, K-253</a:t>
            </a:r>
          </a:p>
          <a:p>
            <a:r>
              <a:rPr lang="en-US" dirty="0">
                <a:solidFill>
                  <a:prstClr val="black"/>
                </a:solidFill>
                <a:latin typeface="ArialMT" charset="0"/>
              </a:rPr>
              <a:t>Box 357720</a:t>
            </a:r>
          </a:p>
          <a:p>
            <a:r>
              <a:rPr lang="en-US" dirty="0">
                <a:solidFill>
                  <a:prstClr val="black"/>
                </a:solidFill>
                <a:latin typeface="ArialMT" charset="0"/>
              </a:rPr>
              <a:t>Seattle, WA 98195-7720</a:t>
            </a:r>
          </a:p>
          <a:p>
            <a:r>
              <a:rPr lang="is-IS" dirty="0">
                <a:solidFill>
                  <a:prstClr val="black"/>
                </a:solidFill>
                <a:latin typeface="ArialMT" charset="0"/>
              </a:rPr>
              <a:t>Phone: (206) 685-8482</a:t>
            </a:r>
          </a:p>
          <a:p>
            <a:r>
              <a:rPr lang="is-IS" dirty="0">
                <a:solidFill>
                  <a:prstClr val="black"/>
                </a:solidFill>
                <a:latin typeface="ArialMT" charset="0"/>
              </a:rPr>
              <a:t>Fax: (206) 543-3050 </a:t>
            </a:r>
          </a:p>
          <a:p>
            <a:r>
              <a:rPr lang="en-US" dirty="0">
                <a:solidFill>
                  <a:prstClr val="black"/>
                </a:solidFill>
                <a:latin typeface="ArialMT" charset="0"/>
              </a:rPr>
              <a:t>E-mail: </a:t>
            </a:r>
            <a:r>
              <a:rPr lang="en-US" dirty="0">
                <a:solidFill>
                  <a:srgbClr val="0000FF"/>
                </a:solidFill>
                <a:latin typeface="ArialMT" charset="0"/>
                <a:hlinkClick r:id="rId3"/>
              </a:rPr>
              <a:t>browning@uw.edu</a:t>
            </a:r>
            <a:r>
              <a:rPr lang="en-US" dirty="0">
                <a:solidFill>
                  <a:prstClr val="black"/>
                </a:solidFill>
                <a:latin typeface="ArialMT" charset="0"/>
                <a:hlinkClick r:id="rId3"/>
              </a:rPr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55306" y="6311693"/>
            <a:ext cx="5983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faculty.washington.edu</a:t>
            </a:r>
            <a:r>
              <a:rPr lang="en-US" dirty="0"/>
              <a:t>/browning/beagle/b3.html</a:t>
            </a:r>
          </a:p>
        </p:txBody>
      </p:sp>
    </p:spTree>
    <p:extLst>
      <p:ext uri="{BB962C8B-B14F-4D97-AF65-F5344CB8AC3E}">
        <p14:creationId xmlns:p14="http://schemas.microsoft.com/office/powerpoint/2010/main" val="104891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file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" b="1795"/>
          <a:stretch/>
        </p:blipFill>
        <p:spPr>
          <a:xfrm>
            <a:off x="1739900" y="2600696"/>
            <a:ext cx="5194300" cy="287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0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file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11426" y="1795672"/>
            <a:ext cx="867354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E3E3E"/>
                </a:solidFill>
                <a:latin typeface="Candara" charset="0"/>
              </a:rPr>
              <a:t>#Convert to BEAGLE input format</a:t>
            </a:r>
          </a:p>
          <a:p>
            <a:r>
              <a:rPr lang="de-DE" sz="2000" dirty="0">
                <a:solidFill>
                  <a:srgbClr val="000000"/>
                </a:solidFill>
                <a:latin typeface="Candara" charset="0"/>
              </a:rPr>
              <a:t>index0</a:t>
            </a:r>
            <a:r>
              <a:rPr lang="de-DE" sz="20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de-DE" sz="2000" dirty="0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de-DE" sz="2000" dirty="0">
                <a:solidFill>
                  <a:srgbClr val="060087"/>
                </a:solidFill>
                <a:latin typeface="Candara" charset="0"/>
              </a:rPr>
              <a:t>==</a:t>
            </a:r>
            <a:r>
              <a:rPr lang="de-DE" sz="2000" dirty="0">
                <a:solidFill>
                  <a:srgbClr val="0B4213"/>
                </a:solidFill>
                <a:latin typeface="Candara" charset="0"/>
              </a:rPr>
              <a:t>0</a:t>
            </a:r>
          </a:p>
          <a:p>
            <a:r>
              <a:rPr lang="de-DE" sz="2000" dirty="0">
                <a:solidFill>
                  <a:srgbClr val="000000"/>
                </a:solidFill>
                <a:latin typeface="Candara" charset="0"/>
              </a:rPr>
              <a:t>index1</a:t>
            </a:r>
            <a:r>
              <a:rPr lang="de-DE" sz="20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de-DE" sz="2000" dirty="0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de-DE" sz="2000" dirty="0">
                <a:solidFill>
                  <a:srgbClr val="060087"/>
                </a:solidFill>
                <a:latin typeface="Candara" charset="0"/>
              </a:rPr>
              <a:t>==</a:t>
            </a:r>
            <a:r>
              <a:rPr lang="de-DE" sz="2000" dirty="0">
                <a:solidFill>
                  <a:srgbClr val="0B4213"/>
                </a:solidFill>
                <a:latin typeface="Candara" charset="0"/>
              </a:rPr>
              <a:t>1</a:t>
            </a:r>
          </a:p>
          <a:p>
            <a:r>
              <a:rPr lang="de-DE" sz="2000" dirty="0">
                <a:solidFill>
                  <a:srgbClr val="000000"/>
                </a:solidFill>
                <a:latin typeface="Candara" charset="0"/>
              </a:rPr>
              <a:t>index2</a:t>
            </a:r>
            <a:r>
              <a:rPr lang="de-DE" sz="20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de-DE" sz="2000" dirty="0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de-DE" sz="2000" dirty="0">
                <a:solidFill>
                  <a:srgbClr val="060087"/>
                </a:solidFill>
                <a:latin typeface="Candara" charset="0"/>
              </a:rPr>
              <a:t>==</a:t>
            </a:r>
            <a:r>
              <a:rPr lang="de-DE" sz="2000" dirty="0">
                <a:solidFill>
                  <a:srgbClr val="0B4213"/>
                </a:solidFill>
                <a:latin typeface="Candara" charset="0"/>
              </a:rPr>
              <a:t>2</a:t>
            </a:r>
          </a:p>
          <a:p>
            <a:r>
              <a:rPr lang="de-DE" sz="2000" dirty="0" err="1">
                <a:solidFill>
                  <a:srgbClr val="000000"/>
                </a:solidFill>
                <a:latin typeface="Candara" charset="0"/>
              </a:rPr>
              <a:t>indexna</a:t>
            </a:r>
            <a:r>
              <a:rPr lang="de-DE" sz="20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de-DE" sz="2000" dirty="0" err="1">
                <a:solidFill>
                  <a:srgbClr val="060087"/>
                </a:solidFill>
                <a:latin typeface="Candara" charset="0"/>
              </a:rPr>
              <a:t>is.na</a:t>
            </a:r>
            <a:r>
              <a:rPr lang="de-DE" sz="2000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de-DE" sz="2000" dirty="0">
                <a:solidFill>
                  <a:srgbClr val="000000"/>
                </a:solidFill>
                <a:latin typeface="Candara" charset="0"/>
              </a:rPr>
              <a:t>X</a:t>
            </a:r>
            <a:r>
              <a:rPr lang="de-DE" sz="2000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is-IS" sz="2000" dirty="0">
                <a:solidFill>
                  <a:srgbClr val="000000"/>
                </a:solidFill>
                <a:latin typeface="Candara" charset="0"/>
              </a:rPr>
              <a:t>X2</a:t>
            </a:r>
            <a:r>
              <a:rPr lang="is-IS" sz="20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is-IS" sz="2000" dirty="0">
                <a:solidFill>
                  <a:srgbClr val="000000"/>
                </a:solidFill>
                <a:latin typeface="Candara" charset="0"/>
              </a:rPr>
              <a:t>X</a:t>
            </a:r>
            <a:endParaRPr lang="is-IS" sz="2000" dirty="0">
              <a:solidFill>
                <a:srgbClr val="060087"/>
              </a:solidFill>
              <a:latin typeface="Candara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ndara" charset="0"/>
              </a:rPr>
              <a:t>X2</a:t>
            </a:r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andara" charset="0"/>
              </a:rPr>
              <a:t>index0</a:t>
            </a:r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]=</a:t>
            </a:r>
            <a:r>
              <a:rPr lang="en-US" sz="2000" dirty="0">
                <a:solidFill>
                  <a:srgbClr val="9E0003"/>
                </a:solidFill>
                <a:latin typeface="Candara" charset="0"/>
              </a:rPr>
              <a:t>"A\</a:t>
            </a:r>
            <a:r>
              <a:rPr lang="en-US" sz="2000" dirty="0" err="1">
                <a:solidFill>
                  <a:srgbClr val="9E0003"/>
                </a:solidFill>
                <a:latin typeface="Candara" charset="0"/>
              </a:rPr>
              <a:t>tA</a:t>
            </a:r>
            <a:r>
              <a:rPr lang="en-US" sz="2000" dirty="0">
                <a:solidFill>
                  <a:srgbClr val="9E0003"/>
                </a:solidFill>
                <a:latin typeface="Candara" charset="0"/>
              </a:rPr>
              <a:t>"</a:t>
            </a:r>
          </a:p>
          <a:p>
            <a:r>
              <a:rPr lang="en-US" sz="2000" dirty="0">
                <a:solidFill>
                  <a:srgbClr val="000000"/>
                </a:solidFill>
                <a:latin typeface="Candara" charset="0"/>
              </a:rPr>
              <a:t>X2</a:t>
            </a:r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andara" charset="0"/>
              </a:rPr>
              <a:t>index1</a:t>
            </a:r>
            <a:r>
              <a:rPr lang="en-US" sz="2000" dirty="0">
                <a:solidFill>
                  <a:srgbClr val="060087"/>
                </a:solidFill>
                <a:latin typeface="Candara" charset="0"/>
              </a:rPr>
              <a:t>]=</a:t>
            </a:r>
            <a:r>
              <a:rPr lang="en-US" sz="2000" dirty="0">
                <a:solidFill>
                  <a:srgbClr val="9E0003"/>
                </a:solidFill>
                <a:latin typeface="Candara" charset="0"/>
              </a:rPr>
              <a:t>"A\</a:t>
            </a:r>
            <a:r>
              <a:rPr lang="en-US" sz="2000" dirty="0" err="1">
                <a:solidFill>
                  <a:srgbClr val="9E0003"/>
                </a:solidFill>
                <a:latin typeface="Candara" charset="0"/>
              </a:rPr>
              <a:t>tB</a:t>
            </a:r>
            <a:r>
              <a:rPr lang="en-US" sz="2000" dirty="0">
                <a:solidFill>
                  <a:srgbClr val="9E0003"/>
                </a:solidFill>
                <a:latin typeface="Candara" charset="0"/>
              </a:rPr>
              <a:t>"</a:t>
            </a:r>
          </a:p>
          <a:p>
            <a:r>
              <a:rPr lang="pt-BR" sz="2000" dirty="0">
                <a:solidFill>
                  <a:srgbClr val="000000"/>
                </a:solidFill>
                <a:latin typeface="Candara" charset="0"/>
              </a:rPr>
              <a:t>X2</a:t>
            </a:r>
            <a:r>
              <a:rPr lang="pt-BR" sz="2000" dirty="0">
                <a:solidFill>
                  <a:srgbClr val="060087"/>
                </a:solidFill>
                <a:latin typeface="Candara" charset="0"/>
              </a:rPr>
              <a:t>[</a:t>
            </a:r>
            <a:r>
              <a:rPr lang="pt-BR" sz="2000" dirty="0">
                <a:solidFill>
                  <a:srgbClr val="000000"/>
                </a:solidFill>
                <a:latin typeface="Candara" charset="0"/>
              </a:rPr>
              <a:t>index2</a:t>
            </a:r>
            <a:r>
              <a:rPr lang="pt-BR" sz="2000" dirty="0">
                <a:solidFill>
                  <a:srgbClr val="060087"/>
                </a:solidFill>
                <a:latin typeface="Candara" charset="0"/>
              </a:rPr>
              <a:t>]=</a:t>
            </a:r>
            <a:r>
              <a:rPr lang="pt-BR" sz="2000" dirty="0">
                <a:solidFill>
                  <a:srgbClr val="9E0003"/>
                </a:solidFill>
                <a:latin typeface="Candara" charset="0"/>
              </a:rPr>
              <a:t>"</a:t>
            </a:r>
            <a:r>
              <a:rPr lang="pt-BR" sz="2000" dirty="0" err="1">
                <a:solidFill>
                  <a:srgbClr val="9E0003"/>
                </a:solidFill>
                <a:latin typeface="Candara" charset="0"/>
              </a:rPr>
              <a:t>B</a:t>
            </a:r>
            <a:r>
              <a:rPr lang="pt-BR" sz="2000" dirty="0">
                <a:solidFill>
                  <a:srgbClr val="9E0003"/>
                </a:solidFill>
                <a:latin typeface="Candara" charset="0"/>
              </a:rPr>
              <a:t>\</a:t>
            </a:r>
            <a:r>
              <a:rPr lang="pt-BR" sz="2000" dirty="0" err="1">
                <a:solidFill>
                  <a:srgbClr val="9E0003"/>
                </a:solidFill>
                <a:latin typeface="Candara" charset="0"/>
              </a:rPr>
              <a:t>tB</a:t>
            </a:r>
            <a:r>
              <a:rPr lang="pt-BR" sz="2000" dirty="0">
                <a:solidFill>
                  <a:srgbClr val="9E0003"/>
                </a:solidFill>
                <a:latin typeface="Candara" charset="0"/>
              </a:rPr>
              <a:t>"</a:t>
            </a:r>
          </a:p>
          <a:p>
            <a:r>
              <a:rPr lang="es-ES_tradnl" sz="2000" dirty="0">
                <a:solidFill>
                  <a:srgbClr val="000000"/>
                </a:solidFill>
                <a:latin typeface="Candara" charset="0"/>
              </a:rPr>
              <a:t>X2</a:t>
            </a:r>
            <a:r>
              <a:rPr lang="es-ES_tradnl" sz="2000" dirty="0">
                <a:solidFill>
                  <a:srgbClr val="060087"/>
                </a:solidFill>
                <a:latin typeface="Candara" charset="0"/>
              </a:rPr>
              <a:t>[</a:t>
            </a:r>
            <a:r>
              <a:rPr lang="es-ES_tradnl" sz="2000" dirty="0" err="1">
                <a:solidFill>
                  <a:srgbClr val="000000"/>
                </a:solidFill>
                <a:latin typeface="Candara" charset="0"/>
              </a:rPr>
              <a:t>indexna</a:t>
            </a:r>
            <a:r>
              <a:rPr lang="es-ES_tradnl" sz="2000" dirty="0">
                <a:solidFill>
                  <a:srgbClr val="060087"/>
                </a:solidFill>
                <a:latin typeface="Candara" charset="0"/>
              </a:rPr>
              <a:t>]=</a:t>
            </a:r>
            <a:r>
              <a:rPr lang="es-ES_tradnl" sz="2000" dirty="0">
                <a:solidFill>
                  <a:srgbClr val="9E0003"/>
                </a:solidFill>
                <a:latin typeface="Candara" charset="0"/>
              </a:rPr>
              <a:t>"?\t?"</a:t>
            </a:r>
          </a:p>
          <a:p>
            <a:r>
              <a:rPr lang="pt-BR" sz="2000" dirty="0">
                <a:solidFill>
                  <a:srgbClr val="000000"/>
                </a:solidFill>
                <a:latin typeface="Candara" charset="0"/>
              </a:rPr>
              <a:t>myGD2</a:t>
            </a:r>
            <a:r>
              <a:rPr lang="pt-BR" sz="20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pt-BR" sz="2000" dirty="0" err="1">
                <a:solidFill>
                  <a:srgbClr val="060087"/>
                </a:solidFill>
                <a:latin typeface="Candara" charset="0"/>
              </a:rPr>
              <a:t>cbind</a:t>
            </a:r>
            <a:r>
              <a:rPr lang="pt-BR" sz="2000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pt-BR" sz="2000" dirty="0">
                <a:solidFill>
                  <a:srgbClr val="9E0003"/>
                </a:solidFill>
                <a:latin typeface="Candara" charset="0"/>
              </a:rPr>
              <a:t>"M</a:t>
            </a:r>
            <a:r>
              <a:rPr lang="pt-BR" sz="2000" dirty="0" smtClean="0">
                <a:solidFill>
                  <a:srgbClr val="9E0003"/>
                </a:solidFill>
                <a:latin typeface="Candara" charset="0"/>
              </a:rPr>
              <a:t>"</a:t>
            </a:r>
            <a:r>
              <a:rPr lang="pt-BR" sz="2000" dirty="0" smtClean="0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pt-BR" sz="2000" dirty="0" err="1" smtClean="0">
                <a:solidFill>
                  <a:srgbClr val="060087"/>
                </a:solidFill>
                <a:latin typeface="Candara" charset="0"/>
              </a:rPr>
              <a:t>my</a:t>
            </a:r>
            <a:r>
              <a:rPr lang="pt-BR" sz="2000" dirty="0" err="1" smtClean="0">
                <a:solidFill>
                  <a:srgbClr val="000000"/>
                </a:solidFill>
                <a:latin typeface="Candara" charset="0"/>
              </a:rPr>
              <a:t>GD</a:t>
            </a:r>
            <a:r>
              <a:rPr lang="pt-BR" sz="2000" dirty="0">
                <a:solidFill>
                  <a:srgbClr val="060087"/>
                </a:solidFill>
                <a:latin typeface="Candara" charset="0"/>
              </a:rPr>
              <a:t>[,</a:t>
            </a:r>
            <a:r>
              <a:rPr lang="pt-BR" sz="2000" dirty="0">
                <a:solidFill>
                  <a:srgbClr val="0B4213"/>
                </a:solidFill>
                <a:latin typeface="Candara" charset="0"/>
              </a:rPr>
              <a:t>1</a:t>
            </a:r>
            <a:r>
              <a:rPr lang="pt-BR" sz="2000" dirty="0">
                <a:solidFill>
                  <a:srgbClr val="060087"/>
                </a:solidFill>
                <a:latin typeface="Candara" charset="0"/>
              </a:rPr>
              <a:t>],</a:t>
            </a:r>
            <a:r>
              <a:rPr lang="pt-BR" sz="2000" dirty="0">
                <a:solidFill>
                  <a:srgbClr val="000000"/>
                </a:solidFill>
                <a:latin typeface="Candara" charset="0"/>
              </a:rPr>
              <a:t>X2</a:t>
            </a:r>
            <a:r>
              <a:rPr lang="pt-BR" sz="2000" dirty="0">
                <a:solidFill>
                  <a:srgbClr val="060087"/>
                </a:solidFill>
                <a:latin typeface="Candara" charset="0"/>
              </a:rPr>
              <a:t>)</a:t>
            </a:r>
          </a:p>
          <a:p>
            <a:r>
              <a:rPr lang="pt-BR" sz="2000" dirty="0" err="1">
                <a:solidFill>
                  <a:srgbClr val="060087"/>
                </a:solidFill>
                <a:latin typeface="Candara" charset="0"/>
              </a:rPr>
              <a:t>setwd</a:t>
            </a:r>
            <a:r>
              <a:rPr lang="pt-BR" sz="2000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pt-BR" sz="2000" dirty="0">
                <a:solidFill>
                  <a:srgbClr val="9E0003"/>
                </a:solidFill>
                <a:latin typeface="Candara" charset="0"/>
              </a:rPr>
              <a:t>"/</a:t>
            </a:r>
            <a:r>
              <a:rPr lang="pt-BR" sz="2000" dirty="0" err="1">
                <a:solidFill>
                  <a:srgbClr val="9E0003"/>
                </a:solidFill>
                <a:latin typeface="Candara" charset="0"/>
              </a:rPr>
              <a:t>Users</a:t>
            </a:r>
            <a:r>
              <a:rPr lang="pt-BR" sz="2000" dirty="0">
                <a:solidFill>
                  <a:srgbClr val="9E0003"/>
                </a:solidFill>
                <a:latin typeface="Candara" charset="0"/>
              </a:rPr>
              <a:t>/Zhiwu/</a:t>
            </a:r>
            <a:r>
              <a:rPr lang="pt-BR" sz="2000" dirty="0" err="1">
                <a:solidFill>
                  <a:srgbClr val="9E0003"/>
                </a:solidFill>
                <a:latin typeface="Candara" charset="0"/>
              </a:rPr>
              <a:t>Dropbox</a:t>
            </a:r>
            <a:r>
              <a:rPr lang="pt-BR" sz="2000" dirty="0">
                <a:solidFill>
                  <a:srgbClr val="9E0003"/>
                </a:solidFill>
                <a:latin typeface="Candara" charset="0"/>
              </a:rPr>
              <a:t>/</a:t>
            </a:r>
            <a:r>
              <a:rPr lang="pt-BR" sz="2000" dirty="0" err="1">
                <a:solidFill>
                  <a:srgbClr val="9E0003"/>
                </a:solidFill>
                <a:latin typeface="Candara" charset="0"/>
              </a:rPr>
              <a:t>Current</a:t>
            </a:r>
            <a:r>
              <a:rPr lang="pt-BR" sz="2000" dirty="0">
                <a:solidFill>
                  <a:srgbClr val="9E0003"/>
                </a:solidFill>
                <a:latin typeface="Candara" charset="0"/>
              </a:rPr>
              <a:t>/</a:t>
            </a:r>
            <a:r>
              <a:rPr lang="pt-BR" sz="2000" dirty="0" err="1">
                <a:solidFill>
                  <a:srgbClr val="9E0003"/>
                </a:solidFill>
                <a:latin typeface="Candara" charset="0"/>
              </a:rPr>
              <a:t>ZZLab</a:t>
            </a:r>
            <a:r>
              <a:rPr lang="pt-BR" sz="2000" dirty="0">
                <a:solidFill>
                  <a:srgbClr val="9E0003"/>
                </a:solidFill>
                <a:latin typeface="Candara" charset="0"/>
              </a:rPr>
              <a:t>/</a:t>
            </a:r>
            <a:r>
              <a:rPr lang="pt-BR" sz="2000" dirty="0" err="1">
                <a:solidFill>
                  <a:srgbClr val="9E0003"/>
                </a:solidFill>
                <a:latin typeface="Candara" charset="0"/>
              </a:rPr>
              <a:t>WSUCourse</a:t>
            </a:r>
            <a:r>
              <a:rPr lang="pt-BR" sz="2000" dirty="0">
                <a:solidFill>
                  <a:srgbClr val="9E0003"/>
                </a:solidFill>
                <a:latin typeface="Candara" charset="0"/>
              </a:rPr>
              <a:t>/CROPS545/Demo"</a:t>
            </a:r>
            <a:r>
              <a:rPr lang="pt-BR" sz="2000" dirty="0">
                <a:solidFill>
                  <a:srgbClr val="060087"/>
                </a:solidFill>
                <a:latin typeface="Candara" charset="0"/>
              </a:rPr>
              <a:t>)</a:t>
            </a:r>
            <a:endParaRPr lang="pt-BR" sz="2000" dirty="0">
              <a:solidFill>
                <a:srgbClr val="9E0003"/>
              </a:solidFill>
              <a:latin typeface="Candara" charset="0"/>
            </a:endParaRPr>
          </a:p>
          <a:p>
            <a:r>
              <a:rPr lang="pt-BR" sz="2000" dirty="0" err="1">
                <a:solidFill>
                  <a:srgbClr val="060087"/>
                </a:solidFill>
                <a:latin typeface="Candara" charset="0"/>
              </a:rPr>
              <a:t>write.table</a:t>
            </a:r>
            <a:r>
              <a:rPr lang="pt-BR" sz="2000" dirty="0">
                <a:solidFill>
                  <a:srgbClr val="060087"/>
                </a:solidFill>
                <a:latin typeface="Candara" charset="0"/>
              </a:rPr>
              <a:t>(</a:t>
            </a:r>
            <a:r>
              <a:rPr lang="pt-BR" sz="2000" dirty="0">
                <a:solidFill>
                  <a:srgbClr val="000000"/>
                </a:solidFill>
                <a:latin typeface="Candara" charset="0"/>
              </a:rPr>
              <a:t>myGD2</a:t>
            </a:r>
            <a:r>
              <a:rPr lang="pt-BR" sz="2000" dirty="0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pt-BR" sz="2000" dirty="0">
                <a:solidFill>
                  <a:srgbClr val="000000"/>
                </a:solidFill>
                <a:latin typeface="Candara" charset="0"/>
              </a:rPr>
              <a:t>file</a:t>
            </a:r>
            <a:r>
              <a:rPr lang="pt-BR" sz="20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pt-BR" sz="2000" dirty="0">
                <a:solidFill>
                  <a:srgbClr val="9E0003"/>
                </a:solidFill>
                <a:latin typeface="Candara" charset="0"/>
              </a:rPr>
              <a:t>"test.</a:t>
            </a:r>
            <a:r>
              <a:rPr lang="pt-BR" sz="2000" dirty="0" err="1">
                <a:solidFill>
                  <a:srgbClr val="9E0003"/>
                </a:solidFill>
                <a:latin typeface="Candara" charset="0"/>
              </a:rPr>
              <a:t>bgl</a:t>
            </a:r>
            <a:r>
              <a:rPr lang="pt-BR" sz="2000" dirty="0">
                <a:solidFill>
                  <a:srgbClr val="9E0003"/>
                </a:solidFill>
                <a:latin typeface="Candara" charset="0"/>
              </a:rPr>
              <a:t>"</a:t>
            </a:r>
            <a:r>
              <a:rPr lang="pt-BR" sz="2000" dirty="0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pt-BR" sz="2000" dirty="0" err="1">
                <a:solidFill>
                  <a:srgbClr val="000000"/>
                </a:solidFill>
                <a:latin typeface="Candara" charset="0"/>
              </a:rPr>
              <a:t>quote</a:t>
            </a:r>
            <a:r>
              <a:rPr lang="pt-BR" sz="20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pt-BR" sz="2000" dirty="0" err="1">
                <a:solidFill>
                  <a:srgbClr val="B5760C"/>
                </a:solidFill>
                <a:latin typeface="Candara" charset="0"/>
              </a:rPr>
              <a:t>F</a:t>
            </a:r>
            <a:r>
              <a:rPr lang="pt-BR" sz="2000" dirty="0" err="1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pt-BR" sz="2000" dirty="0" err="1">
                <a:solidFill>
                  <a:srgbClr val="000000"/>
                </a:solidFill>
                <a:latin typeface="Candara" charset="0"/>
              </a:rPr>
              <a:t>sep</a:t>
            </a:r>
            <a:r>
              <a:rPr lang="pt-BR" sz="20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pt-BR" sz="2000" dirty="0">
                <a:solidFill>
                  <a:srgbClr val="9E0003"/>
                </a:solidFill>
                <a:latin typeface="Candara" charset="0"/>
              </a:rPr>
              <a:t>"\</a:t>
            </a:r>
            <a:r>
              <a:rPr lang="pt-BR" sz="2000" dirty="0" err="1">
                <a:solidFill>
                  <a:srgbClr val="9E0003"/>
                </a:solidFill>
                <a:latin typeface="Candara" charset="0"/>
              </a:rPr>
              <a:t>t</a:t>
            </a:r>
            <a:r>
              <a:rPr lang="pt-BR" sz="2000" dirty="0">
                <a:solidFill>
                  <a:srgbClr val="9E0003"/>
                </a:solidFill>
                <a:latin typeface="Candara" charset="0"/>
              </a:rPr>
              <a:t>"</a:t>
            </a:r>
            <a:r>
              <a:rPr lang="pt-BR" sz="2000" dirty="0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pt-BR" sz="2000" dirty="0" err="1">
                <a:solidFill>
                  <a:srgbClr val="000000"/>
                </a:solidFill>
                <a:latin typeface="Candara" charset="0"/>
              </a:rPr>
              <a:t>col.name</a:t>
            </a:r>
            <a:r>
              <a:rPr lang="pt-BR" sz="20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pt-BR" sz="2000" dirty="0" err="1">
                <a:solidFill>
                  <a:srgbClr val="B5760C"/>
                </a:solidFill>
                <a:latin typeface="Candara" charset="0"/>
              </a:rPr>
              <a:t>F</a:t>
            </a:r>
            <a:r>
              <a:rPr lang="pt-BR" sz="2000" dirty="0" err="1">
                <a:solidFill>
                  <a:srgbClr val="060087"/>
                </a:solidFill>
                <a:latin typeface="Candara" charset="0"/>
              </a:rPr>
              <a:t>,</a:t>
            </a:r>
            <a:r>
              <a:rPr lang="pt-BR" sz="2000" dirty="0" err="1">
                <a:solidFill>
                  <a:srgbClr val="000000"/>
                </a:solidFill>
                <a:latin typeface="Candara" charset="0"/>
              </a:rPr>
              <a:t>row.name</a:t>
            </a:r>
            <a:r>
              <a:rPr lang="pt-BR" sz="2000" dirty="0">
                <a:solidFill>
                  <a:srgbClr val="060087"/>
                </a:solidFill>
                <a:latin typeface="Candara" charset="0"/>
              </a:rPr>
              <a:t>=</a:t>
            </a:r>
            <a:r>
              <a:rPr lang="pt-BR" sz="2000" dirty="0" err="1">
                <a:solidFill>
                  <a:srgbClr val="B5760C"/>
                </a:solidFill>
                <a:latin typeface="Candara" charset="0"/>
              </a:rPr>
              <a:t>F</a:t>
            </a:r>
            <a:r>
              <a:rPr lang="pt-BR" sz="2000" dirty="0">
                <a:solidFill>
                  <a:srgbClr val="060087"/>
                </a:solidFill>
                <a:latin typeface="Candara" charset="0"/>
              </a:rPr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165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1061646"/>
          </a:xfrm>
        </p:spPr>
        <p:txBody>
          <a:bodyPr/>
          <a:lstStyle/>
          <a:p>
            <a:r>
              <a:rPr lang="en-US" dirty="0" smtClean="0"/>
              <a:t>Command line</a:t>
            </a:r>
          </a:p>
          <a:p>
            <a:r>
              <a:rPr lang="en-US" dirty="0" smtClean="0"/>
              <a:t>From 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BEAGLE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8747" y="3737113"/>
            <a:ext cx="80506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#Impute with BEAGLE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system("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java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-Xmx12g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-jar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/Users/Zhiwu/Dropbox/Current/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ZZLab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WSUCourse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/CROPS545/Demo/Beagle/</a:t>
            </a:r>
            <a:r>
              <a:rPr lang="en-US" sz="2400" dirty="0" err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beagle.jar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unphased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=</a:t>
            </a:r>
            <a:r>
              <a:rPr lang="en-US" sz="2400" dirty="0" err="1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test.bgl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missing=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?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out=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test1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" )</a:t>
            </a:r>
          </a:p>
        </p:txBody>
      </p:sp>
    </p:spTree>
    <p:extLst>
      <p:ext uri="{BB962C8B-B14F-4D97-AF65-F5344CB8AC3E}">
        <p14:creationId xmlns:p14="http://schemas.microsoft.com/office/powerpoint/2010/main" val="176288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of BEAGLE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2578100"/>
            <a:ext cx="52070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 conversion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11426" y="1795672"/>
            <a:ext cx="86735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#Convert output format</a:t>
            </a:r>
          </a:p>
          <a:p>
            <a:r>
              <a:rPr lang="en-US" sz="2000" dirty="0" err="1"/>
              <a:t>genotype.full</a:t>
            </a:r>
            <a:r>
              <a:rPr lang="en-US" sz="2000" dirty="0"/>
              <a:t> &lt;- </a:t>
            </a:r>
            <a:r>
              <a:rPr lang="en-US" sz="2000" dirty="0" err="1"/>
              <a:t>read.delim</a:t>
            </a:r>
            <a:r>
              <a:rPr lang="en-US" sz="2000" dirty="0"/>
              <a:t>("test1.test.bgl.phased.gz",sep=" ",head=T)</a:t>
            </a:r>
          </a:p>
          <a:p>
            <a:r>
              <a:rPr lang="en-US" sz="2000" dirty="0" err="1"/>
              <a:t>genotype.c</a:t>
            </a:r>
            <a:r>
              <a:rPr lang="en-US" sz="2000" dirty="0"/>
              <a:t>=</a:t>
            </a:r>
            <a:r>
              <a:rPr lang="en-US" sz="2000" dirty="0" err="1"/>
              <a:t>as.matrix</a:t>
            </a:r>
            <a:r>
              <a:rPr lang="en-US" sz="2000" dirty="0"/>
              <a:t>(</a:t>
            </a:r>
            <a:r>
              <a:rPr lang="en-US" sz="2000" dirty="0" err="1"/>
              <a:t>genotype.full</a:t>
            </a:r>
            <a:r>
              <a:rPr lang="en-US" sz="2000" dirty="0"/>
              <a:t>[,-(1:2)])</a:t>
            </a:r>
          </a:p>
          <a:p>
            <a:r>
              <a:rPr lang="en-US" sz="2000" dirty="0" err="1"/>
              <a:t>index.A</a:t>
            </a:r>
            <a:r>
              <a:rPr lang="en-US" sz="2000" dirty="0"/>
              <a:t>=</a:t>
            </a:r>
            <a:r>
              <a:rPr lang="en-US" sz="2000" dirty="0" err="1"/>
              <a:t>genotype.c</a:t>
            </a:r>
            <a:r>
              <a:rPr lang="en-US" sz="2000" dirty="0"/>
              <a:t>=="A"</a:t>
            </a:r>
          </a:p>
          <a:p>
            <a:r>
              <a:rPr lang="en-US" sz="2000" dirty="0" err="1"/>
              <a:t>index.B</a:t>
            </a:r>
            <a:r>
              <a:rPr lang="en-US" sz="2000" dirty="0"/>
              <a:t>=</a:t>
            </a:r>
            <a:r>
              <a:rPr lang="en-US" sz="2000" dirty="0" err="1"/>
              <a:t>genotype.c</a:t>
            </a:r>
            <a:r>
              <a:rPr lang="en-US" sz="2000" dirty="0"/>
              <a:t>=="B"</a:t>
            </a:r>
          </a:p>
          <a:p>
            <a:r>
              <a:rPr lang="en-US" sz="2000" dirty="0"/>
              <a:t>nr=</a:t>
            </a:r>
            <a:r>
              <a:rPr lang="en-US" sz="2000" dirty="0" err="1"/>
              <a:t>nrow</a:t>
            </a:r>
            <a:r>
              <a:rPr lang="en-US" sz="2000" dirty="0"/>
              <a:t>(</a:t>
            </a:r>
            <a:r>
              <a:rPr lang="en-US" sz="2000" dirty="0" err="1"/>
              <a:t>genotype.c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nc</a:t>
            </a:r>
            <a:r>
              <a:rPr lang="en-US" sz="2000" dirty="0"/>
              <a:t>=</a:t>
            </a:r>
            <a:r>
              <a:rPr lang="en-US" sz="2000" dirty="0" err="1"/>
              <a:t>ncol</a:t>
            </a:r>
            <a:r>
              <a:rPr lang="en-US" sz="2000" dirty="0"/>
              <a:t>(</a:t>
            </a:r>
            <a:r>
              <a:rPr lang="en-US" sz="2000" dirty="0" err="1"/>
              <a:t>genotype.c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genotype.n</a:t>
            </a:r>
            <a:r>
              <a:rPr lang="en-US" sz="2000" dirty="0"/>
              <a:t>=matrix(0,nr,nc)</a:t>
            </a:r>
          </a:p>
          <a:p>
            <a:r>
              <a:rPr lang="en-US" sz="2000" dirty="0" err="1"/>
              <a:t>genotype.n</a:t>
            </a:r>
            <a:r>
              <a:rPr lang="en-US" sz="2000" dirty="0"/>
              <a:t>[</a:t>
            </a:r>
            <a:r>
              <a:rPr lang="en-US" sz="2000" dirty="0" err="1"/>
              <a:t>index.A</a:t>
            </a:r>
            <a:r>
              <a:rPr lang="en-US" sz="2000" dirty="0"/>
              <a:t>]=0</a:t>
            </a:r>
          </a:p>
          <a:p>
            <a:r>
              <a:rPr lang="en-US" sz="2000" dirty="0" err="1"/>
              <a:t>genotype.n</a:t>
            </a:r>
            <a:r>
              <a:rPr lang="en-US" sz="2000" dirty="0"/>
              <a:t>[</a:t>
            </a:r>
            <a:r>
              <a:rPr lang="en-US" sz="2000" dirty="0" err="1"/>
              <a:t>index.B</a:t>
            </a:r>
            <a:r>
              <a:rPr lang="en-US" sz="2000" dirty="0"/>
              <a:t>]=1</a:t>
            </a:r>
          </a:p>
          <a:p>
            <a:r>
              <a:rPr lang="en-US" sz="2000" dirty="0"/>
              <a:t>n2=</a:t>
            </a:r>
            <a:r>
              <a:rPr lang="en-US" sz="2000" dirty="0" err="1"/>
              <a:t>ncol</a:t>
            </a:r>
            <a:r>
              <a:rPr lang="en-US" sz="2000" dirty="0"/>
              <a:t>(</a:t>
            </a:r>
            <a:r>
              <a:rPr lang="en-US" sz="2000" dirty="0" err="1"/>
              <a:t>genotype.n</a:t>
            </a:r>
            <a:r>
              <a:rPr lang="en-US" sz="2000" dirty="0"/>
              <a:t>)</a:t>
            </a:r>
          </a:p>
          <a:p>
            <a:r>
              <a:rPr lang="pt-BR" sz="2000" dirty="0" err="1"/>
              <a:t>odd</a:t>
            </a:r>
            <a:r>
              <a:rPr lang="pt-BR" sz="2000" dirty="0"/>
              <a:t>=</a:t>
            </a:r>
            <a:r>
              <a:rPr lang="pt-BR" sz="2000" dirty="0" err="1"/>
              <a:t>seq</a:t>
            </a:r>
            <a:r>
              <a:rPr lang="pt-BR" sz="2000" dirty="0"/>
              <a:t>(1,n2-1,2)</a:t>
            </a:r>
          </a:p>
          <a:p>
            <a:r>
              <a:rPr lang="pt-BR" sz="2000" dirty="0" err="1"/>
              <a:t>even</a:t>
            </a:r>
            <a:r>
              <a:rPr lang="pt-BR" sz="2000" dirty="0"/>
              <a:t>=</a:t>
            </a:r>
            <a:r>
              <a:rPr lang="pt-BR" sz="2000" dirty="0" err="1"/>
              <a:t>seq</a:t>
            </a:r>
            <a:r>
              <a:rPr lang="pt-BR" sz="2000" dirty="0"/>
              <a:t>(2,n2,2)</a:t>
            </a:r>
          </a:p>
          <a:p>
            <a:r>
              <a:rPr lang="pt-BR" sz="2000" dirty="0"/>
              <a:t>g0=</a:t>
            </a:r>
            <a:r>
              <a:rPr lang="pt-BR" sz="2000" dirty="0" err="1"/>
              <a:t>genotype.n</a:t>
            </a:r>
            <a:r>
              <a:rPr lang="pt-BR" sz="2000" dirty="0"/>
              <a:t>[,</a:t>
            </a:r>
            <a:r>
              <a:rPr lang="pt-BR" sz="2000" dirty="0" err="1"/>
              <a:t>odd</a:t>
            </a:r>
            <a:r>
              <a:rPr lang="pt-BR" sz="2000" dirty="0"/>
              <a:t>]</a:t>
            </a:r>
          </a:p>
          <a:p>
            <a:r>
              <a:rPr lang="pt-BR" sz="2000" dirty="0"/>
              <a:t>g1=</a:t>
            </a:r>
            <a:r>
              <a:rPr lang="pt-BR" sz="2000" dirty="0" err="1"/>
              <a:t>genotype.n</a:t>
            </a:r>
            <a:r>
              <a:rPr lang="pt-BR" sz="2000" dirty="0"/>
              <a:t>[,</a:t>
            </a:r>
            <a:r>
              <a:rPr lang="pt-BR" sz="2000" dirty="0" err="1"/>
              <a:t>even</a:t>
            </a:r>
            <a:r>
              <a:rPr lang="pt-BR" sz="2000" dirty="0"/>
              <a:t>]</a:t>
            </a:r>
          </a:p>
          <a:p>
            <a:r>
              <a:rPr lang="en-US" sz="2000" dirty="0" err="1" smtClean="0"/>
              <a:t>X.bgl</a:t>
            </a:r>
            <a:r>
              <a:rPr lang="en-US" sz="2000" dirty="0" smtClean="0"/>
              <a:t>=g0+g1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60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Accuracy of BEAGLE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11426" y="1795672"/>
            <a:ext cx="86735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#Impute and calculate correlation</a:t>
            </a:r>
          </a:p>
          <a:p>
            <a:r>
              <a:rPr lang="en-US" sz="2000" dirty="0" err="1"/>
              <a:t>accuracy.r</a:t>
            </a:r>
            <a:r>
              <a:rPr lang="en-US" sz="2000" dirty="0"/>
              <a:t>=</a:t>
            </a:r>
            <a:r>
              <a:rPr lang="en-US" sz="2000" dirty="0" err="1"/>
              <a:t>cor</a:t>
            </a:r>
            <a:r>
              <a:rPr lang="en-US" sz="2000" dirty="0"/>
              <a:t>(</a:t>
            </a:r>
            <a:r>
              <a:rPr lang="en-US" sz="2000" dirty="0" err="1"/>
              <a:t>X.raw</a:t>
            </a:r>
            <a:r>
              <a:rPr lang="en-US" sz="2000" dirty="0"/>
              <a:t>[</a:t>
            </a:r>
            <a:r>
              <a:rPr lang="en-US" sz="2000" dirty="0" err="1"/>
              <a:t>index.m</a:t>
            </a:r>
            <a:r>
              <a:rPr lang="en-US" sz="2000" dirty="0"/>
              <a:t>], </a:t>
            </a:r>
            <a:r>
              <a:rPr lang="en-US" sz="2000" dirty="0" err="1" smtClean="0"/>
              <a:t>X.bgl</a:t>
            </a:r>
            <a:r>
              <a:rPr lang="en-US" sz="2000" dirty="0" smtClean="0"/>
              <a:t>[</a:t>
            </a:r>
            <a:r>
              <a:rPr lang="en-US" sz="2000" dirty="0" err="1" smtClean="0"/>
              <a:t>index.m</a:t>
            </a:r>
            <a:r>
              <a:rPr lang="en-US" sz="2000" dirty="0"/>
              <a:t>])</a:t>
            </a:r>
          </a:p>
          <a:p>
            <a:r>
              <a:rPr lang="en-US" sz="2000" dirty="0" err="1"/>
              <a:t>index.match</a:t>
            </a:r>
            <a:r>
              <a:rPr lang="en-US" sz="2000" dirty="0"/>
              <a:t>=</a:t>
            </a:r>
            <a:r>
              <a:rPr lang="en-US" sz="2000" dirty="0" err="1"/>
              <a:t>X.raw</a:t>
            </a:r>
            <a:r>
              <a:rPr lang="en-US" sz="2000" dirty="0"/>
              <a:t>==</a:t>
            </a:r>
            <a:r>
              <a:rPr lang="en-US" sz="2000" dirty="0" err="1" smtClean="0"/>
              <a:t>X.bgl</a:t>
            </a:r>
            <a:endParaRPr lang="en-US" sz="2000" dirty="0"/>
          </a:p>
          <a:p>
            <a:r>
              <a:rPr lang="en-US" sz="2000" dirty="0" err="1"/>
              <a:t>index.mm</a:t>
            </a:r>
            <a:r>
              <a:rPr lang="en-US" sz="2000" dirty="0"/>
              <a:t>=</a:t>
            </a:r>
            <a:r>
              <a:rPr lang="en-US" sz="2000" dirty="0" err="1"/>
              <a:t>index.match&amp;index.m</a:t>
            </a:r>
            <a:endParaRPr lang="en-US" sz="2000" dirty="0"/>
          </a:p>
          <a:p>
            <a:r>
              <a:rPr lang="en-US" sz="2000" dirty="0" err="1"/>
              <a:t>accuracy.m</a:t>
            </a:r>
            <a:r>
              <a:rPr lang="en-US" sz="2000" dirty="0"/>
              <a:t>=length(X[</a:t>
            </a:r>
            <a:r>
              <a:rPr lang="en-US" sz="2000" dirty="0" err="1"/>
              <a:t>index.mm</a:t>
            </a:r>
            <a:r>
              <a:rPr lang="en-US" sz="2000" dirty="0"/>
              <a:t>])/length(X[</a:t>
            </a:r>
            <a:r>
              <a:rPr lang="en-US" sz="2000" dirty="0" err="1"/>
              <a:t>index.m</a:t>
            </a:r>
            <a:r>
              <a:rPr lang="en-US" sz="2000" dirty="0"/>
              <a:t>])</a:t>
            </a:r>
          </a:p>
          <a:p>
            <a:r>
              <a:rPr lang="en-US" sz="2000" dirty="0" err="1"/>
              <a:t>accuracy.r</a:t>
            </a:r>
            <a:endParaRPr lang="en-US" sz="2000" dirty="0"/>
          </a:p>
          <a:p>
            <a:r>
              <a:rPr lang="en-US" sz="2000" dirty="0" err="1"/>
              <a:t>accuracy.m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152" y="4828761"/>
            <a:ext cx="16383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6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analyses do not allow missing data</a:t>
            </a:r>
          </a:p>
          <a:p>
            <a:r>
              <a:rPr lang="en-US" dirty="0" smtClean="0"/>
              <a:t>Increase marker density</a:t>
            </a:r>
          </a:p>
          <a:p>
            <a:r>
              <a:rPr lang="en-US" dirty="0" smtClean="0"/>
              <a:t>Meta analyses for multiple studies</a:t>
            </a:r>
          </a:p>
          <a:p>
            <a:r>
              <a:rPr lang="en-US" dirty="0" smtClean="0"/>
              <a:t>Improve GWAS and GS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4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imputation</a:t>
            </a:r>
          </a:p>
          <a:p>
            <a:r>
              <a:rPr lang="en-US" dirty="0" smtClean="0"/>
              <a:t>How to impute</a:t>
            </a:r>
          </a:p>
          <a:p>
            <a:r>
              <a:rPr lang="en-US" dirty="0" smtClean="0"/>
              <a:t>Stochastic imputation</a:t>
            </a:r>
          </a:p>
          <a:p>
            <a:r>
              <a:rPr lang="en-US" dirty="0" smtClean="0"/>
              <a:t>KNN</a:t>
            </a:r>
          </a:p>
          <a:p>
            <a:r>
              <a:rPr lang="en-US" dirty="0" smtClean="0"/>
              <a:t>BEAGLE </a:t>
            </a:r>
          </a:p>
          <a:p>
            <a:r>
              <a:rPr lang="en-US" dirty="0" smtClean="0"/>
              <a:t>Accuracy evaluation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9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322173"/>
            <a:ext cx="3893897" cy="243231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Coverage: 1X</a:t>
            </a:r>
          </a:p>
          <a:p>
            <a:r>
              <a:rPr lang="en-US" dirty="0"/>
              <a:t>M</a:t>
            </a:r>
            <a:r>
              <a:rPr lang="en-US" dirty="0" smtClean="0"/>
              <a:t>issing rate: 38%</a:t>
            </a:r>
          </a:p>
          <a:p>
            <a:r>
              <a:rPr lang="en-US" dirty="0" smtClean="0"/>
              <a:t>Imputed by KNN</a:t>
            </a:r>
          </a:p>
          <a:p>
            <a:r>
              <a:rPr lang="en-US" dirty="0" smtClean="0"/>
              <a:t>Filling rate: 97%</a:t>
            </a:r>
          </a:p>
          <a:p>
            <a:r>
              <a:rPr lang="en-US" dirty="0" smtClean="0"/>
              <a:t>Accuracy: 98%</a:t>
            </a:r>
          </a:p>
          <a:p>
            <a:r>
              <a:rPr lang="en-US" dirty="0" smtClean="0"/>
              <a:t>3M SNPs remain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1503"/>
            <a:ext cx="8229600" cy="1252728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Imputation improve density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825" y="2166730"/>
            <a:ext cx="4987636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17165" y="5083073"/>
            <a:ext cx="386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Huang et al. 2010, Nature Genetics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8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61" y="0"/>
            <a:ext cx="7598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52728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Example of meta analysis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871728"/>
            <a:ext cx="6929686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443728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Fig. 5. Missing rate of SNPs. There were 21,455 SNPs on Illumina array that was used to derive the predictive formula. Aboutw40% of these SNPs were not present on the </a:t>
            </a:r>
            <a:r>
              <a:rPr lang="en-US" sz="1600" dirty="0" err="1" smtClean="0"/>
              <a:t>Affymetrix</a:t>
            </a:r>
            <a:r>
              <a:rPr lang="en-US" sz="1600" dirty="0" smtClean="0"/>
              <a:t> array </a:t>
            </a:r>
            <a:r>
              <a:rPr lang="en-US" sz="1600" dirty="0"/>
              <a:t>that was used to genotype the dogs for independent validation (including the first and the third most influential SNPs on the Illumina array). The cumulative missing rates </a:t>
            </a:r>
            <a:r>
              <a:rPr lang="en-US" sz="1600" dirty="0" smtClean="0"/>
              <a:t>of SNPs </a:t>
            </a:r>
            <a:r>
              <a:rPr lang="en-US" sz="1600" dirty="0"/>
              <a:t>are plotted against their order (descending log scale) based on their scaling factor.</a:t>
            </a:r>
          </a:p>
        </p:txBody>
      </p:sp>
      <p:sp>
        <p:nvSpPr>
          <p:cNvPr id="6" name="Rectangle 5"/>
          <p:cNvSpPr/>
          <p:nvPr/>
        </p:nvSpPr>
        <p:spPr>
          <a:xfrm>
            <a:off x="4483100" y="1478125"/>
            <a:ext cx="32385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 smtClean="0"/>
              <a:t>Guo</a:t>
            </a:r>
            <a:r>
              <a:rPr lang="en-US" dirty="0" smtClean="0"/>
              <a:t> et. al. Osteoarthritis </a:t>
            </a:r>
            <a:r>
              <a:rPr lang="en-US" dirty="0"/>
              <a:t>Cartilage. </a:t>
            </a:r>
            <a:r>
              <a:rPr lang="en-US" dirty="0" smtClean="0"/>
              <a:t>2011, </a:t>
            </a:r>
            <a:r>
              <a:rPr lang="en-US" dirty="0"/>
              <a:t>19(4): </a:t>
            </a:r>
            <a:r>
              <a:rPr lang="en-US" dirty="0" smtClean="0"/>
              <a:t>420–429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2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52728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Canine hip dysplasia is predictable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10" y="1252728"/>
            <a:ext cx="7946379" cy="526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3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 with mean</a:t>
            </a:r>
          </a:p>
          <a:p>
            <a:r>
              <a:rPr lang="en-US" dirty="0" smtClean="0"/>
              <a:t>By major allele</a:t>
            </a:r>
          </a:p>
          <a:p>
            <a:r>
              <a:rPr lang="en-US" dirty="0">
                <a:solidFill>
                  <a:srgbClr val="FF0000"/>
                </a:solidFill>
              </a:rPr>
              <a:t>Haplotype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Stochastic imputation with allele frequency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KNN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Hidden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Marcov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Model </a:t>
            </a:r>
            <a:r>
              <a:rPr lang="en-US" dirty="0" smtClean="0">
                <a:solidFill>
                  <a:srgbClr val="FF0000"/>
                </a:solidFill>
              </a:rPr>
              <a:t>(BEAGLE)</a:t>
            </a:r>
          </a:p>
          <a:p>
            <a:r>
              <a:rPr lang="en-US" dirty="0" smtClean="0"/>
              <a:t>Much more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Imputation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95" y="1252728"/>
            <a:ext cx="7843410" cy="5486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52728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Impute by haplotype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3775" y="1098839"/>
            <a:ext cx="4176477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 smtClean="0"/>
              <a:t>Marchini</a:t>
            </a:r>
            <a:r>
              <a:rPr lang="en-US" sz="1400" dirty="0" smtClean="0"/>
              <a:t> et. al. </a:t>
            </a:r>
            <a:r>
              <a:rPr lang="nb-NO" sz="1400" dirty="0"/>
              <a:t>Nat Rev Genet. 2010 Jul;11(7):499-511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649649" y="6195890"/>
            <a:ext cx="413468" cy="455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54913" y="6264632"/>
            <a:ext cx="395743" cy="191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49649" y="3611782"/>
            <a:ext cx="413468" cy="164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49649" y="3242246"/>
            <a:ext cx="413468" cy="164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3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2505</TotalTime>
  <Words>903</Words>
  <Application>Microsoft Macintosh PowerPoint</Application>
  <PresentationFormat>On-screen Show (4:3)</PresentationFormat>
  <Paragraphs>238</Paragraphs>
  <Slides>30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ArialMT</vt:lpstr>
      <vt:lpstr>Calibri</vt:lpstr>
      <vt:lpstr>Candara</vt:lpstr>
      <vt:lpstr>Monaco</vt:lpstr>
      <vt:lpstr>Symbol</vt:lpstr>
      <vt:lpstr>Wingdings</vt:lpstr>
      <vt:lpstr>Arial</vt:lpstr>
      <vt:lpstr>Waveform</vt:lpstr>
      <vt:lpstr>Document</vt:lpstr>
      <vt:lpstr>Statistical Genomics</vt:lpstr>
      <vt:lpstr>Outline</vt:lpstr>
      <vt:lpstr>Why imputation</vt:lpstr>
      <vt:lpstr>Imputation improve density</vt:lpstr>
      <vt:lpstr>PowerPoint Presentation</vt:lpstr>
      <vt:lpstr>Example of meta analysis</vt:lpstr>
      <vt:lpstr>Canine hip dysplasia is predictable</vt:lpstr>
      <vt:lpstr>Imputation mechanism</vt:lpstr>
      <vt:lpstr>Impute by haplotype</vt:lpstr>
      <vt:lpstr>Stochastic imputation with allele frequency </vt:lpstr>
      <vt:lpstr>Implication of stochastic imputation</vt:lpstr>
      <vt:lpstr>Evaluation of imputation accuracy</vt:lpstr>
      <vt:lpstr>Import data</vt:lpstr>
      <vt:lpstr>Variable of uniform distribution</vt:lpstr>
      <vt:lpstr>Missing value simulation</vt:lpstr>
      <vt:lpstr>Two types of imputation accuracy</vt:lpstr>
      <vt:lpstr>Accuracy calculation</vt:lpstr>
      <vt:lpstr>The two type accuracy are correlated</vt:lpstr>
      <vt:lpstr>US Election 2016</vt:lpstr>
      <vt:lpstr>K Nearest Neighbors: vote</vt:lpstr>
      <vt:lpstr>More dimension: Euclidean distance</vt:lpstr>
      <vt:lpstr>"impute" R package</vt:lpstr>
      <vt:lpstr>BEAGLE</vt:lpstr>
      <vt:lpstr>Input file</vt:lpstr>
      <vt:lpstr>Output file</vt:lpstr>
      <vt:lpstr>Run BEAGLE</vt:lpstr>
      <vt:lpstr>Output of BEAGLE</vt:lpstr>
      <vt:lpstr>Format conversion</vt:lpstr>
      <vt:lpstr>Accuracy of BEAGLE</vt:lpstr>
      <vt:lpstr>Highlight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Genomics</dc:title>
  <dc:creator>Zhiwu Zhang</dc:creator>
  <cp:lastModifiedBy>Zhang, Zhiwu</cp:lastModifiedBy>
  <cp:revision>210</cp:revision>
  <dcterms:created xsi:type="dcterms:W3CDTF">2013-08-24T13:03:35Z</dcterms:created>
  <dcterms:modified xsi:type="dcterms:W3CDTF">2018-01-26T19:47:33Z</dcterms:modified>
</cp:coreProperties>
</file>