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320" r:id="rId2"/>
    <p:sldId id="359" r:id="rId3"/>
    <p:sldId id="360" r:id="rId4"/>
    <p:sldId id="366" r:id="rId5"/>
    <p:sldId id="361" r:id="rId6"/>
    <p:sldId id="362" r:id="rId7"/>
    <p:sldId id="363" r:id="rId8"/>
    <p:sldId id="373" r:id="rId9"/>
    <p:sldId id="364" r:id="rId10"/>
    <p:sldId id="375" r:id="rId11"/>
    <p:sldId id="376" r:id="rId12"/>
    <p:sldId id="368" r:id="rId13"/>
    <p:sldId id="369" r:id="rId14"/>
    <p:sldId id="367" r:id="rId15"/>
    <p:sldId id="370" r:id="rId16"/>
    <p:sldId id="371" r:id="rId17"/>
    <p:sldId id="308" r:id="rId18"/>
    <p:sldId id="325" r:id="rId19"/>
    <p:sldId id="309" r:id="rId20"/>
    <p:sldId id="311" r:id="rId21"/>
    <p:sldId id="312" r:id="rId22"/>
    <p:sldId id="313" r:id="rId23"/>
    <p:sldId id="314" r:id="rId24"/>
    <p:sldId id="317" r:id="rId25"/>
    <p:sldId id="351" r:id="rId26"/>
    <p:sldId id="328" r:id="rId27"/>
    <p:sldId id="365" r:id="rId28"/>
    <p:sldId id="374" r:id="rId29"/>
    <p:sldId id="316" r:id="rId30"/>
    <p:sldId id="3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17"/>
    <p:restoredTop sz="86387" autoAdjust="0"/>
  </p:normalViewPr>
  <p:slideViewPr>
    <p:cSldViewPr snapToGrid="0" snapToObjects="1">
      <p:cViewPr>
        <p:scale>
          <a:sx n="124" d="100"/>
          <a:sy n="124" d="100"/>
        </p:scale>
        <p:origin x="5480" y="2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1ABEE-8E89-41BE-836D-7DDCF5D4EE08}" type="slidenum">
              <a:rPr lang="en-US"/>
              <a:pPr/>
              <a:t>6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AF0B2-D563-4512-8716-18C18F34C12F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6898D-8632-4B2A-A581-D61FC434DC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wmf"/><Relationship Id="rId3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" y="168458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smtClean="0"/>
              <a:t>Zhiwu Zhang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Washington State University</a:t>
            </a:r>
            <a:endParaRPr lang="en-US" sz="28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smtClean="0">
                <a:solidFill>
                  <a:schemeClr val="bg2">
                    <a:lumMod val="50000"/>
                  </a:schemeClr>
                </a:solidFill>
              </a:rPr>
              <a:t>Lecture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8</a:t>
            </a:r>
            <a:r>
              <a:rPr lang="en-US" sz="2800" b="1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Linkage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Multiple markers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8817" y="2905960"/>
            <a:ext cx="78093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5844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71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169775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397883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825893" y="2710072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47090" y="2707763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9842" y="2252864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31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5197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2542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30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3690" y="2254693"/>
            <a:ext cx="7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</a:t>
            </a:r>
            <a:endParaRPr lang="en-US" dirty="0"/>
          </a:p>
        </p:txBody>
      </p:sp>
      <p:cxnSp>
        <p:nvCxnSpPr>
          <p:cNvPr id="36" name="Straight Connector 35"/>
          <p:cNvCxnSpPr>
            <a:stCxn id="21" idx="2"/>
            <a:endCxn id="41" idx="2"/>
          </p:cNvCxnSpPr>
          <p:nvPr/>
        </p:nvCxnSpPr>
        <p:spPr>
          <a:xfrm flipH="1">
            <a:off x="1602928" y="2890643"/>
            <a:ext cx="4644162" cy="94277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42" idx="2"/>
          </p:cNvCxnSpPr>
          <p:nvPr/>
        </p:nvCxnSpPr>
        <p:spPr>
          <a:xfrm flipH="1">
            <a:off x="2185415" y="2890643"/>
            <a:ext cx="4061675" cy="94273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3"/>
            <a:endCxn id="44" idx="2"/>
          </p:cNvCxnSpPr>
          <p:nvPr/>
        </p:nvCxnSpPr>
        <p:spPr>
          <a:xfrm flipH="1">
            <a:off x="4140511" y="3019959"/>
            <a:ext cx="2160143" cy="80386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4"/>
            <a:endCxn id="46" idx="2"/>
          </p:cNvCxnSpPr>
          <p:nvPr/>
        </p:nvCxnSpPr>
        <p:spPr>
          <a:xfrm flipH="1">
            <a:off x="5413523" y="3073523"/>
            <a:ext cx="1016447" cy="7598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5"/>
            <a:endCxn id="3" idx="2"/>
          </p:cNvCxnSpPr>
          <p:nvPr/>
        </p:nvCxnSpPr>
        <p:spPr>
          <a:xfrm>
            <a:off x="6559286" y="3019959"/>
            <a:ext cx="1257462" cy="75696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08101" y="3968383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4957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93456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60801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2156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93290" y="52907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P= P1*P2*P3*P4*P5</a:t>
            </a:r>
            <a:endParaRPr lang="en-US" baseline="30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08101" y="4518628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4957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93456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60801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2156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89212" y="3349638"/>
            <a:ext cx="6241252" cy="483784"/>
            <a:chOff x="1589212" y="3349638"/>
            <a:chExt cx="6241252" cy="483784"/>
          </a:xfrm>
        </p:grpSpPr>
        <p:sp>
          <p:nvSpPr>
            <p:cNvPr id="3" name="Rectangle 2"/>
            <p:cNvSpPr/>
            <p:nvPr/>
          </p:nvSpPr>
          <p:spPr>
            <a:xfrm>
              <a:off x="7803032" y="33496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89212" y="3406132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1699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26795" y="33965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9807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1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Multiple markers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8817" y="2905960"/>
            <a:ext cx="78093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5844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71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169775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397883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825893" y="2710072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58548" y="2707763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9842" y="2252864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31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5197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2542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30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27475" y="2254650"/>
            <a:ext cx="7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</a:t>
            </a:r>
            <a:endParaRPr lang="en-US" dirty="0"/>
          </a:p>
        </p:txBody>
      </p:sp>
      <p:cxnSp>
        <p:nvCxnSpPr>
          <p:cNvPr id="36" name="Straight Connector 35"/>
          <p:cNvCxnSpPr>
            <a:stCxn id="21" idx="2"/>
            <a:endCxn id="41" idx="2"/>
          </p:cNvCxnSpPr>
          <p:nvPr/>
        </p:nvCxnSpPr>
        <p:spPr>
          <a:xfrm flipH="1">
            <a:off x="1602928" y="2890643"/>
            <a:ext cx="4255620" cy="94277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42" idx="2"/>
          </p:cNvCxnSpPr>
          <p:nvPr/>
        </p:nvCxnSpPr>
        <p:spPr>
          <a:xfrm flipH="1">
            <a:off x="2185415" y="2890643"/>
            <a:ext cx="3673133" cy="94273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3"/>
            <a:endCxn id="44" idx="2"/>
          </p:cNvCxnSpPr>
          <p:nvPr/>
        </p:nvCxnSpPr>
        <p:spPr>
          <a:xfrm flipH="1">
            <a:off x="4140511" y="3019959"/>
            <a:ext cx="1771601" cy="80386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4"/>
            <a:endCxn id="46" idx="2"/>
          </p:cNvCxnSpPr>
          <p:nvPr/>
        </p:nvCxnSpPr>
        <p:spPr>
          <a:xfrm flipH="1">
            <a:off x="5413523" y="3073523"/>
            <a:ext cx="627905" cy="75985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5"/>
            <a:endCxn id="3" idx="2"/>
          </p:cNvCxnSpPr>
          <p:nvPr/>
        </p:nvCxnSpPr>
        <p:spPr>
          <a:xfrm>
            <a:off x="6170744" y="3019959"/>
            <a:ext cx="1646004" cy="75696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08101" y="3968383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4957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93456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60801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2156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93290" y="52907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P= P1*P2*P3*P4*P5</a:t>
            </a:r>
            <a:endParaRPr lang="en-US" baseline="30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08101" y="4518628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4957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93456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60801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2156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89212" y="3349638"/>
            <a:ext cx="6241252" cy="483784"/>
            <a:chOff x="1589212" y="3349638"/>
            <a:chExt cx="6241252" cy="483784"/>
          </a:xfrm>
        </p:grpSpPr>
        <p:sp>
          <p:nvSpPr>
            <p:cNvPr id="3" name="Rectangle 2"/>
            <p:cNvSpPr/>
            <p:nvPr/>
          </p:nvSpPr>
          <p:spPr>
            <a:xfrm>
              <a:off x="7803032" y="33496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89212" y="3406132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1699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26795" y="33965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9807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Quantitative traits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724797"/>
            <a:ext cx="4140200" cy="20447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57417" y="435129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having the gene</a:t>
            </a:r>
            <a:endParaRPr lang="en-US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7816" y="4351294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</a:t>
            </a:r>
            <a:r>
              <a:rPr lang="en-US" smtClean="0"/>
              <a:t>of phenotype </a:t>
            </a:r>
            <a:r>
              <a:rPr lang="en-US" dirty="0" smtClean="0"/>
              <a:t>given </a:t>
            </a:r>
            <a:r>
              <a:rPr lang="en-US" smtClean="0"/>
              <a:t>the gene effect</a:t>
            </a:r>
            <a:endParaRPr lang="en-US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4288" y="5912708"/>
            <a:ext cx="16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LOD=Log</a:t>
            </a:r>
            <a:endParaRPr lang="en-US" baseline="300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742384" y="6097374"/>
            <a:ext cx="2743200" cy="19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4145" y="5728042"/>
            <a:ext cx="271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at gene effect</a:t>
            </a:r>
            <a:endParaRPr lang="en-US" baseline="30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4145" y="6135133"/>
            <a:ext cx="271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no effect</a:t>
            </a:r>
            <a:endParaRPr lang="en-US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01900" y="5015796"/>
            <a:ext cx="35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Probability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88830" y="4369175"/>
            <a:ext cx="58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>
            <a:endCxn id="50" idx="0"/>
          </p:cNvCxnSpPr>
          <p:nvPr/>
        </p:nvCxnSpPr>
        <p:spPr>
          <a:xfrm>
            <a:off x="4270117" y="4737508"/>
            <a:ext cx="1" cy="278288"/>
          </a:xfrm>
          <a:prstGeom prst="line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4" grpId="0"/>
      <p:bldP spid="47" grpId="0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3550507"/>
            <a:ext cx="7408333" cy="2575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Population</a:t>
            </a:r>
          </a:p>
          <a:p>
            <a:r>
              <a:rPr lang="en-US" dirty="0"/>
              <a:t>S</a:t>
            </a:r>
            <a:r>
              <a:rPr lang="en-US" dirty="0" smtClean="0"/>
              <a:t>ingle marker to multiple marker</a:t>
            </a:r>
          </a:p>
          <a:p>
            <a:r>
              <a:rPr lang="en-US" dirty="0" smtClean="0"/>
              <a:t>Binary trait to quantitative trait</a:t>
            </a:r>
          </a:p>
          <a:p>
            <a:r>
              <a:rPr lang="en-US" dirty="0" smtClean="0"/>
              <a:t>Single gene to multiple gene</a:t>
            </a:r>
          </a:p>
          <a:p>
            <a:r>
              <a:rPr lang="en-US" dirty="0" smtClean="0"/>
              <a:t>Re-map markers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Multiple genes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8817" y="2905960"/>
            <a:ext cx="78093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5844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71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169775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397883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825893" y="2710072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63144" y="2707763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9842" y="2252864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31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5197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2542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30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3367" y="2255068"/>
            <a:ext cx="7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642023" y="2692443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72246" y="2239748"/>
            <a:ext cx="7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Real example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295400"/>
            <a:ext cx="9144000" cy="5487988"/>
            <a:chOff x="0" y="470"/>
            <a:chExt cx="5760" cy="3457"/>
          </a:xfrm>
        </p:grpSpPr>
        <p:pic>
          <p:nvPicPr>
            <p:cNvPr id="5" name="Picture 3" descr="nrg703-f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80"/>
              <a:ext cx="5760" cy="3447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20" y="3187"/>
              <a:ext cx="4608" cy="317"/>
              <a:chOff x="720" y="3187"/>
              <a:chExt cx="4608" cy="317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720" y="3187"/>
                <a:ext cx="4608" cy="17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0	0.2	0.4	0.6	0.8	1.0	1.2	1.4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2256" y="3312"/>
                <a:ext cx="124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>
                    <a:latin typeface="Arial" charset="0"/>
                  </a:rPr>
                  <a:t>Position in Morgan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70" y="470"/>
              <a:ext cx="346" cy="2768"/>
              <a:chOff x="470" y="470"/>
              <a:chExt cx="346" cy="2768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 rot="10800000">
                <a:off x="470" y="1392"/>
                <a:ext cx="250" cy="10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sz="1400" b="1">
                    <a:latin typeface="Arial" charset="0"/>
                  </a:rPr>
                  <a:t>LOD score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672" y="470"/>
                <a:ext cx="144" cy="27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5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4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3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2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1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sz="1200" b="1">
                  <a:latin typeface="Arial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1200" b="1">
                    <a:latin typeface="Arial" charset="0"/>
                  </a:rPr>
                  <a:t>0</a:t>
                </a:r>
              </a:p>
            </p:txBody>
          </p:sp>
        </p:grp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76600" y="6467475"/>
            <a:ext cx="48768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sz="1400" b="1" i="1" dirty="0">
                <a:latin typeface="Arial" charset="0"/>
              </a:rPr>
              <a:t>Nat Rev Genet</a:t>
            </a:r>
            <a:r>
              <a:rPr lang="en-US" sz="1400" b="1" dirty="0">
                <a:latin typeface="Arial" charset="0"/>
              </a:rPr>
              <a:t> 3: 11-21 (2002) </a:t>
            </a:r>
          </a:p>
        </p:txBody>
      </p:sp>
    </p:spTree>
    <p:extLst>
      <p:ext uri="{BB962C8B-B14F-4D97-AF65-F5344CB8AC3E}">
        <p14:creationId xmlns:p14="http://schemas.microsoft.com/office/powerpoint/2010/main" val="15058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838200"/>
            <a:ext cx="748665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6324834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By May 31, 2013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5980" y="236764"/>
            <a:ext cx="7809345" cy="433716"/>
            <a:chOff x="505980" y="236764"/>
            <a:chExt cx="7809345" cy="43371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5980" y="467560"/>
              <a:ext cx="78093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501583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54283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086938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5315046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743056" y="271672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39591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892291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924946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6153054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468928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637507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190207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2222862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450970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7878980" y="266949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475515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028215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060870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6288978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3604852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3294195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846895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879550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7107658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370714" y="259128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4132203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684903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717558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945666" y="25652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5261540" y="26464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5622309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883072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460317" y="25786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492972" y="25786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758233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018996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596241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628896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5172878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7414921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447576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5938740" y="255738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700229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285584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829566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3802847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2673510" y="25786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3217492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938771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4776779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2809434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3353416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880767" y="25313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59186" y="254043"/>
              <a:ext cx="365760" cy="3657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80307" y="269363"/>
              <a:ext cx="365760" cy="3657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1844350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265314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1259901" y="274086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8091850" y="243452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674546" y="274086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1395825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227774" y="238729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810470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 flipV="1">
              <a:off x="7596960" y="236764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1085168" y="26936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1337821" y="26125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1008465" y="270696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7520257" y="238097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144389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559034" y="265973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86385" y="257860"/>
              <a:ext cx="1924" cy="3963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0438" y="1753267"/>
          <a:ext cx="7408864" cy="222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2074597"/>
                <a:gridCol w="1629835"/>
              </a:tblGrid>
              <a:tr h="4742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Herbicide 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 herbicide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Linkage disequilibrium (association)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960438" y="4144170"/>
          <a:ext cx="7408864" cy="222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2083063"/>
                <a:gridCol w="1621369"/>
              </a:tblGrid>
              <a:tr h="4742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Herbicide 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 herbicide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74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8854" y="6372862"/>
            <a:ext cx="5993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49/28+49/12+49/42+49/18=9.72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4687" y="6449806"/>
            <a:ext cx="184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1-pchisq(9.72,1)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9850" y="6449806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0.0018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145664" y="2615773"/>
            <a:ext cx="184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Observed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145664" y="5104550"/>
            <a:ext cx="1842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 Hardy–Weinberg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Allele and genotype frequencies in a population will remain constant from generation to generation in the absence of other evolutionary influences. </a:t>
            </a:r>
          </a:p>
          <a:p>
            <a:r>
              <a:rPr lang="en-US" dirty="0">
                <a:latin typeface="Constantia" charset="0"/>
              </a:rPr>
              <a:t>These influences include non-random mating, mutation, selection, genetic drift, gene flow and meiotic drive.</a:t>
            </a:r>
          </a:p>
          <a:p>
            <a:r>
              <a:rPr lang="en-US" dirty="0">
                <a:latin typeface="Constantia" charset="0"/>
              </a:rPr>
              <a:t>f(A)=p, f(a)=q, then f(AA)=p</a:t>
            </a:r>
            <a:r>
              <a:rPr lang="en-US" baseline="30000" dirty="0">
                <a:latin typeface="Constantia" charset="0"/>
              </a:rPr>
              <a:t>2</a:t>
            </a:r>
            <a:r>
              <a:rPr lang="en-US" dirty="0">
                <a:latin typeface="Constantia" charset="0"/>
              </a:rPr>
              <a:t>, f(</a:t>
            </a:r>
            <a:r>
              <a:rPr lang="en-US" dirty="0" err="1">
                <a:latin typeface="Constantia" charset="0"/>
              </a:rPr>
              <a:t>aa</a:t>
            </a:r>
            <a:r>
              <a:rPr lang="en-US" dirty="0">
                <a:latin typeface="Constantia" charset="0"/>
              </a:rPr>
              <a:t>)=q</a:t>
            </a:r>
            <a:r>
              <a:rPr lang="en-US" baseline="30000" dirty="0">
                <a:latin typeface="Constantia" charset="0"/>
              </a:rPr>
              <a:t>2</a:t>
            </a:r>
            <a:r>
              <a:rPr lang="en-US" dirty="0">
                <a:latin typeface="Constantia" charset="0"/>
              </a:rPr>
              <a:t>, f(</a:t>
            </a:r>
            <a:r>
              <a:rPr lang="en-US" dirty="0" err="1">
                <a:latin typeface="Constantia" charset="0"/>
              </a:rPr>
              <a:t>Aa</a:t>
            </a:r>
            <a:r>
              <a:rPr lang="en-US" dirty="0">
                <a:latin typeface="Constantia" charset="0"/>
              </a:rPr>
              <a:t>)=2pq</a:t>
            </a:r>
          </a:p>
        </p:txBody>
      </p:sp>
    </p:spTree>
    <p:extLst>
      <p:ext uri="{BB962C8B-B14F-4D97-AF65-F5344CB8AC3E}">
        <p14:creationId xmlns:p14="http://schemas.microsoft.com/office/powerpoint/2010/main" val="6844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Linkage </a:t>
            </a:r>
            <a:r>
              <a:rPr lang="en-US" altLang="en-US" dirty="0" smtClean="0">
                <a:ea typeface="ＭＳ Ｐゴシック" charset="-128"/>
              </a:rPr>
              <a:t>equilibrium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6218"/>
            <a:ext cx="8534400" cy="3373582"/>
          </a:xfrm>
        </p:spPr>
        <p:txBody>
          <a:bodyPr/>
          <a:lstStyle/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Random join between alleles </a:t>
            </a:r>
            <a:r>
              <a:rPr lang="en-US" sz="2800" dirty="0"/>
              <a:t>at two or more </a:t>
            </a:r>
            <a:r>
              <a:rPr lang="en-US" sz="2800" dirty="0" smtClean="0"/>
              <a:t>loci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AB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P</a:t>
            </a:r>
            <a:r>
              <a:rPr lang="en-US" baseline="-25000" dirty="0" smtClean="0"/>
              <a:t>B</a:t>
            </a:r>
            <a:endParaRPr lang="en-US" dirty="0"/>
          </a:p>
          <a:p>
            <a:pPr>
              <a:buFont typeface="Wingdings 2" charset="0"/>
              <a:buChar char=""/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(</a:t>
            </a:r>
            <a:r>
              <a:rPr lang="en-US" dirty="0" err="1" smtClean="0"/>
              <a:t>ifference</a:t>
            </a:r>
            <a:r>
              <a:rPr lang="en-US" dirty="0" smtClean="0"/>
              <a:t>)=0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1063" y="227011"/>
            <a:ext cx="8229600" cy="1044575"/>
          </a:xfrm>
        </p:spPr>
        <p:txBody>
          <a:bodyPr>
            <a:normAutofit/>
          </a:bodyPr>
          <a:lstStyle/>
          <a:p>
            <a:r>
              <a:rPr lang="en-US">
                <a:latin typeface="Calibri" charset="0"/>
              </a:rPr>
              <a:t>Linkage Disequilibrium (LD)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585"/>
              </p:ext>
            </p:extLst>
          </p:nvPr>
        </p:nvGraphicFramePr>
        <p:xfrm>
          <a:off x="1066800" y="1465262"/>
          <a:ext cx="6553200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Loci and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allele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4" marB="45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9916"/>
              </p:ext>
            </p:extLst>
          </p:nvPr>
        </p:nvGraphicFramePr>
        <p:xfrm>
          <a:off x="1066800" y="2684462"/>
          <a:ext cx="6553200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5794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Gametic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48" marB="457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48" marB="457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48" marB="457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48" marB="457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79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Observed</a:t>
                      </a:r>
                      <a:endParaRPr lang="en-US" sz="1600" dirty="0"/>
                    </a:p>
                  </a:txBody>
                  <a:tcPr marT="45748" marB="457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</a:p>
                  </a:txBody>
                  <a:tcPr marT="45748" marB="457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0.1</a:t>
                      </a:r>
                    </a:p>
                  </a:txBody>
                  <a:tcPr marT="45748" marB="45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</a:p>
                  </a:txBody>
                  <a:tcPr marT="45748" marB="45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</a:t>
                      </a:r>
                    </a:p>
                  </a:txBody>
                  <a:tcPr marT="45748" marB="457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4970462"/>
            <a:ext cx="65532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D	=P</a:t>
            </a:r>
            <a:r>
              <a:rPr lang="en-US" sz="3200" baseline="-25000" dirty="0">
                <a:latin typeface="+mn-lt"/>
                <a:ea typeface="+mn-ea"/>
                <a:cs typeface="+mn-cs"/>
              </a:rPr>
              <a:t>AB</a:t>
            </a:r>
            <a:r>
              <a:rPr lang="en-US" sz="3200" dirty="0">
                <a:latin typeface="+mn-lt"/>
                <a:ea typeface="+mn-ea"/>
                <a:cs typeface="+mn-cs"/>
              </a:rPr>
              <a:t>-P</a:t>
            </a:r>
            <a:r>
              <a:rPr lang="en-US" sz="3200" baseline="-25000" dirty="0">
                <a:latin typeface="+mn-lt"/>
                <a:ea typeface="+mn-ea"/>
                <a:cs typeface="+mn-cs"/>
              </a:rPr>
              <a:t>A</a:t>
            </a:r>
            <a:r>
              <a:rPr lang="en-US" sz="3200" dirty="0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>
                <a:latin typeface="+mn-lt"/>
                <a:ea typeface="+mn-ea"/>
                <a:cs typeface="+mn-cs"/>
              </a:rPr>
              <a:t>B	</a:t>
            </a:r>
            <a:r>
              <a:rPr lang="en-US" sz="3200" baseline="-25000" dirty="0" smtClean="0">
                <a:latin typeface="+mn-lt"/>
                <a:ea typeface="+mn-ea"/>
                <a:cs typeface="+mn-cs"/>
              </a:rPr>
              <a:t>	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=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ab</a:t>
            </a:r>
            <a:r>
              <a:rPr lang="en-US" sz="3200" dirty="0" err="1">
                <a:latin typeface="+mn-lt"/>
                <a:ea typeface="+mn-ea"/>
                <a:cs typeface="+mn-cs"/>
              </a:rPr>
              <a:t>-P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b</a:t>
            </a:r>
            <a:endParaRPr lang="en-US" sz="3200" baseline="-25000" dirty="0"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		=-(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Ab</a:t>
            </a:r>
            <a:r>
              <a:rPr lang="en-US" sz="3200" dirty="0" err="1">
                <a:latin typeface="+mn-lt"/>
                <a:ea typeface="+mn-ea"/>
                <a:cs typeface="+mn-cs"/>
              </a:rPr>
              <a:t>-P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b</a:t>
            </a:r>
            <a:r>
              <a:rPr lang="en-US" sz="3200" dirty="0">
                <a:latin typeface="+mn-lt"/>
                <a:ea typeface="+mn-ea"/>
                <a:cs typeface="+mn-cs"/>
              </a:rPr>
              <a:t>) 	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=-(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aB</a:t>
            </a:r>
            <a:r>
              <a:rPr lang="en-US" sz="3200" dirty="0" err="1">
                <a:latin typeface="+mn-lt"/>
                <a:ea typeface="+mn-ea"/>
                <a:cs typeface="+mn-cs"/>
              </a:rPr>
              <a:t>-P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a</a:t>
            </a:r>
            <a:r>
              <a:rPr lang="en-US" sz="3200" dirty="0" err="1">
                <a:latin typeface="+mn-lt"/>
                <a:ea typeface="+mn-ea"/>
                <a:cs typeface="+mn-cs"/>
              </a:rPr>
              <a:t>P</a:t>
            </a:r>
            <a:r>
              <a:rPr lang="en-US" sz="3200" baseline="-25000" dirty="0" err="1">
                <a:latin typeface="+mn-lt"/>
                <a:ea typeface="+mn-ea"/>
                <a:cs typeface="+mn-cs"/>
              </a:rPr>
              <a:t>B</a:t>
            </a:r>
            <a:r>
              <a:rPr lang="en-US" sz="3200" dirty="0">
                <a:latin typeface="+mn-lt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22500"/>
              </p:ext>
            </p:extLst>
          </p:nvPr>
        </p:nvGraphicFramePr>
        <p:xfrm>
          <a:off x="1066800" y="3827462"/>
          <a:ext cx="6553200" cy="94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  <a:gridCol w="1310640"/>
                <a:gridCol w="1310640"/>
              </a:tblGrid>
              <a:tr h="5787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Frequency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equilibrium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0.42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0.18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0.28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0.12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Difference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-0.08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-0.08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T="45689" marB="4568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79" y="1814656"/>
            <a:ext cx="7408333" cy="4738797"/>
          </a:xfrm>
        </p:spPr>
        <p:txBody>
          <a:bodyPr>
            <a:normAutofit/>
          </a:bodyPr>
          <a:lstStyle/>
          <a:p>
            <a:r>
              <a:rPr lang="en-US" dirty="0" smtClean="0"/>
              <a:t>Linkage and </a:t>
            </a:r>
            <a:r>
              <a:rPr lang="en-US" dirty="0"/>
              <a:t>recombination</a:t>
            </a:r>
          </a:p>
          <a:p>
            <a:r>
              <a:rPr lang="en-US" dirty="0" smtClean="0">
                <a:latin typeface="Constantia" charset="0"/>
              </a:rPr>
              <a:t>Hardy-Weinberg </a:t>
            </a:r>
            <a:r>
              <a:rPr lang="en-US" dirty="0">
                <a:latin typeface="Constantia" charset="0"/>
              </a:rPr>
              <a:t>principle</a:t>
            </a:r>
          </a:p>
          <a:p>
            <a:r>
              <a:rPr lang="en-US" dirty="0" smtClean="0"/>
              <a:t>LD </a:t>
            </a:r>
            <a:r>
              <a:rPr lang="en-US" dirty="0"/>
              <a:t>measurements</a:t>
            </a:r>
          </a:p>
          <a:p>
            <a:pPr lvl="1"/>
            <a:r>
              <a:rPr lang="en-US" dirty="0" smtClean="0">
                <a:latin typeface="Constantia" charset="0"/>
              </a:rPr>
              <a:t>D </a:t>
            </a:r>
          </a:p>
          <a:p>
            <a:pPr lvl="1"/>
            <a:r>
              <a:rPr lang="en-US" dirty="0" smtClean="0">
                <a:latin typeface="Constantia" charset="0"/>
              </a:rPr>
              <a:t>D</a:t>
            </a:r>
            <a:r>
              <a:rPr lang="en-US" dirty="0">
                <a:latin typeface="Constantia" charset="0"/>
              </a:rPr>
              <a:t>’</a:t>
            </a:r>
          </a:p>
          <a:p>
            <a:pPr lvl="1"/>
            <a:r>
              <a:rPr lang="en-US" dirty="0" smtClean="0">
                <a:latin typeface="Constantia" charset="0"/>
              </a:rPr>
              <a:t>R2</a:t>
            </a:r>
          </a:p>
          <a:p>
            <a:pPr marL="274320" lvl="1"/>
            <a:r>
              <a:rPr lang="en-US" dirty="0">
                <a:latin typeface="Constantia" charset="0"/>
              </a:rPr>
              <a:t>Causes of LD</a:t>
            </a:r>
          </a:p>
          <a:p>
            <a:r>
              <a:rPr lang="en-US" dirty="0" smtClean="0">
                <a:latin typeface="Constantia" charset="0"/>
              </a:rPr>
              <a:t>LD </a:t>
            </a:r>
            <a:r>
              <a:rPr lang="en-US" dirty="0">
                <a:latin typeface="Constantia" charset="0"/>
              </a:rPr>
              <a:t>decade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D depends on allele frequency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10" y="2027217"/>
            <a:ext cx="8229600" cy="163043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Vary even with complete LD</a:t>
            </a:r>
          </a:p>
          <a:p>
            <a:pPr>
              <a:defRPr/>
            </a:pPr>
            <a:r>
              <a:rPr lang="en-US" dirty="0" err="1" smtClean="0"/>
              <a:t>P</a:t>
            </a:r>
            <a:r>
              <a:rPr lang="en-US" baseline="-25000" dirty="0" err="1" smtClean="0"/>
              <a:t>Ab</a:t>
            </a:r>
            <a:r>
              <a:rPr lang="en-US" dirty="0" smtClean="0"/>
              <a:t>=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aB</a:t>
            </a:r>
            <a:r>
              <a:rPr lang="en-US" dirty="0" smtClean="0"/>
              <a:t>=0</a:t>
            </a:r>
          </a:p>
          <a:p>
            <a:pPr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AB</a:t>
            </a:r>
            <a:r>
              <a:rPr lang="en-US" dirty="0" smtClean="0"/>
              <a:t>=1-P</a:t>
            </a:r>
            <a:r>
              <a:rPr lang="en-US" baseline="-25000" dirty="0" smtClean="0"/>
              <a:t>ab</a:t>
            </a:r>
            <a:r>
              <a:rPr lang="en-US" dirty="0" smtClean="0"/>
              <a:t>=P</a:t>
            </a:r>
            <a:r>
              <a:rPr lang="en-US" baseline="-25000" dirty="0" smtClean="0"/>
              <a:t>A</a:t>
            </a:r>
            <a:r>
              <a:rPr lang="en-US" dirty="0" smtClean="0"/>
              <a:t>=P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r>
              <a:rPr lang="en-US" dirty="0" smtClean="0"/>
              <a:t>D=P</a:t>
            </a:r>
            <a:r>
              <a:rPr lang="en-US" baseline="-25000" dirty="0" smtClean="0"/>
              <a:t>A</a:t>
            </a:r>
            <a:r>
              <a:rPr lang="en-US" dirty="0" smtClean="0"/>
              <a:t>-P</a:t>
            </a:r>
            <a:r>
              <a:rPr lang="en-US" baseline="-25000" dirty="0" smtClean="0"/>
              <a:t>A</a:t>
            </a:r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2" y="3657653"/>
            <a:ext cx="6702678" cy="30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Property of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Deviation between observed and expected</a:t>
            </a:r>
          </a:p>
          <a:p>
            <a:r>
              <a:rPr lang="en-US">
                <a:latin typeface="Constantia" charset="0"/>
              </a:rPr>
              <a:t>Extreme values: -0.25 and 0.25</a:t>
            </a:r>
          </a:p>
          <a:p>
            <a:r>
              <a:rPr lang="en-US">
                <a:latin typeface="Constantia" charset="0"/>
              </a:rPr>
              <a:t>Non LD: D=0</a:t>
            </a:r>
          </a:p>
          <a:p>
            <a:r>
              <a:rPr lang="en-US">
                <a:latin typeface="Constantia" charset="0"/>
              </a:rPr>
              <a:t>Dependency on allele frequency</a:t>
            </a:r>
          </a:p>
        </p:txBody>
      </p:sp>
    </p:spTree>
    <p:extLst>
      <p:ext uri="{BB962C8B-B14F-4D97-AF65-F5344CB8AC3E}">
        <p14:creationId xmlns:p14="http://schemas.microsoft.com/office/powerpoint/2010/main" val="42878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95400"/>
          </a:xfrm>
        </p:spPr>
        <p:txBody>
          <a:bodyPr/>
          <a:lstStyle/>
          <a:p>
            <a:r>
              <a:rPr lang="en-US">
                <a:latin typeface="Calibri" charset="0"/>
              </a:rPr>
              <a:t>D’</a:t>
            </a:r>
            <a:endParaRPr lang="en-US" baseline="3000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57282"/>
            <a:ext cx="8229600" cy="3591117"/>
          </a:xfrm>
        </p:spPr>
        <p:txBody>
          <a:bodyPr>
            <a:normAutofit/>
          </a:bodyPr>
          <a:lstStyle/>
          <a:p>
            <a:r>
              <a:rPr lang="en-US" sz="2800" dirty="0" err="1"/>
              <a:t>Lewontin</a:t>
            </a:r>
            <a:r>
              <a:rPr lang="en-US" sz="2800" dirty="0"/>
              <a:t> (1964) proposed standardizing D to the maximum possible value it can take:</a:t>
            </a:r>
          </a:p>
          <a:p>
            <a:r>
              <a:rPr lang="en-US" sz="2800" dirty="0">
                <a:latin typeface="Constantia" charset="0"/>
              </a:rPr>
              <a:t>D’=D/</a:t>
            </a:r>
            <a:r>
              <a:rPr lang="en-US" sz="2800" dirty="0" err="1">
                <a:latin typeface="Constantia" charset="0"/>
              </a:rPr>
              <a:t>D</a:t>
            </a:r>
            <a:r>
              <a:rPr lang="en-US" sz="2800" baseline="-25000" dirty="0" err="1">
                <a:latin typeface="Constantia" charset="0"/>
              </a:rPr>
              <a:t>Max</a:t>
            </a:r>
            <a:r>
              <a:rPr lang="en-US" sz="2800" dirty="0">
                <a:latin typeface="Constantia" charset="0"/>
              </a:rPr>
              <a:t> =0.08/0.18=0.44</a:t>
            </a:r>
            <a:endParaRPr lang="en-US" sz="2800" baseline="-25000" dirty="0">
              <a:latin typeface="Constantia" charset="0"/>
            </a:endParaRPr>
          </a:p>
          <a:p>
            <a:r>
              <a:rPr lang="en-US" sz="2800" dirty="0" err="1" smtClean="0">
                <a:latin typeface="Constantia" charset="0"/>
              </a:rPr>
              <a:t>D</a:t>
            </a:r>
            <a:r>
              <a:rPr lang="en-US" sz="2800" baseline="-25000" dirty="0" err="1" smtClean="0">
                <a:latin typeface="Constantia" charset="0"/>
              </a:rPr>
              <a:t>max</a:t>
            </a:r>
            <a:r>
              <a:rPr lang="en-US" sz="2800" dirty="0">
                <a:latin typeface="Constantia" charset="0"/>
              </a:rPr>
              <a:t>: the maximum D </a:t>
            </a:r>
            <a:r>
              <a:rPr lang="en-US" sz="2800" dirty="0">
                <a:solidFill>
                  <a:srgbClr val="FF0000"/>
                </a:solidFill>
                <a:latin typeface="Constantia" charset="0"/>
              </a:rPr>
              <a:t>for given allele frequency</a:t>
            </a:r>
          </a:p>
          <a:p>
            <a:r>
              <a:rPr lang="en-US" sz="2800" dirty="0" err="1">
                <a:latin typeface="Constantia" charset="0"/>
              </a:rPr>
              <a:t>D</a:t>
            </a:r>
            <a:r>
              <a:rPr lang="en-US" sz="2800" baseline="-25000" dirty="0" err="1">
                <a:latin typeface="Constantia" charset="0"/>
              </a:rPr>
              <a:t>max</a:t>
            </a:r>
            <a:r>
              <a:rPr lang="en-US" sz="2800" dirty="0">
                <a:latin typeface="Constantia" charset="0"/>
              </a:rPr>
              <a:t>= min(P</a:t>
            </a:r>
            <a:r>
              <a:rPr lang="en-US" sz="2800" baseline="-25000" dirty="0">
                <a:latin typeface="Constantia" charset="0"/>
              </a:rPr>
              <a:t>A</a:t>
            </a:r>
            <a:r>
              <a:rPr lang="en-US" sz="2800" dirty="0">
                <a:latin typeface="Constantia" charset="0"/>
              </a:rPr>
              <a:t>P</a:t>
            </a:r>
            <a:r>
              <a:rPr lang="en-US" sz="2800" baseline="-25000" dirty="0">
                <a:latin typeface="Constantia" charset="0"/>
              </a:rPr>
              <a:t>B</a:t>
            </a:r>
            <a:r>
              <a:rPr lang="en-US" sz="2800" dirty="0">
                <a:latin typeface="Constantia" charset="0"/>
              </a:rPr>
              <a:t>, </a:t>
            </a:r>
            <a:r>
              <a:rPr lang="en-US" sz="2800" dirty="0" err="1">
                <a:latin typeface="Constantia" charset="0"/>
              </a:rPr>
              <a:t>P</a:t>
            </a:r>
            <a:r>
              <a:rPr lang="en-US" sz="2800" baseline="-25000" dirty="0" err="1">
                <a:latin typeface="Constantia" charset="0"/>
              </a:rPr>
              <a:t>a</a:t>
            </a:r>
            <a:r>
              <a:rPr lang="en-US" sz="2800" dirty="0" err="1">
                <a:latin typeface="Constantia" charset="0"/>
              </a:rPr>
              <a:t>P</a:t>
            </a:r>
            <a:r>
              <a:rPr lang="en-US" sz="2800" baseline="-25000" dirty="0" err="1">
                <a:latin typeface="Constantia" charset="0"/>
              </a:rPr>
              <a:t>b</a:t>
            </a:r>
            <a:r>
              <a:rPr lang="en-US" sz="2800" dirty="0">
                <a:latin typeface="Constantia" charset="0"/>
              </a:rPr>
              <a:t>) if D is negative, or min(</a:t>
            </a:r>
            <a:r>
              <a:rPr lang="en-US" sz="2800" dirty="0" err="1">
                <a:latin typeface="Constantia" charset="0"/>
              </a:rPr>
              <a:t>P</a:t>
            </a:r>
            <a:r>
              <a:rPr lang="en-US" sz="2800" baseline="-25000" dirty="0" err="1">
                <a:latin typeface="Constantia" charset="0"/>
              </a:rPr>
              <a:t>A</a:t>
            </a:r>
            <a:r>
              <a:rPr lang="en-US" sz="2800" dirty="0" err="1">
                <a:latin typeface="Constantia" charset="0"/>
              </a:rPr>
              <a:t>P</a:t>
            </a:r>
            <a:r>
              <a:rPr lang="en-US" sz="2800" baseline="-25000" dirty="0" err="1">
                <a:latin typeface="Constantia" charset="0"/>
              </a:rPr>
              <a:t>b</a:t>
            </a:r>
            <a:r>
              <a:rPr lang="en-US" sz="2800" dirty="0">
                <a:latin typeface="Constantia" charset="0"/>
              </a:rPr>
              <a:t>, </a:t>
            </a:r>
            <a:r>
              <a:rPr lang="en-US" sz="2800" dirty="0" err="1" smtClean="0">
                <a:latin typeface="Constantia" charset="0"/>
              </a:rPr>
              <a:t>P</a:t>
            </a:r>
            <a:r>
              <a:rPr lang="en-US" sz="2800" baseline="-25000" dirty="0" err="1" smtClean="0">
                <a:latin typeface="Constantia" charset="0"/>
              </a:rPr>
              <a:t>a</a:t>
            </a:r>
            <a:r>
              <a:rPr lang="en-US" sz="2800" dirty="0" err="1" smtClean="0">
                <a:latin typeface="Constantia" charset="0"/>
              </a:rPr>
              <a:t>P</a:t>
            </a:r>
            <a:r>
              <a:rPr lang="en-US" sz="2800" baseline="-25000" dirty="0" err="1" smtClean="0">
                <a:latin typeface="Constantia" charset="0"/>
              </a:rPr>
              <a:t>B</a:t>
            </a:r>
            <a:r>
              <a:rPr lang="en-US" sz="2800" dirty="0" smtClean="0">
                <a:latin typeface="Constantia" charset="0"/>
              </a:rPr>
              <a:t>) </a:t>
            </a:r>
            <a:r>
              <a:rPr lang="en-US" sz="2800" dirty="0">
                <a:latin typeface="Constantia" charset="0"/>
              </a:rPr>
              <a:t>if D is positive</a:t>
            </a:r>
          </a:p>
          <a:p>
            <a:r>
              <a:rPr lang="en-US" sz="2800" dirty="0">
                <a:latin typeface="Constantia" charset="0"/>
              </a:rPr>
              <a:t>Range of D’: </a:t>
            </a:r>
            <a:r>
              <a:rPr lang="en-US" sz="2800" dirty="0" smtClean="0">
                <a:latin typeface="Constantia" charset="0"/>
              </a:rPr>
              <a:t>-1 </a:t>
            </a:r>
            <a:r>
              <a:rPr lang="en-US" sz="2800" dirty="0">
                <a:latin typeface="Constantia" charset="0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4548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47800"/>
          </a:xfrm>
        </p:spPr>
        <p:txBody>
          <a:bodyPr/>
          <a:lstStyle/>
          <a:p>
            <a:r>
              <a:rPr lang="en-US">
                <a:latin typeface="Calibri" charset="0"/>
              </a:rPr>
              <a:t>R</a:t>
            </a:r>
            <a:r>
              <a:rPr lang="en-US" baseline="30000">
                <a:latin typeface="Calibri" charset="0"/>
              </a:rPr>
              <a:t>2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85800" y="2757054"/>
            <a:ext cx="8229600" cy="3948545"/>
          </a:xfrm>
        </p:spPr>
        <p:txBody>
          <a:bodyPr/>
          <a:lstStyle/>
          <a:p>
            <a:r>
              <a:rPr lang="en-US" dirty="0"/>
              <a:t>Hill and Robertson (1968) proposed the following measure of linkage disequilibrium:</a:t>
            </a:r>
          </a:p>
          <a:p>
            <a:r>
              <a:rPr lang="en-US" dirty="0" smtClean="0">
                <a:latin typeface="Constantia" charset="0"/>
              </a:rPr>
              <a:t>r</a:t>
            </a:r>
            <a:r>
              <a:rPr lang="en-US" baseline="30000" dirty="0" smtClean="0">
                <a:latin typeface="Constantia" charset="0"/>
              </a:rPr>
              <a:t>2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(</a:t>
            </a:r>
            <a:r>
              <a:rPr lang="el-GR" dirty="0">
                <a:latin typeface="Constantia" charset="0"/>
              </a:rPr>
              <a:t>Δ</a:t>
            </a:r>
            <a:r>
              <a:rPr lang="en-US" baseline="30000" dirty="0">
                <a:latin typeface="Constantia" charset="0"/>
              </a:rPr>
              <a:t>2</a:t>
            </a:r>
            <a:r>
              <a:rPr lang="en-US" dirty="0">
                <a:latin typeface="Constantia" charset="0"/>
              </a:rPr>
              <a:t>)=D</a:t>
            </a:r>
            <a:r>
              <a:rPr lang="en-US" baseline="30000" dirty="0">
                <a:latin typeface="Constantia" charset="0"/>
              </a:rPr>
              <a:t>2</a:t>
            </a:r>
            <a:r>
              <a:rPr lang="en-US" dirty="0">
                <a:latin typeface="Constantia" charset="0"/>
              </a:rPr>
              <a:t>/(</a:t>
            </a:r>
            <a:r>
              <a:rPr lang="en-US" dirty="0" err="1">
                <a:latin typeface="Constantia" charset="0"/>
              </a:rPr>
              <a:t>P</a:t>
            </a:r>
            <a:r>
              <a:rPr lang="en-US" baseline="-25000" dirty="0" err="1">
                <a:latin typeface="Constantia" charset="0"/>
              </a:rPr>
              <a:t>A</a:t>
            </a:r>
            <a:r>
              <a:rPr lang="en-US" dirty="0" err="1">
                <a:latin typeface="Constantia" charset="0"/>
              </a:rPr>
              <a:t>P</a:t>
            </a:r>
            <a:r>
              <a:rPr lang="en-US" baseline="-25000" dirty="0" err="1">
                <a:latin typeface="Constantia" charset="0"/>
              </a:rPr>
              <a:t>B</a:t>
            </a:r>
            <a:r>
              <a:rPr lang="en-US" dirty="0" err="1">
                <a:latin typeface="Constantia" charset="0"/>
              </a:rPr>
              <a:t>P</a:t>
            </a:r>
            <a:r>
              <a:rPr lang="en-US" baseline="-25000" dirty="0" err="1">
                <a:latin typeface="Constantia" charset="0"/>
              </a:rPr>
              <a:t>a</a:t>
            </a:r>
            <a:r>
              <a:rPr lang="en-US" dirty="0" err="1">
                <a:latin typeface="Constantia" charset="0"/>
              </a:rPr>
              <a:t>P</a:t>
            </a:r>
            <a:r>
              <a:rPr lang="en-US" baseline="-25000" dirty="0" err="1">
                <a:latin typeface="Constantia" charset="0"/>
              </a:rPr>
              <a:t>b</a:t>
            </a:r>
            <a:r>
              <a:rPr lang="en-US" dirty="0">
                <a:latin typeface="Constantia" charset="0"/>
              </a:rPr>
              <a:t>)</a:t>
            </a:r>
          </a:p>
          <a:p>
            <a:r>
              <a:rPr lang="en-US" dirty="0">
                <a:latin typeface="Constantia" charset="0"/>
              </a:rPr>
              <a:t>Square makes positive</a:t>
            </a:r>
          </a:p>
          <a:p>
            <a:r>
              <a:rPr lang="en-US" dirty="0">
                <a:latin typeface="Constantia" charset="0"/>
              </a:rPr>
              <a:t>The product of allele frequency creates penalty for 50% allele </a:t>
            </a:r>
            <a:r>
              <a:rPr lang="en-US" dirty="0" smtClean="0">
                <a:latin typeface="Constantia" charset="0"/>
              </a:rPr>
              <a:t>frequency.</a:t>
            </a:r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Range: 0 to 1</a:t>
            </a:r>
          </a:p>
        </p:txBody>
      </p:sp>
    </p:spTree>
    <p:extLst>
      <p:ext uri="{BB962C8B-B14F-4D97-AF65-F5344CB8AC3E}">
        <p14:creationId xmlns:p14="http://schemas.microsoft.com/office/powerpoint/2010/main" val="1036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Causes of LD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</a:rPr>
              <a:t>Mutation</a:t>
            </a:r>
          </a:p>
          <a:p>
            <a:r>
              <a:rPr lang="en-US" dirty="0">
                <a:latin typeface="Constantia" charset="0"/>
              </a:rPr>
              <a:t>Selection</a:t>
            </a:r>
          </a:p>
          <a:p>
            <a:r>
              <a:rPr lang="en-US" dirty="0">
                <a:latin typeface="Constantia" charset="0"/>
              </a:rPr>
              <a:t>Inbreeding</a:t>
            </a:r>
          </a:p>
          <a:p>
            <a:r>
              <a:rPr lang="en-US" dirty="0">
                <a:latin typeface="Constantia" charset="0"/>
              </a:rPr>
              <a:t>Genetic drift</a:t>
            </a:r>
          </a:p>
          <a:p>
            <a:r>
              <a:rPr lang="en-US" dirty="0">
                <a:latin typeface="Constantia" charset="0"/>
              </a:rPr>
              <a:t>Gene flow/admixture</a:t>
            </a:r>
          </a:p>
        </p:txBody>
      </p:sp>
    </p:spTree>
    <p:extLst>
      <p:ext uri="{BB962C8B-B14F-4D97-AF65-F5344CB8AC3E}">
        <p14:creationId xmlns:p14="http://schemas.microsoft.com/office/powerpoint/2010/main" val="4141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965" y="0"/>
            <a:ext cx="8229600" cy="88286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Mutation and selection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4634" y="88286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A____q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60880" y="882868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4634" y="1344534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A____q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60882" y="1344534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84634" y="180619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A____q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60882" y="180619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84634" y="304641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A____q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0882" y="304641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4634" y="3508084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0882" y="3508084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4634" y="396974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A____q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0882" y="3969749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84634" y="5209970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0882" y="5209970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4634" y="5671635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0882" y="5671635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84634" y="6133300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A____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882" y="6133300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5668" y="882869"/>
            <a:ext cx="23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Generation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25667" y="3046419"/>
            <a:ext cx="23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Generation 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5666" y="5209969"/>
            <a:ext cx="23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Generation 3</a:t>
            </a:r>
            <a:endParaRPr lang="en-US" sz="2400" dirty="0"/>
          </a:p>
        </p:txBody>
      </p:sp>
      <p:sp>
        <p:nvSpPr>
          <p:cNvPr id="25" name="Explosion 2 24"/>
          <p:cNvSpPr/>
          <p:nvPr/>
        </p:nvSpPr>
        <p:spPr>
          <a:xfrm>
            <a:off x="6364012" y="725214"/>
            <a:ext cx="2496210" cy="93621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smtClean="0">
                <a:solidFill>
                  <a:srgbClr val="FF0000"/>
                </a:solidFill>
              </a:rPr>
              <a:t>mutation</a:t>
            </a:r>
            <a:endParaRPr lang="en-US" sz="1700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0881" y="882868"/>
            <a:ext cx="140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A____q</a:t>
            </a:r>
            <a:endParaRPr lang="en-US" sz="2400" dirty="0"/>
          </a:p>
        </p:txBody>
      </p:sp>
      <p:sp>
        <p:nvSpPr>
          <p:cNvPr id="27" name="Heart 26"/>
          <p:cNvSpPr/>
          <p:nvPr/>
        </p:nvSpPr>
        <p:spPr>
          <a:xfrm>
            <a:off x="6737130" y="3234418"/>
            <a:ext cx="1813034" cy="1196995"/>
          </a:xfrm>
          <a:prstGeom prst="heart">
            <a:avLst/>
          </a:prstGeom>
          <a:solidFill>
            <a:srgbClr val="FF6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Selection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8" name="Heart 27"/>
          <p:cNvSpPr/>
          <p:nvPr/>
        </p:nvSpPr>
        <p:spPr>
          <a:xfrm>
            <a:off x="6705600" y="5440801"/>
            <a:ext cx="1813034" cy="1196995"/>
          </a:xfrm>
          <a:prstGeom prst="heart">
            <a:avLst/>
          </a:prstGeom>
          <a:solidFill>
            <a:srgbClr val="FF6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Selection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 animBg="1"/>
      <p:bldP spid="26" grpId="0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98" y="2847527"/>
            <a:ext cx="7408333" cy="3583957"/>
          </a:xfrm>
        </p:spPr>
        <p:txBody>
          <a:bodyPr>
            <a:normAutofit/>
          </a:bodyPr>
          <a:lstStyle/>
          <a:p>
            <a:r>
              <a:rPr lang="en-US" dirty="0" smtClean="0"/>
              <a:t>c: recombination rate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t</a:t>
            </a:r>
            <a:r>
              <a:rPr lang="en-US" dirty="0" smtClean="0"/>
              <a:t>=D</a:t>
            </a:r>
            <a:r>
              <a:rPr lang="en-US" baseline="-25000" dirty="0" smtClean="0"/>
              <a:t>0</a:t>
            </a:r>
            <a:r>
              <a:rPr lang="en-US" dirty="0" smtClean="0"/>
              <a:t>(1-c)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t=log(D</a:t>
            </a:r>
            <a:r>
              <a:rPr lang="en-US" baseline="-25000" dirty="0" smtClean="0"/>
              <a:t>t</a:t>
            </a:r>
            <a:r>
              <a:rPr lang="en-US" dirty="0" smtClean="0"/>
              <a:t>/D</a:t>
            </a:r>
            <a:r>
              <a:rPr lang="en-US" baseline="-25000" dirty="0" smtClean="0"/>
              <a:t>0</a:t>
            </a:r>
            <a:r>
              <a:rPr lang="en-US" dirty="0" smtClean="0"/>
              <a:t>)/log(1-c)</a:t>
            </a:r>
          </a:p>
          <a:p>
            <a:r>
              <a:rPr lang="en-US" dirty="0" smtClean="0"/>
              <a:t>if c=10%, it takes 6.5 generation for D to be cut in half</a:t>
            </a:r>
          </a:p>
          <a:p>
            <a:r>
              <a:rPr lang="en-US" dirty="0"/>
              <a:t>1Mb=1cM, </a:t>
            </a:r>
          </a:p>
          <a:p>
            <a:r>
              <a:rPr lang="en-US" dirty="0" smtClean="0"/>
              <a:t>if two SNPs 100kb apart,</a:t>
            </a:r>
          </a:p>
          <a:p>
            <a:r>
              <a:rPr lang="en-US" dirty="0" smtClean="0"/>
              <a:t>c=1% / 10 = 0.001</a:t>
            </a:r>
          </a:p>
          <a:p>
            <a:r>
              <a:rPr lang="en-US" dirty="0" smtClean="0"/>
              <a:t>It takes 693 generations for D to be cut in half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D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Human out of Africa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66" y="1947234"/>
            <a:ext cx="8128000" cy="3822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601" y="5870094"/>
            <a:ext cx="812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arstechnica.com</a:t>
            </a:r>
            <a:r>
              <a:rPr lang="en-US" sz="1400" dirty="0"/>
              <a:t>/science/2015/12/the-human-migration-out-of-</a:t>
            </a:r>
            <a:r>
              <a:rPr lang="en-US" sz="1400" dirty="0" err="1"/>
              <a:t>africa</a:t>
            </a:r>
            <a:r>
              <a:rPr lang="en-US" sz="1400" dirty="0"/>
              <a:t>-left-its-mark-in-mutations/</a:t>
            </a:r>
          </a:p>
        </p:txBody>
      </p:sp>
    </p:spTree>
    <p:extLst>
      <p:ext uri="{BB962C8B-B14F-4D97-AF65-F5344CB8AC3E}">
        <p14:creationId xmlns:p14="http://schemas.microsoft.com/office/powerpoint/2010/main" val="18447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Change in D over time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760344"/>
            <a:ext cx="6159500" cy="6172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28261" y="48264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c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.1</a:t>
            </a:r>
            <a:endParaRPr lang="en-US" dirty="0">
              <a:solidFill>
                <a:prstClr val="black"/>
              </a:solidFill>
              <a:latin typeface="Candar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1478" y="2729356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c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.01</a:t>
            </a:r>
            <a:endParaRPr lang="en-US" dirty="0">
              <a:solidFill>
                <a:prstClr val="black"/>
              </a:solidFill>
              <a:latin typeface="Candar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1508" y="4236988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c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.05</a:t>
            </a:r>
            <a:endParaRPr lang="en-US" dirty="0">
              <a:solidFill>
                <a:prstClr val="black"/>
              </a:solidFill>
              <a:latin typeface="Candar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092" y="519576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c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.25</a:t>
            </a:r>
            <a:endParaRPr lang="en-US" dirty="0">
              <a:solidFill>
                <a:prstClr val="black"/>
              </a:solidFill>
              <a:latin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Screen Shot 2013-09-16 at 3.5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82663"/>
            <a:ext cx="7412038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982663"/>
          </a:xfrm>
          <a:extLst/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LD decay over distance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62" y="274508"/>
            <a:ext cx="6879205" cy="11430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Sex chromosome &amp; Linkage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26" y="2146832"/>
            <a:ext cx="4075268" cy="3726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3" y="167730"/>
            <a:ext cx="2057400" cy="2882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140472"/>
            <a:ext cx="240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Thomas Hunt </a:t>
            </a:r>
            <a:r>
              <a:rPr lang="en-US" b="1" dirty="0" smtClean="0"/>
              <a:t>Morgan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590" y="6397669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Grande" charset="0"/>
              </a:rPr>
              <a:t>Fly Room at Columbia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7353" y="3429000"/>
            <a:ext cx="240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(Nobel </a:t>
            </a:r>
            <a:r>
              <a:rPr lang="en-US" dirty="0"/>
              <a:t>Prize </a:t>
            </a:r>
            <a:r>
              <a:rPr lang="en-US" dirty="0" smtClean="0"/>
              <a:t>1933)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Highlight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79" y="1814656"/>
            <a:ext cx="7408333" cy="4738797"/>
          </a:xfrm>
        </p:spPr>
        <p:txBody>
          <a:bodyPr>
            <a:normAutofit/>
          </a:bodyPr>
          <a:lstStyle/>
          <a:p>
            <a:r>
              <a:rPr lang="en-US" dirty="0" smtClean="0"/>
              <a:t>Trait-marker association</a:t>
            </a:r>
          </a:p>
          <a:p>
            <a:r>
              <a:rPr lang="en-US" dirty="0">
                <a:latin typeface="Constantia" charset="0"/>
              </a:rPr>
              <a:t>Hardy-Weinberg principle</a:t>
            </a:r>
          </a:p>
          <a:p>
            <a:r>
              <a:rPr lang="en-US" dirty="0" smtClean="0"/>
              <a:t>Linkage an recombination</a:t>
            </a:r>
          </a:p>
          <a:p>
            <a:r>
              <a:rPr lang="en-US" dirty="0"/>
              <a:t>LD measurements</a:t>
            </a:r>
          </a:p>
          <a:p>
            <a:pPr lvl="1"/>
            <a:r>
              <a:rPr lang="en-US" dirty="0" smtClean="0">
                <a:latin typeface="Constantia" charset="0"/>
              </a:rPr>
              <a:t>D </a:t>
            </a:r>
          </a:p>
          <a:p>
            <a:pPr lvl="1"/>
            <a:r>
              <a:rPr lang="en-US" dirty="0" smtClean="0">
                <a:latin typeface="Constantia" charset="0"/>
              </a:rPr>
              <a:t>D</a:t>
            </a:r>
            <a:r>
              <a:rPr lang="en-US" dirty="0">
                <a:latin typeface="Constantia" charset="0"/>
              </a:rPr>
              <a:t>’</a:t>
            </a:r>
          </a:p>
          <a:p>
            <a:pPr lvl="1"/>
            <a:r>
              <a:rPr lang="en-US" dirty="0" smtClean="0">
                <a:latin typeface="Constantia" charset="0"/>
              </a:rPr>
              <a:t>R2</a:t>
            </a:r>
          </a:p>
          <a:p>
            <a:pPr marL="274320" lvl="1"/>
            <a:r>
              <a:rPr lang="en-US" dirty="0">
                <a:latin typeface="Constantia" charset="0"/>
              </a:rPr>
              <a:t>Causes of LD</a:t>
            </a:r>
          </a:p>
          <a:p>
            <a:r>
              <a:rPr lang="en-US" dirty="0" smtClean="0">
                <a:latin typeface="Constantia" charset="0"/>
              </a:rPr>
              <a:t>LD </a:t>
            </a:r>
            <a:r>
              <a:rPr lang="en-US" dirty="0">
                <a:latin typeface="Constantia" charset="0"/>
              </a:rPr>
              <a:t>decade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73E87"/>
                </a:solidFill>
              </a:rPr>
              <a:t>Recombination</a:t>
            </a:r>
            <a:endParaRPr lang="en-US" dirty="0">
              <a:solidFill>
                <a:srgbClr val="073E87"/>
              </a:solidFill>
            </a:endParaRPr>
          </a:p>
        </p:txBody>
      </p:sp>
      <p:pic>
        <p:nvPicPr>
          <p:cNvPr id="5" name="Picture 4" descr="GEN10000725.jpg"/>
          <p:cNvPicPr>
            <a:picLocks noChangeAspect="1"/>
          </p:cNvPicPr>
          <p:nvPr/>
        </p:nvPicPr>
        <p:blipFill>
          <a:blip r:embed="rId2" cstate="print"/>
          <a:srcRect l="24742" t="4016" r="24742" b="15661"/>
          <a:stretch>
            <a:fillRect/>
          </a:stretch>
        </p:blipFill>
        <p:spPr>
          <a:xfrm>
            <a:off x="2673137" y="1460074"/>
            <a:ext cx="3733800" cy="4572000"/>
          </a:xfrm>
          <a:prstGeom prst="rect">
            <a:avLst/>
          </a:prstGeom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282387" y="6164482"/>
            <a:ext cx="505609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recombination rate (r): proportion </a:t>
            </a:r>
            <a:r>
              <a:rPr lang="en-US" smtClean="0"/>
              <a:t>of recombined </a:t>
            </a:r>
            <a:endParaRPr lang="en-US" dirty="0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5862917" y="6164482"/>
            <a:ext cx="328108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r=1</a:t>
            </a:r>
            <a:r>
              <a:rPr lang="en-US" dirty="0"/>
              <a:t>%: </a:t>
            </a:r>
            <a:r>
              <a:rPr lang="en-US" dirty="0" err="1" smtClean="0"/>
              <a:t>centi</a:t>
            </a:r>
            <a:r>
              <a:rPr lang="en-US" dirty="0" smtClean="0"/>
              <a:t>-Morgan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43157" y="1676400"/>
            <a:ext cx="1200905" cy="30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itchFamily="34" charset="0"/>
              </a:rPr>
              <a:t>Parents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443157" y="2298009"/>
            <a:ext cx="1200905" cy="30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itchFamily="34" charset="0"/>
              </a:rPr>
              <a:t>F1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443157" y="2894439"/>
            <a:ext cx="1469173" cy="30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itchFamily="34" charset="0"/>
              </a:rPr>
              <a:t>F1 gametes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7894" y="4341632"/>
            <a:ext cx="1469173" cy="30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itchFamily="34" charset="0"/>
              </a:rPr>
              <a:t>F2 Phenotype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07894" y="5375914"/>
            <a:ext cx="1469173" cy="3042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itchFamily="34" charset="0"/>
              </a:rPr>
              <a:t>F2 Genotype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>
          <a:xfrm>
            <a:off x="484094" y="152400"/>
            <a:ext cx="8229600" cy="654311"/>
          </a:xfrm>
        </p:spPr>
        <p:txBody>
          <a:bodyPr/>
          <a:lstStyle/>
          <a:p>
            <a:r>
              <a:rPr lang="en-US" sz="2800" b="1" dirty="0">
                <a:solidFill>
                  <a:srgbClr val="073E87"/>
                </a:solidFill>
                <a:latin typeface="Times New Roman" pitchFamily="18" charset="0"/>
                <a:cs typeface="Times New Roman" pitchFamily="18" charset="0"/>
              </a:rPr>
              <a:t>Linkage </a:t>
            </a:r>
            <a:r>
              <a:rPr lang="en-US" sz="2800" b="1" dirty="0" smtClean="0">
                <a:solidFill>
                  <a:srgbClr val="073E87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2800" b="1" dirty="0">
              <a:solidFill>
                <a:srgbClr val="073E8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03494" y="1795543"/>
            <a:ext cx="9906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03494" y="1947943"/>
            <a:ext cx="9906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75094" y="1795543"/>
            <a:ext cx="9906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75094" y="1947943"/>
            <a:ext cx="9906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9294" y="2362200"/>
            <a:ext cx="9906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294" y="2514600"/>
            <a:ext cx="990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32294" y="29718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98894" y="3276600"/>
            <a:ext cx="3810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94094" y="32766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22494" y="3276600"/>
            <a:ext cx="8382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89294" y="29718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94094" y="29718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98894" y="2971800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74894" y="2971800"/>
            <a:ext cx="838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89294" y="32766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37094" y="2971800"/>
            <a:ext cx="685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32294" y="3276600"/>
            <a:ext cx="685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18094" y="32766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94094" y="1719343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310128" y="2160509"/>
            <a:ext cx="27432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310128" y="2757646"/>
            <a:ext cx="27432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60694" y="3276600"/>
            <a:ext cx="1524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922494" y="2971800"/>
            <a:ext cx="1524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5970494" y="5715000"/>
            <a:ext cx="3810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6008594" y="53721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3265394" y="50673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6008594" y="50673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3227294" y="5715000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1703294" y="5486400"/>
            <a:ext cx="838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3265394" y="53721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3913094" y="5562600"/>
            <a:ext cx="685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4103594" y="50673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2"/>
          <p:cNvGrpSpPr/>
          <p:nvPr/>
        </p:nvGrpSpPr>
        <p:grpSpPr>
          <a:xfrm>
            <a:off x="1855694" y="4267200"/>
            <a:ext cx="7086600" cy="2590800"/>
            <a:chOff x="1828800" y="4114800"/>
            <a:chExt cx="7086600" cy="2590800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477000" y="4114800"/>
              <a:ext cx="2438400" cy="2590800"/>
              <a:chOff x="4080" y="2544"/>
              <a:chExt cx="1536" cy="1632"/>
            </a:xfrm>
          </p:grpSpPr>
          <p:pic>
            <p:nvPicPr>
              <p:cNvPr id="29708" name="Picture 12" descr="MCj02154860000[1]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80" y="3249"/>
                <a:ext cx="819" cy="927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29709" name="AutoShape 13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1440" cy="528"/>
              </a:xfrm>
              <a:prstGeom prst="cloudCallout">
                <a:avLst>
                  <a:gd name="adj1" fmla="val -6667"/>
                  <a:gd name="adj2" fmla="val 11553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latin typeface="Arial" pitchFamily="34" charset="0"/>
                  </a:rPr>
                  <a:t>Here lies my QTL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 rot="5400000">
              <a:off x="4076700" y="2857500"/>
              <a:ext cx="304800" cy="48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 rot="5400000">
            <a:off x="2046194" y="4991100"/>
            <a:ext cx="1524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017994" y="50673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4979894" y="5715000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5017994" y="53721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3036794" y="50673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2846294" y="5562600"/>
            <a:ext cx="685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4294094" y="5105400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5208494" y="5715000"/>
            <a:ext cx="3810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5246594" y="53721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5970494" y="5334000"/>
            <a:ext cx="8382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5246594" y="50673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4179794" y="5600700"/>
            <a:ext cx="6096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6313394" y="5829300"/>
            <a:ext cx="1524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2198594" y="5067300"/>
            <a:ext cx="3048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2160494" y="5715000"/>
            <a:ext cx="381000" cy="76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2198594" y="5372100"/>
            <a:ext cx="3048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8094" y="3962400"/>
            <a:ext cx="457200" cy="946535"/>
          </a:xfrm>
          <a:prstGeom prst="rect">
            <a:avLst/>
          </a:prstGeom>
        </p:spPr>
      </p:pic>
      <p:pic>
        <p:nvPicPr>
          <p:cNvPr id="69" name="Picture 68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654" y="3817158"/>
            <a:ext cx="548640" cy="1135842"/>
          </a:xfrm>
          <a:prstGeom prst="rect">
            <a:avLst/>
          </a:prstGeom>
        </p:spPr>
      </p:pic>
      <p:pic>
        <p:nvPicPr>
          <p:cNvPr id="70" name="Picture 69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9022" y="3733800"/>
            <a:ext cx="576072" cy="1192634"/>
          </a:xfrm>
          <a:prstGeom prst="rect">
            <a:avLst/>
          </a:prstGeom>
        </p:spPr>
      </p:pic>
      <p:pic>
        <p:nvPicPr>
          <p:cNvPr id="71" name="Picture 70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9414" y="3627851"/>
            <a:ext cx="640080" cy="1325149"/>
          </a:xfrm>
          <a:prstGeom prst="rect">
            <a:avLst/>
          </a:prstGeom>
        </p:spPr>
      </p:pic>
      <p:pic>
        <p:nvPicPr>
          <p:cNvPr id="72" name="Picture 71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0494" y="3505200"/>
            <a:ext cx="685800" cy="1419803"/>
          </a:xfrm>
          <a:prstGeom prst="rect">
            <a:avLst/>
          </a:prstGeom>
        </p:spPr>
      </p:pic>
      <p:pic>
        <p:nvPicPr>
          <p:cNvPr id="73" name="Picture 72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3794" y="1114404"/>
            <a:ext cx="457200" cy="946535"/>
          </a:xfrm>
          <a:prstGeom prst="rect">
            <a:avLst/>
          </a:prstGeom>
        </p:spPr>
      </p:pic>
      <p:pic>
        <p:nvPicPr>
          <p:cNvPr id="74" name="Picture 73" descr="science_corn_pla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5621" y="646027"/>
            <a:ext cx="685800" cy="141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  <p:bldP spid="29705" grpId="0" animBg="1"/>
      <p:bldP spid="20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73E87"/>
                </a:solidFill>
              </a:rPr>
              <a:t>Genetics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514600" y="1981200"/>
            <a:ext cx="533400" cy="366713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514600" y="2438400"/>
            <a:ext cx="533400" cy="366713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2438400" y="15240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Breed A</a:t>
            </a: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3048000" y="1981200"/>
            <a:ext cx="533400" cy="366713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3048000" y="2438400"/>
            <a:ext cx="533400" cy="366713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562600" y="1981200"/>
            <a:ext cx="533400" cy="366713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5146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533400" cy="366713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5486400" y="15240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Breed B</a:t>
            </a:r>
          </a:p>
        </p:txBody>
      </p:sp>
      <p:sp>
        <p:nvSpPr>
          <p:cNvPr id="475148" name="Text Box 12"/>
          <p:cNvSpPr txBox="1">
            <a:spLocks noChangeArrowheads="1"/>
          </p:cNvSpPr>
          <p:nvPr/>
        </p:nvSpPr>
        <p:spPr bwMode="auto">
          <a:xfrm>
            <a:off x="6096000" y="1981200"/>
            <a:ext cx="533400" cy="366713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5149" name="Text Box 13"/>
          <p:cNvSpPr txBox="1">
            <a:spLocks noChangeArrowheads="1"/>
          </p:cNvSpPr>
          <p:nvPr/>
        </p:nvSpPr>
        <p:spPr bwMode="auto">
          <a:xfrm>
            <a:off x="6096000" y="2438400"/>
            <a:ext cx="533400" cy="366713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962400" y="2819400"/>
            <a:ext cx="1143000" cy="1281113"/>
            <a:chOff x="2496" y="1776"/>
            <a:chExt cx="720" cy="807"/>
          </a:xfrm>
        </p:grpSpPr>
        <p:sp>
          <p:nvSpPr>
            <p:cNvPr id="475150" name="Text Box 14"/>
            <p:cNvSpPr txBox="1">
              <a:spLocks noChangeArrowheads="1"/>
            </p:cNvSpPr>
            <p:nvPr/>
          </p:nvSpPr>
          <p:spPr bwMode="auto">
            <a:xfrm>
              <a:off x="2544" y="2064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51" name="Text Box 15"/>
            <p:cNvSpPr txBox="1">
              <a:spLocks noChangeArrowheads="1"/>
            </p:cNvSpPr>
            <p:nvPr/>
          </p:nvSpPr>
          <p:spPr bwMode="auto">
            <a:xfrm>
              <a:off x="2544" y="2352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52" name="Text Box 16"/>
            <p:cNvSpPr txBox="1">
              <a:spLocks noChangeArrowheads="1"/>
            </p:cNvSpPr>
            <p:nvPr/>
          </p:nvSpPr>
          <p:spPr bwMode="auto">
            <a:xfrm>
              <a:off x="2496" y="1776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F1</a:t>
              </a:r>
            </a:p>
          </p:txBody>
        </p:sp>
        <p:sp>
          <p:nvSpPr>
            <p:cNvPr id="475153" name="Text Box 17"/>
            <p:cNvSpPr txBox="1">
              <a:spLocks noChangeArrowheads="1"/>
            </p:cNvSpPr>
            <p:nvPr/>
          </p:nvSpPr>
          <p:spPr bwMode="auto">
            <a:xfrm>
              <a:off x="2880" y="2064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75154" name="Text Box 18"/>
            <p:cNvSpPr txBox="1">
              <a:spLocks noChangeArrowheads="1"/>
            </p:cNvSpPr>
            <p:nvPr/>
          </p:nvSpPr>
          <p:spPr bwMode="auto">
            <a:xfrm>
              <a:off x="2880" y="2352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447800" y="4114800"/>
            <a:ext cx="2667000" cy="1295400"/>
            <a:chOff x="912" y="2592"/>
            <a:chExt cx="1680" cy="816"/>
          </a:xfrm>
        </p:grpSpPr>
        <p:sp>
          <p:nvSpPr>
            <p:cNvPr id="475155" name="Text Box 19"/>
            <p:cNvSpPr txBox="1">
              <a:spLocks noChangeArrowheads="1"/>
            </p:cNvSpPr>
            <p:nvPr/>
          </p:nvSpPr>
          <p:spPr bwMode="auto">
            <a:xfrm>
              <a:off x="912" y="2889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912" y="3177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</a:rPr>
                <a:t>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5157" name="Text Box 21"/>
            <p:cNvSpPr txBox="1">
              <a:spLocks noChangeArrowheads="1"/>
            </p:cNvSpPr>
            <p:nvPr/>
          </p:nvSpPr>
          <p:spPr bwMode="auto">
            <a:xfrm>
              <a:off x="1440" y="2592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BCA</a:t>
              </a:r>
            </a:p>
          </p:txBody>
        </p: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1248" y="2889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75159" name="Text Box 23"/>
            <p:cNvSpPr txBox="1">
              <a:spLocks noChangeArrowheads="1"/>
            </p:cNvSpPr>
            <p:nvPr/>
          </p:nvSpPr>
          <p:spPr bwMode="auto">
            <a:xfrm>
              <a:off x="1248" y="3177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60" name="Text Box 24"/>
            <p:cNvSpPr txBox="1">
              <a:spLocks noChangeArrowheads="1"/>
            </p:cNvSpPr>
            <p:nvPr/>
          </p:nvSpPr>
          <p:spPr bwMode="auto">
            <a:xfrm>
              <a:off x="1920" y="2889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61" name="Text Box 25"/>
            <p:cNvSpPr txBox="1">
              <a:spLocks noChangeArrowheads="1"/>
            </p:cNvSpPr>
            <p:nvPr/>
          </p:nvSpPr>
          <p:spPr bwMode="auto">
            <a:xfrm>
              <a:off x="1920" y="3177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2256" y="2889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75163" name="Text Box 27"/>
            <p:cNvSpPr txBox="1">
              <a:spLocks noChangeArrowheads="1"/>
            </p:cNvSpPr>
            <p:nvPr/>
          </p:nvSpPr>
          <p:spPr bwMode="auto">
            <a:xfrm>
              <a:off x="2256" y="3177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475168" name="Line 32"/>
          <p:cNvSpPr>
            <a:spLocks noChangeShapeType="1"/>
          </p:cNvSpPr>
          <p:nvPr/>
        </p:nvSpPr>
        <p:spPr bwMode="auto">
          <a:xfrm>
            <a:off x="2819400" y="2819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5169" name="Line 33"/>
          <p:cNvSpPr>
            <a:spLocks noChangeShapeType="1"/>
          </p:cNvSpPr>
          <p:nvPr/>
        </p:nvSpPr>
        <p:spPr bwMode="auto">
          <a:xfrm flipH="1">
            <a:off x="3048000" y="2819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5170" name="Text Box 34"/>
          <p:cNvSpPr txBox="1">
            <a:spLocks noChangeArrowheads="1"/>
          </p:cNvSpPr>
          <p:nvPr/>
        </p:nvSpPr>
        <p:spPr bwMode="auto">
          <a:xfrm>
            <a:off x="2940050" y="3084513"/>
            <a:ext cx="260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800600" y="4114800"/>
            <a:ext cx="3733800" cy="1281113"/>
            <a:chOff x="3024" y="2592"/>
            <a:chExt cx="2352" cy="807"/>
          </a:xfrm>
        </p:grpSpPr>
        <p:sp>
          <p:nvSpPr>
            <p:cNvPr id="475171" name="Text Box 35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72" name="Text Box 36"/>
            <p:cNvSpPr txBox="1">
              <a:spLocks noChangeArrowheads="1"/>
            </p:cNvSpPr>
            <p:nvPr/>
          </p:nvSpPr>
          <p:spPr bwMode="auto">
            <a:xfrm>
              <a:off x="3024" y="3168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73" name="Text Box 37"/>
            <p:cNvSpPr txBox="1">
              <a:spLocks noChangeArrowheads="1"/>
            </p:cNvSpPr>
            <p:nvPr/>
          </p:nvSpPr>
          <p:spPr bwMode="auto">
            <a:xfrm>
              <a:off x="3360" y="2880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74" name="Text Box 38"/>
            <p:cNvSpPr txBox="1">
              <a:spLocks noChangeArrowheads="1"/>
            </p:cNvSpPr>
            <p:nvPr/>
          </p:nvSpPr>
          <p:spPr bwMode="auto">
            <a:xfrm>
              <a:off x="3360" y="3168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75" name="Text Box 39"/>
            <p:cNvSpPr txBox="1">
              <a:spLocks noChangeArrowheads="1"/>
            </p:cNvSpPr>
            <p:nvPr/>
          </p:nvSpPr>
          <p:spPr bwMode="auto">
            <a:xfrm>
              <a:off x="3840" y="2864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76" name="Text Box 40"/>
            <p:cNvSpPr txBox="1">
              <a:spLocks noChangeArrowheads="1"/>
            </p:cNvSpPr>
            <p:nvPr/>
          </p:nvSpPr>
          <p:spPr bwMode="auto">
            <a:xfrm>
              <a:off x="3840" y="3152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77" name="Text Box 41"/>
            <p:cNvSpPr txBox="1">
              <a:spLocks noChangeArrowheads="1"/>
            </p:cNvSpPr>
            <p:nvPr/>
          </p:nvSpPr>
          <p:spPr bwMode="auto">
            <a:xfrm>
              <a:off x="4176" y="2864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78" name="Text Box 42"/>
            <p:cNvSpPr txBox="1">
              <a:spLocks noChangeArrowheads="1"/>
            </p:cNvSpPr>
            <p:nvPr/>
          </p:nvSpPr>
          <p:spPr bwMode="auto">
            <a:xfrm>
              <a:off x="4176" y="3152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83" name="Text Box 47"/>
            <p:cNvSpPr txBox="1">
              <a:spLocks noChangeArrowheads="1"/>
            </p:cNvSpPr>
            <p:nvPr/>
          </p:nvSpPr>
          <p:spPr bwMode="auto">
            <a:xfrm>
              <a:off x="4704" y="2880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84" name="Text Box 48"/>
            <p:cNvSpPr txBox="1">
              <a:spLocks noChangeArrowheads="1"/>
            </p:cNvSpPr>
            <p:nvPr/>
          </p:nvSpPr>
          <p:spPr bwMode="auto">
            <a:xfrm>
              <a:off x="4704" y="3168"/>
              <a:ext cx="336" cy="231"/>
            </a:xfrm>
            <a:prstGeom prst="rect">
              <a:avLst/>
            </a:prstGeom>
            <a:solidFill>
              <a:srgbClr val="FF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75185" name="Text Box 49"/>
            <p:cNvSpPr txBox="1">
              <a:spLocks noChangeArrowheads="1"/>
            </p:cNvSpPr>
            <p:nvPr/>
          </p:nvSpPr>
          <p:spPr bwMode="auto">
            <a:xfrm>
              <a:off x="5040" y="2880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86" name="Text Box 50"/>
            <p:cNvSpPr txBox="1">
              <a:spLocks noChangeArrowheads="1"/>
            </p:cNvSpPr>
            <p:nvPr/>
          </p:nvSpPr>
          <p:spPr bwMode="auto">
            <a:xfrm>
              <a:off x="5040" y="3168"/>
              <a:ext cx="336" cy="231"/>
            </a:xfrm>
            <a:prstGeom prst="rect">
              <a:avLst/>
            </a:prstGeom>
            <a:solidFill>
              <a:srgbClr val="0000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475189" name="Text Box 53"/>
            <p:cNvSpPr txBox="1">
              <a:spLocks noChangeArrowheads="1"/>
            </p:cNvSpPr>
            <p:nvPr/>
          </p:nvSpPr>
          <p:spPr bwMode="auto">
            <a:xfrm>
              <a:off x="3888" y="2592"/>
              <a:ext cx="6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05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73E87"/>
                </a:solidFill>
              </a:rPr>
              <a:t>Probability</a:t>
            </a:r>
            <a:endParaRPr lang="en-US" dirty="0">
              <a:solidFill>
                <a:srgbClr val="073E87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271286"/>
              </p:ext>
            </p:extLst>
          </p:nvPr>
        </p:nvGraphicFramePr>
        <p:xfrm>
          <a:off x="5410200" y="2878018"/>
          <a:ext cx="2514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279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62000" y="2400300"/>
            <a:ext cx="3700463" cy="2235200"/>
            <a:chOff x="4986337" y="1371600"/>
            <a:chExt cx="3700463" cy="2235200"/>
          </a:xfrm>
        </p:grpSpPr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5595937" y="1371600"/>
              <a:ext cx="2667000" cy="1295400"/>
              <a:chOff x="912" y="2592"/>
              <a:chExt cx="1680" cy="816"/>
            </a:xfrm>
          </p:grpSpPr>
          <p:sp>
            <p:nvSpPr>
              <p:cNvPr id="6" name="Text Box 19"/>
              <p:cNvSpPr txBox="1">
                <a:spLocks noChangeArrowheads="1"/>
              </p:cNvSpPr>
              <p:nvPr/>
            </p:nvSpPr>
            <p:spPr bwMode="auto">
              <a:xfrm>
                <a:off x="912" y="2889"/>
                <a:ext cx="336" cy="231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7" name="Text Box 20"/>
              <p:cNvSpPr txBox="1">
                <a:spLocks noChangeArrowheads="1"/>
              </p:cNvSpPr>
              <p:nvPr/>
            </p:nvSpPr>
            <p:spPr bwMode="auto">
              <a:xfrm>
                <a:off x="912" y="3177"/>
                <a:ext cx="336" cy="231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8" name="Text Box 21"/>
              <p:cNvSpPr txBox="1">
                <a:spLocks noChangeArrowheads="1"/>
              </p:cNvSpPr>
              <p:nvPr/>
            </p:nvSpPr>
            <p:spPr bwMode="auto">
              <a:xfrm>
                <a:off x="1440" y="2592"/>
                <a:ext cx="67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BCA</a:t>
                </a:r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1248" y="2889"/>
                <a:ext cx="336" cy="231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0" name="Text Box 23"/>
              <p:cNvSpPr txBox="1">
                <a:spLocks noChangeArrowheads="1"/>
              </p:cNvSpPr>
              <p:nvPr/>
            </p:nvSpPr>
            <p:spPr bwMode="auto">
              <a:xfrm>
                <a:off x="1248" y="3177"/>
                <a:ext cx="336" cy="231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889"/>
                <a:ext cx="336" cy="231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2" name="Text Box 25"/>
              <p:cNvSpPr txBox="1">
                <a:spLocks noChangeArrowheads="1"/>
              </p:cNvSpPr>
              <p:nvPr/>
            </p:nvSpPr>
            <p:spPr bwMode="auto">
              <a:xfrm>
                <a:off x="1920" y="3177"/>
                <a:ext cx="336" cy="231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2256" y="2889"/>
                <a:ext cx="336" cy="231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2256" y="3177"/>
                <a:ext cx="336" cy="231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4986337" y="2819400"/>
              <a:ext cx="3700463" cy="787400"/>
              <a:chOff x="528" y="3504"/>
              <a:chExt cx="2331" cy="496"/>
            </a:xfrm>
          </p:grpSpPr>
          <p:sp>
            <p:nvSpPr>
              <p:cNvPr id="16" name="Text Box 28"/>
              <p:cNvSpPr txBox="1">
                <a:spLocks noChangeArrowheads="1"/>
              </p:cNvSpPr>
              <p:nvPr/>
            </p:nvSpPr>
            <p:spPr bwMode="auto">
              <a:xfrm>
                <a:off x="528" y="3504"/>
                <a:ext cx="119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P(?=D | MM)=1-r</a:t>
                </a:r>
              </a:p>
            </p:txBody>
          </p:sp>
          <p:sp>
            <p:nvSpPr>
              <p:cNvPr id="17" name="Text Box 29"/>
              <p:cNvSpPr txBox="1">
                <a:spLocks noChangeArrowheads="1"/>
              </p:cNvSpPr>
              <p:nvPr/>
            </p:nvSpPr>
            <p:spPr bwMode="auto">
              <a:xfrm>
                <a:off x="538" y="3769"/>
                <a:ext cx="104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P(?=d | MM)=r</a:t>
                </a:r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1680" y="3504"/>
                <a:ext cx="106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P(?=D | Mm)=r</a:t>
                </a:r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1690" y="3769"/>
                <a:ext cx="116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P(?=d | Mm)=1-r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5067300" y="426616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P= r</a:t>
            </a:r>
            <a:r>
              <a:rPr lang="en-US" sz="2400" baseline="30000" dirty="0" smtClean="0"/>
              <a:t>(n2+n3)</a:t>
            </a:r>
            <a:r>
              <a:rPr lang="en-US" sz="2400" dirty="0" smtClean="0"/>
              <a:t> (1-r)</a:t>
            </a:r>
            <a:r>
              <a:rPr lang="en-US" sz="2400" baseline="30000" dirty="0" smtClean="0"/>
              <a:t>(n1+n4)</a:t>
            </a:r>
            <a:endParaRPr lang="en-US" sz="2400" baseline="30000" dirty="0"/>
          </a:p>
        </p:txBody>
      </p:sp>
      <p:sp>
        <p:nvSpPr>
          <p:cNvPr id="4" name="Oval 3"/>
          <p:cNvSpPr/>
          <p:nvPr/>
        </p:nvSpPr>
        <p:spPr>
          <a:xfrm rot="20129529">
            <a:off x="6178550" y="3450016"/>
            <a:ext cx="1714500" cy="4154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428121">
            <a:off x="6270423" y="3458606"/>
            <a:ext cx="1714500" cy="415405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73E87"/>
                </a:solidFill>
              </a:rPr>
              <a:t>Mapping: vary r to maximize P</a:t>
            </a:r>
            <a:endParaRPr lang="en-US" dirty="0">
              <a:solidFill>
                <a:srgbClr val="073E87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0" y="2043510"/>
            <a:ext cx="9067800" cy="1105217"/>
            <a:chOff x="0" y="3497263"/>
            <a:chExt cx="9067800" cy="1105217"/>
          </a:xfrm>
        </p:grpSpPr>
        <p:graphicFrame>
          <p:nvGraphicFramePr>
            <p:cNvPr id="40" name="Content Placeholder 19"/>
            <p:cNvGraphicFramePr>
              <a:graphicFrameLocks/>
            </p:cNvGraphicFramePr>
            <p:nvPr/>
          </p:nvGraphicFramePr>
          <p:xfrm>
            <a:off x="6858000" y="3497263"/>
            <a:ext cx="2209800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36600"/>
                  <a:gridCol w="736600"/>
                  <a:gridCol w="736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50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50</a:t>
                        </a:r>
                        <a:endParaRPr lang="en-US" dirty="0"/>
                      </a:p>
                    </a:txBody>
                    <a:tcPr anchor="ctr"/>
                  </a:tc>
                </a:tr>
              </a:tbl>
            </a:graphicData>
          </a:graphic>
        </p:graphicFrame>
        <p:graphicFrame>
          <p:nvGraphicFramePr>
            <p:cNvPr id="41" name="Content Placeholder 19"/>
            <p:cNvGraphicFramePr>
              <a:graphicFrameLocks/>
            </p:cNvGraphicFramePr>
            <p:nvPr/>
          </p:nvGraphicFramePr>
          <p:xfrm>
            <a:off x="0" y="3505200"/>
            <a:ext cx="2209800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36600"/>
                  <a:gridCol w="736600"/>
                  <a:gridCol w="736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 anchor="ctr"/>
                  </a:tc>
                </a:tr>
              </a:tbl>
            </a:graphicData>
          </a:graphic>
        </p:graphicFrame>
        <p:graphicFrame>
          <p:nvGraphicFramePr>
            <p:cNvPr id="42" name="Content Placeholder 19"/>
            <p:cNvGraphicFramePr>
              <a:graphicFrameLocks/>
            </p:cNvGraphicFramePr>
            <p:nvPr/>
          </p:nvGraphicFramePr>
          <p:xfrm>
            <a:off x="2286000" y="3505200"/>
            <a:ext cx="2209800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36600"/>
                  <a:gridCol w="736600"/>
                  <a:gridCol w="736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15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35</a:t>
                        </a:r>
                        <a:endParaRPr lang="en-US" dirty="0"/>
                      </a:p>
                    </a:txBody>
                    <a:tcPr anchor="ctr"/>
                  </a:tc>
                </a:tr>
              </a:tbl>
            </a:graphicData>
          </a:graphic>
        </p:graphicFrame>
        <p:graphicFrame>
          <p:nvGraphicFramePr>
            <p:cNvPr id="34" name="Content Placeholder 19"/>
            <p:cNvGraphicFramePr>
              <a:graphicFrameLocks/>
            </p:cNvGraphicFramePr>
            <p:nvPr/>
          </p:nvGraphicFramePr>
          <p:xfrm>
            <a:off x="4572000" y="3505200"/>
            <a:ext cx="2209800" cy="1097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36600"/>
                  <a:gridCol w="736600"/>
                  <a:gridCol w="736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d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en-US" dirty="0"/>
                      </a:p>
                    </a:txBody>
                    <a:tcPr anchor="ctr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Mm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 anchor="ctr"/>
                  </a:tc>
                </a:tr>
              </a:tbl>
            </a:graphicData>
          </a:graphic>
        </p:graphicFrame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4" b="39871"/>
          <a:stretch/>
        </p:blipFill>
        <p:spPr>
          <a:xfrm>
            <a:off x="0" y="3407354"/>
            <a:ext cx="9144000" cy="242194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1456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P= r</a:t>
            </a:r>
            <a:r>
              <a:rPr lang="en-US" sz="2400" baseline="30000" dirty="0" smtClean="0"/>
              <a:t>(n2+n3)</a:t>
            </a:r>
            <a:r>
              <a:rPr lang="en-US" sz="2400" dirty="0" smtClean="0"/>
              <a:t> (1-r)</a:t>
            </a:r>
            <a:r>
              <a:rPr lang="en-US" sz="2400" baseline="30000" dirty="0" smtClean="0"/>
              <a:t>(n1+n4)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772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Multiple markers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8817" y="2905960"/>
            <a:ext cx="78093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5844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7120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169775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397883" y="2707763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825893" y="2710072"/>
            <a:ext cx="1924" cy="396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58646" y="2738397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9842" y="2252864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31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5197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82542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43305" y="2247176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88869" y="2254018"/>
            <a:ext cx="70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</a:t>
            </a:r>
            <a:endParaRPr lang="en-US" dirty="0"/>
          </a:p>
        </p:txBody>
      </p:sp>
      <p:cxnSp>
        <p:nvCxnSpPr>
          <p:cNvPr id="36" name="Straight Connector 35"/>
          <p:cNvCxnSpPr>
            <a:stCxn id="21" idx="2"/>
            <a:endCxn id="41" idx="2"/>
          </p:cNvCxnSpPr>
          <p:nvPr/>
        </p:nvCxnSpPr>
        <p:spPr>
          <a:xfrm flipH="1">
            <a:off x="1602928" y="2921277"/>
            <a:ext cx="5055718" cy="9121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42" idx="2"/>
          </p:cNvCxnSpPr>
          <p:nvPr/>
        </p:nvCxnSpPr>
        <p:spPr>
          <a:xfrm flipH="1">
            <a:off x="2185415" y="2921277"/>
            <a:ext cx="4473231" cy="91210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3"/>
            <a:endCxn id="44" idx="2"/>
          </p:cNvCxnSpPr>
          <p:nvPr/>
        </p:nvCxnSpPr>
        <p:spPr>
          <a:xfrm flipH="1">
            <a:off x="4140511" y="3050593"/>
            <a:ext cx="2571699" cy="77323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4"/>
            <a:endCxn id="46" idx="2"/>
          </p:cNvCxnSpPr>
          <p:nvPr/>
        </p:nvCxnSpPr>
        <p:spPr>
          <a:xfrm flipH="1">
            <a:off x="5413523" y="3104157"/>
            <a:ext cx="1428003" cy="7292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5"/>
            <a:endCxn id="3" idx="2"/>
          </p:cNvCxnSpPr>
          <p:nvPr/>
        </p:nvCxnSpPr>
        <p:spPr>
          <a:xfrm>
            <a:off x="6970842" y="3050593"/>
            <a:ext cx="845906" cy="72633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08101" y="3968383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4957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93456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60801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21564" y="3962695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93290" y="52907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P= P1*P2*P3*P4*P5</a:t>
            </a:r>
            <a:endParaRPr lang="en-US" baseline="30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08101" y="4518628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4957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93456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60801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221564" y="4512940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89212" y="3349638"/>
            <a:ext cx="6241252" cy="483784"/>
            <a:chOff x="1589212" y="3349638"/>
            <a:chExt cx="6241252" cy="483784"/>
          </a:xfrm>
        </p:grpSpPr>
        <p:sp>
          <p:nvSpPr>
            <p:cNvPr id="3" name="Rectangle 2"/>
            <p:cNvSpPr/>
            <p:nvPr/>
          </p:nvSpPr>
          <p:spPr>
            <a:xfrm>
              <a:off x="7803032" y="33496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89212" y="3406132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1699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26795" y="3396538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9807" y="3406090"/>
              <a:ext cx="27432" cy="4272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7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1746</TotalTime>
  <Words>858</Words>
  <Application>Microsoft Macintosh PowerPoint</Application>
  <PresentationFormat>On-screen Show (4:3)</PresentationFormat>
  <Paragraphs>388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Candara</vt:lpstr>
      <vt:lpstr>Constantia</vt:lpstr>
      <vt:lpstr>Lucida Grande</vt:lpstr>
      <vt:lpstr>Mangal</vt:lpstr>
      <vt:lpstr>ＭＳ Ｐゴシック</vt:lpstr>
      <vt:lpstr>Symbol</vt:lpstr>
      <vt:lpstr>Times New Roman</vt:lpstr>
      <vt:lpstr>Wingdings 2</vt:lpstr>
      <vt:lpstr>Waveform</vt:lpstr>
      <vt:lpstr>Statistical Genomics</vt:lpstr>
      <vt:lpstr>Outline</vt:lpstr>
      <vt:lpstr>Sex chromosome &amp; Linkage</vt:lpstr>
      <vt:lpstr>Recombination</vt:lpstr>
      <vt:lpstr>Linkage analysis</vt:lpstr>
      <vt:lpstr>Genetics</vt:lpstr>
      <vt:lpstr>Probability</vt:lpstr>
      <vt:lpstr>Mapping: vary r to maximize P</vt:lpstr>
      <vt:lpstr>Multiple markers</vt:lpstr>
      <vt:lpstr>Multiple markers</vt:lpstr>
      <vt:lpstr>Multiple markers</vt:lpstr>
      <vt:lpstr>Quantitative traits</vt:lpstr>
      <vt:lpstr>Multiple genes</vt:lpstr>
      <vt:lpstr>Real example</vt:lpstr>
      <vt:lpstr>PowerPoint Presentation</vt:lpstr>
      <vt:lpstr>Linkage disequilibrium (association)</vt:lpstr>
      <vt:lpstr>The Hardy–Weinberg principle </vt:lpstr>
      <vt:lpstr>Linkage equilibrium</vt:lpstr>
      <vt:lpstr>Linkage Disequilibrium (LD)</vt:lpstr>
      <vt:lpstr>D depends on allele frequency</vt:lpstr>
      <vt:lpstr>Property of D</vt:lpstr>
      <vt:lpstr>D’</vt:lpstr>
      <vt:lpstr>R2</vt:lpstr>
      <vt:lpstr>Causes of LD</vt:lpstr>
      <vt:lpstr>Mutation and selection</vt:lpstr>
      <vt:lpstr>Change in D over time</vt:lpstr>
      <vt:lpstr>Human out of Africa</vt:lpstr>
      <vt:lpstr>Change in D over time</vt:lpstr>
      <vt:lpstr>LD decay over distance</vt:lpstr>
      <vt:lpstr>Highlight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174</cp:revision>
  <dcterms:created xsi:type="dcterms:W3CDTF">2013-08-24T13:03:35Z</dcterms:created>
  <dcterms:modified xsi:type="dcterms:W3CDTF">2018-02-02T03:35:42Z</dcterms:modified>
</cp:coreProperties>
</file>