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6"/>
  </p:notesMasterIdLst>
  <p:sldIdLst>
    <p:sldId id="395" r:id="rId2"/>
    <p:sldId id="415" r:id="rId3"/>
    <p:sldId id="400" r:id="rId4"/>
    <p:sldId id="416" r:id="rId5"/>
    <p:sldId id="402" r:id="rId6"/>
    <p:sldId id="403" r:id="rId7"/>
    <p:sldId id="418" r:id="rId8"/>
    <p:sldId id="405" r:id="rId9"/>
    <p:sldId id="404" r:id="rId10"/>
    <p:sldId id="360" r:id="rId11"/>
    <p:sldId id="407" r:id="rId12"/>
    <p:sldId id="369" r:id="rId13"/>
    <p:sldId id="406" r:id="rId14"/>
    <p:sldId id="417" r:id="rId15"/>
    <p:sldId id="408" r:id="rId16"/>
    <p:sldId id="409" r:id="rId17"/>
    <p:sldId id="383" r:id="rId18"/>
    <p:sldId id="384" r:id="rId19"/>
    <p:sldId id="410" r:id="rId20"/>
    <p:sldId id="387" r:id="rId21"/>
    <p:sldId id="388" r:id="rId22"/>
    <p:sldId id="390" r:id="rId23"/>
    <p:sldId id="391" r:id="rId24"/>
    <p:sldId id="41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17"/>
    <p:restoredTop sz="95928"/>
  </p:normalViewPr>
  <p:slideViewPr>
    <p:cSldViewPr snapToGrid="0" snapToObjects="1">
      <p:cViewPr varScale="1">
        <p:scale>
          <a:sx n="210" d="100"/>
          <a:sy n="210" d="100"/>
        </p:scale>
        <p:origin x="11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C4908-2A04-9943-9FD7-65929F5D9E3B}" type="datetimeFigureOut">
              <a:rPr lang="en-US" smtClean="0"/>
              <a:t>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A5107-B47F-A942-A7B4-FB0CAFAD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85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A5107-B47F-A942-A7B4-FB0CAFAD15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7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A5107-B47F-A942-A7B4-FB0CAFAD15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0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A5107-B47F-A942-A7B4-FB0CAFAD155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25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2/5/18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2/5/18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44" y="2791299"/>
            <a:ext cx="8857883" cy="1072859"/>
          </a:xfrm>
        </p:spPr>
        <p:txBody>
          <a:bodyPr>
            <a:normAutofit/>
          </a:bodyPr>
          <a:lstStyle/>
          <a:p>
            <a:r>
              <a:rPr lang="en-US" sz="3800" b="1" dirty="0">
                <a:solidFill>
                  <a:schemeClr val="bg2">
                    <a:lumMod val="75000"/>
                  </a:schemeClr>
                </a:solidFill>
              </a:rPr>
              <a:t>Statistical Genomics</a:t>
            </a:r>
            <a:endParaRPr lang="en-US" sz="3800" b="1" dirty="0">
              <a:solidFill>
                <a:schemeClr val="accent2"/>
              </a:solidFill>
            </a:endParaRPr>
          </a:p>
        </p:txBody>
      </p:sp>
      <p:pic>
        <p:nvPicPr>
          <p:cNvPr id="4" name="Picture 7" descr="Washington_State_Cougar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886" y="5316238"/>
            <a:ext cx="1433513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512699" y="4249255"/>
            <a:ext cx="6400800" cy="1066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Zhiwu Zhang</a:t>
            </a:r>
          </a:p>
          <a:p>
            <a:pPr marL="0" indent="0" algn="ctr">
              <a:buNone/>
            </a:pPr>
            <a:r>
              <a:rPr lang="en-US" sz="2800" dirty="0"/>
              <a:t>Washington State University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 bwMode="auto">
          <a:xfrm>
            <a:off x="894721" y="3597458"/>
            <a:ext cx="748727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Lecture 10: GWAS by correlation</a:t>
            </a:r>
          </a:p>
        </p:txBody>
      </p:sp>
    </p:spTree>
    <p:extLst>
      <p:ext uri="{BB962C8B-B14F-4D97-AF65-F5344CB8AC3E}">
        <p14:creationId xmlns:p14="http://schemas.microsoft.com/office/powerpoint/2010/main" val="851532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data and source code in 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" y="3251200"/>
            <a:ext cx="8910320" cy="646331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myGD</a:t>
            </a:r>
            <a:r>
              <a:rPr lang="en-US" dirty="0"/>
              <a:t>=</a:t>
            </a:r>
            <a:r>
              <a:rPr lang="en-US" dirty="0" err="1"/>
              <a:t>read.table</a:t>
            </a:r>
            <a:r>
              <a:rPr lang="en-US" dirty="0"/>
              <a:t>(file="http://</a:t>
            </a:r>
            <a:r>
              <a:rPr lang="en-US" dirty="0" err="1"/>
              <a:t>zzlab.net</a:t>
            </a:r>
            <a:r>
              <a:rPr lang="en-US" dirty="0"/>
              <a:t>/GAPIT/data/</a:t>
            </a:r>
            <a:r>
              <a:rPr lang="en-US" dirty="0" err="1"/>
              <a:t>mdp_numeric.txt",head</a:t>
            </a:r>
            <a:r>
              <a:rPr lang="en-US" dirty="0"/>
              <a:t>=T)</a:t>
            </a:r>
          </a:p>
          <a:p>
            <a:r>
              <a:rPr lang="en-US" dirty="0" err="1"/>
              <a:t>myGM</a:t>
            </a:r>
            <a:r>
              <a:rPr lang="en-US" dirty="0"/>
              <a:t>=</a:t>
            </a:r>
            <a:r>
              <a:rPr lang="en-US" dirty="0" err="1"/>
              <a:t>read.table</a:t>
            </a:r>
            <a:r>
              <a:rPr lang="en-US" dirty="0"/>
              <a:t>(file="http://</a:t>
            </a:r>
            <a:r>
              <a:rPr lang="en-US" dirty="0" err="1"/>
              <a:t>zzlab.net</a:t>
            </a:r>
            <a:r>
              <a:rPr lang="en-US" dirty="0"/>
              <a:t>/GAPIT/data/</a:t>
            </a:r>
            <a:r>
              <a:rPr lang="en-US" dirty="0" err="1"/>
              <a:t>mdp_SNP_information.txt",head</a:t>
            </a:r>
            <a:r>
              <a:rPr lang="en-US" dirty="0"/>
              <a:t>=T)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" y="4440808"/>
            <a:ext cx="8910320" cy="83099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setwd</a:t>
            </a:r>
            <a:r>
              <a:rPr lang="en-US" sz="2400" dirty="0"/>
              <a:t>("~/Dropbox/Current/</a:t>
            </a:r>
            <a:r>
              <a:rPr lang="en-US" sz="2400" dirty="0" err="1"/>
              <a:t>ZZLab</a:t>
            </a:r>
            <a:r>
              <a:rPr lang="en-US" sz="2400" dirty="0"/>
              <a:t>/</a:t>
            </a:r>
            <a:r>
              <a:rPr lang="en-US" sz="2400" dirty="0" err="1"/>
              <a:t>WSUCourse</a:t>
            </a:r>
            <a:r>
              <a:rPr lang="en-US" sz="2400" dirty="0"/>
              <a:t>/CROPS545/Demo")</a:t>
            </a:r>
          </a:p>
          <a:p>
            <a:r>
              <a:rPr lang="en-US" sz="2400" dirty="0"/>
              <a:t>source("G2P.R")</a:t>
            </a:r>
          </a:p>
        </p:txBody>
      </p:sp>
    </p:spTree>
    <p:extLst>
      <p:ext uri="{BB962C8B-B14F-4D97-AF65-F5344CB8AC3E}">
        <p14:creationId xmlns:p14="http://schemas.microsoft.com/office/powerpoint/2010/main" val="254215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2038576"/>
          </a:xfrm>
        </p:spPr>
        <p:txBody>
          <a:bodyPr/>
          <a:lstStyle/>
          <a:p>
            <a:r>
              <a:rPr lang="en-US" dirty="0"/>
              <a:t>Have the ten genes on chromosome 1-5 only, nothing on 6 to 10.</a:t>
            </a:r>
          </a:p>
          <a:p>
            <a:r>
              <a:rPr lang="en-US" dirty="0"/>
              <a:t>Any associations on chromosome 6-10 should be false positives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us have more fun!</a:t>
            </a:r>
          </a:p>
        </p:txBody>
      </p:sp>
      <p:sp>
        <p:nvSpPr>
          <p:cNvPr id="4" name="Rectangle 3"/>
          <p:cNvSpPr/>
          <p:nvPr/>
        </p:nvSpPr>
        <p:spPr>
          <a:xfrm>
            <a:off x="872067" y="471404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X=</a:t>
            </a:r>
            <a:r>
              <a:rPr lang="en-US" dirty="0" err="1"/>
              <a:t>myGD</a:t>
            </a:r>
            <a:r>
              <a:rPr lang="en-US" dirty="0"/>
              <a:t>[,-1]</a:t>
            </a:r>
          </a:p>
          <a:p>
            <a:r>
              <a:rPr lang="en-US" dirty="0"/>
              <a:t>index1to5=</a:t>
            </a:r>
            <a:r>
              <a:rPr lang="en-US" dirty="0" err="1"/>
              <a:t>myGM</a:t>
            </a:r>
            <a:r>
              <a:rPr lang="en-US" dirty="0"/>
              <a:t>[,2]&lt;6</a:t>
            </a:r>
          </a:p>
          <a:p>
            <a:r>
              <a:rPr lang="en-US" dirty="0"/>
              <a:t>X1to5 = X[,index1to5]</a:t>
            </a:r>
          </a:p>
        </p:txBody>
      </p:sp>
    </p:spTree>
    <p:extLst>
      <p:ext uri="{BB962C8B-B14F-4D97-AF65-F5344CB8AC3E}">
        <p14:creationId xmlns:p14="http://schemas.microsoft.com/office/powerpoint/2010/main" val="66311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Phenotype simulation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" y="1591056"/>
            <a:ext cx="8910320" cy="1015663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NL" sz="2000" dirty="0" err="1"/>
              <a:t>set.seed</a:t>
            </a:r>
            <a:r>
              <a:rPr lang="nl-NL" sz="2000" dirty="0"/>
              <a:t>(99164)</a:t>
            </a:r>
            <a:endParaRPr lang="en-US" sz="2000" dirty="0"/>
          </a:p>
          <a:p>
            <a:r>
              <a:rPr lang="en-US" sz="2000" dirty="0" err="1"/>
              <a:t>mySim</a:t>
            </a:r>
            <a:r>
              <a:rPr lang="en-US" sz="2000" dirty="0"/>
              <a:t>=G2P(X= X1to5,h2=.75,alpha=1,NQTN=10,distribution="norm")</a:t>
            </a:r>
          </a:p>
          <a:p>
            <a:r>
              <a:rPr lang="en-US" sz="2000" dirty="0" err="1"/>
              <a:t>str</a:t>
            </a:r>
            <a:r>
              <a:rPr lang="en-US" sz="2000" dirty="0"/>
              <a:t>(</a:t>
            </a:r>
            <a:r>
              <a:rPr lang="en-US" sz="2000" dirty="0" err="1"/>
              <a:t>mySim</a:t>
            </a:r>
            <a:r>
              <a:rPr lang="en-US" sz="2000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" y="3259453"/>
            <a:ext cx="8910320" cy="3170099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List of 6</a:t>
            </a:r>
          </a:p>
          <a:p>
            <a:r>
              <a:rPr lang="en-US" sz="2000" dirty="0"/>
              <a:t> $ </a:t>
            </a:r>
            <a:r>
              <a:rPr lang="en-US" sz="2000" dirty="0" err="1"/>
              <a:t>addeffect</a:t>
            </a:r>
            <a:r>
              <a:rPr lang="en-US" sz="2000" dirty="0"/>
              <a:t>   : </a:t>
            </a:r>
            <a:r>
              <a:rPr lang="en-US" sz="2000" dirty="0" err="1"/>
              <a:t>num</a:t>
            </a:r>
            <a:r>
              <a:rPr lang="en-US" sz="2000" dirty="0"/>
              <a:t> [1:10] -0.622 -1.212 -2.064 0.99 -0.418 ...</a:t>
            </a:r>
          </a:p>
          <a:p>
            <a:r>
              <a:rPr lang="en-US" sz="2000" dirty="0"/>
              <a:t> $ y           : </a:t>
            </a:r>
            <a:r>
              <a:rPr lang="en-US" sz="2000" dirty="0" err="1"/>
              <a:t>num</a:t>
            </a:r>
            <a:r>
              <a:rPr lang="en-US" sz="2000" dirty="0"/>
              <a:t> [1:281, 1] -1.37 -6.02 -1.11 -1.02 -5.52 ...</a:t>
            </a:r>
          </a:p>
          <a:p>
            <a:r>
              <a:rPr lang="en-US" sz="2000" dirty="0"/>
              <a:t> $ add         : </a:t>
            </a:r>
            <a:r>
              <a:rPr lang="en-US" sz="2000" dirty="0" err="1"/>
              <a:t>num</a:t>
            </a:r>
            <a:r>
              <a:rPr lang="en-US" sz="2000" dirty="0"/>
              <a:t> [1:281, 1] -2.419 -4.763 -2.519 -0.546 -2.782 ...</a:t>
            </a:r>
          </a:p>
          <a:p>
            <a:r>
              <a:rPr lang="pt-BR" sz="2000" dirty="0"/>
              <a:t> $ residual    : num [1:281] 1.045 -1.258 1.414 -0.477 -2.733 ...</a:t>
            </a:r>
          </a:p>
          <a:p>
            <a:r>
              <a:rPr lang="en-US" sz="2000" dirty="0"/>
              <a:t> $ </a:t>
            </a:r>
            <a:r>
              <a:rPr lang="en-US" sz="2000" dirty="0" err="1"/>
              <a:t>QTN.position</a:t>
            </a:r>
            <a:r>
              <a:rPr lang="en-US" sz="2000" dirty="0"/>
              <a:t>: </a:t>
            </a:r>
            <a:r>
              <a:rPr lang="en-US" sz="2000" dirty="0" err="1"/>
              <a:t>int</a:t>
            </a:r>
            <a:r>
              <a:rPr lang="en-US" sz="2000" dirty="0"/>
              <a:t> [1:10] 687 1060 320 1927 992 698 587 92 204 1306</a:t>
            </a:r>
          </a:p>
          <a:p>
            <a:r>
              <a:rPr lang="en-US" sz="2000" dirty="0"/>
              <a:t> $ SNPQ        : </a:t>
            </a:r>
            <a:r>
              <a:rPr lang="en-US" sz="2000" dirty="0" err="1"/>
              <a:t>int</a:t>
            </a:r>
            <a:r>
              <a:rPr lang="en-US" sz="2000" dirty="0"/>
              <a:t> [1:281, 1:10] 0 0 2 0 0 0 0 0 0 0 ...</a:t>
            </a:r>
          </a:p>
          <a:p>
            <a:r>
              <a:rPr lang="en-US" sz="2000" dirty="0"/>
              <a:t>  ..- </a:t>
            </a:r>
            <a:r>
              <a:rPr lang="en-US" sz="2000" dirty="0" err="1"/>
              <a:t>attr</a:t>
            </a:r>
            <a:r>
              <a:rPr lang="en-US" sz="2000" dirty="0"/>
              <a:t>(*, "</a:t>
            </a:r>
            <a:r>
              <a:rPr lang="en-US" sz="2000" dirty="0" err="1"/>
              <a:t>dimnames</a:t>
            </a:r>
            <a:r>
              <a:rPr lang="en-US" sz="2000" dirty="0"/>
              <a:t>")=List of 2</a:t>
            </a:r>
          </a:p>
          <a:p>
            <a:r>
              <a:rPr lang="en-US" sz="2000" dirty="0"/>
              <a:t>  .. ..$ : NULL</a:t>
            </a:r>
          </a:p>
          <a:p>
            <a:r>
              <a:rPr lang="de-DE" sz="2000" dirty="0"/>
              <a:t>  .. ..$ : </a:t>
            </a:r>
            <a:r>
              <a:rPr lang="de-DE" sz="2000" dirty="0" err="1"/>
              <a:t>chr</a:t>
            </a:r>
            <a:r>
              <a:rPr lang="de-DE" sz="2000" dirty="0"/>
              <a:t> [1:10] "PZA00730.2" "PZA00363.6" "PHM15871.11" "PZB02189.1" ...</a:t>
            </a:r>
          </a:p>
        </p:txBody>
      </p:sp>
    </p:spTree>
    <p:extLst>
      <p:ext uri="{BB962C8B-B14F-4D97-AF65-F5344CB8AC3E}">
        <p14:creationId xmlns:p14="http://schemas.microsoft.com/office/powerpoint/2010/main" val="155052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QTN positions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875525" y="1466769"/>
            <a:ext cx="76014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plot(</a:t>
            </a:r>
            <a:r>
              <a:rPr lang="en-US" dirty="0" err="1"/>
              <a:t>myGM</a:t>
            </a:r>
            <a:r>
              <a:rPr lang="en-US" dirty="0"/>
              <a:t>[,c(2,3)])</a:t>
            </a:r>
          </a:p>
          <a:p>
            <a:r>
              <a:rPr lang="en-US" dirty="0"/>
              <a:t>lines(</a:t>
            </a:r>
            <a:r>
              <a:rPr lang="en-US" dirty="0" err="1"/>
              <a:t>myGM</a:t>
            </a:r>
            <a:r>
              <a:rPr lang="en-US" dirty="0"/>
              <a:t>[</a:t>
            </a:r>
            <a:r>
              <a:rPr lang="en-US" dirty="0" err="1"/>
              <a:t>mySim$QTN.position,c</a:t>
            </a:r>
            <a:r>
              <a:rPr lang="en-US" dirty="0"/>
              <a:t>(2,3)],type="</a:t>
            </a:r>
            <a:r>
              <a:rPr lang="en-US" dirty="0" err="1"/>
              <a:t>p",col</a:t>
            </a:r>
            <a:r>
              <a:rPr lang="en-US" dirty="0"/>
              <a:t>="red")</a:t>
            </a:r>
          </a:p>
          <a:p>
            <a:r>
              <a:rPr lang="en-US" dirty="0"/>
              <a:t>points(</a:t>
            </a:r>
            <a:r>
              <a:rPr lang="en-US" dirty="0" err="1"/>
              <a:t>myGM</a:t>
            </a:r>
            <a:r>
              <a:rPr lang="en-US" dirty="0"/>
              <a:t>[</a:t>
            </a:r>
            <a:r>
              <a:rPr lang="en-US" dirty="0" err="1"/>
              <a:t>mySim$QTN.position,c</a:t>
            </a:r>
            <a:r>
              <a:rPr lang="en-US" dirty="0"/>
              <a:t>(2,3)],type="</a:t>
            </a:r>
            <a:r>
              <a:rPr lang="en-US" dirty="0" err="1"/>
              <a:t>p",col</a:t>
            </a:r>
            <a:r>
              <a:rPr lang="en-US" dirty="0"/>
              <a:t>="blue",</a:t>
            </a:r>
            <a:r>
              <a:rPr lang="en-US" dirty="0" err="1"/>
              <a:t>cex</a:t>
            </a:r>
            <a:r>
              <a:rPr lang="en-US" dirty="0"/>
              <a:t> = 5)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2717800"/>
            <a:ext cx="81153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46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784415"/>
          </a:xfrm>
        </p:spPr>
        <p:txBody>
          <a:bodyPr/>
          <a:lstStyle/>
          <a:p>
            <a:r>
              <a:rPr lang="en-US" dirty="0"/>
              <a:t>Association test by correlation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92027" y="2995932"/>
            <a:ext cx="3404587" cy="1323439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r=</a:t>
            </a:r>
            <a:r>
              <a:rPr lang="en-US" sz="2000" dirty="0" err="1"/>
              <a:t>cor</a:t>
            </a:r>
            <a:r>
              <a:rPr lang="en-US" sz="2000" dirty="0"/>
              <a:t>(</a:t>
            </a:r>
            <a:r>
              <a:rPr lang="en-US" sz="2000" dirty="0" err="1"/>
              <a:t>mySim$y,X</a:t>
            </a:r>
            <a:r>
              <a:rPr lang="en-US" sz="2000" dirty="0"/>
              <a:t>)</a:t>
            </a:r>
          </a:p>
          <a:p>
            <a:r>
              <a:rPr lang="en-US" sz="2000" dirty="0"/>
              <a:t>n=</a:t>
            </a:r>
            <a:r>
              <a:rPr lang="en-US" sz="2000" dirty="0" err="1"/>
              <a:t>nrow</a:t>
            </a:r>
            <a:r>
              <a:rPr lang="en-US" sz="2000" dirty="0"/>
              <a:t>(X)</a:t>
            </a:r>
          </a:p>
          <a:p>
            <a:r>
              <a:rPr lang="fr-FR" sz="2000" dirty="0" err="1"/>
              <a:t>t</a:t>
            </a:r>
            <a:r>
              <a:rPr lang="fr-FR" sz="2000" dirty="0"/>
              <a:t>=r/</a:t>
            </a:r>
            <a:r>
              <a:rPr lang="fr-FR" sz="2000" dirty="0" err="1"/>
              <a:t>sqrt</a:t>
            </a:r>
            <a:r>
              <a:rPr lang="fr-FR" sz="2000" dirty="0"/>
              <a:t>((1-r^2)/(n-2))</a:t>
            </a:r>
          </a:p>
          <a:p>
            <a:r>
              <a:rPr lang="fr-FR" sz="2000" dirty="0"/>
              <a:t>p=2*(1-pt(abs(</a:t>
            </a:r>
            <a:r>
              <a:rPr lang="fr-FR" sz="2000" dirty="0" err="1"/>
              <a:t>t</a:t>
            </a:r>
            <a:r>
              <a:rPr lang="fr-FR" sz="2000" dirty="0"/>
              <a:t>),n-2))</a:t>
            </a:r>
          </a:p>
        </p:txBody>
      </p:sp>
    </p:spTree>
    <p:extLst>
      <p:ext uri="{BB962C8B-B14F-4D97-AF65-F5344CB8AC3E}">
        <p14:creationId xmlns:p14="http://schemas.microsoft.com/office/powerpoint/2010/main" val="1973282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784415"/>
          </a:xfrm>
        </p:spPr>
        <p:txBody>
          <a:bodyPr/>
          <a:lstStyle/>
          <a:p>
            <a:r>
              <a:rPr lang="en-US" dirty="0"/>
              <a:t>Manhattan plots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8625" y="1539994"/>
            <a:ext cx="8726750" cy="1323439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color.vector</a:t>
            </a:r>
            <a:r>
              <a:rPr lang="en-US" sz="2000" dirty="0"/>
              <a:t> &lt;- rep(c("deepskyblue","orange","forestgreen","indianred3"),10)</a:t>
            </a:r>
          </a:p>
          <a:p>
            <a:r>
              <a:rPr lang="en-US" sz="2000" dirty="0"/>
              <a:t>m=</a:t>
            </a:r>
            <a:r>
              <a:rPr lang="en-US" sz="2000" dirty="0" err="1"/>
              <a:t>ncol</a:t>
            </a:r>
            <a:r>
              <a:rPr lang="en-US" sz="2000" dirty="0"/>
              <a:t>(X)</a:t>
            </a:r>
          </a:p>
          <a:p>
            <a:r>
              <a:rPr lang="en-US" sz="2000" dirty="0"/>
              <a:t>plot(t(-log10(p))~</a:t>
            </a:r>
            <a:r>
              <a:rPr lang="en-US" sz="2000" dirty="0" err="1"/>
              <a:t>seq</a:t>
            </a:r>
            <a:r>
              <a:rPr lang="en-US" sz="2000" dirty="0"/>
              <a:t>(1:m),col=</a:t>
            </a:r>
            <a:r>
              <a:rPr lang="en-US" sz="2000" dirty="0" err="1"/>
              <a:t>color.vector</a:t>
            </a:r>
            <a:r>
              <a:rPr lang="en-US" sz="2000" dirty="0"/>
              <a:t>[</a:t>
            </a:r>
            <a:r>
              <a:rPr lang="en-US" sz="2000" dirty="0" err="1"/>
              <a:t>myGM</a:t>
            </a:r>
            <a:r>
              <a:rPr lang="en-US" sz="2000" dirty="0"/>
              <a:t>[,2]])</a:t>
            </a:r>
          </a:p>
          <a:p>
            <a:r>
              <a:rPr lang="en-US" sz="2000" dirty="0" err="1"/>
              <a:t>abline</a:t>
            </a:r>
            <a:r>
              <a:rPr lang="en-US" sz="2000" dirty="0"/>
              <a:t>(v=</a:t>
            </a:r>
            <a:r>
              <a:rPr lang="en-US" sz="2000" dirty="0" err="1"/>
              <a:t>mySim$QTN.position</a:t>
            </a:r>
            <a:r>
              <a:rPr lang="en-US" sz="2000" dirty="0"/>
              <a:t>, </a:t>
            </a:r>
            <a:r>
              <a:rPr lang="en-US" sz="2000" dirty="0" err="1"/>
              <a:t>lty</a:t>
            </a:r>
            <a:r>
              <a:rPr lang="en-US" sz="2000" dirty="0"/>
              <a:t> = 2, </a:t>
            </a:r>
            <a:r>
              <a:rPr lang="en-US" sz="2000" dirty="0" err="1"/>
              <a:t>lwd</a:t>
            </a:r>
            <a:r>
              <a:rPr lang="en-US" sz="2000" dirty="0"/>
              <a:t>=1.5, col = "black")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3022600"/>
            <a:ext cx="75946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23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784415"/>
          </a:xfrm>
        </p:spPr>
        <p:txBody>
          <a:bodyPr/>
          <a:lstStyle/>
          <a:p>
            <a:r>
              <a:rPr lang="en-US" dirty="0"/>
              <a:t>Two additional findings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8625" y="1516287"/>
            <a:ext cx="8726750" cy="40011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sort(p)[1:5]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6"/>
          <a:stretch/>
        </p:blipFill>
        <p:spPr>
          <a:xfrm>
            <a:off x="2101418" y="1665879"/>
            <a:ext cx="4941163" cy="161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624" y="1916397"/>
            <a:ext cx="8726750" cy="1323439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zeros</a:t>
            </a:r>
            <a:r>
              <a:rPr lang="en-US" sz="2000" dirty="0"/>
              <a:t>=p==0</a:t>
            </a:r>
          </a:p>
          <a:p>
            <a:r>
              <a:rPr lang="en-US" sz="2000" dirty="0"/>
              <a:t>p[</a:t>
            </a:r>
            <a:r>
              <a:rPr lang="en-US" sz="2000" dirty="0" err="1"/>
              <a:t>zeros</a:t>
            </a:r>
            <a:r>
              <a:rPr lang="en-US" sz="2000" dirty="0"/>
              <a:t>]=1e-10</a:t>
            </a:r>
          </a:p>
          <a:p>
            <a:r>
              <a:rPr lang="en-US" sz="2000" dirty="0"/>
              <a:t>plot(t(-log10(p))~</a:t>
            </a:r>
            <a:r>
              <a:rPr lang="en-US" sz="2000" dirty="0" err="1"/>
              <a:t>seq</a:t>
            </a:r>
            <a:r>
              <a:rPr lang="en-US" sz="2000" dirty="0"/>
              <a:t>(1:m),col=</a:t>
            </a:r>
            <a:r>
              <a:rPr lang="en-US" sz="2000" dirty="0" err="1"/>
              <a:t>color.vector</a:t>
            </a:r>
            <a:r>
              <a:rPr lang="en-US" sz="2000" dirty="0"/>
              <a:t>[</a:t>
            </a:r>
            <a:r>
              <a:rPr lang="en-US" sz="2000" dirty="0" err="1"/>
              <a:t>myGM</a:t>
            </a:r>
            <a:r>
              <a:rPr lang="en-US" sz="2000" dirty="0"/>
              <a:t>[,2]])</a:t>
            </a:r>
          </a:p>
          <a:p>
            <a:r>
              <a:rPr lang="en-US" sz="2000" dirty="0" err="1"/>
              <a:t>abline</a:t>
            </a:r>
            <a:r>
              <a:rPr lang="en-US" sz="2000" dirty="0"/>
              <a:t>(v=</a:t>
            </a:r>
            <a:r>
              <a:rPr lang="en-US" sz="2000" dirty="0" err="1"/>
              <a:t>mySim$QTN.position</a:t>
            </a:r>
            <a:r>
              <a:rPr lang="en-US" sz="2000" dirty="0"/>
              <a:t>, </a:t>
            </a:r>
            <a:r>
              <a:rPr lang="en-US" sz="2000" dirty="0" err="1"/>
              <a:t>lty</a:t>
            </a:r>
            <a:r>
              <a:rPr lang="en-US" sz="2000" dirty="0"/>
              <a:t> = 2, </a:t>
            </a:r>
            <a:r>
              <a:rPr lang="en-US" sz="2000" dirty="0" err="1"/>
              <a:t>lwd</a:t>
            </a:r>
            <a:r>
              <a:rPr lang="en-US" sz="2000" dirty="0"/>
              <a:t>=1.5, col = "black")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99" y="3022600"/>
            <a:ext cx="75946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5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GWAS by correlation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680" y="2653553"/>
            <a:ext cx="8910320" cy="2862322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GWASbyCor</a:t>
            </a:r>
            <a:r>
              <a:rPr lang="en-US" sz="2000" dirty="0"/>
              <a:t>=function(</a:t>
            </a:r>
            <a:r>
              <a:rPr lang="en-US" sz="2000" dirty="0" err="1"/>
              <a:t>X,y</a:t>
            </a:r>
            <a:r>
              <a:rPr lang="en-US" sz="2000" dirty="0"/>
              <a:t>){</a:t>
            </a:r>
          </a:p>
          <a:p>
            <a:r>
              <a:rPr lang="en-US" sz="2000" dirty="0"/>
              <a:t>n=</a:t>
            </a:r>
            <a:r>
              <a:rPr lang="en-US" sz="2000" dirty="0" err="1"/>
              <a:t>nrow</a:t>
            </a:r>
            <a:r>
              <a:rPr lang="en-US" sz="2000" dirty="0"/>
              <a:t>(X)</a:t>
            </a:r>
          </a:p>
          <a:p>
            <a:r>
              <a:rPr lang="en-US" sz="2000" dirty="0"/>
              <a:t>r=</a:t>
            </a:r>
            <a:r>
              <a:rPr lang="en-US" sz="2000" dirty="0" err="1"/>
              <a:t>cor</a:t>
            </a:r>
            <a:r>
              <a:rPr lang="en-US" sz="2000" dirty="0"/>
              <a:t>(</a:t>
            </a:r>
            <a:r>
              <a:rPr lang="en-US" sz="2000" dirty="0" err="1"/>
              <a:t>y,X</a:t>
            </a:r>
            <a:r>
              <a:rPr lang="en-US" sz="2000" dirty="0"/>
              <a:t>)</a:t>
            </a:r>
          </a:p>
          <a:p>
            <a:r>
              <a:rPr lang="en-US" sz="2000" dirty="0"/>
              <a:t>n=</a:t>
            </a:r>
            <a:r>
              <a:rPr lang="en-US" sz="2000" dirty="0" err="1"/>
              <a:t>nrow</a:t>
            </a:r>
            <a:r>
              <a:rPr lang="en-US" sz="2000" dirty="0"/>
              <a:t>(X)</a:t>
            </a:r>
          </a:p>
          <a:p>
            <a:r>
              <a:rPr lang="fr-FR" sz="2000" dirty="0" err="1"/>
              <a:t>t</a:t>
            </a:r>
            <a:r>
              <a:rPr lang="fr-FR" sz="2000" dirty="0"/>
              <a:t>=r/</a:t>
            </a:r>
            <a:r>
              <a:rPr lang="fr-FR" sz="2000" dirty="0" err="1"/>
              <a:t>sqrt</a:t>
            </a:r>
            <a:r>
              <a:rPr lang="fr-FR" sz="2000" dirty="0"/>
              <a:t>((1-r^2)/(n-2))</a:t>
            </a:r>
          </a:p>
          <a:p>
            <a:r>
              <a:rPr lang="fr-FR" sz="2000" dirty="0"/>
              <a:t>p=2*(1-pt(abs(</a:t>
            </a:r>
            <a:r>
              <a:rPr lang="fr-FR" sz="2000" dirty="0" err="1"/>
              <a:t>t</a:t>
            </a:r>
            <a:r>
              <a:rPr lang="fr-FR" sz="2000" dirty="0"/>
              <a:t>),n-2))</a:t>
            </a:r>
          </a:p>
          <a:p>
            <a:r>
              <a:rPr lang="en-US" sz="2000" dirty="0" err="1"/>
              <a:t>zeros</a:t>
            </a:r>
            <a:r>
              <a:rPr lang="en-US" sz="2000" dirty="0"/>
              <a:t>=p==0</a:t>
            </a:r>
          </a:p>
          <a:p>
            <a:r>
              <a:rPr lang="en-US" sz="2000" dirty="0"/>
              <a:t>p[</a:t>
            </a:r>
            <a:r>
              <a:rPr lang="en-US" sz="2000" dirty="0" err="1"/>
              <a:t>zeros</a:t>
            </a:r>
            <a:r>
              <a:rPr lang="en-US" sz="2000" dirty="0"/>
              <a:t>]=1e-10</a:t>
            </a:r>
            <a:endParaRPr lang="fr-FR" sz="2000" dirty="0"/>
          </a:p>
          <a:p>
            <a:r>
              <a:rPr lang="fr-FR" sz="2000" dirty="0"/>
              <a:t>return(p)}</a:t>
            </a:r>
          </a:p>
        </p:txBody>
      </p:sp>
    </p:spTree>
    <p:extLst>
      <p:ext uri="{BB962C8B-B14F-4D97-AF65-F5344CB8AC3E}">
        <p14:creationId xmlns:p14="http://schemas.microsoft.com/office/powerpoint/2010/main" val="448757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top ten associations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920" y="1412874"/>
            <a:ext cx="8759400" cy="2862322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index=order(p)</a:t>
            </a:r>
          </a:p>
          <a:p>
            <a:r>
              <a:rPr lang="en-US" sz="2000" dirty="0"/>
              <a:t>top10=index[1:10]</a:t>
            </a:r>
          </a:p>
          <a:p>
            <a:r>
              <a:rPr lang="en-US" sz="2000" dirty="0"/>
              <a:t>detected=</a:t>
            </a:r>
            <a:r>
              <a:rPr lang="en-US" sz="2000" dirty="0">
                <a:solidFill>
                  <a:srgbClr val="FF0000"/>
                </a:solidFill>
              </a:rPr>
              <a:t>intersect</a:t>
            </a:r>
            <a:r>
              <a:rPr lang="en-US" sz="2000" dirty="0"/>
              <a:t>(top10,mySim$QTN.position)</a:t>
            </a:r>
          </a:p>
          <a:p>
            <a:r>
              <a:rPr lang="en-US" sz="2000" dirty="0" err="1"/>
              <a:t>falsePositive</a:t>
            </a:r>
            <a:r>
              <a:rPr lang="en-US" sz="2000" dirty="0"/>
              <a:t>=</a:t>
            </a:r>
            <a:r>
              <a:rPr lang="en-US" sz="2000" dirty="0" err="1">
                <a:solidFill>
                  <a:srgbClr val="FF0000"/>
                </a:solidFill>
              </a:rPr>
              <a:t>setdiff</a:t>
            </a:r>
            <a:r>
              <a:rPr lang="en-US" sz="2000" dirty="0"/>
              <a:t>(top10, </a:t>
            </a:r>
            <a:r>
              <a:rPr lang="en-US" sz="2000" dirty="0" err="1"/>
              <a:t>mySim$QTN.position</a:t>
            </a:r>
            <a:r>
              <a:rPr lang="en-US" sz="2000" dirty="0"/>
              <a:t>)</a:t>
            </a:r>
          </a:p>
          <a:p>
            <a:r>
              <a:rPr lang="en-US" sz="2000" dirty="0"/>
              <a:t>top10</a:t>
            </a:r>
          </a:p>
          <a:p>
            <a:r>
              <a:rPr lang="en-US" sz="2000" dirty="0" err="1"/>
              <a:t>mySim$QTN.position</a:t>
            </a:r>
            <a:endParaRPr lang="en-US" sz="2000" dirty="0"/>
          </a:p>
          <a:p>
            <a:r>
              <a:rPr lang="en-US" sz="2000" dirty="0"/>
              <a:t>detected</a:t>
            </a:r>
          </a:p>
          <a:p>
            <a:r>
              <a:rPr lang="en-US" sz="2000" dirty="0"/>
              <a:t>length(detected)</a:t>
            </a:r>
          </a:p>
          <a:p>
            <a:r>
              <a:rPr lang="en-US" sz="2000" dirty="0" err="1"/>
              <a:t>falsePositive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0" y="4275196"/>
            <a:ext cx="63119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2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85623"/>
            <a:ext cx="8686800" cy="411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top ten associations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8625" y="1756599"/>
            <a:ext cx="8726750" cy="1015663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plot(t(-log10(p))~</a:t>
            </a:r>
            <a:r>
              <a:rPr lang="en-US" sz="2000" dirty="0" err="1"/>
              <a:t>seq</a:t>
            </a:r>
            <a:r>
              <a:rPr lang="en-US" sz="2000" dirty="0"/>
              <a:t>(1:m),col=</a:t>
            </a:r>
            <a:r>
              <a:rPr lang="en-US" sz="2000" dirty="0" err="1"/>
              <a:t>color.vector</a:t>
            </a:r>
            <a:r>
              <a:rPr lang="en-US" sz="2000" dirty="0"/>
              <a:t>[</a:t>
            </a:r>
            <a:r>
              <a:rPr lang="en-US" sz="2000" dirty="0" err="1"/>
              <a:t>myGM</a:t>
            </a:r>
            <a:r>
              <a:rPr lang="en-US" sz="2000" dirty="0"/>
              <a:t>[,2]])</a:t>
            </a:r>
          </a:p>
          <a:p>
            <a:r>
              <a:rPr lang="en-US" sz="2000" dirty="0" err="1"/>
              <a:t>abline</a:t>
            </a:r>
            <a:r>
              <a:rPr lang="en-US" sz="2000" dirty="0"/>
              <a:t>(v=</a:t>
            </a:r>
            <a:r>
              <a:rPr lang="en-US" sz="2000" dirty="0" err="1"/>
              <a:t>mySim$QTN.position</a:t>
            </a:r>
            <a:r>
              <a:rPr lang="en-US" sz="2000" dirty="0"/>
              <a:t>, </a:t>
            </a:r>
            <a:r>
              <a:rPr lang="en-US" sz="2000" dirty="0" err="1"/>
              <a:t>lty</a:t>
            </a:r>
            <a:r>
              <a:rPr lang="en-US" sz="2000" dirty="0"/>
              <a:t> = 2, </a:t>
            </a:r>
            <a:r>
              <a:rPr lang="en-US" sz="2000" dirty="0" err="1"/>
              <a:t>lwd</a:t>
            </a:r>
            <a:r>
              <a:rPr lang="en-US" sz="2000" dirty="0"/>
              <a:t>=2, col = "black")</a:t>
            </a:r>
          </a:p>
          <a:p>
            <a:r>
              <a:rPr lang="en-US" sz="2000" dirty="0" err="1"/>
              <a:t>abline</a:t>
            </a:r>
            <a:r>
              <a:rPr lang="en-US" sz="2000" dirty="0"/>
              <a:t>(v= </a:t>
            </a:r>
            <a:r>
              <a:rPr lang="en-US" sz="2000" dirty="0" err="1"/>
              <a:t>falsePositive</a:t>
            </a:r>
            <a:r>
              <a:rPr lang="en-US" sz="2000" dirty="0"/>
              <a:t>, </a:t>
            </a:r>
            <a:r>
              <a:rPr lang="en-US" sz="2000" dirty="0" err="1"/>
              <a:t>lty</a:t>
            </a:r>
            <a:r>
              <a:rPr lang="en-US" sz="2000" dirty="0"/>
              <a:t> = 2, </a:t>
            </a:r>
            <a:r>
              <a:rPr lang="en-US" sz="2000" dirty="0" err="1"/>
              <a:t>lwd</a:t>
            </a:r>
            <a:r>
              <a:rPr lang="en-US" sz="2000" dirty="0"/>
              <a:t>=2, col = "red")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772357" y="4522329"/>
            <a:ext cx="7914443" cy="14163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06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nstantia" charset="0"/>
              </a:rPr>
              <a:t>Correlation and t distribution</a:t>
            </a:r>
          </a:p>
          <a:p>
            <a:r>
              <a:rPr lang="en-US" dirty="0">
                <a:latin typeface="Constantia" charset="0"/>
              </a:rPr>
              <a:t>GWAS by correlation </a:t>
            </a:r>
          </a:p>
          <a:p>
            <a:r>
              <a:rPr lang="en-US" dirty="0">
                <a:latin typeface="Constantia" charset="0"/>
              </a:rPr>
              <a:t>Power and false positives</a:t>
            </a:r>
          </a:p>
          <a:p>
            <a:r>
              <a:rPr lang="en-US" dirty="0">
                <a:latin typeface="Constantia" charset="0"/>
              </a:rPr>
              <a:t>Observed null distribution</a:t>
            </a:r>
          </a:p>
          <a:p>
            <a:r>
              <a:rPr lang="en-US" dirty="0">
                <a:latin typeface="Constantia" charset="0"/>
              </a:rPr>
              <a:t>True positives</a:t>
            </a:r>
          </a:p>
          <a:p>
            <a:r>
              <a:rPr lang="en-US" dirty="0">
                <a:latin typeface="Constantia" charset="0"/>
              </a:rPr>
              <a:t>False positives</a:t>
            </a:r>
          </a:p>
          <a:p>
            <a:r>
              <a:rPr lang="en-US" dirty="0">
                <a:latin typeface="Constantia" charset="0"/>
              </a:rPr>
              <a:t>Type I error</a:t>
            </a:r>
          </a:p>
          <a:p>
            <a:r>
              <a:rPr lang="en-US" dirty="0">
                <a:latin typeface="Constantia" charset="0"/>
              </a:rPr>
              <a:t>Cut off of P values</a:t>
            </a:r>
          </a:p>
          <a:p>
            <a:endParaRPr lang="en-US" dirty="0">
              <a:latin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8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distribution of P 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56779" y="3330146"/>
            <a:ext cx="3512697" cy="461665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entury"/>
                <a:cs typeface="Century"/>
              </a:rPr>
              <a:t>hist</a:t>
            </a:r>
            <a:r>
              <a:rPr lang="en-US" sz="2400" dirty="0">
                <a:latin typeface="Century"/>
                <a:cs typeface="Century"/>
              </a:rPr>
              <a:t>(p[!index1to5])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0808"/>
            <a:ext cx="9144000" cy="441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3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500369" cy="1147770"/>
          </a:xfrm>
        </p:spPr>
        <p:txBody>
          <a:bodyPr>
            <a:normAutofit/>
          </a:bodyPr>
          <a:lstStyle/>
          <a:p>
            <a:r>
              <a:rPr lang="en-US" dirty="0"/>
              <a:t>QQ plot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509492"/>
            <a:ext cx="9144000" cy="3785652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 err="1">
                <a:latin typeface="Century"/>
                <a:cs typeface="Century"/>
              </a:rPr>
              <a:t>p.obs</a:t>
            </a:r>
            <a:r>
              <a:rPr lang="en-US" sz="2400" dirty="0">
                <a:latin typeface="Century"/>
                <a:cs typeface="Century"/>
              </a:rPr>
              <a:t>=p[!index1to5]</a:t>
            </a:r>
          </a:p>
          <a:p>
            <a:r>
              <a:rPr lang="en-US" sz="2400" dirty="0"/>
              <a:t>m2=length(</a:t>
            </a:r>
            <a:r>
              <a:rPr lang="en-US" sz="2400" dirty="0" err="1"/>
              <a:t>p.obs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p.uni</a:t>
            </a:r>
            <a:r>
              <a:rPr lang="en-US" sz="2400" dirty="0"/>
              <a:t>=</a:t>
            </a:r>
            <a:r>
              <a:rPr lang="en-US" sz="2400" dirty="0" err="1"/>
              <a:t>runif</a:t>
            </a:r>
            <a:r>
              <a:rPr lang="en-US" sz="2400" dirty="0"/>
              <a:t>(m2,0,1)</a:t>
            </a:r>
          </a:p>
          <a:p>
            <a:r>
              <a:rPr lang="en-US" sz="2400" dirty="0" err="1"/>
              <a:t>order.obs</a:t>
            </a:r>
            <a:r>
              <a:rPr lang="en-US" sz="2400" dirty="0"/>
              <a:t>=order(</a:t>
            </a:r>
            <a:r>
              <a:rPr lang="en-US" sz="2400" dirty="0" err="1"/>
              <a:t>p.obs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order.uni</a:t>
            </a:r>
            <a:r>
              <a:rPr lang="en-US" sz="2400" dirty="0"/>
              <a:t>=order(</a:t>
            </a:r>
            <a:r>
              <a:rPr lang="en-US" sz="2400" dirty="0" err="1"/>
              <a:t>p.uni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plot(-log10(</a:t>
            </a:r>
            <a:r>
              <a:rPr lang="en-US" sz="2400" dirty="0" err="1"/>
              <a:t>p.uni</a:t>
            </a:r>
            <a:r>
              <a:rPr lang="en-US" sz="2400" dirty="0"/>
              <a:t>[</a:t>
            </a:r>
            <a:r>
              <a:rPr lang="en-US" sz="2400" dirty="0" err="1"/>
              <a:t>order.uni</a:t>
            </a:r>
            <a:r>
              <a:rPr lang="en-US" sz="2400" dirty="0"/>
              <a:t>]),-log10(</a:t>
            </a:r>
            <a:r>
              <a:rPr lang="en-US" sz="2400" dirty="0" err="1"/>
              <a:t>p.obs</a:t>
            </a:r>
            <a:r>
              <a:rPr lang="en-US" sz="2400" dirty="0"/>
              <a:t>[</a:t>
            </a:r>
            <a:r>
              <a:rPr lang="en-US" sz="2400" dirty="0" err="1"/>
              <a:t>order.obs</a:t>
            </a:r>
            <a:r>
              <a:rPr lang="en-US" sz="2400" dirty="0"/>
              <a:t>]))</a:t>
            </a:r>
          </a:p>
          <a:p>
            <a:r>
              <a:rPr lang="en-US" sz="2400" dirty="0" err="1"/>
              <a:t>abline</a:t>
            </a:r>
            <a:r>
              <a:rPr lang="en-US" sz="2400" dirty="0"/>
              <a:t>(a = 0, b = 1, col = "red")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00" y="912213"/>
            <a:ext cx="4140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86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879" y="1371600"/>
            <a:ext cx="5323114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985650"/>
          </a:xfrm>
        </p:spPr>
        <p:txBody>
          <a:bodyPr>
            <a:normAutofit/>
          </a:bodyPr>
          <a:lstStyle/>
          <a:p>
            <a:r>
              <a:rPr lang="en-US" dirty="0"/>
              <a:t>Cutoff (Graph approach)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25564" y="1234050"/>
            <a:ext cx="9144000" cy="461665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plot(</a:t>
            </a:r>
            <a:r>
              <a:rPr lang="en-US" sz="2400" dirty="0" err="1"/>
              <a:t>ecdf</a:t>
            </a:r>
            <a:r>
              <a:rPr lang="en-US" sz="2400" dirty="0"/>
              <a:t>(-log10(</a:t>
            </a:r>
            <a:r>
              <a:rPr lang="en-US" sz="2400" dirty="0" err="1"/>
              <a:t>p.obs</a:t>
            </a:r>
            <a:r>
              <a:rPr lang="en-US" sz="2400" dirty="0"/>
              <a:t>)))</a:t>
            </a:r>
            <a:endParaRPr lang="en-US" sz="2400" dirty="0">
              <a:latin typeface="Arial"/>
              <a:cs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259071" y="2592956"/>
            <a:ext cx="4625857" cy="2538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63365" y="2344038"/>
            <a:ext cx="0" cy="3445043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63365" y="5029176"/>
            <a:ext cx="1216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10E-3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72226" y="2344038"/>
            <a:ext cx="1216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5%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21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09628"/>
            <a:ext cx="8407400" cy="426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985650"/>
          </a:xfrm>
        </p:spPr>
        <p:txBody>
          <a:bodyPr>
            <a:normAutofit/>
          </a:bodyPr>
          <a:lstStyle/>
          <a:p>
            <a:r>
              <a:rPr lang="en-US" dirty="0"/>
              <a:t>Cutoff (Exact))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323978"/>
            <a:ext cx="9144000" cy="156966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type1=c(0.01, 0.05, 0.1, 0.2)</a:t>
            </a:r>
          </a:p>
          <a:p>
            <a:r>
              <a:rPr lang="en-US" sz="2400" dirty="0">
                <a:latin typeface="Arial"/>
                <a:cs typeface="Arial"/>
              </a:rPr>
              <a:t>cutoff=</a:t>
            </a:r>
            <a:r>
              <a:rPr lang="en-US" sz="2400" dirty="0" err="1">
                <a:latin typeface="Arial"/>
                <a:cs typeface="Arial"/>
              </a:rPr>
              <a:t>quantile</a:t>
            </a:r>
            <a:r>
              <a:rPr lang="en-US" sz="2400" dirty="0">
                <a:latin typeface="Arial"/>
                <a:cs typeface="Arial"/>
              </a:rPr>
              <a:t>(p.obs,type1,na.rm=T)</a:t>
            </a:r>
          </a:p>
          <a:p>
            <a:r>
              <a:rPr lang="en-US" sz="2400" dirty="0">
                <a:latin typeface="Arial"/>
                <a:cs typeface="Arial"/>
              </a:rPr>
              <a:t>cutoff</a:t>
            </a:r>
          </a:p>
          <a:p>
            <a:r>
              <a:rPr lang="en-US" sz="2400" dirty="0">
                <a:latin typeface="Arial"/>
                <a:cs typeface="Arial"/>
              </a:rPr>
              <a:t>plot(type1, </a:t>
            </a:r>
            <a:r>
              <a:rPr lang="en-US" sz="2400" dirty="0" err="1">
                <a:latin typeface="Arial"/>
                <a:cs typeface="Arial"/>
              </a:rPr>
              <a:t>cutoff,type</a:t>
            </a:r>
            <a:r>
              <a:rPr lang="en-US" sz="2400" dirty="0">
                <a:latin typeface="Arial"/>
                <a:cs typeface="Arial"/>
              </a:rPr>
              <a:t>=</a:t>
            </a:r>
            <a:r>
              <a:rPr lang="en-US" sz="2400" dirty="0"/>
              <a:t>"b"</a:t>
            </a:r>
            <a:r>
              <a:rPr lang="en-US" sz="2400" dirty="0">
                <a:latin typeface="Arial"/>
                <a:cs typeface="Arial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359898"/>
            <a:ext cx="9144000" cy="461665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P value of 0.000034 is equivalent to type 1 error of 1%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285" y="2309628"/>
            <a:ext cx="5027015" cy="44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3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Highlight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nstantia" charset="0"/>
              </a:rPr>
              <a:t>Correlation and t distribution</a:t>
            </a:r>
          </a:p>
          <a:p>
            <a:r>
              <a:rPr lang="en-US" dirty="0">
                <a:latin typeface="Constantia" charset="0"/>
              </a:rPr>
              <a:t>GWAS by correlation </a:t>
            </a:r>
          </a:p>
          <a:p>
            <a:r>
              <a:rPr lang="en-US" dirty="0">
                <a:latin typeface="Constantia" charset="0"/>
              </a:rPr>
              <a:t>Power and false positives</a:t>
            </a:r>
          </a:p>
          <a:p>
            <a:r>
              <a:rPr lang="en-US" dirty="0">
                <a:latin typeface="Constantia" charset="0"/>
              </a:rPr>
              <a:t>Observed null distribution</a:t>
            </a:r>
          </a:p>
          <a:p>
            <a:r>
              <a:rPr lang="en-US" dirty="0">
                <a:latin typeface="Constantia" charset="0"/>
              </a:rPr>
              <a:t>True positives</a:t>
            </a:r>
          </a:p>
          <a:p>
            <a:r>
              <a:rPr lang="en-US" dirty="0">
                <a:latin typeface="Constantia" charset="0"/>
              </a:rPr>
              <a:t>False positives</a:t>
            </a:r>
          </a:p>
          <a:p>
            <a:r>
              <a:rPr lang="en-US" dirty="0">
                <a:latin typeface="Constantia" charset="0"/>
              </a:rPr>
              <a:t>Type I error</a:t>
            </a:r>
          </a:p>
          <a:p>
            <a:r>
              <a:rPr lang="en-US" dirty="0">
                <a:latin typeface="Constantia" charset="0"/>
              </a:rPr>
              <a:t>Cut off of P values</a:t>
            </a:r>
          </a:p>
          <a:p>
            <a:endParaRPr lang="en-US" dirty="0">
              <a:latin typeface="Constantia" charset="0"/>
            </a:endParaRPr>
          </a:p>
          <a:p>
            <a:endParaRPr lang="en-US" dirty="0">
              <a:latin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5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60438" y="1753267"/>
          <a:ext cx="7408864" cy="2228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4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9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42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Herbicide Resistant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Non herbicide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Resistant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Observed and expected frequency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960438" y="4144170"/>
          <a:ext cx="7408864" cy="2228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42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Herbicide Resistant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Non herbicide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Resistant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428750" y="6334780"/>
            <a:ext cx="6286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49/28+49/12+49/42+49/18=9.72, P=0.002</a:t>
            </a:r>
          </a:p>
        </p:txBody>
      </p:sp>
    </p:spTree>
    <p:extLst>
      <p:ext uri="{BB962C8B-B14F-4D97-AF65-F5344CB8AC3E}">
        <p14:creationId xmlns:p14="http://schemas.microsoft.com/office/powerpoint/2010/main" val="142551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60438" y="1753267"/>
          <a:ext cx="7408864" cy="2228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4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9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42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Herbicide Resistant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Non herbicide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Resistant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Observed and expected frequency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058423"/>
              </p:ext>
            </p:extLst>
          </p:nvPr>
        </p:nvGraphicFramePr>
        <p:xfrm>
          <a:off x="2939031" y="4144170"/>
          <a:ext cx="3265938" cy="2540000"/>
        </p:xfrm>
        <a:graphic>
          <a:graphicData uri="http://schemas.openxmlformats.org/drawingml/2006/table">
            <a:tbl>
              <a:tblPr/>
              <a:tblGrid>
                <a:gridCol w="1088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8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Herbcide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Marker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Count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963478" y="5183337"/>
            <a:ext cx="3180522" cy="461665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  <a:latin typeface="Arial"/>
                <a:cs typeface="Arial"/>
              </a:rPr>
              <a:t>r=31%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0208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Suitable for continued variables</a:t>
            </a:r>
          </a:p>
          <a:p>
            <a:r>
              <a:rPr lang="en-US" dirty="0"/>
              <a:t>r=</a:t>
            </a:r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)/(</a:t>
            </a:r>
            <a:r>
              <a:rPr lang="en-US" dirty="0" err="1"/>
              <a:t>SxSy</a:t>
            </a:r>
            <a:r>
              <a:rPr lang="en-US" dirty="0"/>
              <a:t>)</a:t>
            </a:r>
          </a:p>
          <a:p>
            <a:r>
              <a:rPr lang="en-US" dirty="0"/>
              <a:t>Range from -1 to 1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</a:t>
            </a:r>
          </a:p>
        </p:txBody>
      </p:sp>
      <p:pic>
        <p:nvPicPr>
          <p:cNvPr id="4" name="Picture 3" descr="tvalu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72" y="4400815"/>
            <a:ext cx="1562883" cy="139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02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of </a:t>
            </a:r>
            <a:r>
              <a:rPr lang="en-US"/>
              <a:t>t distribution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358241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ndara" charset="0"/>
              </a:rPr>
              <a:t>cort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dirty="0">
                <a:solidFill>
                  <a:srgbClr val="B5760C"/>
                </a:solidFill>
                <a:latin typeface="Candara" charset="0"/>
              </a:rPr>
              <a:t>function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n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dirty="0">
                <a:solidFill>
                  <a:srgbClr val="0B4213"/>
                </a:solidFill>
                <a:latin typeface="Candara" charset="0"/>
              </a:rPr>
              <a:t>10000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df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dirty="0">
                <a:solidFill>
                  <a:srgbClr val="0B4213"/>
                </a:solidFill>
                <a:latin typeface="Candara" charset="0"/>
              </a:rPr>
              <a:t>100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){</a:t>
            </a:r>
          </a:p>
          <a:p>
            <a:r>
              <a:rPr lang="en-US" dirty="0">
                <a:solidFill>
                  <a:srgbClr val="060087"/>
                </a:solidFill>
                <a:latin typeface="Candara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z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=replicate(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n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,{</a:t>
            </a:r>
          </a:p>
          <a:p>
            <a:r>
              <a:rPr lang="en-US" dirty="0">
                <a:solidFill>
                  <a:srgbClr val="060087"/>
                </a:solidFill>
                <a:latin typeface="Candara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x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dirty="0" err="1">
                <a:solidFill>
                  <a:srgbClr val="060087"/>
                </a:solidFill>
                <a:latin typeface="Candara" charset="0"/>
              </a:rPr>
              <a:t>rnorm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df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+</a:t>
            </a:r>
            <a:r>
              <a:rPr lang="en-US" dirty="0">
                <a:solidFill>
                  <a:srgbClr val="0B4213"/>
                </a:solidFill>
                <a:latin typeface="Candara" charset="0"/>
              </a:rPr>
              <a:t>2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r>
              <a:rPr lang="en-US" dirty="0">
                <a:solidFill>
                  <a:srgbClr val="060087"/>
                </a:solidFill>
                <a:latin typeface="Candara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y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dirty="0" err="1">
                <a:solidFill>
                  <a:srgbClr val="060087"/>
                </a:solidFill>
                <a:latin typeface="Candara" charset="0"/>
              </a:rPr>
              <a:t>rnorm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df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+</a:t>
            </a:r>
            <a:r>
              <a:rPr lang="en-US" dirty="0">
                <a:solidFill>
                  <a:srgbClr val="0B4213"/>
                </a:solidFill>
                <a:latin typeface="Candara" charset="0"/>
              </a:rPr>
              <a:t>2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r>
              <a:rPr lang="en-US" dirty="0">
                <a:solidFill>
                  <a:srgbClr val="060087"/>
                </a:solidFill>
                <a:latin typeface="Candara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r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dirty="0" err="1">
                <a:solidFill>
                  <a:srgbClr val="060087"/>
                </a:solidFill>
                <a:latin typeface="Candara" charset="0"/>
              </a:rPr>
              <a:t>cor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ndara" charset="0"/>
              </a:rPr>
              <a:t>x</a:t>
            </a:r>
            <a:r>
              <a:rPr lang="en-US" dirty="0" err="1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andara" charset="0"/>
              </a:rPr>
              <a:t>y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r>
              <a:rPr lang="is-IS" dirty="0">
                <a:solidFill>
                  <a:srgbClr val="060087"/>
                </a:solidFill>
                <a:latin typeface="Candara" charset="0"/>
              </a:rPr>
              <a:t>	</a:t>
            </a:r>
            <a:r>
              <a:rPr lang="is-IS" dirty="0">
                <a:solidFill>
                  <a:srgbClr val="000000"/>
                </a:solidFill>
                <a:latin typeface="Candara" charset="0"/>
              </a:rPr>
              <a:t>t</a:t>
            </a:r>
            <a:r>
              <a:rPr lang="is-IS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is-IS" dirty="0">
                <a:solidFill>
                  <a:srgbClr val="000000"/>
                </a:solidFill>
                <a:latin typeface="Candara" charset="0"/>
              </a:rPr>
              <a:t>r</a:t>
            </a:r>
            <a:r>
              <a:rPr lang="is-IS" dirty="0">
                <a:solidFill>
                  <a:srgbClr val="060087"/>
                </a:solidFill>
                <a:latin typeface="Candara" charset="0"/>
              </a:rPr>
              <a:t>/sqrt((</a:t>
            </a:r>
            <a:r>
              <a:rPr lang="is-IS" dirty="0">
                <a:solidFill>
                  <a:srgbClr val="0B4213"/>
                </a:solidFill>
                <a:latin typeface="Candara" charset="0"/>
              </a:rPr>
              <a:t>1</a:t>
            </a:r>
            <a:r>
              <a:rPr lang="is-IS" dirty="0">
                <a:solidFill>
                  <a:srgbClr val="060087"/>
                </a:solidFill>
                <a:latin typeface="Candara" charset="0"/>
              </a:rPr>
              <a:t>-</a:t>
            </a:r>
            <a:r>
              <a:rPr lang="is-IS" dirty="0">
                <a:solidFill>
                  <a:srgbClr val="000000"/>
                </a:solidFill>
                <a:latin typeface="Candara" charset="0"/>
              </a:rPr>
              <a:t>r</a:t>
            </a:r>
            <a:r>
              <a:rPr lang="is-IS" dirty="0">
                <a:solidFill>
                  <a:srgbClr val="060087"/>
                </a:solidFill>
                <a:latin typeface="Candara" charset="0"/>
              </a:rPr>
              <a:t>^</a:t>
            </a:r>
            <a:r>
              <a:rPr lang="is-IS" dirty="0">
                <a:solidFill>
                  <a:srgbClr val="0B4213"/>
                </a:solidFill>
                <a:latin typeface="Candara" charset="0"/>
              </a:rPr>
              <a:t>2</a:t>
            </a:r>
            <a:r>
              <a:rPr lang="is-IS" dirty="0">
                <a:solidFill>
                  <a:srgbClr val="060087"/>
                </a:solidFill>
                <a:latin typeface="Candara" charset="0"/>
              </a:rPr>
              <a:t>)/(</a:t>
            </a:r>
            <a:r>
              <a:rPr lang="is-IS" dirty="0">
                <a:solidFill>
                  <a:srgbClr val="000000"/>
                </a:solidFill>
                <a:latin typeface="Candara" charset="0"/>
              </a:rPr>
              <a:t>df</a:t>
            </a:r>
            <a:r>
              <a:rPr lang="is-IS" dirty="0">
                <a:solidFill>
                  <a:srgbClr val="060087"/>
                </a:solidFill>
                <a:latin typeface="Candara" charset="0"/>
              </a:rPr>
              <a:t>))</a:t>
            </a:r>
          </a:p>
          <a:p>
            <a:r>
              <a:rPr lang="is-IS" dirty="0">
                <a:solidFill>
                  <a:srgbClr val="060087"/>
                </a:solidFill>
                <a:latin typeface="Candara" charset="0"/>
              </a:rPr>
              <a:t>	})</a:t>
            </a:r>
          </a:p>
          <a:p>
            <a:r>
              <a:rPr lang="en-US" dirty="0">
                <a:solidFill>
                  <a:srgbClr val="060087"/>
                </a:solidFill>
                <a:latin typeface="Candara" charset="0"/>
              </a:rPr>
              <a:t>	return(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z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)}</a:t>
            </a:r>
          </a:p>
          <a:p>
            <a:endParaRPr lang="en-US" dirty="0">
              <a:solidFill>
                <a:srgbClr val="060087"/>
              </a:solidFill>
              <a:latin typeface="Candara" charset="0"/>
            </a:endParaRPr>
          </a:p>
          <a:p>
            <a:r>
              <a:rPr lang="pt-BR" dirty="0" err="1">
                <a:solidFill>
                  <a:srgbClr val="000000"/>
                </a:solidFill>
                <a:latin typeface="Candara" charset="0"/>
              </a:rPr>
              <a:t>x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pt-BR" dirty="0" err="1">
                <a:solidFill>
                  <a:srgbClr val="060087"/>
                </a:solidFill>
                <a:latin typeface="Candara" charset="0"/>
              </a:rPr>
              <a:t>cort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(</a:t>
            </a:r>
            <a:r>
              <a:rPr lang="pt-BR" dirty="0">
                <a:solidFill>
                  <a:srgbClr val="0B4213"/>
                </a:solidFill>
                <a:latin typeface="Candara" charset="0"/>
              </a:rPr>
              <a:t>10000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pt-BR" dirty="0">
                <a:solidFill>
                  <a:srgbClr val="0B4213"/>
                </a:solidFill>
                <a:latin typeface="Candara" charset="0"/>
              </a:rPr>
              <a:t>5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r>
              <a:rPr lang="is-IS" dirty="0">
                <a:solidFill>
                  <a:srgbClr val="000000"/>
                </a:solidFill>
                <a:latin typeface="Candara" charset="0"/>
              </a:rPr>
              <a:t>t</a:t>
            </a:r>
            <a:r>
              <a:rPr lang="is-IS" dirty="0">
                <a:solidFill>
                  <a:srgbClr val="060087"/>
                </a:solidFill>
                <a:latin typeface="Candara" charset="0"/>
              </a:rPr>
              <a:t>=rt(</a:t>
            </a:r>
            <a:r>
              <a:rPr lang="is-IS" dirty="0">
                <a:solidFill>
                  <a:srgbClr val="0B4213"/>
                </a:solidFill>
                <a:latin typeface="Candara" charset="0"/>
              </a:rPr>
              <a:t>100000</a:t>
            </a:r>
            <a:r>
              <a:rPr lang="is-IS" dirty="0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is-IS" dirty="0">
                <a:solidFill>
                  <a:srgbClr val="0B4213"/>
                </a:solidFill>
                <a:latin typeface="Candara" charset="0"/>
              </a:rPr>
              <a:t>5</a:t>
            </a:r>
            <a:r>
              <a:rPr lang="is-IS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r>
              <a:rPr lang="en-US" dirty="0">
                <a:solidFill>
                  <a:srgbClr val="060087"/>
                </a:solidFill>
                <a:latin typeface="Candara" charset="0"/>
              </a:rPr>
              <a:t>plot(density(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x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),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col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dirty="0">
                <a:solidFill>
                  <a:srgbClr val="9E0003"/>
                </a:solidFill>
                <a:latin typeface="Candara" charset="0"/>
              </a:rPr>
              <a:t>"blue"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)</a:t>
            </a:r>
            <a:endParaRPr lang="en-US" dirty="0">
              <a:solidFill>
                <a:srgbClr val="9E0003"/>
              </a:solidFill>
              <a:latin typeface="Candara" charset="0"/>
            </a:endParaRPr>
          </a:p>
          <a:p>
            <a:r>
              <a:rPr lang="en-US" dirty="0">
                <a:solidFill>
                  <a:srgbClr val="060087"/>
                </a:solidFill>
                <a:latin typeface="Candara" charset="0"/>
              </a:rPr>
              <a:t>lines(density(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t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),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col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dirty="0">
                <a:solidFill>
                  <a:srgbClr val="9E0003"/>
                </a:solidFill>
                <a:latin typeface="Candara" charset="0"/>
              </a:rPr>
              <a:t>"red"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)</a:t>
            </a:r>
            <a:endParaRPr lang="en-US" dirty="0">
              <a:solidFill>
                <a:srgbClr val="9E0003"/>
              </a:solidFill>
              <a:latin typeface="Candar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900" y="2184400"/>
            <a:ext cx="43561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7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779272"/>
          </a:xfrm>
        </p:spPr>
        <p:txBody>
          <a:bodyPr/>
          <a:lstStyle/>
          <a:p>
            <a:r>
              <a:rPr lang="en-US" dirty="0"/>
              <a:t>Influence of DF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5667" y="1633640"/>
            <a:ext cx="365483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par(</a:t>
            </a:r>
            <a:r>
              <a:rPr lang="en-US" dirty="0" err="1"/>
              <a:t>mfrow</a:t>
            </a:r>
            <a:r>
              <a:rPr lang="en-US" dirty="0"/>
              <a:t>=c(3,1))</a:t>
            </a:r>
          </a:p>
          <a:p>
            <a:r>
              <a:rPr lang="en-US" dirty="0" err="1">
                <a:solidFill>
                  <a:srgbClr val="FF0000"/>
                </a:solidFill>
              </a:rPr>
              <a:t>df</a:t>
            </a:r>
            <a:r>
              <a:rPr lang="en-US" dirty="0">
                <a:solidFill>
                  <a:srgbClr val="FF0000"/>
                </a:solidFill>
              </a:rPr>
              <a:t>=1</a:t>
            </a:r>
          </a:p>
          <a:p>
            <a:r>
              <a:rPr lang="pt-BR" dirty="0" err="1">
                <a:solidFill>
                  <a:srgbClr val="000000"/>
                </a:solidFill>
                <a:latin typeface="Candara" charset="0"/>
              </a:rPr>
              <a:t>x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pt-BR" dirty="0" err="1">
                <a:solidFill>
                  <a:srgbClr val="060087"/>
                </a:solidFill>
                <a:latin typeface="Candara" charset="0"/>
              </a:rPr>
              <a:t>cort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(</a:t>
            </a:r>
            <a:r>
              <a:rPr lang="pt-BR" dirty="0">
                <a:solidFill>
                  <a:srgbClr val="0B4213"/>
                </a:solidFill>
                <a:latin typeface="Candara" charset="0"/>
              </a:rPr>
              <a:t>10000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pt-BR" dirty="0">
                <a:solidFill>
                  <a:srgbClr val="0B4213"/>
                </a:solidFill>
                <a:latin typeface="Candara" charset="0"/>
              </a:rPr>
              <a:t>df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r>
              <a:rPr lang="is-IS" dirty="0">
                <a:solidFill>
                  <a:srgbClr val="000000"/>
                </a:solidFill>
                <a:latin typeface="Candara" charset="0"/>
              </a:rPr>
              <a:t>t</a:t>
            </a:r>
            <a:r>
              <a:rPr lang="is-IS" dirty="0">
                <a:solidFill>
                  <a:srgbClr val="060087"/>
                </a:solidFill>
                <a:latin typeface="Candara" charset="0"/>
              </a:rPr>
              <a:t>=rt(</a:t>
            </a:r>
            <a:r>
              <a:rPr lang="is-IS" dirty="0">
                <a:solidFill>
                  <a:srgbClr val="0B4213"/>
                </a:solidFill>
                <a:latin typeface="Candara" charset="0"/>
              </a:rPr>
              <a:t>100000</a:t>
            </a:r>
            <a:r>
              <a:rPr lang="is-IS" dirty="0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is-IS" dirty="0">
                <a:solidFill>
                  <a:srgbClr val="0B4213"/>
                </a:solidFill>
                <a:latin typeface="Candara" charset="0"/>
              </a:rPr>
              <a:t>df</a:t>
            </a:r>
            <a:r>
              <a:rPr lang="is-IS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r>
              <a:rPr lang="en-US" dirty="0">
                <a:solidFill>
                  <a:srgbClr val="060087"/>
                </a:solidFill>
                <a:latin typeface="Candara" charset="0"/>
              </a:rPr>
              <a:t>plot(density(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x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),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col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dirty="0">
                <a:solidFill>
                  <a:srgbClr val="9E0003"/>
                </a:solidFill>
                <a:latin typeface="Candara" charset="0"/>
              </a:rPr>
              <a:t>"blue"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)</a:t>
            </a:r>
            <a:endParaRPr lang="en-US" dirty="0">
              <a:solidFill>
                <a:srgbClr val="9E0003"/>
              </a:solidFill>
              <a:latin typeface="Candara" charset="0"/>
            </a:endParaRPr>
          </a:p>
          <a:p>
            <a:r>
              <a:rPr lang="en-US" dirty="0">
                <a:solidFill>
                  <a:srgbClr val="060087"/>
                </a:solidFill>
                <a:latin typeface="Candara" charset="0"/>
              </a:rPr>
              <a:t>lines(density(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t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),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col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dirty="0">
                <a:solidFill>
                  <a:srgbClr val="9E0003"/>
                </a:solidFill>
                <a:latin typeface="Candara" charset="0"/>
              </a:rPr>
              <a:t>"red"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df</a:t>
            </a:r>
            <a:r>
              <a:rPr lang="en-US" dirty="0">
                <a:solidFill>
                  <a:srgbClr val="FF0000"/>
                </a:solidFill>
              </a:rPr>
              <a:t>=3</a:t>
            </a:r>
          </a:p>
          <a:p>
            <a:r>
              <a:rPr lang="pt-BR" dirty="0" err="1">
                <a:solidFill>
                  <a:srgbClr val="000000"/>
                </a:solidFill>
                <a:latin typeface="Candara" charset="0"/>
              </a:rPr>
              <a:t>x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pt-BR" dirty="0" err="1">
                <a:solidFill>
                  <a:srgbClr val="060087"/>
                </a:solidFill>
                <a:latin typeface="Candara" charset="0"/>
              </a:rPr>
              <a:t>cort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(</a:t>
            </a:r>
            <a:r>
              <a:rPr lang="pt-BR" dirty="0">
                <a:solidFill>
                  <a:srgbClr val="0B4213"/>
                </a:solidFill>
                <a:latin typeface="Candara" charset="0"/>
              </a:rPr>
              <a:t>10000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pt-BR" dirty="0">
                <a:solidFill>
                  <a:srgbClr val="0B4213"/>
                </a:solidFill>
                <a:latin typeface="Candara" charset="0"/>
              </a:rPr>
              <a:t>df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r>
              <a:rPr lang="is-IS" dirty="0">
                <a:solidFill>
                  <a:srgbClr val="000000"/>
                </a:solidFill>
                <a:latin typeface="Candara" charset="0"/>
              </a:rPr>
              <a:t>t</a:t>
            </a:r>
            <a:r>
              <a:rPr lang="is-IS" dirty="0">
                <a:solidFill>
                  <a:srgbClr val="060087"/>
                </a:solidFill>
                <a:latin typeface="Candara" charset="0"/>
              </a:rPr>
              <a:t>=rt(</a:t>
            </a:r>
            <a:r>
              <a:rPr lang="is-IS" dirty="0">
                <a:solidFill>
                  <a:srgbClr val="0B4213"/>
                </a:solidFill>
                <a:latin typeface="Candara" charset="0"/>
              </a:rPr>
              <a:t>100000</a:t>
            </a:r>
            <a:r>
              <a:rPr lang="is-IS" dirty="0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is-IS" dirty="0">
                <a:solidFill>
                  <a:srgbClr val="0B4213"/>
                </a:solidFill>
                <a:latin typeface="Candara" charset="0"/>
              </a:rPr>
              <a:t>df</a:t>
            </a:r>
            <a:r>
              <a:rPr lang="is-IS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r>
              <a:rPr lang="en-US" dirty="0">
                <a:solidFill>
                  <a:srgbClr val="060087"/>
                </a:solidFill>
                <a:latin typeface="Candara" charset="0"/>
              </a:rPr>
              <a:t>plot(density(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x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),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col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dirty="0">
                <a:solidFill>
                  <a:srgbClr val="9E0003"/>
                </a:solidFill>
                <a:latin typeface="Candara" charset="0"/>
              </a:rPr>
              <a:t>"blue"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)</a:t>
            </a:r>
            <a:endParaRPr lang="en-US" dirty="0">
              <a:solidFill>
                <a:srgbClr val="9E0003"/>
              </a:solidFill>
              <a:latin typeface="Candara" charset="0"/>
            </a:endParaRPr>
          </a:p>
          <a:p>
            <a:r>
              <a:rPr lang="en-US" dirty="0">
                <a:solidFill>
                  <a:srgbClr val="060087"/>
                </a:solidFill>
                <a:latin typeface="Candara" charset="0"/>
              </a:rPr>
              <a:t>lines(density(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t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),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col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dirty="0">
                <a:solidFill>
                  <a:srgbClr val="9E0003"/>
                </a:solidFill>
                <a:latin typeface="Candara" charset="0"/>
              </a:rPr>
              <a:t>"red"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endParaRPr lang="en-US" dirty="0">
              <a:solidFill>
                <a:srgbClr val="9E0003"/>
              </a:solidFill>
              <a:latin typeface="Candara" charset="0"/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df</a:t>
            </a:r>
            <a:r>
              <a:rPr lang="en-US" dirty="0">
                <a:solidFill>
                  <a:srgbClr val="FF0000"/>
                </a:solidFill>
              </a:rPr>
              <a:t>=5</a:t>
            </a:r>
          </a:p>
          <a:p>
            <a:r>
              <a:rPr lang="pt-BR" dirty="0" err="1">
                <a:solidFill>
                  <a:srgbClr val="000000"/>
                </a:solidFill>
                <a:latin typeface="Candara" charset="0"/>
              </a:rPr>
              <a:t>x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pt-BR" dirty="0" err="1">
                <a:solidFill>
                  <a:srgbClr val="060087"/>
                </a:solidFill>
                <a:latin typeface="Candara" charset="0"/>
              </a:rPr>
              <a:t>cort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(</a:t>
            </a:r>
            <a:r>
              <a:rPr lang="pt-BR" dirty="0">
                <a:solidFill>
                  <a:srgbClr val="0B4213"/>
                </a:solidFill>
                <a:latin typeface="Candara" charset="0"/>
              </a:rPr>
              <a:t>10000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pt-BR" dirty="0">
                <a:solidFill>
                  <a:srgbClr val="0B4213"/>
                </a:solidFill>
                <a:latin typeface="Candara" charset="0"/>
              </a:rPr>
              <a:t>df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r>
              <a:rPr lang="is-IS" dirty="0">
                <a:solidFill>
                  <a:srgbClr val="000000"/>
                </a:solidFill>
                <a:latin typeface="Candara" charset="0"/>
              </a:rPr>
              <a:t>t</a:t>
            </a:r>
            <a:r>
              <a:rPr lang="is-IS" dirty="0">
                <a:solidFill>
                  <a:srgbClr val="060087"/>
                </a:solidFill>
                <a:latin typeface="Candara" charset="0"/>
              </a:rPr>
              <a:t>=rt(</a:t>
            </a:r>
            <a:r>
              <a:rPr lang="is-IS" dirty="0">
                <a:solidFill>
                  <a:srgbClr val="0B4213"/>
                </a:solidFill>
                <a:latin typeface="Candara" charset="0"/>
              </a:rPr>
              <a:t>100000</a:t>
            </a:r>
            <a:r>
              <a:rPr lang="is-IS" dirty="0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is-IS" dirty="0">
                <a:solidFill>
                  <a:srgbClr val="0B4213"/>
                </a:solidFill>
                <a:latin typeface="Candara" charset="0"/>
              </a:rPr>
              <a:t>df</a:t>
            </a:r>
            <a:r>
              <a:rPr lang="is-IS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r>
              <a:rPr lang="en-US" dirty="0">
                <a:solidFill>
                  <a:srgbClr val="060087"/>
                </a:solidFill>
                <a:latin typeface="Candara" charset="0"/>
              </a:rPr>
              <a:t>plot(density(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x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),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col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dirty="0">
                <a:solidFill>
                  <a:srgbClr val="9E0003"/>
                </a:solidFill>
                <a:latin typeface="Candara" charset="0"/>
              </a:rPr>
              <a:t>"blue"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)</a:t>
            </a:r>
            <a:endParaRPr lang="en-US" dirty="0">
              <a:solidFill>
                <a:srgbClr val="9E0003"/>
              </a:solidFill>
              <a:latin typeface="Candara" charset="0"/>
            </a:endParaRPr>
          </a:p>
          <a:p>
            <a:r>
              <a:rPr lang="en-US" dirty="0">
                <a:solidFill>
                  <a:srgbClr val="060087"/>
                </a:solidFill>
                <a:latin typeface="Candara" charset="0"/>
              </a:rPr>
              <a:t>lines(density(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t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),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col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dirty="0">
                <a:solidFill>
                  <a:srgbClr val="9E0003"/>
                </a:solidFill>
                <a:latin typeface="Candara" charset="0"/>
              </a:rPr>
              <a:t>"red"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989" y="1252860"/>
            <a:ext cx="2579480" cy="560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20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8023358" cy="3450696"/>
          </a:xfrm>
        </p:spPr>
        <p:txBody>
          <a:bodyPr/>
          <a:lstStyle/>
          <a:p>
            <a:r>
              <a:rPr lang="en-US" dirty="0"/>
              <a:t>Try it</a:t>
            </a:r>
          </a:p>
          <a:p>
            <a:r>
              <a:rPr lang="en-US" dirty="0"/>
              <a:t>Sample ten SNPs as QTNs (mutations of genes)</a:t>
            </a:r>
          </a:p>
          <a:p>
            <a:r>
              <a:rPr lang="en-US" dirty="0"/>
              <a:t>Assign gene effects and make total genetic effects</a:t>
            </a:r>
          </a:p>
          <a:p>
            <a:r>
              <a:rPr lang="en-US" dirty="0"/>
              <a:t>Add residuals to make phenotypes with 75% heritability</a:t>
            </a:r>
          </a:p>
          <a:p>
            <a:r>
              <a:rPr lang="en-US" dirty="0"/>
              <a:t>Test all the SNPs and see how many can be found among the top ten associations.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3065" y="338328"/>
            <a:ext cx="8682360" cy="1252728"/>
          </a:xfrm>
        </p:spPr>
        <p:txBody>
          <a:bodyPr>
            <a:normAutofit fontScale="90000"/>
          </a:bodyPr>
          <a:lstStyle/>
          <a:p>
            <a:r>
              <a:rPr lang="en-US" dirty="0"/>
              <a:t>Can we use </a:t>
            </a:r>
            <a:r>
              <a:rPr lang="en-US"/>
              <a:t>correlation to map </a:t>
            </a:r>
            <a:r>
              <a:rPr lang="en-US" dirty="0"/>
              <a:t>genes?</a:t>
            </a:r>
          </a:p>
        </p:txBody>
      </p:sp>
    </p:spTree>
    <p:extLst>
      <p:ext uri="{BB962C8B-B14F-4D97-AF65-F5344CB8AC3E}">
        <p14:creationId xmlns:p14="http://schemas.microsoft.com/office/powerpoint/2010/main" val="151409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to simulate phenotypes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84" y="168676"/>
            <a:ext cx="8910320" cy="6555641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G2P=function(X,h2,alpha,NQTN,distribution){</a:t>
            </a:r>
          </a:p>
          <a:p>
            <a:r>
              <a:rPr lang="en-US" sz="2000" dirty="0"/>
              <a:t>n=</a:t>
            </a:r>
            <a:r>
              <a:rPr lang="en-US" sz="2000" dirty="0" err="1"/>
              <a:t>nrow</a:t>
            </a:r>
            <a:r>
              <a:rPr lang="en-US" sz="2000" dirty="0"/>
              <a:t>(X)</a:t>
            </a:r>
          </a:p>
          <a:p>
            <a:r>
              <a:rPr lang="en-US" sz="2000" dirty="0"/>
              <a:t>m=</a:t>
            </a:r>
            <a:r>
              <a:rPr lang="en-US" sz="2000" dirty="0" err="1"/>
              <a:t>ncol</a:t>
            </a:r>
            <a:r>
              <a:rPr lang="en-US" sz="2000" dirty="0"/>
              <a:t>(X)</a:t>
            </a:r>
          </a:p>
          <a:p>
            <a:r>
              <a:rPr lang="en-US" sz="2000" dirty="0"/>
              <a:t>#Sampling QTN</a:t>
            </a:r>
          </a:p>
          <a:p>
            <a:r>
              <a:rPr lang="en-US" sz="2000" dirty="0" err="1"/>
              <a:t>QTN.position</a:t>
            </a:r>
            <a:r>
              <a:rPr lang="en-US" sz="2000" dirty="0"/>
              <a:t>=sample(</a:t>
            </a:r>
            <a:r>
              <a:rPr lang="en-US" sz="2000" dirty="0" err="1"/>
              <a:t>m,NQTN,replace</a:t>
            </a:r>
            <a:r>
              <a:rPr lang="en-US" sz="2000" dirty="0"/>
              <a:t>=F)</a:t>
            </a:r>
          </a:p>
          <a:p>
            <a:r>
              <a:rPr lang="en-US" sz="2000" dirty="0"/>
              <a:t>SNPQ=</a:t>
            </a:r>
            <a:r>
              <a:rPr lang="en-US" sz="2000" dirty="0" err="1"/>
              <a:t>as.matrix</a:t>
            </a:r>
            <a:r>
              <a:rPr lang="en-US" sz="2000" dirty="0"/>
              <a:t>(X[,</a:t>
            </a:r>
            <a:r>
              <a:rPr lang="en-US" sz="2000" dirty="0" err="1"/>
              <a:t>QTN.position</a:t>
            </a:r>
            <a:r>
              <a:rPr lang="en-US" sz="2000" dirty="0"/>
              <a:t>])</a:t>
            </a:r>
          </a:p>
          <a:p>
            <a:r>
              <a:rPr lang="en-US" sz="2000" dirty="0" err="1"/>
              <a:t>QTN.position</a:t>
            </a:r>
            <a:endParaRPr lang="en-US" sz="2000" dirty="0"/>
          </a:p>
          <a:p>
            <a:r>
              <a:rPr lang="en-US" sz="2000" dirty="0"/>
              <a:t>#QTN effects</a:t>
            </a:r>
          </a:p>
          <a:p>
            <a:r>
              <a:rPr lang="en-US" sz="2000" dirty="0"/>
              <a:t>if(distribution=="norm")</a:t>
            </a:r>
          </a:p>
          <a:p>
            <a:r>
              <a:rPr lang="en-US" sz="2000" dirty="0"/>
              <a:t>	{</a:t>
            </a:r>
            <a:r>
              <a:rPr lang="en-US" sz="2000" dirty="0" err="1"/>
              <a:t>addeffect</a:t>
            </a:r>
            <a:r>
              <a:rPr lang="en-US" sz="2000" dirty="0"/>
              <a:t>=</a:t>
            </a:r>
            <a:r>
              <a:rPr lang="en-US" sz="2000" dirty="0" err="1"/>
              <a:t>rnorm</a:t>
            </a:r>
            <a:r>
              <a:rPr lang="en-US" sz="2000" dirty="0"/>
              <a:t>(NQTN,0,1)</a:t>
            </a:r>
          </a:p>
          <a:p>
            <a:r>
              <a:rPr lang="en-US" sz="2000" dirty="0"/>
              <a:t>	}else</a:t>
            </a:r>
          </a:p>
          <a:p>
            <a:r>
              <a:rPr lang="en-US" sz="2000" dirty="0"/>
              <a:t>	{</a:t>
            </a:r>
            <a:r>
              <a:rPr lang="en-US" sz="2000" dirty="0" err="1"/>
              <a:t>addeffect</a:t>
            </a:r>
            <a:r>
              <a:rPr lang="en-US" sz="2000" dirty="0"/>
              <a:t>=alpha^(1:NQTN)}</a:t>
            </a:r>
          </a:p>
          <a:p>
            <a:r>
              <a:rPr lang="en-US" sz="2000" dirty="0"/>
              <a:t>#Simulate phenotype</a:t>
            </a:r>
          </a:p>
          <a:p>
            <a:r>
              <a:rPr lang="en-US" sz="2000" dirty="0"/>
              <a:t>effect=SNPQ%*%</a:t>
            </a:r>
            <a:r>
              <a:rPr lang="en-US" sz="2000" dirty="0" err="1"/>
              <a:t>addeffect</a:t>
            </a:r>
            <a:endParaRPr lang="en-US" sz="2000" dirty="0"/>
          </a:p>
          <a:p>
            <a:r>
              <a:rPr lang="en-US" sz="2000" dirty="0" err="1"/>
              <a:t>effectvar</a:t>
            </a:r>
            <a:r>
              <a:rPr lang="en-US" sz="2000" dirty="0"/>
              <a:t>=</a:t>
            </a:r>
            <a:r>
              <a:rPr lang="en-US" sz="2000" dirty="0" err="1"/>
              <a:t>var</a:t>
            </a:r>
            <a:r>
              <a:rPr lang="en-US" sz="2000" dirty="0"/>
              <a:t>(effect)</a:t>
            </a:r>
          </a:p>
          <a:p>
            <a:r>
              <a:rPr lang="en-US" sz="2000" dirty="0" err="1"/>
              <a:t>residualvar</a:t>
            </a:r>
            <a:r>
              <a:rPr lang="en-US" sz="2000" dirty="0"/>
              <a:t>=(effectvar-h2*</a:t>
            </a:r>
            <a:r>
              <a:rPr lang="en-US" sz="2000" dirty="0" err="1"/>
              <a:t>effectvar</a:t>
            </a:r>
            <a:r>
              <a:rPr lang="en-US" sz="2000" dirty="0"/>
              <a:t>)/h2</a:t>
            </a:r>
          </a:p>
          <a:p>
            <a:r>
              <a:rPr lang="en-US" sz="2000" dirty="0"/>
              <a:t>residual=</a:t>
            </a:r>
            <a:r>
              <a:rPr lang="en-US" sz="2000" dirty="0" err="1"/>
              <a:t>rnorm</a:t>
            </a:r>
            <a:r>
              <a:rPr lang="en-US" sz="2000" dirty="0"/>
              <a:t>(n,0,sqrt(</a:t>
            </a:r>
            <a:r>
              <a:rPr lang="en-US" sz="2000" dirty="0" err="1"/>
              <a:t>residualvar</a:t>
            </a:r>
            <a:r>
              <a:rPr lang="en-US" sz="2000" dirty="0"/>
              <a:t>))</a:t>
            </a:r>
          </a:p>
          <a:p>
            <a:r>
              <a:rPr lang="en-US" sz="2000" dirty="0"/>
              <a:t>y=</a:t>
            </a:r>
            <a:r>
              <a:rPr lang="en-US" sz="2000" dirty="0" err="1"/>
              <a:t>effect+residual</a:t>
            </a:r>
            <a:endParaRPr lang="en-US" sz="2000" dirty="0"/>
          </a:p>
          <a:p>
            <a:r>
              <a:rPr lang="en-US" sz="2000" dirty="0"/>
              <a:t>return(list(</a:t>
            </a:r>
            <a:r>
              <a:rPr lang="en-US" sz="2000" dirty="0" err="1"/>
              <a:t>addeffect</a:t>
            </a:r>
            <a:r>
              <a:rPr lang="en-US" sz="2000" dirty="0"/>
              <a:t> = </a:t>
            </a:r>
            <a:r>
              <a:rPr lang="en-US" sz="2000" dirty="0" err="1"/>
              <a:t>addeffect</a:t>
            </a:r>
            <a:r>
              <a:rPr lang="en-US" sz="2000" dirty="0"/>
              <a:t>, y=y, add = effect, residual = residual, </a:t>
            </a:r>
            <a:r>
              <a:rPr lang="en-US" sz="2000" dirty="0" err="1"/>
              <a:t>QTN.position</a:t>
            </a:r>
            <a:r>
              <a:rPr lang="en-US" sz="2000" dirty="0"/>
              <a:t>=</a:t>
            </a:r>
            <a:r>
              <a:rPr lang="en-US" sz="2000" dirty="0" err="1"/>
              <a:t>QTN.position</a:t>
            </a:r>
            <a:r>
              <a:rPr lang="en-US" sz="2000" dirty="0"/>
              <a:t>, SNPQ=SNPQ))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48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1930</TotalTime>
  <Words>1374</Words>
  <Application>Microsoft Macintosh PowerPoint</Application>
  <PresentationFormat>On-screen Show (4:3)</PresentationFormat>
  <Paragraphs>247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Candara</vt:lpstr>
      <vt:lpstr>Century</vt:lpstr>
      <vt:lpstr>Constantia</vt:lpstr>
      <vt:lpstr>Symbol</vt:lpstr>
      <vt:lpstr>Waveform</vt:lpstr>
      <vt:lpstr>Statistical Genomics</vt:lpstr>
      <vt:lpstr>Outline</vt:lpstr>
      <vt:lpstr>Observed and expected frequency</vt:lpstr>
      <vt:lpstr>Observed and expected frequency</vt:lpstr>
      <vt:lpstr>Pearson Correlation</vt:lpstr>
      <vt:lpstr>Approximation of t distribution</vt:lpstr>
      <vt:lpstr>Influence of DF</vt:lpstr>
      <vt:lpstr>Can we use correlation to map genes?</vt:lpstr>
      <vt:lpstr>Function to simulate phenotypes</vt:lpstr>
      <vt:lpstr>Read data and source code in R</vt:lpstr>
      <vt:lpstr>Let us have more fun!</vt:lpstr>
      <vt:lpstr>Phenotype simulation</vt:lpstr>
      <vt:lpstr>QTN positions</vt:lpstr>
      <vt:lpstr>Association test by correlation</vt:lpstr>
      <vt:lpstr>Manhattan plots</vt:lpstr>
      <vt:lpstr>Two additional findings</vt:lpstr>
      <vt:lpstr>GWAS by correlation</vt:lpstr>
      <vt:lpstr>The top ten associations</vt:lpstr>
      <vt:lpstr>The top ten associations</vt:lpstr>
      <vt:lpstr>Null distribution of P values</vt:lpstr>
      <vt:lpstr>QQ plot</vt:lpstr>
      <vt:lpstr>Cutoff (Graph approach)</vt:lpstr>
      <vt:lpstr>Cutoff (Exact))</vt:lpstr>
      <vt:lpstr>Highlight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Genomics</dc:title>
  <dc:creator>Zhiwu Zhang</dc:creator>
  <cp:lastModifiedBy>Zhang, Zhiwu</cp:lastModifiedBy>
  <cp:revision>212</cp:revision>
  <cp:lastPrinted>2015-09-01T19:21:20Z</cp:lastPrinted>
  <dcterms:created xsi:type="dcterms:W3CDTF">2013-08-24T13:03:35Z</dcterms:created>
  <dcterms:modified xsi:type="dcterms:W3CDTF">2018-02-05T18:02:51Z</dcterms:modified>
</cp:coreProperties>
</file>