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381" r:id="rId2"/>
    <p:sldId id="403" r:id="rId3"/>
    <p:sldId id="343" r:id="rId4"/>
    <p:sldId id="374" r:id="rId5"/>
    <p:sldId id="379" r:id="rId6"/>
    <p:sldId id="375" r:id="rId7"/>
    <p:sldId id="394" r:id="rId8"/>
    <p:sldId id="395" r:id="rId9"/>
    <p:sldId id="396" r:id="rId10"/>
    <p:sldId id="397" r:id="rId11"/>
    <p:sldId id="391" r:id="rId12"/>
    <p:sldId id="392" r:id="rId13"/>
    <p:sldId id="373" r:id="rId14"/>
    <p:sldId id="368" r:id="rId15"/>
    <p:sldId id="393" r:id="rId16"/>
    <p:sldId id="369" r:id="rId17"/>
    <p:sldId id="370" r:id="rId18"/>
    <p:sldId id="401" r:id="rId19"/>
    <p:sldId id="398" r:id="rId20"/>
    <p:sldId id="399" r:id="rId21"/>
    <p:sldId id="400" r:id="rId22"/>
    <p:sldId id="3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1"/>
    <p:restoredTop sz="94133"/>
  </p:normalViewPr>
  <p:slideViewPr>
    <p:cSldViewPr snapToGrid="0" snapToObjects="1">
      <p:cViewPr varScale="1">
        <p:scale>
          <a:sx n="190" d="100"/>
          <a:sy n="190" d="100"/>
        </p:scale>
        <p:origin x="192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Zhiwu Zhang</a:t>
            </a:r>
          </a:p>
          <a:p>
            <a:pPr marL="0" indent="0" algn="ctr">
              <a:buNone/>
            </a:pPr>
            <a:r>
              <a:rPr lang="en-US" sz="2800" dirty="0"/>
              <a:t>Washington State University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Lecture 11: Power, type I error and FDR</a:t>
            </a:r>
          </a:p>
        </p:txBody>
      </p:sp>
    </p:spTree>
    <p:extLst>
      <p:ext uri="{BB962C8B-B14F-4D97-AF65-F5344CB8AC3E}">
        <p14:creationId xmlns:p14="http://schemas.microsoft.com/office/powerpoint/2010/main" val="5720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52796"/>
            <a:ext cx="4757915" cy="345069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Receiver Operating Characteristic</a:t>
            </a:r>
          </a:p>
          <a:p>
            <a:r>
              <a:rPr lang="en-US" dirty="0"/>
              <a:t>"The curve is created by plotting the true positive rate against the false positive rate at various threshold settings." -Wikipedia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1" y="2775453"/>
            <a:ext cx="2728401" cy="32578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9981" y="6033338"/>
            <a:ext cx="941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alibri" charset="0"/>
              </a:rPr>
              <a:t>FDR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5068605" y="4341825"/>
            <a:ext cx="941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charset="0"/>
              </a:rPr>
              <a:t>Power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2517" y="6396983"/>
            <a:ext cx="3254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Liu et. al. </a:t>
            </a:r>
            <a:r>
              <a:rPr lang="en-US" dirty="0" err="1"/>
              <a:t>PLoS</a:t>
            </a:r>
            <a:r>
              <a:rPr lang="en-US" dirty="0"/>
              <a:t> Genetics, 2016 </a:t>
            </a:r>
          </a:p>
        </p:txBody>
      </p:sp>
    </p:spTree>
    <p:extLst>
      <p:ext uri="{BB962C8B-B14F-4D97-AF65-F5344CB8AC3E}">
        <p14:creationId xmlns:p14="http://schemas.microsoft.com/office/powerpoint/2010/main" val="26029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91972"/>
          </a:xfrm>
        </p:spPr>
        <p:txBody>
          <a:bodyPr/>
          <a:lstStyle/>
          <a:p>
            <a:r>
              <a:rPr lang="en-US" dirty="0" err="1"/>
              <a:t>GAPIT.FDR.TypeI</a:t>
            </a:r>
            <a:r>
              <a:rPr lang="en-US" dirty="0"/>
              <a:t>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27300"/>
            <a:ext cx="8407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library(compiler) #required for </a:t>
            </a:r>
            <a:r>
              <a:rPr lang="en-US" sz="2400" dirty="0" err="1"/>
              <a:t>cmpfun</a:t>
            </a:r>
            <a:endParaRPr lang="en-US" sz="2400" dirty="0"/>
          </a:p>
          <a:p>
            <a:r>
              <a:rPr lang="en-US" sz="2400" dirty="0"/>
              <a:t>source("http://</a:t>
            </a:r>
            <a:r>
              <a:rPr lang="en-US" sz="2400" dirty="0" err="1"/>
              <a:t>www.zzlab.net</a:t>
            </a:r>
            <a:r>
              <a:rPr lang="en-US" sz="2400" dirty="0"/>
              <a:t>/GAPIT/</a:t>
            </a:r>
            <a:r>
              <a:rPr lang="en-US" sz="2400" dirty="0" err="1"/>
              <a:t>gapit_functions.txt</a:t>
            </a:r>
            <a:r>
              <a:rPr lang="en-US" sz="2400" dirty="0"/>
              <a:t>")</a:t>
            </a:r>
          </a:p>
          <a:p>
            <a:r>
              <a:rPr lang="en-US" sz="2400" dirty="0" err="1"/>
              <a:t>myStat</a:t>
            </a:r>
            <a:r>
              <a:rPr lang="en-US" sz="2400" dirty="0"/>
              <a:t>=</a:t>
            </a:r>
            <a:r>
              <a:rPr lang="en-US" sz="2400" dirty="0" err="1"/>
              <a:t>GAPIT.FDR.TypeI</a:t>
            </a:r>
            <a:r>
              <a:rPr lang="en-US" sz="2400" dirty="0"/>
              <a:t>(</a:t>
            </a:r>
          </a:p>
          <a:p>
            <a:r>
              <a:rPr lang="en-US" sz="2400" dirty="0"/>
              <a:t>WS=c(1e0,1e3,1e4,1e5), GM=</a:t>
            </a:r>
            <a:r>
              <a:rPr lang="en-US" sz="2400" dirty="0" err="1"/>
              <a:t>myGM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seqQTN</a:t>
            </a:r>
            <a:r>
              <a:rPr lang="en-US" sz="2400" dirty="0"/>
              <a:t>=</a:t>
            </a:r>
            <a:r>
              <a:rPr lang="en-US" sz="2400" dirty="0" err="1"/>
              <a:t>mySim$QTN.position</a:t>
            </a:r>
            <a:r>
              <a:rPr lang="en-US" sz="2400" dirty="0"/>
              <a:t>,</a:t>
            </a:r>
          </a:p>
          <a:p>
            <a:r>
              <a:rPr lang="en-US" sz="2400" dirty="0"/>
              <a:t>GWAS=result)</a:t>
            </a:r>
          </a:p>
          <a:p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myStat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914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91972"/>
          </a:xfrm>
        </p:spPr>
        <p:txBody>
          <a:bodyPr/>
          <a:lstStyle/>
          <a:p>
            <a:r>
              <a:rPr lang="en-US" dirty="0"/>
              <a:t>Return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546717"/>
            <a:ext cx="8572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3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840" y="1675721"/>
            <a:ext cx="8910320" cy="10156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dirty="0"/>
              <a:t>par(</a:t>
            </a:r>
            <a:r>
              <a:rPr lang="pl-PL" sz="2000" dirty="0" err="1"/>
              <a:t>mfrow</a:t>
            </a:r>
            <a:r>
              <a:rPr lang="pl-PL" sz="2000" dirty="0"/>
              <a:t>=c(1,2),mar = c(5,2,5,2))</a:t>
            </a:r>
          </a:p>
          <a:p>
            <a:r>
              <a:rPr lang="en-US" sz="2000" dirty="0"/>
              <a:t>plot(</a:t>
            </a:r>
            <a:r>
              <a:rPr lang="en-US" sz="2000" dirty="0" err="1"/>
              <a:t>myStat$FDR</a:t>
            </a:r>
            <a:r>
              <a:rPr lang="en-US" sz="2000" dirty="0"/>
              <a:t>[,1],</a:t>
            </a:r>
            <a:r>
              <a:rPr lang="en-US" sz="2000" dirty="0" err="1"/>
              <a:t>myStat$Power,type</a:t>
            </a:r>
            <a:r>
              <a:rPr lang="en-US" sz="2000" dirty="0"/>
              <a:t>="b")</a:t>
            </a:r>
          </a:p>
          <a:p>
            <a:r>
              <a:rPr lang="en-US" sz="2000" dirty="0"/>
              <a:t>plot(</a:t>
            </a:r>
            <a:r>
              <a:rPr lang="en-US" sz="2000" dirty="0" err="1"/>
              <a:t>myStat$TypeI</a:t>
            </a:r>
            <a:r>
              <a:rPr lang="en-US" sz="2000" dirty="0"/>
              <a:t>[,1],</a:t>
            </a:r>
            <a:r>
              <a:rPr lang="en-US" sz="2000" dirty="0" err="1"/>
              <a:t>myStat$Power,type</a:t>
            </a:r>
            <a:r>
              <a:rPr lang="en-US" sz="2000" dirty="0"/>
              <a:t>="b")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2691384"/>
            <a:ext cx="5854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80" y="1591056"/>
            <a:ext cx="8910320" cy="347787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nrep</a:t>
            </a:r>
            <a:r>
              <a:rPr lang="en-US" sz="2000" dirty="0"/>
              <a:t>=100</a:t>
            </a:r>
          </a:p>
          <a:p>
            <a:r>
              <a:rPr lang="en-US" sz="2000" dirty="0" err="1"/>
              <a:t>set.seed</a:t>
            </a:r>
            <a:r>
              <a:rPr lang="en-US" sz="2000" dirty="0"/>
              <a:t>(99164)</a:t>
            </a:r>
          </a:p>
          <a:p>
            <a:r>
              <a:rPr lang="en-US" sz="2000" dirty="0" err="1"/>
              <a:t>statRep</a:t>
            </a:r>
            <a:r>
              <a:rPr lang="en-US" sz="2000" dirty="0"/>
              <a:t>=replicate(</a:t>
            </a:r>
            <a:r>
              <a:rPr lang="en-US" sz="2000" dirty="0" err="1"/>
              <a:t>nrep</a:t>
            </a:r>
            <a:r>
              <a:rPr lang="en-US" sz="2000" dirty="0"/>
              <a:t>, {</a:t>
            </a:r>
          </a:p>
          <a:p>
            <a:r>
              <a:rPr lang="en-US" sz="2000" dirty="0" err="1"/>
              <a:t>mySim</a:t>
            </a:r>
            <a:r>
              <a:rPr lang="en-US" sz="2000" dirty="0"/>
              <a:t>=G2P(X=</a:t>
            </a:r>
            <a:r>
              <a:rPr lang="en-US" sz="2000" dirty="0" err="1"/>
              <a:t>myGD</a:t>
            </a:r>
            <a:r>
              <a:rPr lang="en-US" sz="2000" dirty="0"/>
              <a:t>[,-1],h2=.5,alpha=1,NQTN=10,distribution="norm")</a:t>
            </a:r>
          </a:p>
          <a:p>
            <a:r>
              <a:rPr lang="en-US" sz="2000" dirty="0"/>
              <a:t>p=p= </a:t>
            </a:r>
            <a:r>
              <a:rPr lang="en-US" sz="2000" dirty="0" err="1"/>
              <a:t>GWASbyCor</a:t>
            </a:r>
            <a:r>
              <a:rPr lang="en-US" sz="2000" dirty="0"/>
              <a:t>(X=</a:t>
            </a:r>
            <a:r>
              <a:rPr lang="en-US" sz="2000" dirty="0" err="1"/>
              <a:t>myGD</a:t>
            </a:r>
            <a:r>
              <a:rPr lang="en-US" sz="2000" dirty="0"/>
              <a:t>[,-1],y=</a:t>
            </a:r>
            <a:r>
              <a:rPr lang="en-US" sz="2000" dirty="0" err="1"/>
              <a:t>mySim$y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seqQTN</a:t>
            </a:r>
            <a:r>
              <a:rPr lang="en-US" sz="2000" dirty="0"/>
              <a:t>=</a:t>
            </a:r>
            <a:r>
              <a:rPr lang="en-US" sz="2000" dirty="0" err="1"/>
              <a:t>mySim$QTN.position</a:t>
            </a:r>
            <a:endParaRPr lang="en-US" sz="2000" dirty="0"/>
          </a:p>
          <a:p>
            <a:r>
              <a:rPr lang="en-US" sz="2000" dirty="0" err="1"/>
              <a:t>myGWAS</a:t>
            </a:r>
            <a:r>
              <a:rPr lang="en-US" sz="2000" dirty="0"/>
              <a:t>=</a:t>
            </a:r>
            <a:r>
              <a:rPr lang="en-US" sz="2000" dirty="0" err="1"/>
              <a:t>cbind</a:t>
            </a:r>
            <a:r>
              <a:rPr lang="en-US" sz="2000" dirty="0"/>
              <a:t>(</a:t>
            </a:r>
            <a:r>
              <a:rPr lang="en-US" sz="2000" dirty="0" err="1"/>
              <a:t>myGM,t</a:t>
            </a:r>
            <a:r>
              <a:rPr lang="en-US" sz="2000" dirty="0"/>
              <a:t>(p),NA)</a:t>
            </a:r>
          </a:p>
          <a:p>
            <a:r>
              <a:rPr lang="en-US" sz="2000" dirty="0" err="1"/>
              <a:t>myStat</a:t>
            </a:r>
            <a:r>
              <a:rPr lang="en-US" sz="2000" dirty="0"/>
              <a:t>=</a:t>
            </a:r>
            <a:r>
              <a:rPr lang="en-US" sz="2000" dirty="0" err="1"/>
              <a:t>GAPIT.FDR.TypeI</a:t>
            </a:r>
            <a:r>
              <a:rPr lang="en-US" sz="2000" dirty="0"/>
              <a:t>(WS=c(1e0,1e3,1e4,1e5), GM=</a:t>
            </a:r>
            <a:r>
              <a:rPr lang="en-US" sz="2000" dirty="0" err="1"/>
              <a:t>myGM,seqQTN</a:t>
            </a:r>
            <a:r>
              <a:rPr lang="en-US" sz="2000" dirty="0"/>
              <a:t>=</a:t>
            </a:r>
            <a:r>
              <a:rPr lang="en-US" sz="2000" dirty="0" err="1"/>
              <a:t>mySim$QTN.position,GWAS</a:t>
            </a:r>
            <a:r>
              <a:rPr lang="en-US" sz="2000" dirty="0"/>
              <a:t>=</a:t>
            </a:r>
            <a:r>
              <a:rPr lang="en-US" sz="2000" dirty="0" err="1"/>
              <a:t>myGWAS,maxOut</a:t>
            </a:r>
            <a:r>
              <a:rPr lang="en-US" sz="2000" dirty="0"/>
              <a:t>=100,MaxBP=1e10)</a:t>
            </a:r>
          </a:p>
          <a:p>
            <a:r>
              <a:rPr lang="en-US" sz="20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8958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5472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str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statRep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314552"/>
            <a:ext cx="7702550" cy="54545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0" y="5218772"/>
            <a:ext cx="7915275" cy="1550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over replicates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840" y="2578868"/>
            <a:ext cx="8910320" cy="378565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power=</a:t>
            </a:r>
            <a:r>
              <a:rPr lang="en-US" sz="2000" dirty="0" err="1"/>
              <a:t>statRep</a:t>
            </a:r>
            <a:r>
              <a:rPr lang="en-US" sz="2000" dirty="0"/>
              <a:t>[[2]]</a:t>
            </a:r>
          </a:p>
          <a:p>
            <a:endParaRPr lang="en-US" sz="2000" dirty="0"/>
          </a:p>
          <a:p>
            <a:r>
              <a:rPr lang="en-US" sz="2000" dirty="0"/>
              <a:t>#FDR</a:t>
            </a:r>
          </a:p>
          <a:p>
            <a:r>
              <a:rPr lang="en-US" sz="2000" dirty="0" err="1"/>
              <a:t>s.fdr</a:t>
            </a:r>
            <a:r>
              <a:rPr lang="en-US" sz="2000" dirty="0"/>
              <a:t>=</a:t>
            </a:r>
            <a:r>
              <a:rPr lang="en-US" sz="2000" dirty="0" err="1"/>
              <a:t>seq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,length(</a:t>
            </a:r>
            <a:r>
              <a:rPr lang="en-US" sz="2000" dirty="0" err="1"/>
              <a:t>statRep</a:t>
            </a:r>
            <a:r>
              <a:rPr lang="en-US" sz="2000" dirty="0"/>
              <a:t>),</a:t>
            </a:r>
            <a:r>
              <a:rPr lang="en-US" sz="2000" dirty="0">
                <a:solidFill>
                  <a:srgbClr val="FF0000"/>
                </a:solidFill>
              </a:rPr>
              <a:t>7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fdr</a:t>
            </a:r>
            <a:r>
              <a:rPr lang="en-US" sz="2000" dirty="0"/>
              <a:t>=</a:t>
            </a:r>
            <a:r>
              <a:rPr lang="en-US" sz="2000" dirty="0" err="1"/>
              <a:t>statRep</a:t>
            </a:r>
            <a:r>
              <a:rPr lang="en-US" sz="2000" dirty="0"/>
              <a:t>[</a:t>
            </a:r>
            <a:r>
              <a:rPr lang="en-US" sz="2000" dirty="0" err="1"/>
              <a:t>s.fdr</a:t>
            </a:r>
            <a:r>
              <a:rPr lang="en-US" sz="2000" dirty="0"/>
              <a:t>]</a:t>
            </a:r>
          </a:p>
          <a:p>
            <a:r>
              <a:rPr lang="en-US" sz="2000" dirty="0" err="1"/>
              <a:t>fdr.mean</a:t>
            </a:r>
            <a:r>
              <a:rPr lang="en-US" sz="2000" dirty="0"/>
              <a:t>=Reduce ("+", </a:t>
            </a:r>
            <a:r>
              <a:rPr lang="en-US" sz="2000" dirty="0" err="1"/>
              <a:t>fdr</a:t>
            </a:r>
            <a:r>
              <a:rPr lang="en-US" sz="2000" dirty="0"/>
              <a:t>) / length(</a:t>
            </a:r>
            <a:r>
              <a:rPr lang="en-US" sz="2000" dirty="0" err="1"/>
              <a:t>fdr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#AUC: power vs. FDR</a:t>
            </a:r>
          </a:p>
          <a:p>
            <a:r>
              <a:rPr lang="en-US" sz="2000" dirty="0" err="1"/>
              <a:t>s.auc.fdr</a:t>
            </a:r>
            <a:r>
              <a:rPr lang="en-US" sz="2000" dirty="0"/>
              <a:t>=</a:t>
            </a:r>
            <a:r>
              <a:rPr lang="en-US" sz="2000" dirty="0" err="1"/>
              <a:t>seq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/>
                </a:solidFill>
              </a:rPr>
              <a:t>6</a:t>
            </a:r>
            <a:r>
              <a:rPr lang="en-US" sz="2000" dirty="0"/>
              <a:t>,length(</a:t>
            </a:r>
            <a:r>
              <a:rPr lang="en-US" sz="2000" dirty="0" err="1"/>
              <a:t>statRep</a:t>
            </a:r>
            <a:r>
              <a:rPr lang="en-US" sz="2000" dirty="0"/>
              <a:t>),</a:t>
            </a:r>
            <a:r>
              <a:rPr lang="en-US" sz="2000" dirty="0">
                <a:solidFill>
                  <a:srgbClr val="FF0000"/>
                </a:solidFill>
              </a:rPr>
              <a:t>7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auc.fdr</a:t>
            </a:r>
            <a:r>
              <a:rPr lang="en-US" sz="2000" dirty="0"/>
              <a:t>=</a:t>
            </a:r>
            <a:r>
              <a:rPr lang="en-US" sz="2000" dirty="0" err="1"/>
              <a:t>statRep</a:t>
            </a:r>
            <a:r>
              <a:rPr lang="en-US" sz="2000" dirty="0"/>
              <a:t>[</a:t>
            </a:r>
            <a:r>
              <a:rPr lang="en-US" sz="2000" dirty="0" err="1"/>
              <a:t>s.auc.fdr</a:t>
            </a:r>
            <a:r>
              <a:rPr lang="en-US" sz="2000" dirty="0"/>
              <a:t>]</a:t>
            </a:r>
          </a:p>
          <a:p>
            <a:r>
              <a:rPr lang="en-US" sz="2000" dirty="0" err="1"/>
              <a:t>auc.fdr.mean</a:t>
            </a:r>
            <a:r>
              <a:rPr lang="en-US" sz="2000" dirty="0"/>
              <a:t>=Reduce ("+", </a:t>
            </a:r>
            <a:r>
              <a:rPr lang="en-US" sz="2000" dirty="0" err="1"/>
              <a:t>auc.fdr</a:t>
            </a:r>
            <a:r>
              <a:rPr lang="en-US" sz="2000" dirty="0"/>
              <a:t>) / length(</a:t>
            </a:r>
            <a:r>
              <a:rPr lang="en-US" sz="2000" dirty="0" err="1"/>
              <a:t>auc.fdr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77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power vs. FDR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80" y="1591056"/>
            <a:ext cx="8910320" cy="163121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theColor</a:t>
            </a:r>
            <a:r>
              <a:rPr lang="en-US" sz="2000" dirty="0"/>
              <a:t>=rainbow(4)</a:t>
            </a:r>
          </a:p>
          <a:p>
            <a:r>
              <a:rPr lang="en-US" sz="2000" dirty="0"/>
              <a:t>plot(</a:t>
            </a:r>
            <a:r>
              <a:rPr lang="en-US" sz="2000" dirty="0" err="1"/>
              <a:t>fdr.mean</a:t>
            </a:r>
            <a:r>
              <a:rPr lang="en-US" sz="2000" dirty="0"/>
              <a:t>[,1],power , type="b", col=</a:t>
            </a:r>
            <a:r>
              <a:rPr lang="en-US" sz="2000" dirty="0" err="1"/>
              <a:t>theColor</a:t>
            </a:r>
            <a:r>
              <a:rPr lang="en-US" sz="2000" dirty="0"/>
              <a:t> [1],</a:t>
            </a:r>
            <a:r>
              <a:rPr lang="en-US" sz="2000" dirty="0" err="1"/>
              <a:t>xlim</a:t>
            </a:r>
            <a:r>
              <a:rPr lang="en-US" sz="2000" dirty="0"/>
              <a:t>=c(0,1))</a:t>
            </a:r>
          </a:p>
          <a:p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 in 2:ncol(</a:t>
            </a:r>
            <a:r>
              <a:rPr lang="en-US" sz="2000" dirty="0" err="1"/>
              <a:t>fdr.mean</a:t>
            </a:r>
            <a:r>
              <a:rPr lang="en-US" sz="2000" dirty="0"/>
              <a:t>)){</a:t>
            </a:r>
          </a:p>
          <a:p>
            <a:r>
              <a:rPr lang="en-US" sz="2000" dirty="0"/>
              <a:t>  lines(</a:t>
            </a:r>
            <a:r>
              <a:rPr lang="en-US" sz="2000" dirty="0" err="1"/>
              <a:t>fdr.mean</a:t>
            </a:r>
            <a:r>
              <a:rPr lang="en-US" sz="2000" dirty="0"/>
              <a:t>[,</a:t>
            </a:r>
            <a:r>
              <a:rPr lang="en-US" sz="2000" dirty="0" err="1"/>
              <a:t>i</a:t>
            </a:r>
            <a:r>
              <a:rPr lang="en-US" sz="2000" dirty="0"/>
              <a:t>], power , type="b", col= </a:t>
            </a:r>
            <a:r>
              <a:rPr lang="en-US" sz="2000" dirty="0" err="1"/>
              <a:t>theColor</a:t>
            </a:r>
            <a:r>
              <a:rPr lang="en-US" sz="2000" dirty="0"/>
              <a:t> 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844800"/>
            <a:ext cx="6261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0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AUC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176" y="2042579"/>
            <a:ext cx="8676144" cy="132343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barplot</a:t>
            </a:r>
            <a:r>
              <a:rPr lang="en-US" sz="2000" dirty="0"/>
              <a:t>(</a:t>
            </a:r>
            <a:r>
              <a:rPr lang="en-US" sz="2000" dirty="0" err="1"/>
              <a:t>auc.fdr.mean</a:t>
            </a:r>
            <a:r>
              <a:rPr lang="en-US" sz="2000" dirty="0"/>
              <a:t>, </a:t>
            </a:r>
          </a:p>
          <a:p>
            <a:r>
              <a:rPr lang="en-US" sz="2000" dirty="0" err="1"/>
              <a:t>names.arg</a:t>
            </a:r>
            <a:r>
              <a:rPr lang="en-US" sz="2000" dirty="0"/>
              <a:t>=c("1bp", "1K", "10K","100K"), </a:t>
            </a:r>
          </a:p>
          <a:p>
            <a:r>
              <a:rPr lang="en-US" sz="2000" dirty="0" err="1"/>
              <a:t>xlab</a:t>
            </a:r>
            <a:r>
              <a:rPr lang="en-US" sz="2000" dirty="0"/>
              <a:t>="Resolution",</a:t>
            </a:r>
          </a:p>
          <a:p>
            <a:r>
              <a:rPr lang="en-US" sz="2000" dirty="0" err="1"/>
              <a:t>ylab</a:t>
            </a:r>
            <a:r>
              <a:rPr lang="en-US" sz="2000" dirty="0"/>
              <a:t>="AUC")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6" y="3124200"/>
            <a:ext cx="7086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60" y="2901898"/>
            <a:ext cx="6878753" cy="2672602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baseline="30000" dirty="0"/>
              <a:t>2</a:t>
            </a:r>
            <a:r>
              <a:rPr lang="en-US" dirty="0"/>
              <a:t>= 25% vs. 75%</a:t>
            </a:r>
          </a:p>
          <a:p>
            <a:r>
              <a:rPr lang="en-US" dirty="0"/>
              <a:t>10 QTNs</a:t>
            </a:r>
          </a:p>
          <a:p>
            <a:r>
              <a:rPr lang="en-US" dirty="0"/>
              <a:t>Normal distributed QTN effect</a:t>
            </a:r>
          </a:p>
          <a:p>
            <a:r>
              <a:rPr lang="en-US" dirty="0"/>
              <a:t>100kb resolution</a:t>
            </a:r>
          </a:p>
          <a:p>
            <a:r>
              <a:rPr lang="en-US" dirty="0"/>
              <a:t>Power against Type I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with different heritability</a:t>
            </a:r>
          </a:p>
        </p:txBody>
      </p:sp>
    </p:spTree>
    <p:extLst>
      <p:ext uri="{BB962C8B-B14F-4D97-AF65-F5344CB8AC3E}">
        <p14:creationId xmlns:p14="http://schemas.microsoft.com/office/powerpoint/2010/main" val="161073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6085"/>
            <a:ext cx="5709754" cy="3450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Monday (Feb 12)</a:t>
            </a:r>
          </a:p>
          <a:p>
            <a:pPr lvl="1"/>
            <a:r>
              <a:rPr lang="en-US" dirty="0"/>
              <a:t>Mark Swanson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Outdoor activities</a:t>
            </a:r>
          </a:p>
          <a:p>
            <a:pPr lvl="1"/>
            <a:endParaRPr lang="en-US" dirty="0"/>
          </a:p>
          <a:p>
            <a:r>
              <a:rPr lang="en-US" dirty="0"/>
              <a:t>Friday (Feb 16)</a:t>
            </a:r>
          </a:p>
          <a:p>
            <a:pPr lvl="1"/>
            <a:r>
              <a:rPr lang="en-US" dirty="0" err="1"/>
              <a:t>Jiabo</a:t>
            </a:r>
            <a:r>
              <a:rPr lang="en-US" dirty="0"/>
              <a:t> Wang</a:t>
            </a:r>
          </a:p>
          <a:p>
            <a:pPr lvl="1"/>
            <a:r>
              <a:rPr lang="en-US" dirty="0"/>
              <a:t>General Linear Model (GLM)</a:t>
            </a:r>
          </a:p>
          <a:p>
            <a:pPr lvl="1"/>
            <a:r>
              <a:rPr lang="en-US" dirty="0"/>
              <a:t>GAPIT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6124621" cy="125272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Guest lectures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EA565-D54A-D041-B585-B02CC596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30" y="539605"/>
            <a:ext cx="2296659" cy="3056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56D56-61D2-2746-AFA4-EA9952D7F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9" r="10182"/>
          <a:stretch/>
        </p:blipFill>
        <p:spPr>
          <a:xfrm>
            <a:off x="6657430" y="3823855"/>
            <a:ext cx="2296659" cy="27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2783"/>
          </a:xfrm>
        </p:spPr>
        <p:txBody>
          <a:bodyPr/>
          <a:lstStyle/>
          <a:p>
            <a:r>
              <a:rPr lang="en-US" dirty="0"/>
              <a:t>Simulation and GWAS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242" y="986493"/>
            <a:ext cx="8947516" cy="313932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nrep</a:t>
            </a:r>
            <a:r>
              <a:rPr lang="en-US" dirty="0"/>
              <a:t>=100</a:t>
            </a:r>
          </a:p>
          <a:p>
            <a:r>
              <a:rPr lang="en-US" dirty="0" err="1"/>
              <a:t>set.seed</a:t>
            </a:r>
            <a:r>
              <a:rPr lang="en-US" dirty="0"/>
              <a:t>(99164)</a:t>
            </a:r>
          </a:p>
          <a:p>
            <a:r>
              <a:rPr lang="en-US" dirty="0"/>
              <a:t>#h2=25%</a:t>
            </a:r>
          </a:p>
          <a:p>
            <a:r>
              <a:rPr lang="en-US" dirty="0"/>
              <a:t>statRep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=replicate(</a:t>
            </a:r>
            <a:r>
              <a:rPr lang="en-US" dirty="0" err="1"/>
              <a:t>nrep</a:t>
            </a:r>
            <a:r>
              <a:rPr lang="en-US" dirty="0"/>
              <a:t>, {</a:t>
            </a:r>
          </a:p>
          <a:p>
            <a:r>
              <a:rPr lang="en-US" dirty="0" err="1"/>
              <a:t>mySim</a:t>
            </a:r>
            <a:r>
              <a:rPr lang="en-US" dirty="0"/>
              <a:t>=G2P(X=</a:t>
            </a:r>
            <a:r>
              <a:rPr lang="en-US" dirty="0" err="1"/>
              <a:t>myGD</a:t>
            </a:r>
            <a:r>
              <a:rPr lang="en-US" dirty="0"/>
              <a:t>[,-1],h2=</a:t>
            </a:r>
            <a:r>
              <a:rPr lang="en-US" dirty="0">
                <a:solidFill>
                  <a:srgbClr val="FF0000"/>
                </a:solidFill>
              </a:rPr>
              <a:t>.25</a:t>
            </a:r>
            <a:r>
              <a:rPr lang="en-US" dirty="0"/>
              <a:t>,alpha=1,NQTN=10,distribution="norm")</a:t>
            </a:r>
          </a:p>
          <a:p>
            <a:r>
              <a:rPr lang="en-US" dirty="0"/>
              <a:t>p=p= </a:t>
            </a:r>
            <a:r>
              <a:rPr lang="en-US" dirty="0" err="1"/>
              <a:t>GWASbyCor</a:t>
            </a:r>
            <a:r>
              <a:rPr lang="en-US" dirty="0"/>
              <a:t>(X=</a:t>
            </a:r>
            <a:r>
              <a:rPr lang="en-US" dirty="0" err="1"/>
              <a:t>myGD</a:t>
            </a:r>
            <a:r>
              <a:rPr lang="en-US" dirty="0"/>
              <a:t>[,-1],y=</a:t>
            </a:r>
            <a:r>
              <a:rPr lang="en-US" dirty="0" err="1"/>
              <a:t>mySim$y</a:t>
            </a:r>
            <a:r>
              <a:rPr lang="en-US" dirty="0"/>
              <a:t>)</a:t>
            </a:r>
          </a:p>
          <a:p>
            <a:r>
              <a:rPr lang="en-US" dirty="0" err="1"/>
              <a:t>seqQTN</a:t>
            </a:r>
            <a:r>
              <a:rPr lang="en-US" dirty="0"/>
              <a:t>=</a:t>
            </a:r>
            <a:r>
              <a:rPr lang="en-US" dirty="0" err="1"/>
              <a:t>mySim$QTN.position</a:t>
            </a:r>
            <a:endParaRPr lang="en-US" dirty="0"/>
          </a:p>
          <a:p>
            <a:r>
              <a:rPr lang="en-US" dirty="0" err="1"/>
              <a:t>myGWAS</a:t>
            </a:r>
            <a:r>
              <a:rPr lang="en-US" dirty="0"/>
              <a:t>=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myGM,t</a:t>
            </a:r>
            <a:r>
              <a:rPr lang="en-US" dirty="0"/>
              <a:t>(p),NA)</a:t>
            </a:r>
          </a:p>
          <a:p>
            <a:r>
              <a:rPr lang="en-US" dirty="0" err="1"/>
              <a:t>myStat</a:t>
            </a:r>
            <a:r>
              <a:rPr lang="en-US" dirty="0"/>
              <a:t>=</a:t>
            </a:r>
            <a:r>
              <a:rPr lang="en-US" dirty="0" err="1"/>
              <a:t>GAPIT.FDR.TypeI</a:t>
            </a:r>
            <a:r>
              <a:rPr lang="en-US" dirty="0"/>
              <a:t>(WS=c(1e0,1e3,1e4,1e5), GM=</a:t>
            </a:r>
            <a:r>
              <a:rPr lang="en-US" dirty="0" err="1"/>
              <a:t>myGM,seqQTN</a:t>
            </a:r>
            <a:r>
              <a:rPr lang="en-US" dirty="0"/>
              <a:t>=</a:t>
            </a:r>
            <a:r>
              <a:rPr lang="en-US" dirty="0" err="1"/>
              <a:t>mySim$QTN.position,GWAS</a:t>
            </a:r>
            <a:r>
              <a:rPr lang="en-US" dirty="0"/>
              <a:t>=</a:t>
            </a:r>
            <a:r>
              <a:rPr lang="en-US" dirty="0" err="1"/>
              <a:t>myGWAS,maxOut</a:t>
            </a:r>
            <a:r>
              <a:rPr lang="en-US" dirty="0"/>
              <a:t>=100,MaxBP=1e10)})</a:t>
            </a:r>
          </a:p>
          <a:p>
            <a:r>
              <a:rPr lang="en-US" dirty="0"/>
              <a:t>)})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242" y="4276364"/>
            <a:ext cx="8947516" cy="230832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#h2=75%</a:t>
            </a:r>
          </a:p>
          <a:p>
            <a:r>
              <a:rPr lang="en-US" dirty="0"/>
              <a:t>statRep</a:t>
            </a:r>
            <a:r>
              <a:rPr lang="en-US" dirty="0">
                <a:solidFill>
                  <a:srgbClr val="FF0000"/>
                </a:solidFill>
              </a:rPr>
              <a:t>75</a:t>
            </a:r>
            <a:r>
              <a:rPr lang="en-US" dirty="0"/>
              <a:t>=replicate(</a:t>
            </a:r>
            <a:r>
              <a:rPr lang="en-US" dirty="0" err="1"/>
              <a:t>nrep</a:t>
            </a:r>
            <a:r>
              <a:rPr lang="en-US" dirty="0"/>
              <a:t>, {</a:t>
            </a:r>
          </a:p>
          <a:p>
            <a:r>
              <a:rPr lang="en-US" dirty="0" err="1"/>
              <a:t>mySim</a:t>
            </a:r>
            <a:r>
              <a:rPr lang="en-US" dirty="0"/>
              <a:t>=G2P(X=</a:t>
            </a:r>
            <a:r>
              <a:rPr lang="en-US" dirty="0" err="1"/>
              <a:t>myGD</a:t>
            </a:r>
            <a:r>
              <a:rPr lang="en-US" dirty="0"/>
              <a:t>[,-1],h2=</a:t>
            </a:r>
            <a:r>
              <a:rPr lang="en-US" dirty="0">
                <a:solidFill>
                  <a:srgbClr val="FF0000"/>
                </a:solidFill>
              </a:rPr>
              <a:t>.75</a:t>
            </a:r>
            <a:r>
              <a:rPr lang="en-US" dirty="0"/>
              <a:t>,alpha=1,NQTN=10,distribution="norm")</a:t>
            </a:r>
          </a:p>
          <a:p>
            <a:r>
              <a:rPr lang="en-US" dirty="0"/>
              <a:t>p=p= </a:t>
            </a:r>
            <a:r>
              <a:rPr lang="en-US" dirty="0" err="1"/>
              <a:t>GWASbyCor</a:t>
            </a:r>
            <a:r>
              <a:rPr lang="en-US" dirty="0"/>
              <a:t>(X=</a:t>
            </a:r>
            <a:r>
              <a:rPr lang="en-US" dirty="0" err="1"/>
              <a:t>myGD</a:t>
            </a:r>
            <a:r>
              <a:rPr lang="en-US" dirty="0"/>
              <a:t>[,-1],y=</a:t>
            </a:r>
            <a:r>
              <a:rPr lang="en-US" dirty="0" err="1"/>
              <a:t>mySim$y</a:t>
            </a:r>
            <a:r>
              <a:rPr lang="en-US" dirty="0"/>
              <a:t>)</a:t>
            </a:r>
          </a:p>
          <a:p>
            <a:r>
              <a:rPr lang="en-US" dirty="0" err="1"/>
              <a:t>seqQTN</a:t>
            </a:r>
            <a:r>
              <a:rPr lang="en-US" dirty="0"/>
              <a:t>=</a:t>
            </a:r>
            <a:r>
              <a:rPr lang="en-US" dirty="0" err="1"/>
              <a:t>mySim$QTN.position</a:t>
            </a:r>
            <a:endParaRPr lang="en-US" dirty="0"/>
          </a:p>
          <a:p>
            <a:r>
              <a:rPr lang="en-US" dirty="0" err="1"/>
              <a:t>myGWAS</a:t>
            </a:r>
            <a:r>
              <a:rPr lang="en-US" dirty="0"/>
              <a:t>=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myGM,t</a:t>
            </a:r>
            <a:r>
              <a:rPr lang="en-US" dirty="0"/>
              <a:t>(p),NA)</a:t>
            </a:r>
          </a:p>
          <a:p>
            <a:r>
              <a:rPr lang="en-US" dirty="0" err="1"/>
              <a:t>myStat</a:t>
            </a:r>
            <a:r>
              <a:rPr lang="en-US" dirty="0"/>
              <a:t>=</a:t>
            </a:r>
            <a:r>
              <a:rPr lang="en-US" dirty="0" err="1"/>
              <a:t>GAPIT.FDR.TypeI</a:t>
            </a:r>
            <a:r>
              <a:rPr lang="en-US" dirty="0"/>
              <a:t>(WS=c(1e0,1e3,1e4,1e5), GM=</a:t>
            </a:r>
            <a:r>
              <a:rPr lang="en-US" dirty="0" err="1"/>
              <a:t>myGM,seqQTN</a:t>
            </a:r>
            <a:r>
              <a:rPr lang="en-US" dirty="0"/>
              <a:t>=</a:t>
            </a:r>
            <a:r>
              <a:rPr lang="en-US" dirty="0" err="1"/>
              <a:t>mySim$QTN.position,GWAS</a:t>
            </a:r>
            <a:r>
              <a:rPr lang="en-US" dirty="0"/>
              <a:t>=</a:t>
            </a:r>
            <a:r>
              <a:rPr lang="en-US" dirty="0" err="1"/>
              <a:t>myGWAS,maxOut</a:t>
            </a:r>
            <a:r>
              <a:rPr lang="en-US" dirty="0"/>
              <a:t>=100,MaxBP=1e10)})</a:t>
            </a:r>
          </a:p>
        </p:txBody>
      </p:sp>
    </p:spTree>
    <p:extLst>
      <p:ext uri="{BB962C8B-B14F-4D97-AF65-F5344CB8AC3E}">
        <p14:creationId xmlns:p14="http://schemas.microsoft.com/office/powerpoint/2010/main" val="17196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2783"/>
          </a:xfrm>
        </p:spPr>
        <p:txBody>
          <a:bodyPr/>
          <a:lstStyle/>
          <a:p>
            <a:r>
              <a:rPr lang="en-US" dirty="0"/>
              <a:t>Means and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396" y="2044477"/>
            <a:ext cx="4292389" cy="424731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power25=statRep25[[2]]</a:t>
            </a:r>
          </a:p>
          <a:p>
            <a:r>
              <a:rPr lang="en-US" dirty="0"/>
              <a:t>s.t1=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,length(statRep25),7)</a:t>
            </a:r>
          </a:p>
          <a:p>
            <a:r>
              <a:rPr lang="en-US" dirty="0"/>
              <a:t>t1=statRep25[s.t1]</a:t>
            </a:r>
          </a:p>
          <a:p>
            <a:r>
              <a:rPr lang="en-US" dirty="0"/>
              <a:t>t1.mean.25=Reduce ("+", t1) / length(t1)</a:t>
            </a:r>
          </a:p>
          <a:p>
            <a:endParaRPr lang="en-US" dirty="0"/>
          </a:p>
          <a:p>
            <a:r>
              <a:rPr lang="en-US" dirty="0"/>
              <a:t>power75=statRep75[[2]]</a:t>
            </a:r>
          </a:p>
          <a:p>
            <a:r>
              <a:rPr lang="en-US" dirty="0"/>
              <a:t>s.t1=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,length(statRep75),7)</a:t>
            </a:r>
          </a:p>
          <a:p>
            <a:r>
              <a:rPr lang="en-US" dirty="0"/>
              <a:t>t1=statRep75[s.t1]</a:t>
            </a:r>
          </a:p>
          <a:p>
            <a:r>
              <a:rPr lang="en-US" dirty="0"/>
              <a:t>t1.mean.75=Reduce ("+", t1) / length(t1)</a:t>
            </a:r>
          </a:p>
          <a:p>
            <a:endParaRPr lang="en-US" dirty="0"/>
          </a:p>
          <a:p>
            <a:r>
              <a:rPr lang="en-US" dirty="0"/>
              <a:t>plot(t1.mean.25[,4],power25, type="b", col="blue",</a:t>
            </a:r>
            <a:r>
              <a:rPr lang="en-US" dirty="0" err="1"/>
              <a:t>xlim</a:t>
            </a:r>
            <a:r>
              <a:rPr lang="en-US" dirty="0"/>
              <a:t>=c(0,1))</a:t>
            </a:r>
          </a:p>
          <a:p>
            <a:r>
              <a:rPr lang="en-US" dirty="0"/>
              <a:t>lines(t1.mean.75[,4], power75, type="b", col= "red")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48" y="1968185"/>
            <a:ext cx="42164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Highlight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599" cy="3611563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 charset="0"/>
              </a:rPr>
              <a:t>Simulation of phenotype from genotype</a:t>
            </a:r>
          </a:p>
          <a:p>
            <a:r>
              <a:rPr lang="en-US" dirty="0">
                <a:latin typeface="Constantia" charset="0"/>
              </a:rPr>
              <a:t>GWAS by correlation</a:t>
            </a:r>
          </a:p>
          <a:p>
            <a:r>
              <a:rPr lang="en-US" dirty="0">
                <a:latin typeface="Constantia" charset="0"/>
              </a:rPr>
              <a:t>Power</a:t>
            </a:r>
          </a:p>
          <a:p>
            <a:r>
              <a:rPr lang="en-US" dirty="0">
                <a:latin typeface="Constantia" charset="0"/>
              </a:rPr>
              <a:t>FDR</a:t>
            </a:r>
          </a:p>
          <a:p>
            <a:r>
              <a:rPr lang="en-US" dirty="0">
                <a:latin typeface="Constantia" charset="0"/>
              </a:rPr>
              <a:t>Cutoff</a:t>
            </a:r>
          </a:p>
          <a:p>
            <a:r>
              <a:rPr lang="en-US" dirty="0">
                <a:latin typeface="Constantia" charset="0"/>
              </a:rPr>
              <a:t>Null distribution of p values</a:t>
            </a:r>
          </a:p>
          <a:p>
            <a:r>
              <a:rPr lang="en-US" dirty="0">
                <a:latin typeface="Constantia" charset="0"/>
              </a:rPr>
              <a:t>Resolution</a:t>
            </a:r>
          </a:p>
          <a:p>
            <a:r>
              <a:rPr lang="en-US" dirty="0">
                <a:latin typeface="Constantia" charset="0"/>
              </a:rPr>
              <a:t>QTN bins and non-QTN bins</a:t>
            </a:r>
          </a:p>
          <a:p>
            <a:endParaRPr lang="en-US" dirty="0">
              <a:latin typeface="Constantia" charset="0"/>
            </a:endParaRP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599" cy="3611563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 charset="0"/>
              </a:rPr>
              <a:t>Simulation of phenotype from genotype</a:t>
            </a:r>
          </a:p>
          <a:p>
            <a:r>
              <a:rPr lang="en-US" dirty="0">
                <a:latin typeface="Constantia" charset="0"/>
              </a:rPr>
              <a:t>GWAS by correlation</a:t>
            </a:r>
          </a:p>
          <a:p>
            <a:r>
              <a:rPr lang="en-US" dirty="0">
                <a:latin typeface="Constantia" charset="0"/>
              </a:rPr>
              <a:t>Power</a:t>
            </a:r>
          </a:p>
          <a:p>
            <a:r>
              <a:rPr lang="en-US" dirty="0">
                <a:latin typeface="Constantia" charset="0"/>
              </a:rPr>
              <a:t>FDR</a:t>
            </a:r>
          </a:p>
          <a:p>
            <a:r>
              <a:rPr lang="en-US" dirty="0">
                <a:latin typeface="Constantia" charset="0"/>
              </a:rPr>
              <a:t>Cutoff</a:t>
            </a:r>
          </a:p>
          <a:p>
            <a:r>
              <a:rPr lang="en-US" dirty="0">
                <a:latin typeface="Constantia" charset="0"/>
              </a:rPr>
              <a:t>Null distribution of p values</a:t>
            </a:r>
          </a:p>
          <a:p>
            <a:r>
              <a:rPr lang="en-US" dirty="0">
                <a:latin typeface="Constantia" charset="0"/>
              </a:rPr>
              <a:t>Resolution</a:t>
            </a:r>
          </a:p>
          <a:p>
            <a:r>
              <a:rPr lang="en-US" dirty="0">
                <a:latin typeface="Constantia" charset="0"/>
              </a:rPr>
              <a:t>QTN bins and non-QTN bins</a:t>
            </a:r>
          </a:p>
          <a:p>
            <a:endParaRPr lang="en-US" dirty="0">
              <a:latin typeface="Constantia" charset="0"/>
            </a:endParaRP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5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479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GWAS by correlation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063428"/>
            <a:ext cx="8991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myGD</a:t>
            </a:r>
            <a:r>
              <a:rPr lang="en-US" dirty="0"/>
              <a:t>=</a:t>
            </a:r>
            <a:r>
              <a:rPr lang="en-US" dirty="0" err="1"/>
              <a:t>read.table</a:t>
            </a:r>
            <a:r>
              <a:rPr lang="en-US" dirty="0"/>
              <a:t>(file="http://</a:t>
            </a:r>
            <a:r>
              <a:rPr lang="en-US" dirty="0" err="1"/>
              <a:t>zzlab.net</a:t>
            </a:r>
            <a:r>
              <a:rPr lang="en-US" dirty="0"/>
              <a:t>/GAPIT/data/</a:t>
            </a:r>
            <a:r>
              <a:rPr lang="en-US" dirty="0" err="1"/>
              <a:t>mdp_numeric.txt",head</a:t>
            </a:r>
            <a:r>
              <a:rPr lang="en-US" dirty="0"/>
              <a:t>=T)</a:t>
            </a:r>
          </a:p>
          <a:p>
            <a:r>
              <a:rPr lang="en-US" dirty="0" err="1"/>
              <a:t>myGM</a:t>
            </a:r>
            <a:r>
              <a:rPr lang="en-US" dirty="0"/>
              <a:t>=</a:t>
            </a:r>
            <a:r>
              <a:rPr lang="en-US" dirty="0" err="1"/>
              <a:t>read.table</a:t>
            </a:r>
            <a:r>
              <a:rPr lang="en-US" dirty="0"/>
              <a:t>(file="http://</a:t>
            </a:r>
            <a:r>
              <a:rPr lang="en-US" dirty="0" err="1"/>
              <a:t>zzlab.net</a:t>
            </a:r>
            <a:r>
              <a:rPr lang="en-US" dirty="0"/>
              <a:t>/GAPIT/data/</a:t>
            </a:r>
            <a:r>
              <a:rPr lang="en-US" dirty="0" err="1"/>
              <a:t>mdp_SNP_information.txt",head</a:t>
            </a:r>
            <a:r>
              <a:rPr lang="en-US" dirty="0"/>
              <a:t>=T)</a:t>
            </a:r>
          </a:p>
          <a:p>
            <a:r>
              <a:rPr lang="en-US" dirty="0" err="1"/>
              <a:t>setwd</a:t>
            </a:r>
            <a:r>
              <a:rPr lang="en-US" dirty="0"/>
              <a:t>("~/Dropbox/Current/</a:t>
            </a:r>
            <a:r>
              <a:rPr lang="en-US" dirty="0" err="1"/>
              <a:t>ZZLab</a:t>
            </a:r>
            <a:r>
              <a:rPr lang="en-US" dirty="0"/>
              <a:t>/</a:t>
            </a:r>
            <a:r>
              <a:rPr lang="en-US" dirty="0" err="1"/>
              <a:t>WSUCourse</a:t>
            </a:r>
            <a:r>
              <a:rPr lang="en-US" dirty="0"/>
              <a:t>/CROPS545/Demo")</a:t>
            </a:r>
          </a:p>
          <a:p>
            <a:r>
              <a:rPr lang="en-US" dirty="0"/>
              <a:t>source("G2P.R")</a:t>
            </a:r>
          </a:p>
          <a:p>
            <a:r>
              <a:rPr lang="en-US" dirty="0"/>
              <a:t>source("</a:t>
            </a:r>
            <a:r>
              <a:rPr lang="en-US" dirty="0" err="1"/>
              <a:t>GWASbyCor.R</a:t>
            </a:r>
            <a:r>
              <a:rPr lang="en-US" dirty="0"/>
              <a:t>")</a:t>
            </a:r>
          </a:p>
          <a:p>
            <a:r>
              <a:rPr lang="en-US" dirty="0"/>
              <a:t>X=</a:t>
            </a:r>
            <a:r>
              <a:rPr lang="en-US" dirty="0" err="1"/>
              <a:t>myGD</a:t>
            </a:r>
            <a:r>
              <a:rPr lang="en-US" dirty="0"/>
              <a:t>[,-1]</a:t>
            </a:r>
          </a:p>
          <a:p>
            <a:r>
              <a:rPr lang="nl-NL" dirty="0" err="1"/>
              <a:t>set.seed</a:t>
            </a:r>
            <a:r>
              <a:rPr lang="nl-NL" dirty="0"/>
              <a:t>(99164)</a:t>
            </a:r>
            <a:endParaRPr lang="en-US" dirty="0"/>
          </a:p>
          <a:p>
            <a:r>
              <a:rPr lang="en-US" dirty="0" err="1"/>
              <a:t>mySim</a:t>
            </a:r>
            <a:r>
              <a:rPr lang="en-US" dirty="0"/>
              <a:t>=G2P(X= </a:t>
            </a:r>
            <a:r>
              <a:rPr lang="en-US" dirty="0" err="1"/>
              <a:t>myGD</a:t>
            </a:r>
            <a:r>
              <a:rPr lang="en-US" dirty="0"/>
              <a:t>[,-1],h2=.75,alpha=1,NQTN=10,distribution="norm")</a:t>
            </a:r>
          </a:p>
          <a:p>
            <a:r>
              <a:rPr lang="en-US" dirty="0"/>
              <a:t>p= </a:t>
            </a:r>
            <a:r>
              <a:rPr lang="en-US" dirty="0" err="1"/>
              <a:t>GWASbyCor</a:t>
            </a:r>
            <a:r>
              <a:rPr lang="en-US" dirty="0"/>
              <a:t>(X=</a:t>
            </a:r>
            <a:r>
              <a:rPr lang="en-US" dirty="0" err="1"/>
              <a:t>X,y</a:t>
            </a:r>
            <a:r>
              <a:rPr lang="en-US" dirty="0"/>
              <a:t>=</a:t>
            </a:r>
            <a:r>
              <a:rPr lang="en-US" dirty="0" err="1"/>
              <a:t>mySim$y</a:t>
            </a:r>
            <a:r>
              <a:rPr lang="en-US" dirty="0"/>
              <a:t>)</a:t>
            </a:r>
          </a:p>
          <a:p>
            <a:r>
              <a:rPr lang="en-US" dirty="0" err="1"/>
              <a:t>color.vector</a:t>
            </a:r>
            <a:r>
              <a:rPr lang="en-US" dirty="0"/>
              <a:t> &lt;- rep(c("deepskyblue","orange","forestgreen","indianred3"),10)</a:t>
            </a:r>
          </a:p>
          <a:p>
            <a:r>
              <a:rPr lang="en-US" dirty="0"/>
              <a:t>m=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myGM</a:t>
            </a:r>
            <a:r>
              <a:rPr lang="en-US" dirty="0"/>
              <a:t>)</a:t>
            </a:r>
          </a:p>
          <a:p>
            <a:r>
              <a:rPr lang="en-US" dirty="0"/>
              <a:t>plot(t(-log10(p))~</a:t>
            </a:r>
            <a:r>
              <a:rPr lang="en-US" dirty="0" err="1"/>
              <a:t>seq</a:t>
            </a:r>
            <a:r>
              <a:rPr lang="en-US" dirty="0"/>
              <a:t>(1:m),col=</a:t>
            </a:r>
            <a:r>
              <a:rPr lang="en-US" dirty="0" err="1"/>
              <a:t>color.vector</a:t>
            </a:r>
            <a:r>
              <a:rPr lang="en-US" dirty="0"/>
              <a:t>[</a:t>
            </a:r>
            <a:r>
              <a:rPr lang="en-US" dirty="0" err="1"/>
              <a:t>myGM</a:t>
            </a:r>
            <a:r>
              <a:rPr lang="en-US" dirty="0"/>
              <a:t>[,2]])</a:t>
            </a:r>
          </a:p>
          <a:p>
            <a:r>
              <a:rPr lang="en-US" dirty="0" err="1"/>
              <a:t>abline</a:t>
            </a:r>
            <a:r>
              <a:rPr lang="en-US" dirty="0"/>
              <a:t>(v=</a:t>
            </a:r>
            <a:r>
              <a:rPr lang="en-US" dirty="0" err="1"/>
              <a:t>mySim$QTN.position</a:t>
            </a:r>
            <a:r>
              <a:rPr lang="en-US" dirty="0"/>
              <a:t>, </a:t>
            </a:r>
            <a:r>
              <a:rPr lang="en-US" dirty="0" err="1"/>
              <a:t>lty</a:t>
            </a:r>
            <a:r>
              <a:rPr lang="en-US" dirty="0"/>
              <a:t> = 2, </a:t>
            </a:r>
            <a:r>
              <a:rPr lang="en-US" dirty="0" err="1"/>
              <a:t>lwd</a:t>
            </a:r>
            <a:r>
              <a:rPr lang="en-US" dirty="0"/>
              <a:t>=2, col = "black")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948" b="16901"/>
          <a:stretch/>
        </p:blipFill>
        <p:spPr>
          <a:xfrm>
            <a:off x="0" y="4895384"/>
            <a:ext cx="9144000" cy="19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4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10Kb is really good, 100Kb is OK</a:t>
            </a:r>
          </a:p>
          <a:p>
            <a:r>
              <a:rPr lang="en-US" dirty="0"/>
              <a:t>Bins with QTNs for power</a:t>
            </a:r>
          </a:p>
          <a:p>
            <a:r>
              <a:rPr lang="en-US" dirty="0"/>
              <a:t>Bins without QTNs for type I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and bin approach</a:t>
            </a:r>
          </a:p>
        </p:txBody>
      </p:sp>
    </p:spTree>
    <p:extLst>
      <p:ext uri="{BB962C8B-B14F-4D97-AF65-F5344CB8AC3E}">
        <p14:creationId xmlns:p14="http://schemas.microsoft.com/office/powerpoint/2010/main" val="235612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 (e.g. 100Kb)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400" y="1951173"/>
            <a:ext cx="840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bigNum</a:t>
            </a:r>
            <a:r>
              <a:rPr lang="en-US" dirty="0"/>
              <a:t>=1e9</a:t>
            </a:r>
          </a:p>
          <a:p>
            <a:r>
              <a:rPr lang="en-US" dirty="0"/>
              <a:t>resolution=100000</a:t>
            </a:r>
          </a:p>
          <a:p>
            <a:r>
              <a:rPr lang="en-US" dirty="0"/>
              <a:t>bin=round((</a:t>
            </a:r>
            <a:r>
              <a:rPr lang="en-US" dirty="0" err="1"/>
              <a:t>myGM</a:t>
            </a:r>
            <a:r>
              <a:rPr lang="en-US" dirty="0"/>
              <a:t>[,2]*</a:t>
            </a:r>
            <a:r>
              <a:rPr lang="en-US" dirty="0" err="1"/>
              <a:t>bigNum+myGM</a:t>
            </a:r>
            <a:r>
              <a:rPr lang="en-US" dirty="0"/>
              <a:t>[,3])/resolution)</a:t>
            </a:r>
          </a:p>
          <a:p>
            <a:r>
              <a:rPr lang="en-US" dirty="0"/>
              <a:t>result=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myGM,t</a:t>
            </a:r>
            <a:r>
              <a:rPr lang="en-US" dirty="0"/>
              <a:t>(p),bin)</a:t>
            </a:r>
          </a:p>
          <a:p>
            <a:r>
              <a:rPr lang="en-US" dirty="0"/>
              <a:t>head(result)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834037"/>
            <a:ext cx="5524500" cy="1676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953000" y="5224687"/>
            <a:ext cx="1384300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27389"/>
            <a:ext cx="9144000" cy="46166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Minimum p value within bin</a:t>
            </a:r>
          </a:p>
        </p:txBody>
      </p:sp>
    </p:spTree>
    <p:extLst>
      <p:ext uri="{BB962C8B-B14F-4D97-AF65-F5344CB8AC3E}">
        <p14:creationId xmlns:p14="http://schemas.microsoft.com/office/powerpoint/2010/main" val="40771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 of QTNs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400" y="2397036"/>
            <a:ext cx="840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QTN.bin</a:t>
            </a:r>
            <a:r>
              <a:rPr lang="en-US" dirty="0"/>
              <a:t>=result[</a:t>
            </a:r>
            <a:r>
              <a:rPr lang="en-US" dirty="0" err="1"/>
              <a:t>mySim$QTN.position</a:t>
            </a:r>
            <a:r>
              <a:rPr lang="en-US" dirty="0"/>
              <a:t>,]</a:t>
            </a:r>
          </a:p>
          <a:p>
            <a:r>
              <a:rPr lang="en-US" dirty="0" err="1"/>
              <a:t>QTN.bin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3911600"/>
            <a:ext cx="7150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bins of QTNs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400" y="2397036"/>
            <a:ext cx="840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index.qtn.p</a:t>
            </a:r>
            <a:r>
              <a:rPr lang="en-US" dirty="0"/>
              <a:t>=order(</a:t>
            </a:r>
            <a:r>
              <a:rPr lang="en-US" dirty="0" err="1"/>
              <a:t>QTN.bin</a:t>
            </a:r>
            <a:r>
              <a:rPr lang="en-US" dirty="0"/>
              <a:t>[,4])</a:t>
            </a:r>
          </a:p>
          <a:p>
            <a:r>
              <a:rPr lang="en-US" dirty="0" err="1"/>
              <a:t>QTN.bin</a:t>
            </a:r>
            <a:r>
              <a:rPr lang="en-US" dirty="0"/>
              <a:t>[</a:t>
            </a:r>
            <a:r>
              <a:rPr lang="en-US" dirty="0" err="1"/>
              <a:t>index.qtn.p</a:t>
            </a:r>
            <a:r>
              <a:rPr lang="en-US" dirty="0"/>
              <a:t>,]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75707"/>
            <a:ext cx="7162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 and type I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300" y="2162768"/>
            <a:ext cx="840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 number of bins: </a:t>
            </a:r>
            <a:r>
              <a:rPr lang="en-US" dirty="0">
                <a:solidFill>
                  <a:srgbClr val="FF0000"/>
                </a:solidFill>
              </a:rPr>
              <a:t>3054</a:t>
            </a:r>
            <a:r>
              <a:rPr lang="en-US" dirty="0"/>
              <a:t> (size of 100kb)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2274"/>
              </p:ext>
            </p:extLst>
          </p:nvPr>
        </p:nvGraphicFramePr>
        <p:xfrm>
          <a:off x="279395" y="2776220"/>
          <a:ext cx="3692238" cy="2882900"/>
        </p:xfrm>
        <a:graphic>
          <a:graphicData uri="http://schemas.openxmlformats.org/drawingml/2006/table">
            <a:tbl>
              <a:tblPr/>
              <a:tblGrid>
                <a:gridCol w="1230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t(p)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4.44E-16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12235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1.00E-10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60985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1.38E-10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7.02E-08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31482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2.05E-05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101348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9.58E-02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31573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1.88E-01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42222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2.94E-01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10502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4.98E-01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9.91E-01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33125" y="5750700"/>
            <a:ext cx="2777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FF0000"/>
                </a:solidFill>
                <a:latin typeface="Calibri" charset="0"/>
              </a:rPr>
              <a:t>0.285714286=2/(2+5)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57651"/>
              </p:ext>
            </p:extLst>
          </p:nvPr>
        </p:nvGraphicFramePr>
        <p:xfrm>
          <a:off x="5202379" y="2776220"/>
          <a:ext cx="1230746" cy="2882900"/>
        </p:xfrm>
        <a:graphic>
          <a:graphicData uri="http://schemas.openxmlformats.org/drawingml/2006/table">
            <a:tbl>
              <a:tblPr/>
              <a:tblGrid>
                <a:gridCol w="1230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#False bins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68014"/>
              </p:ext>
            </p:extLst>
          </p:nvPr>
        </p:nvGraphicFramePr>
        <p:xfrm>
          <a:off x="3901905" y="2776220"/>
          <a:ext cx="1230746" cy="2882900"/>
        </p:xfrm>
        <a:graphic>
          <a:graphicData uri="http://schemas.openxmlformats.org/drawingml/2006/table">
            <a:tbl>
              <a:tblPr/>
              <a:tblGrid>
                <a:gridCol w="1230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Power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99348"/>
              </p:ext>
            </p:extLst>
          </p:nvPr>
        </p:nvGraphicFramePr>
        <p:xfrm>
          <a:off x="6502853" y="2776220"/>
          <a:ext cx="1230746" cy="2882900"/>
        </p:xfrm>
        <a:graphic>
          <a:graphicData uri="http://schemas.openxmlformats.org/drawingml/2006/table">
            <a:tbl>
              <a:tblPr/>
              <a:tblGrid>
                <a:gridCol w="1230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FDR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0.285714286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0.985781991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0.988617886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0.989873418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0.991089109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0.992565056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64527"/>
              </p:ext>
            </p:extLst>
          </p:nvPr>
        </p:nvGraphicFramePr>
        <p:xfrm>
          <a:off x="7803327" y="2776220"/>
          <a:ext cx="1230746" cy="2882900"/>
        </p:xfrm>
        <a:graphic>
          <a:graphicData uri="http://schemas.openxmlformats.org/drawingml/2006/table">
            <a:tbl>
              <a:tblPr/>
              <a:tblGrid>
                <a:gridCol w="1230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TypeI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Error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0.000654879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0.1362148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0.19908317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0.256057629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0.327766863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0.437131631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163802" y="6211612"/>
            <a:ext cx="2777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>
                <a:solidFill>
                  <a:srgbClr val="FF0000"/>
                </a:solidFill>
                <a:latin typeface="Calibri" charset="0"/>
              </a:rPr>
              <a:t>0.000654879=2/</a:t>
            </a:r>
            <a:r>
              <a:rPr lang="en-US" dirty="0">
                <a:solidFill>
                  <a:srgbClr val="FF0000"/>
                </a:solidFill>
              </a:rPr>
              <a:t>3054</a:t>
            </a:r>
          </a:p>
        </p:txBody>
      </p:sp>
    </p:spTree>
    <p:extLst>
      <p:ext uri="{BB962C8B-B14F-4D97-AF65-F5344CB8AC3E}">
        <p14:creationId xmlns:p14="http://schemas.microsoft.com/office/powerpoint/2010/main" val="4736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3301</TotalTime>
  <Words>1414</Words>
  <Application>Microsoft Macintosh PowerPoint</Application>
  <PresentationFormat>On-screen Show (4:3)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Candara</vt:lpstr>
      <vt:lpstr>Constantia</vt:lpstr>
      <vt:lpstr>Symbol</vt:lpstr>
      <vt:lpstr>Waveform</vt:lpstr>
      <vt:lpstr>Statistical Genomics</vt:lpstr>
      <vt:lpstr>Guest lectures</vt:lpstr>
      <vt:lpstr>Outline</vt:lpstr>
      <vt:lpstr>GWAS by correlation</vt:lpstr>
      <vt:lpstr>Resolution and bin approach</vt:lpstr>
      <vt:lpstr>Bins (e.g. 100Kb)</vt:lpstr>
      <vt:lpstr>Bins of QTNs</vt:lpstr>
      <vt:lpstr>Sorted bins of QTNs</vt:lpstr>
      <vt:lpstr>FDR and type I error</vt:lpstr>
      <vt:lpstr>ROC curve</vt:lpstr>
      <vt:lpstr>GAPIT.FDR.TypeI Function</vt:lpstr>
      <vt:lpstr>Return</vt:lpstr>
      <vt:lpstr>Area Under Curve (AUC)</vt:lpstr>
      <vt:lpstr>Replicates</vt:lpstr>
      <vt:lpstr>str(statRep)</vt:lpstr>
      <vt:lpstr>Means over replicates</vt:lpstr>
      <vt:lpstr>Plots of power vs. FDR</vt:lpstr>
      <vt:lpstr>Plots of AUC</vt:lpstr>
      <vt:lpstr>ROC with different heritability</vt:lpstr>
      <vt:lpstr>Simulation and GWAS</vt:lpstr>
      <vt:lpstr>Means and plot</vt:lpstr>
      <vt:lpstr>Highlight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292</cp:revision>
  <cp:lastPrinted>2015-09-01T19:21:20Z</cp:lastPrinted>
  <dcterms:created xsi:type="dcterms:W3CDTF">2013-08-24T13:03:35Z</dcterms:created>
  <dcterms:modified xsi:type="dcterms:W3CDTF">2018-02-09T19:28:36Z</dcterms:modified>
</cp:coreProperties>
</file>