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sldIdLst>
    <p:sldId id="384" r:id="rId2"/>
    <p:sldId id="424" r:id="rId3"/>
    <p:sldId id="385" r:id="rId4"/>
    <p:sldId id="386" r:id="rId5"/>
    <p:sldId id="396" r:id="rId6"/>
    <p:sldId id="397" r:id="rId7"/>
    <p:sldId id="395" r:id="rId8"/>
    <p:sldId id="398" r:id="rId9"/>
    <p:sldId id="364" r:id="rId10"/>
    <p:sldId id="413" r:id="rId11"/>
    <p:sldId id="400" r:id="rId12"/>
    <p:sldId id="411" r:id="rId13"/>
    <p:sldId id="412" r:id="rId14"/>
    <p:sldId id="414" r:id="rId15"/>
    <p:sldId id="422" r:id="rId16"/>
    <p:sldId id="415" r:id="rId17"/>
    <p:sldId id="416" r:id="rId18"/>
    <p:sldId id="417" r:id="rId19"/>
    <p:sldId id="418" r:id="rId20"/>
    <p:sldId id="419" r:id="rId21"/>
    <p:sldId id="420" r:id="rId22"/>
    <p:sldId id="40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6"/>
    <p:restoredTop sz="96405"/>
  </p:normalViewPr>
  <p:slideViewPr>
    <p:cSldViewPr snapToGrid="0" snapToObjects="1">
      <p:cViewPr varScale="1">
        <p:scale>
          <a:sx n="126" d="100"/>
          <a:sy n="126" d="100"/>
        </p:scale>
        <p:origin x="219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4908-2A04-9943-9FD7-65929F5D9E3B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A5107-B47F-A942-A7B4-FB0CAFAD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5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A5107-B47F-A942-A7B4-FB0CAFAD15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4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44" y="2791299"/>
            <a:ext cx="8857883" cy="1072859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bg2">
                    <a:lumMod val="75000"/>
                  </a:schemeClr>
                </a:solidFill>
              </a:rPr>
              <a:t>Statistical Genomics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pic>
        <p:nvPicPr>
          <p:cNvPr id="4" name="Picture 7" descr="Washington_State_Couga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886" y="5316238"/>
            <a:ext cx="14335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12699" y="4249255"/>
            <a:ext cx="6400800" cy="1066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Zhiwu Zhang</a:t>
            </a:r>
          </a:p>
          <a:p>
            <a:pPr marL="0" indent="0" algn="ctr">
              <a:buNone/>
            </a:pPr>
            <a:r>
              <a:rPr lang="en-US" sz="2800" dirty="0"/>
              <a:t>Washington State University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894721" y="3597458"/>
            <a:ext cx="748727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Lecture 13: GLM</a:t>
            </a:r>
          </a:p>
        </p:txBody>
      </p:sp>
    </p:spTree>
    <p:extLst>
      <p:ext uri="{BB962C8B-B14F-4D97-AF65-F5344CB8AC3E}">
        <p14:creationId xmlns:p14="http://schemas.microsoft.com/office/powerpoint/2010/main" val="56500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the ten individuals</a:t>
            </a:r>
          </a:p>
        </p:txBody>
      </p:sp>
      <p:sp>
        <p:nvSpPr>
          <p:cNvPr id="4" name="Rectangle 3"/>
          <p:cNvSpPr/>
          <p:nvPr/>
        </p:nvSpPr>
        <p:spPr>
          <a:xfrm>
            <a:off x="995765" y="1307957"/>
            <a:ext cx="7556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err="1">
                <a:latin typeface="Candara" charset="0"/>
              </a:rPr>
              <a:t>cbind</a:t>
            </a:r>
            <a:r>
              <a:rPr lang="pt-BR" sz="2400" dirty="0">
                <a:latin typeface="Candara" charset="0"/>
              </a:rPr>
              <a:t>(</a:t>
            </a:r>
            <a:r>
              <a:rPr lang="pt-BR" sz="2400" dirty="0" err="1">
                <a:latin typeface="Candara" charset="0"/>
              </a:rPr>
              <a:t>mySim$y</a:t>
            </a:r>
            <a:r>
              <a:rPr lang="pt-BR" sz="2400" dirty="0">
                <a:latin typeface="Candara" charset="0"/>
              </a:rPr>
              <a:t>[</a:t>
            </a:r>
            <a:r>
              <a:rPr lang="pt-BR" sz="2400" dirty="0" err="1">
                <a:latin typeface="Candara" charset="0"/>
              </a:rPr>
              <a:t>s</a:t>
            </a:r>
            <a:r>
              <a:rPr lang="pt-BR" sz="2400" dirty="0">
                <a:latin typeface="Candara" charset="0"/>
              </a:rPr>
              <a:t>],1, </a:t>
            </a:r>
            <a:r>
              <a:rPr lang="pt-BR" sz="2400" dirty="0" err="1">
                <a:latin typeface="Candara" charset="0"/>
              </a:rPr>
              <a:t>PCA$x</a:t>
            </a:r>
            <a:r>
              <a:rPr lang="pt-BR" sz="2400" dirty="0">
                <a:latin typeface="Candara" charset="0"/>
              </a:rPr>
              <a:t>[s,2],</a:t>
            </a:r>
            <a:r>
              <a:rPr lang="pt-BR" sz="2400" dirty="0" err="1">
                <a:latin typeface="Candara" charset="0"/>
              </a:rPr>
              <a:t>Xtop</a:t>
            </a:r>
            <a:r>
              <a:rPr lang="pt-BR" sz="2400" dirty="0">
                <a:latin typeface="Candara" charset="0"/>
              </a:rPr>
              <a:t>[</a:t>
            </a:r>
            <a:r>
              <a:rPr lang="pt-BR" sz="2400" dirty="0" err="1">
                <a:latin typeface="Candara" charset="0"/>
              </a:rPr>
              <a:t>s</a:t>
            </a:r>
            <a:r>
              <a:rPr lang="pt-BR" sz="2400" dirty="0">
                <a:latin typeface="Candara" charset="0"/>
              </a:rPr>
              <a:t>])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454" y="2806195"/>
            <a:ext cx="4572000" cy="31640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96635" y="6017344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err="1">
                <a:latin typeface="Candara" charset="0"/>
              </a:rPr>
              <a:t>y</a:t>
            </a:r>
            <a:endParaRPr lang="pt-BR" sz="2400" dirty="0">
              <a:latin typeface="Candar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96353" y="6017343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647732" y="6017343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x1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5526" y="6017342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x2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1018" y="1957075"/>
            <a:ext cx="2092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400" dirty="0" err="1">
                <a:latin typeface="Candara" charset="0"/>
              </a:rPr>
              <a:t>observation</a:t>
            </a:r>
            <a:endParaRPr lang="pt-BR" sz="2400" dirty="0">
              <a:latin typeface="Candar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23289" y="1957075"/>
            <a:ext cx="1013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>
                <a:latin typeface="Candara" charset="0"/>
              </a:rPr>
              <a:t>mean</a:t>
            </a:r>
            <a:endParaRPr lang="pt-BR" sz="2400" dirty="0">
              <a:latin typeface="Candar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97255" y="1927082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PC2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20893" y="1927081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SNP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73992" y="6017345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[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30108" y="6017344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5244" y="6017341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=</a:t>
            </a:r>
            <a:r>
              <a:rPr lang="pt-BR" sz="2400" dirty="0" err="1">
                <a:latin typeface="Candara" charset="0"/>
              </a:rPr>
              <a:t>X</a:t>
            </a:r>
            <a:endParaRPr lang="pt-BR" sz="2400" dirty="0">
              <a:latin typeface="Candara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23289" y="2391860"/>
            <a:ext cx="1013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b0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97255" y="2361867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b1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20893" y="2361866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b2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7307" y="2341417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[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55415" y="2341416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]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750551" y="2341413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=</a:t>
            </a:r>
            <a:r>
              <a:rPr lang="pt-BR" sz="2400" dirty="0" err="1">
                <a:latin typeface="Candara" charset="0"/>
              </a:rPr>
              <a:t>b</a:t>
            </a:r>
            <a:endParaRPr lang="pt-BR" sz="2400" dirty="0">
              <a:latin typeface="Candara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95382" y="6414537"/>
            <a:ext cx="3895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err="1">
                <a:latin typeface="Candara" charset="0"/>
              </a:rPr>
              <a:t>y</a:t>
            </a:r>
            <a:r>
              <a:rPr lang="pt-BR" sz="2400" dirty="0">
                <a:latin typeface="Candara" charset="0"/>
              </a:rPr>
              <a:t> = </a:t>
            </a:r>
            <a:r>
              <a:rPr lang="pt-BR" sz="2400" dirty="0" err="1">
                <a:latin typeface="Candara" charset="0"/>
              </a:rPr>
              <a:t>Xb</a:t>
            </a:r>
            <a:r>
              <a:rPr lang="pt-BR" sz="2400" dirty="0">
                <a:latin typeface="Candara" charset="0"/>
              </a:rPr>
              <a:t> +e </a:t>
            </a:r>
          </a:p>
        </p:txBody>
      </p:sp>
    </p:spTree>
    <p:extLst>
      <p:ext uri="{BB962C8B-B14F-4D97-AF65-F5344CB8AC3E}">
        <p14:creationId xmlns:p14="http://schemas.microsoft.com/office/powerpoint/2010/main" val="13688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/>
      <p:bldP spid="15" grpId="0"/>
      <p:bldP spid="16" grpId="0"/>
      <p:bldP spid="19" grpId="0"/>
      <p:bldP spid="20" grpId="0"/>
      <p:bldP spid="21" grpId="0"/>
      <p:bldP spid="22" grpId="0"/>
      <p:bldP spid="23" grpId="0"/>
      <p:bldP spid="24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007028"/>
            <a:ext cx="84320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y=b</a:t>
            </a:r>
            <a:r>
              <a:rPr lang="en-US" sz="4000" baseline="-25000" dirty="0"/>
              <a:t>0</a:t>
            </a:r>
            <a:r>
              <a:rPr lang="en-US" sz="4000" dirty="0"/>
              <a:t> + x</a:t>
            </a:r>
            <a:r>
              <a:rPr lang="en-US" sz="4000" baseline="-25000" dirty="0"/>
              <a:t>1</a:t>
            </a:r>
            <a:r>
              <a:rPr lang="en-US" sz="4000" dirty="0"/>
              <a:t>b</a:t>
            </a:r>
            <a:r>
              <a:rPr lang="en-US" sz="4000" baseline="-25000" dirty="0"/>
              <a:t>1</a:t>
            </a:r>
            <a:r>
              <a:rPr lang="en-US" sz="4000" dirty="0"/>
              <a:t> + x</a:t>
            </a:r>
            <a:r>
              <a:rPr lang="en-US" sz="4000" baseline="-25000" dirty="0"/>
              <a:t>2</a:t>
            </a:r>
            <a:r>
              <a:rPr lang="en-US" sz="4000" dirty="0"/>
              <a:t>b</a:t>
            </a:r>
            <a:r>
              <a:rPr lang="en-US" sz="4000" baseline="-25000" dirty="0"/>
              <a:t>2</a:t>
            </a:r>
            <a:r>
              <a:rPr lang="en-US" sz="4000" dirty="0"/>
              <a:t> + … + </a:t>
            </a:r>
            <a:r>
              <a:rPr lang="en-US" sz="4000" dirty="0" err="1"/>
              <a:t>x</a:t>
            </a:r>
            <a:r>
              <a:rPr lang="en-US" sz="4000" baseline="-25000" dirty="0" err="1"/>
              <a:t>p</a:t>
            </a:r>
            <a:r>
              <a:rPr lang="en-US" sz="4000" dirty="0" err="1"/>
              <a:t>b</a:t>
            </a:r>
            <a:r>
              <a:rPr lang="en-US" sz="4000" baseline="-25000" dirty="0" err="1"/>
              <a:t>p</a:t>
            </a:r>
            <a:r>
              <a:rPr lang="en-US" sz="4000" dirty="0"/>
              <a:t> + e</a:t>
            </a:r>
          </a:p>
          <a:p>
            <a:r>
              <a:rPr lang="en-US" sz="4000" dirty="0"/>
              <a:t>y: observation, dependent variable</a:t>
            </a:r>
          </a:p>
          <a:p>
            <a:r>
              <a:rPr lang="en-US" sz="4000" dirty="0"/>
              <a:t>x: </a:t>
            </a:r>
            <a:r>
              <a:rPr lang="en-US" sz="4000" dirty="0" err="1"/>
              <a:t>Explainary</a:t>
            </a:r>
            <a:r>
              <a:rPr lang="en-US" sz="4000" dirty="0"/>
              <a:t>/independent variables</a:t>
            </a:r>
          </a:p>
          <a:p>
            <a:r>
              <a:rPr lang="en-US" sz="4000" dirty="0"/>
              <a:t>e: Residuals/errors</a:t>
            </a:r>
          </a:p>
          <a:p>
            <a:r>
              <a:rPr lang="en-US" sz="4000" dirty="0">
                <a:sym typeface="Symbol" charset="2"/>
              </a:rPr>
              <a:t>	=</a:t>
            </a:r>
            <a:r>
              <a:rPr lang="en-US" sz="4000" dirty="0"/>
              <a:t>e</a:t>
            </a:r>
            <a:r>
              <a:rPr lang="en-US" sz="4000" baseline="-25000" dirty="0"/>
              <a:t>1</a:t>
            </a:r>
            <a:r>
              <a:rPr lang="en-US" sz="4000" baseline="30000" dirty="0"/>
              <a:t>2</a:t>
            </a:r>
            <a:r>
              <a:rPr lang="en-US" sz="4000" dirty="0"/>
              <a:t> + e</a:t>
            </a:r>
            <a:r>
              <a:rPr lang="en-US" sz="4000" baseline="-25000" dirty="0"/>
              <a:t>2</a:t>
            </a:r>
            <a:r>
              <a:rPr lang="en-US" sz="4000" baseline="30000" dirty="0"/>
              <a:t>2</a:t>
            </a:r>
            <a:r>
              <a:rPr lang="en-US" sz="4000" dirty="0"/>
              <a:t> + … + e</a:t>
            </a:r>
            <a:r>
              <a:rPr lang="en-US" sz="4000" baseline="-25000" dirty="0"/>
              <a:t>n</a:t>
            </a:r>
            <a:r>
              <a:rPr lang="en-US" sz="4000" baseline="30000" dirty="0"/>
              <a:t>2</a:t>
            </a:r>
            <a:endParaRPr lang="en-US" sz="4000" dirty="0"/>
          </a:p>
          <a:p>
            <a:r>
              <a:rPr lang="en-US" sz="4000" dirty="0">
                <a:sym typeface="Symbol" charset="2"/>
              </a:rPr>
              <a:t>	=</a:t>
            </a:r>
            <a:r>
              <a:rPr lang="en-US" sz="4000" dirty="0" err="1"/>
              <a:t>e'e</a:t>
            </a:r>
            <a:endParaRPr lang="en-US" sz="4000" dirty="0"/>
          </a:p>
          <a:p>
            <a:r>
              <a:rPr lang="en-US" sz="4000" dirty="0"/>
              <a:t>	=(y-</a:t>
            </a:r>
            <a:r>
              <a:rPr lang="en-US" sz="4000" dirty="0" err="1"/>
              <a:t>Xb</a:t>
            </a:r>
            <a:r>
              <a:rPr lang="en-US" sz="4000" dirty="0"/>
              <a:t>)'(y-</a:t>
            </a:r>
            <a:r>
              <a:rPr lang="en-US" sz="4000" dirty="0" err="1"/>
              <a:t>Xb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51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007028"/>
            <a:ext cx="8432038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ym typeface="Symbol" charset="2"/>
              </a:rPr>
              <a:t>	=</a:t>
            </a:r>
            <a:r>
              <a:rPr lang="en-US" sz="4000" dirty="0" err="1"/>
              <a:t>e'e</a:t>
            </a:r>
            <a:endParaRPr lang="en-US" sz="4000" dirty="0"/>
          </a:p>
          <a:p>
            <a:r>
              <a:rPr lang="en-US" sz="4000" dirty="0"/>
              <a:t>	=e</a:t>
            </a:r>
            <a:r>
              <a:rPr lang="en-US" sz="4000" baseline="30000" dirty="0"/>
              <a:t>2</a:t>
            </a:r>
            <a:r>
              <a:rPr lang="en-US" sz="4000" dirty="0"/>
              <a:t>=(y-</a:t>
            </a:r>
            <a:r>
              <a:rPr lang="en-US" sz="4000" dirty="0" err="1"/>
              <a:t>Xb</a:t>
            </a:r>
            <a:r>
              <a:rPr lang="en-US" sz="4000" dirty="0"/>
              <a:t>)</a:t>
            </a:r>
            <a:r>
              <a:rPr lang="en-US" sz="4000" baseline="30000" dirty="0"/>
              <a:t>2</a:t>
            </a:r>
          </a:p>
          <a:p>
            <a:r>
              <a:rPr lang="en-US" sz="4000" dirty="0"/>
              <a:t>∂</a:t>
            </a:r>
            <a:r>
              <a:rPr lang="en-US" sz="4000" dirty="0">
                <a:sym typeface="Symbol" charset="2"/>
              </a:rPr>
              <a:t>/</a:t>
            </a:r>
            <a:r>
              <a:rPr lang="en-US" sz="4000" dirty="0"/>
              <a:t>∂b</a:t>
            </a:r>
          </a:p>
          <a:p>
            <a:r>
              <a:rPr lang="en-US" sz="4000" dirty="0">
                <a:sym typeface="Symbol" charset="2"/>
              </a:rPr>
              <a:t>	=</a:t>
            </a:r>
            <a:r>
              <a:rPr lang="en-US" sz="4000" dirty="0"/>
              <a:t>2X'(y-</a:t>
            </a:r>
            <a:r>
              <a:rPr lang="en-US" sz="4000" dirty="0" err="1"/>
              <a:t>Xb</a:t>
            </a:r>
            <a:r>
              <a:rPr lang="en-US" sz="4000" dirty="0"/>
              <a:t>)</a:t>
            </a:r>
          </a:p>
          <a:p>
            <a:r>
              <a:rPr lang="en-US" sz="4000" dirty="0"/>
              <a:t>	=2X'y-2X'Xb=0</a:t>
            </a:r>
          </a:p>
          <a:p>
            <a:r>
              <a:rPr lang="en-US" sz="4000" dirty="0" err="1"/>
              <a:t>X'Xb</a:t>
            </a:r>
            <a:r>
              <a:rPr lang="en-US" sz="4000" dirty="0"/>
              <a:t>=</a:t>
            </a:r>
            <a:r>
              <a:rPr lang="en-US" sz="4000" dirty="0" err="1"/>
              <a:t>X'y</a:t>
            </a:r>
            <a:endParaRPr lang="en-US" sz="4000" dirty="0"/>
          </a:p>
          <a:p>
            <a:r>
              <a:rPr lang="en-US" sz="4000" i="1" dirty="0"/>
              <a:t>b</a:t>
            </a:r>
            <a:r>
              <a:rPr lang="en-US" sz="4000" dirty="0"/>
              <a:t>=[X’X]</a:t>
            </a:r>
            <a:r>
              <a:rPr lang="en-US" sz="4000" baseline="30000" dirty="0"/>
              <a:t>-1</a:t>
            </a:r>
            <a:r>
              <a:rPr lang="en-US" sz="4000" dirty="0"/>
              <a:t>[X’Y]</a:t>
            </a:r>
            <a:endParaRPr lang="en-US" sz="4000" baseline="30000" dirty="0"/>
          </a:p>
          <a:p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212088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2507173"/>
                <a:ext cx="1499000" cy="518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07173"/>
                <a:ext cx="1499000" cy="5188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7367" y="4355342"/>
                <a:ext cx="3797065" cy="560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</a:rPr>
                        <m:t>𝑉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𝑎𝑟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67" y="4355342"/>
                <a:ext cx="3797065" cy="5600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3444466"/>
                <a:ext cx="425007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</a:rPr>
                            <m:t>𝑒</m:t>
                          </m:r>
                        </m:sub>
                        <m:sup>
                          <m:r>
                            <a:rPr lang="en-US" sz="3200" i="1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latin typeface="Cambria Math" charset="0"/>
                        </a:rPr>
                        <m:t>)/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44466"/>
                <a:ext cx="4250074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4036" y="5112456"/>
                <a:ext cx="2825325" cy="1002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𝑏</m:t>
                          </m:r>
                        </m:e>
                      </m:acc>
                      <m:r>
                        <a:rPr lang="en-US" sz="3200" b="0" i="1" smtClean="0">
                          <a:latin typeface="Cambria Math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36" y="5112456"/>
                <a:ext cx="2825325" cy="10021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81251" y="5367301"/>
                <a:ext cx="18520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~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−1)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51" y="5367301"/>
                <a:ext cx="1852045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14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9817" y="28362"/>
            <a:ext cx="5060197" cy="6519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y=</a:t>
            </a:r>
            <a:r>
              <a:rPr lang="en-US" sz="2800" dirty="0" err="1"/>
              <a:t>mySim$y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X=</a:t>
            </a:r>
            <a:r>
              <a:rPr lang="pt-BR" sz="2800" dirty="0" err="1">
                <a:latin typeface="Candara" charset="0"/>
              </a:rPr>
              <a:t>cbind</a:t>
            </a:r>
            <a:r>
              <a:rPr lang="pt-BR" sz="2800" dirty="0">
                <a:latin typeface="Candara" charset="0"/>
              </a:rPr>
              <a:t>(1, </a:t>
            </a:r>
            <a:r>
              <a:rPr lang="pt-BR" sz="2800" dirty="0" err="1">
                <a:solidFill>
                  <a:srgbClr val="FF0000"/>
                </a:solidFill>
                <a:latin typeface="Candara" charset="0"/>
              </a:rPr>
              <a:t>PCA$x</a:t>
            </a:r>
            <a:r>
              <a:rPr lang="pt-BR" sz="2800" dirty="0">
                <a:solidFill>
                  <a:srgbClr val="FF0000"/>
                </a:solidFill>
                <a:latin typeface="Candara" charset="0"/>
              </a:rPr>
              <a:t>[,2],</a:t>
            </a:r>
            <a:r>
              <a:rPr lang="pt-BR" sz="2800" dirty="0" err="1">
                <a:solidFill>
                  <a:srgbClr val="FF0000"/>
                </a:solidFill>
                <a:latin typeface="Candara" charset="0"/>
              </a:rPr>
              <a:t>Xtop</a:t>
            </a:r>
            <a:r>
              <a:rPr lang="pt-BR" sz="2800" dirty="0">
                <a:latin typeface="Candara" charset="0"/>
              </a:rPr>
              <a:t>)</a:t>
            </a:r>
          </a:p>
          <a:p>
            <a:pPr marL="0" indent="0">
              <a:buNone/>
            </a:pPr>
            <a:r>
              <a:rPr lang="pt-BR" sz="2800" dirty="0">
                <a:latin typeface="Candara" charset="0"/>
              </a:rPr>
              <a:t>LHS=</a:t>
            </a:r>
            <a:r>
              <a:rPr lang="pt-BR" sz="2800" dirty="0" err="1">
                <a:latin typeface="Candara" charset="0"/>
              </a:rPr>
              <a:t>t</a:t>
            </a:r>
            <a:r>
              <a:rPr lang="pt-BR" sz="2800" dirty="0">
                <a:latin typeface="Candara" charset="0"/>
              </a:rPr>
              <a:t>(</a:t>
            </a:r>
            <a:r>
              <a:rPr lang="pt-BR" sz="2800" dirty="0" err="1">
                <a:latin typeface="Candara" charset="0"/>
              </a:rPr>
              <a:t>X</a:t>
            </a:r>
            <a:r>
              <a:rPr lang="pt-BR" sz="2800" dirty="0">
                <a:latin typeface="Candara" charset="0"/>
              </a:rPr>
              <a:t>)%*%</a:t>
            </a:r>
            <a:r>
              <a:rPr lang="pt-BR" sz="2800" dirty="0" err="1">
                <a:latin typeface="Candara" charset="0"/>
              </a:rPr>
              <a:t>X</a:t>
            </a:r>
            <a:endParaRPr lang="pt-BR" sz="2800" dirty="0">
              <a:latin typeface="Candara" charset="0"/>
            </a:endParaRPr>
          </a:p>
          <a:p>
            <a:pPr marL="0" indent="0">
              <a:buNone/>
            </a:pPr>
            <a:r>
              <a:rPr lang="pt-BR" sz="2800" dirty="0">
                <a:latin typeface="Candara" charset="0"/>
              </a:rPr>
              <a:t>C=solve(LHS)</a:t>
            </a:r>
          </a:p>
          <a:p>
            <a:pPr marL="0" indent="0">
              <a:buNone/>
            </a:pPr>
            <a:r>
              <a:rPr lang="pt-BR" sz="2800" dirty="0">
                <a:latin typeface="Candara" charset="0"/>
              </a:rPr>
              <a:t>RHS=</a:t>
            </a:r>
            <a:r>
              <a:rPr lang="pt-BR" sz="2800" dirty="0" err="1">
                <a:latin typeface="Candara" charset="0"/>
              </a:rPr>
              <a:t>t</a:t>
            </a:r>
            <a:r>
              <a:rPr lang="pt-BR" sz="2800" dirty="0">
                <a:latin typeface="Candara" charset="0"/>
              </a:rPr>
              <a:t>(</a:t>
            </a:r>
            <a:r>
              <a:rPr lang="pt-BR" sz="2800" dirty="0" err="1">
                <a:latin typeface="Candara" charset="0"/>
              </a:rPr>
              <a:t>X</a:t>
            </a:r>
            <a:r>
              <a:rPr lang="pt-BR" sz="2800" dirty="0">
                <a:latin typeface="Candara" charset="0"/>
              </a:rPr>
              <a:t>)%*%</a:t>
            </a:r>
            <a:r>
              <a:rPr lang="pt-BR" sz="2800" dirty="0" err="1">
                <a:latin typeface="Candara" charset="0"/>
              </a:rPr>
              <a:t>y</a:t>
            </a:r>
            <a:endParaRPr lang="pt-BR" sz="2800" dirty="0">
              <a:latin typeface="Candara" charset="0"/>
            </a:endParaRPr>
          </a:p>
          <a:p>
            <a:pPr marL="0" indent="0">
              <a:buNone/>
            </a:pPr>
            <a:r>
              <a:rPr lang="pt-BR" sz="2800" dirty="0" err="1">
                <a:latin typeface="Candara" charset="0"/>
              </a:rPr>
              <a:t>b</a:t>
            </a:r>
            <a:r>
              <a:rPr lang="pt-BR" sz="2800" dirty="0">
                <a:latin typeface="Candara" charset="0"/>
              </a:rPr>
              <a:t>=C%*%RHS</a:t>
            </a:r>
          </a:p>
          <a:p>
            <a:pPr marL="0" indent="0">
              <a:buNone/>
            </a:pPr>
            <a:r>
              <a:rPr lang="en-US" sz="2800" dirty="0" err="1"/>
              <a:t>yb</a:t>
            </a:r>
            <a:r>
              <a:rPr lang="en-US" sz="2800" dirty="0"/>
              <a:t>=X%*%b</a:t>
            </a:r>
          </a:p>
          <a:p>
            <a:pPr marL="0" indent="0">
              <a:buNone/>
            </a:pPr>
            <a:r>
              <a:rPr lang="en-US" sz="2800" dirty="0"/>
              <a:t>e=y-</a:t>
            </a:r>
            <a:r>
              <a:rPr lang="en-US" sz="2800" dirty="0" err="1"/>
              <a:t>yb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n=length(y)</a:t>
            </a:r>
          </a:p>
          <a:p>
            <a:pPr marL="0" indent="0">
              <a:buNone/>
            </a:pPr>
            <a:r>
              <a:rPr lang="en-US" sz="2800" dirty="0" err="1"/>
              <a:t>ve</a:t>
            </a:r>
            <a:r>
              <a:rPr lang="en-US" sz="2800" dirty="0"/>
              <a:t>=sum(e^2)/(n-1)</a:t>
            </a:r>
          </a:p>
          <a:p>
            <a:pPr marL="0" indent="0">
              <a:buNone/>
            </a:pPr>
            <a:r>
              <a:rPr lang="en-US" sz="2800" dirty="0" err="1"/>
              <a:t>vt</a:t>
            </a:r>
            <a:r>
              <a:rPr lang="en-US" sz="2800" dirty="0"/>
              <a:t>=C*</a:t>
            </a:r>
            <a:r>
              <a:rPr lang="en-US" sz="2800" dirty="0" err="1"/>
              <a:t>ve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t=b/</a:t>
            </a:r>
            <a:r>
              <a:rPr lang="en-US" sz="2800" dirty="0" err="1"/>
              <a:t>sqrt</a:t>
            </a:r>
            <a:r>
              <a:rPr lang="en-US" sz="2800" dirty="0"/>
              <a:t>(</a:t>
            </a:r>
            <a:r>
              <a:rPr lang="en-US" sz="2800" dirty="0" err="1"/>
              <a:t>diag</a:t>
            </a:r>
            <a:r>
              <a:rPr lang="en-US" sz="2800" dirty="0"/>
              <a:t>(</a:t>
            </a:r>
            <a:r>
              <a:rPr lang="en-US" sz="2800" dirty="0" err="1"/>
              <a:t>vt</a:t>
            </a:r>
            <a:r>
              <a:rPr lang="en-US" sz="2800" dirty="0"/>
              <a:t>))</a:t>
            </a:r>
          </a:p>
          <a:p>
            <a:pPr marL="0" indent="0">
              <a:buNone/>
            </a:pPr>
            <a:r>
              <a:rPr lang="fr-FR" sz="2800" dirty="0"/>
              <a:t>p=2*(1-pt(abs(</a:t>
            </a:r>
            <a:r>
              <a:rPr lang="fr-FR" sz="2800" dirty="0" err="1"/>
              <a:t>t</a:t>
            </a:r>
            <a:r>
              <a:rPr lang="fr-FR" sz="2800" dirty="0"/>
              <a:t>),n-2))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26" y="152349"/>
            <a:ext cx="3262393" cy="125272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Action in R</a:t>
            </a:r>
          </a:p>
        </p:txBody>
      </p:sp>
    </p:spTree>
    <p:extLst>
      <p:ext uri="{BB962C8B-B14F-4D97-AF65-F5344CB8AC3E}">
        <p14:creationId xmlns:p14="http://schemas.microsoft.com/office/powerpoint/2010/main" val="34304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500369" cy="1147770"/>
          </a:xfrm>
        </p:spPr>
        <p:txBody>
          <a:bodyPr>
            <a:normAutofit/>
          </a:bodyPr>
          <a:lstStyle/>
          <a:p>
            <a:r>
              <a:rPr lang="en-US" dirty="0"/>
              <a:t>Phenotypes by genotypes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2417302"/>
            <a:ext cx="6158753" cy="156966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LM=</a:t>
            </a:r>
            <a:r>
              <a:rPr lang="en-US" sz="2400" dirty="0" err="1"/>
              <a:t>cbind</a:t>
            </a:r>
            <a:r>
              <a:rPr lang="en-US" sz="2400" dirty="0"/>
              <a:t>(b, t, </a:t>
            </a:r>
            <a:r>
              <a:rPr lang="en-US" sz="2400" dirty="0" err="1"/>
              <a:t>sqrt</a:t>
            </a:r>
            <a:r>
              <a:rPr lang="en-US" sz="2400" dirty="0"/>
              <a:t>(</a:t>
            </a:r>
            <a:r>
              <a:rPr lang="en-US" sz="2400" dirty="0" err="1"/>
              <a:t>diag</a:t>
            </a:r>
            <a:r>
              <a:rPr lang="en-US" sz="2400" dirty="0"/>
              <a:t>(</a:t>
            </a:r>
            <a:r>
              <a:rPr lang="en-US" sz="2400" dirty="0" err="1"/>
              <a:t>vt</a:t>
            </a:r>
            <a:r>
              <a:rPr lang="en-US" sz="2400" dirty="0"/>
              <a:t>)), p)</a:t>
            </a:r>
          </a:p>
          <a:p>
            <a:r>
              <a:rPr lang="en-US" sz="2400" dirty="0" err="1"/>
              <a:t>rownames</a:t>
            </a:r>
            <a:r>
              <a:rPr lang="en-US" sz="2400" dirty="0"/>
              <a:t>(LM)=</a:t>
            </a:r>
            <a:r>
              <a:rPr lang="en-US" sz="2400" dirty="0" err="1"/>
              <a:t>cbind</a:t>
            </a:r>
            <a:r>
              <a:rPr lang="en-US" sz="2400" dirty="0"/>
              <a:t>("Mean", "PC2","Xtop")</a:t>
            </a:r>
          </a:p>
          <a:p>
            <a:r>
              <a:rPr lang="en-US" sz="2400" dirty="0" err="1"/>
              <a:t>colnames</a:t>
            </a:r>
            <a:r>
              <a:rPr lang="en-US" sz="2400" dirty="0"/>
              <a:t>(LM)=</a:t>
            </a:r>
            <a:r>
              <a:rPr lang="en-US" sz="2400" dirty="0" err="1"/>
              <a:t>cbind</a:t>
            </a:r>
            <a:r>
              <a:rPr lang="en-US" sz="2400" dirty="0"/>
              <a:t>("b", "t", "</a:t>
            </a:r>
            <a:r>
              <a:rPr lang="en-US" sz="2400" dirty="0" err="1"/>
              <a:t>SD","p</a:t>
            </a:r>
            <a:r>
              <a:rPr lang="en-US" sz="2400" dirty="0"/>
              <a:t>")</a:t>
            </a:r>
          </a:p>
          <a:p>
            <a:r>
              <a:rPr lang="en-US" sz="2400" dirty="0"/>
              <a:t>LM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3035300"/>
            <a:ext cx="3314700" cy="3822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4460689"/>
            <a:ext cx="593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2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39485"/>
            <a:ext cx="3572359" cy="6718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G=</a:t>
            </a:r>
            <a:r>
              <a:rPr lang="en-US" sz="2000" dirty="0" err="1"/>
              <a:t>myGD</a:t>
            </a:r>
            <a:r>
              <a:rPr lang="en-US" sz="2000" dirty="0"/>
              <a:t>[,-1]</a:t>
            </a:r>
          </a:p>
          <a:p>
            <a:pPr marL="0" indent="0">
              <a:buNone/>
            </a:pPr>
            <a:r>
              <a:rPr lang="en-US" sz="2000" dirty="0"/>
              <a:t>n=</a:t>
            </a:r>
            <a:r>
              <a:rPr lang="en-US" sz="2000" dirty="0" err="1"/>
              <a:t>nrow</a:t>
            </a:r>
            <a:r>
              <a:rPr lang="en-US" sz="2000" dirty="0"/>
              <a:t>(G)</a:t>
            </a:r>
          </a:p>
          <a:p>
            <a:pPr marL="0" indent="0">
              <a:buNone/>
            </a:pPr>
            <a:r>
              <a:rPr lang="en-US" sz="2000" dirty="0"/>
              <a:t>m=</a:t>
            </a:r>
            <a:r>
              <a:rPr lang="en-US" sz="2000" dirty="0" err="1"/>
              <a:t>ncol</a:t>
            </a:r>
            <a:r>
              <a:rPr lang="en-US" sz="2000" dirty="0"/>
              <a:t>(G)</a:t>
            </a:r>
          </a:p>
          <a:p>
            <a:pPr marL="0" indent="0">
              <a:buNone/>
            </a:pPr>
            <a:r>
              <a:rPr lang="en-US" sz="2000" dirty="0"/>
              <a:t>P=matrix(NA,1,m)</a:t>
            </a:r>
          </a:p>
          <a:p>
            <a:pPr marL="0" indent="0">
              <a:buNone/>
            </a:pPr>
            <a:r>
              <a:rPr lang="fr-FR" sz="2000" dirty="0"/>
              <a:t>for (i in 1:m){</a:t>
            </a:r>
          </a:p>
          <a:p>
            <a:pPr marL="0" indent="0">
              <a:buNone/>
            </a:pPr>
            <a:r>
              <a:rPr lang="fr-FR" sz="2000" dirty="0"/>
              <a:t>x=</a:t>
            </a:r>
            <a:r>
              <a:rPr lang="pt-BR" sz="2000" dirty="0" err="1">
                <a:latin typeface="Candara" charset="0"/>
              </a:rPr>
              <a:t>G</a:t>
            </a:r>
            <a:r>
              <a:rPr lang="pt-BR" sz="2000" dirty="0">
                <a:latin typeface="Candara" charset="0"/>
              </a:rPr>
              <a:t>[,</a:t>
            </a:r>
            <a:r>
              <a:rPr lang="pt-BR" sz="2000" dirty="0" err="1">
                <a:latin typeface="Candara" charset="0"/>
              </a:rPr>
              <a:t>i</a:t>
            </a:r>
            <a:r>
              <a:rPr lang="pt-BR" sz="2000" dirty="0">
                <a:latin typeface="Candara" charset="0"/>
              </a:rPr>
              <a:t>]</a:t>
            </a:r>
          </a:p>
          <a:p>
            <a:pPr marL="0" indent="0">
              <a:buNone/>
            </a:pPr>
            <a:r>
              <a:rPr lang="pt-BR" sz="2000" dirty="0" err="1">
                <a:latin typeface="Candara" charset="0"/>
              </a:rPr>
              <a:t>if</a:t>
            </a:r>
            <a:r>
              <a:rPr lang="pt-BR" sz="2000" dirty="0">
                <a:latin typeface="Candara" charset="0"/>
              </a:rPr>
              <a:t>(</a:t>
            </a:r>
            <a:r>
              <a:rPr lang="pt-BR" sz="2000" dirty="0" err="1">
                <a:latin typeface="Candara" charset="0"/>
              </a:rPr>
              <a:t>max</a:t>
            </a:r>
            <a:r>
              <a:rPr lang="pt-BR" sz="2000" dirty="0">
                <a:latin typeface="Candara" charset="0"/>
              </a:rPr>
              <a:t>(</a:t>
            </a:r>
            <a:r>
              <a:rPr lang="pt-BR" sz="2000" dirty="0" err="1">
                <a:latin typeface="Candara" charset="0"/>
              </a:rPr>
              <a:t>x</a:t>
            </a:r>
            <a:r>
              <a:rPr lang="pt-BR" sz="2000" dirty="0">
                <a:latin typeface="Candara" charset="0"/>
              </a:rPr>
              <a:t>)==min(</a:t>
            </a:r>
            <a:r>
              <a:rPr lang="pt-BR" sz="2000" dirty="0" err="1">
                <a:latin typeface="Candara" charset="0"/>
              </a:rPr>
              <a:t>x</a:t>
            </a:r>
            <a:r>
              <a:rPr lang="pt-BR" sz="2000" dirty="0">
                <a:latin typeface="Candara" charset="0"/>
              </a:rPr>
              <a:t>)){</a:t>
            </a:r>
          </a:p>
          <a:p>
            <a:pPr marL="0" indent="0">
              <a:buNone/>
            </a:pPr>
            <a:r>
              <a:rPr lang="pt-BR" sz="2000" dirty="0" err="1">
                <a:latin typeface="Candara" charset="0"/>
              </a:rPr>
              <a:t>p</a:t>
            </a:r>
            <a:r>
              <a:rPr lang="pt-BR" sz="2000" dirty="0">
                <a:latin typeface="Candara" charset="0"/>
              </a:rPr>
              <a:t>=1}</a:t>
            </a:r>
            <a:r>
              <a:rPr lang="pt-BR" sz="2000" dirty="0" err="1">
                <a:latin typeface="Candara" charset="0"/>
              </a:rPr>
              <a:t>else</a:t>
            </a:r>
            <a:r>
              <a:rPr lang="pt-BR" sz="2000" dirty="0">
                <a:latin typeface="Candara" charset="0"/>
              </a:rPr>
              <a:t>{</a:t>
            </a:r>
            <a:endParaRPr lang="fr-FR" sz="2000" dirty="0"/>
          </a:p>
          <a:p>
            <a:pPr marL="0" indent="0">
              <a:buNone/>
            </a:pPr>
            <a:r>
              <a:rPr lang="en-US" sz="2000" dirty="0"/>
              <a:t>X=</a:t>
            </a:r>
            <a:r>
              <a:rPr lang="pt-BR" sz="2000" dirty="0" err="1">
                <a:latin typeface="Candara" charset="0"/>
              </a:rPr>
              <a:t>cbind</a:t>
            </a:r>
            <a:r>
              <a:rPr lang="pt-BR" sz="2000" dirty="0">
                <a:latin typeface="Candara" charset="0"/>
              </a:rPr>
              <a:t>(1, </a:t>
            </a:r>
            <a:r>
              <a:rPr lang="pt-BR" sz="2000" dirty="0" err="1">
                <a:latin typeface="Candara" charset="0"/>
              </a:rPr>
              <a:t>PCA$x</a:t>
            </a:r>
            <a:r>
              <a:rPr lang="pt-BR" sz="2000" dirty="0">
                <a:latin typeface="Candara" charset="0"/>
              </a:rPr>
              <a:t>[,2],</a:t>
            </a:r>
            <a:r>
              <a:rPr lang="pt-BR" sz="2000" dirty="0" err="1">
                <a:latin typeface="Candara" charset="0"/>
              </a:rPr>
              <a:t>x</a:t>
            </a:r>
            <a:r>
              <a:rPr lang="pt-BR" sz="2000" dirty="0">
                <a:latin typeface="Candara" charset="0"/>
              </a:rPr>
              <a:t>)</a:t>
            </a:r>
          </a:p>
          <a:p>
            <a:pPr marL="0" indent="0">
              <a:buNone/>
            </a:pPr>
            <a:r>
              <a:rPr lang="pt-BR" sz="1000" dirty="0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LHS=</a:t>
            </a:r>
            <a:r>
              <a:rPr lang="pt-BR" sz="1000" dirty="0" err="1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t</a:t>
            </a:r>
            <a:r>
              <a:rPr lang="pt-BR" sz="1000" dirty="0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(</a:t>
            </a:r>
            <a:r>
              <a:rPr lang="pt-BR" sz="1000" dirty="0" err="1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X</a:t>
            </a:r>
            <a:r>
              <a:rPr lang="pt-BR" sz="1000" dirty="0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)%*%</a:t>
            </a:r>
            <a:r>
              <a:rPr lang="pt-BR" sz="1000" dirty="0" err="1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X</a:t>
            </a:r>
            <a:endParaRPr lang="pt-BR" sz="1000" dirty="0">
              <a:solidFill>
                <a:schemeClr val="bg1">
                  <a:lumMod val="50000"/>
                </a:schemeClr>
              </a:solidFill>
              <a:latin typeface="Candara" charset="0"/>
            </a:endParaRPr>
          </a:p>
          <a:p>
            <a:pPr marL="0" indent="0">
              <a:buNone/>
            </a:pPr>
            <a:r>
              <a:rPr lang="pt-BR" sz="1000" dirty="0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C=solve(LHS)</a:t>
            </a:r>
          </a:p>
          <a:p>
            <a:pPr marL="0" indent="0">
              <a:buNone/>
            </a:pPr>
            <a:r>
              <a:rPr lang="pt-BR" sz="1000" dirty="0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RHS=</a:t>
            </a:r>
            <a:r>
              <a:rPr lang="pt-BR" sz="1000" dirty="0" err="1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t</a:t>
            </a:r>
            <a:r>
              <a:rPr lang="pt-BR" sz="1000" dirty="0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(</a:t>
            </a:r>
            <a:r>
              <a:rPr lang="pt-BR" sz="1000" dirty="0" err="1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X</a:t>
            </a:r>
            <a:r>
              <a:rPr lang="pt-BR" sz="1000" dirty="0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)%*%</a:t>
            </a:r>
            <a:r>
              <a:rPr lang="pt-BR" sz="1000" dirty="0" err="1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y</a:t>
            </a:r>
            <a:endParaRPr lang="pt-BR" sz="1000" dirty="0">
              <a:solidFill>
                <a:schemeClr val="bg1">
                  <a:lumMod val="50000"/>
                </a:schemeClr>
              </a:solidFill>
              <a:latin typeface="Candara" charset="0"/>
            </a:endParaRPr>
          </a:p>
          <a:p>
            <a:pPr marL="0" indent="0">
              <a:buNone/>
            </a:pPr>
            <a:r>
              <a:rPr lang="pt-BR" sz="1000" dirty="0" err="1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b</a:t>
            </a:r>
            <a:r>
              <a:rPr lang="pt-BR" sz="1000" dirty="0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=C%*%RHS</a:t>
            </a:r>
          </a:p>
          <a:p>
            <a:pPr marL="0" indent="0">
              <a:buNone/>
            </a:pP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yb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=X%*%b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e=y-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yb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n=length(y)</a:t>
            </a:r>
          </a:p>
          <a:p>
            <a:pPr marL="0" indent="0">
              <a:buNone/>
            </a:pP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=sum(e^2)/(n-1)</a:t>
            </a:r>
          </a:p>
          <a:p>
            <a:pPr marL="0" indent="0">
              <a:buNone/>
            </a:pP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=C*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ve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t=b/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sqrt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diag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p=2*(1-pt(abs(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),n-2))</a:t>
            </a:r>
          </a:p>
          <a:p>
            <a:pPr marL="0" indent="0">
              <a:buNone/>
            </a:pPr>
            <a:r>
              <a:rPr lang="fr-FR" sz="2000" dirty="0"/>
              <a:t>} #end of </a:t>
            </a:r>
            <a:r>
              <a:rPr lang="fr-FR" sz="2000" dirty="0" err="1"/>
              <a:t>testing</a:t>
            </a:r>
            <a:r>
              <a:rPr lang="fr-FR" sz="2000" dirty="0"/>
              <a:t> variation</a:t>
            </a:r>
            <a:endParaRPr lang="fr-F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FF0000"/>
                </a:solidFill>
              </a:rPr>
              <a:t>P</a:t>
            </a:r>
            <a:r>
              <a:rPr lang="fr-FR" sz="2000" dirty="0"/>
              <a:t>[i]=</a:t>
            </a:r>
            <a:r>
              <a:rPr lang="fr-FR" sz="2000" dirty="0">
                <a:solidFill>
                  <a:srgbClr val="FF0000"/>
                </a:solidFill>
              </a:rPr>
              <a:t>p</a:t>
            </a:r>
            <a:r>
              <a:rPr lang="fr-FR" sz="2000" dirty="0"/>
              <a:t>[</a:t>
            </a:r>
            <a:r>
              <a:rPr lang="fr-FR" sz="2000" dirty="0" err="1"/>
              <a:t>length</a:t>
            </a:r>
            <a:r>
              <a:rPr lang="fr-FR" sz="2000" dirty="0"/>
              <a:t>(p)]</a:t>
            </a:r>
          </a:p>
          <a:p>
            <a:pPr marL="0" indent="0">
              <a:buNone/>
            </a:pPr>
            <a:r>
              <a:rPr lang="fr-FR" sz="2000" dirty="0"/>
              <a:t>} #end of looping for markers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104" y="338328"/>
            <a:ext cx="5075695" cy="74655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Loop through genome</a:t>
            </a:r>
          </a:p>
        </p:txBody>
      </p:sp>
    </p:spTree>
    <p:extLst>
      <p:ext uri="{BB962C8B-B14F-4D97-AF65-F5344CB8AC3E}">
        <p14:creationId xmlns:p14="http://schemas.microsoft.com/office/powerpoint/2010/main" val="203380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4068305" cy="1147770"/>
          </a:xfrm>
        </p:spPr>
        <p:txBody>
          <a:bodyPr>
            <a:normAutofit/>
          </a:bodyPr>
          <a:lstStyle/>
          <a:p>
            <a:r>
              <a:rPr lang="en-US" dirty="0"/>
              <a:t>QQ plot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175301"/>
            <a:ext cx="5003800" cy="415498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err="1">
                <a:latin typeface="Century"/>
                <a:cs typeface="Century"/>
              </a:rPr>
              <a:t>p.obs</a:t>
            </a:r>
            <a:r>
              <a:rPr lang="en-US" sz="2400" dirty="0">
                <a:latin typeface="Century"/>
                <a:cs typeface="Century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entury"/>
                <a:cs typeface="Century"/>
              </a:rPr>
              <a:t>P</a:t>
            </a:r>
            <a:r>
              <a:rPr lang="en-US" sz="2400" dirty="0">
                <a:latin typeface="Century"/>
                <a:cs typeface="Century"/>
              </a:rPr>
              <a:t>[!index1to5]</a:t>
            </a:r>
          </a:p>
          <a:p>
            <a:r>
              <a:rPr lang="en-US" sz="2400" dirty="0"/>
              <a:t>m2=length(</a:t>
            </a:r>
            <a:r>
              <a:rPr lang="en-US" sz="2400" dirty="0" err="1"/>
              <a:t>p.obs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p.uni</a:t>
            </a:r>
            <a:r>
              <a:rPr lang="en-US" sz="2400" dirty="0"/>
              <a:t>=</a:t>
            </a:r>
            <a:r>
              <a:rPr lang="en-US" sz="2400" dirty="0" err="1"/>
              <a:t>runif</a:t>
            </a:r>
            <a:r>
              <a:rPr lang="en-US" sz="2400" dirty="0"/>
              <a:t>(m2,0,1)</a:t>
            </a:r>
          </a:p>
          <a:p>
            <a:r>
              <a:rPr lang="en-US" sz="2400" dirty="0" err="1"/>
              <a:t>order.obs</a:t>
            </a:r>
            <a:r>
              <a:rPr lang="en-US" sz="2400" dirty="0"/>
              <a:t>=order(</a:t>
            </a:r>
            <a:r>
              <a:rPr lang="en-US" sz="2400" dirty="0" err="1"/>
              <a:t>p.obs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order.uni</a:t>
            </a:r>
            <a:r>
              <a:rPr lang="en-US" sz="2400" dirty="0"/>
              <a:t>=order(</a:t>
            </a:r>
            <a:r>
              <a:rPr lang="en-US" sz="2400" dirty="0" err="1"/>
              <a:t>p.uni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plot(-log10(</a:t>
            </a:r>
            <a:r>
              <a:rPr lang="en-US" sz="2400" dirty="0" err="1"/>
              <a:t>p.uni</a:t>
            </a:r>
            <a:r>
              <a:rPr lang="en-US" sz="2400" dirty="0"/>
              <a:t>[</a:t>
            </a:r>
            <a:r>
              <a:rPr lang="en-US" sz="2400" dirty="0" err="1"/>
              <a:t>order.uni</a:t>
            </a:r>
            <a:r>
              <a:rPr lang="en-US" sz="2400" dirty="0"/>
              <a:t>]),</a:t>
            </a:r>
          </a:p>
          <a:p>
            <a:r>
              <a:rPr lang="en-US" sz="2400" dirty="0"/>
              <a:t>-log10(</a:t>
            </a:r>
            <a:r>
              <a:rPr lang="en-US" sz="2400" dirty="0" err="1"/>
              <a:t>p.obs</a:t>
            </a:r>
            <a:r>
              <a:rPr lang="en-US" sz="2400" dirty="0"/>
              <a:t>[</a:t>
            </a:r>
            <a:r>
              <a:rPr lang="en-US" sz="2400" dirty="0" err="1"/>
              <a:t>order.obs</a:t>
            </a:r>
            <a:r>
              <a:rPr lang="en-US" sz="2400" dirty="0"/>
              <a:t>]), </a:t>
            </a:r>
            <a:r>
              <a:rPr lang="en-US" sz="2400" dirty="0" err="1"/>
              <a:t>ylim</a:t>
            </a:r>
            <a:r>
              <a:rPr lang="en-US" sz="2400" dirty="0"/>
              <a:t>=c(0,7))</a:t>
            </a:r>
          </a:p>
          <a:p>
            <a:r>
              <a:rPr lang="en-US" sz="2400" dirty="0" err="1"/>
              <a:t>abline</a:t>
            </a:r>
            <a:r>
              <a:rPr lang="en-US" sz="2400" dirty="0"/>
              <a:t>(a = 0, b = 1, col = "red")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551" b="11267"/>
          <a:stretch/>
        </p:blipFill>
        <p:spPr>
          <a:xfrm>
            <a:off x="5003800" y="0"/>
            <a:ext cx="4140200" cy="32081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6845" b="11016"/>
          <a:stretch/>
        </p:blipFill>
        <p:spPr>
          <a:xfrm>
            <a:off x="4804475" y="3223647"/>
            <a:ext cx="4339525" cy="36266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33274" y="2206297"/>
            <a:ext cx="21696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GWASbyCor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7288" y="3485475"/>
            <a:ext cx="2807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GLM with PC2</a:t>
            </a:r>
          </a:p>
        </p:txBody>
      </p:sp>
    </p:spTree>
    <p:extLst>
      <p:ext uri="{BB962C8B-B14F-4D97-AF65-F5344CB8AC3E}">
        <p14:creationId xmlns:p14="http://schemas.microsoft.com/office/powerpoint/2010/main" val="108218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39485"/>
            <a:ext cx="3572359" cy="6718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G=</a:t>
            </a:r>
            <a:r>
              <a:rPr lang="en-US" sz="2000" dirty="0" err="1"/>
              <a:t>myGD</a:t>
            </a:r>
            <a:r>
              <a:rPr lang="en-US" sz="2000" dirty="0"/>
              <a:t>[,-1]</a:t>
            </a:r>
          </a:p>
          <a:p>
            <a:pPr marL="0" indent="0">
              <a:buNone/>
            </a:pPr>
            <a:r>
              <a:rPr lang="en-US" sz="2000" dirty="0"/>
              <a:t>n=</a:t>
            </a:r>
            <a:r>
              <a:rPr lang="en-US" sz="2000" dirty="0" err="1"/>
              <a:t>nrow</a:t>
            </a:r>
            <a:r>
              <a:rPr lang="en-US" sz="2000" dirty="0"/>
              <a:t>(G)</a:t>
            </a:r>
          </a:p>
          <a:p>
            <a:pPr marL="0" indent="0">
              <a:buNone/>
            </a:pPr>
            <a:r>
              <a:rPr lang="en-US" sz="2000" dirty="0"/>
              <a:t>m=</a:t>
            </a:r>
            <a:r>
              <a:rPr lang="en-US" sz="2000" dirty="0" err="1"/>
              <a:t>ncol</a:t>
            </a:r>
            <a:r>
              <a:rPr lang="en-US" sz="2000" dirty="0"/>
              <a:t>(G)</a:t>
            </a:r>
          </a:p>
          <a:p>
            <a:pPr marL="0" indent="0">
              <a:buNone/>
            </a:pPr>
            <a:r>
              <a:rPr lang="en-US" sz="2000" dirty="0"/>
              <a:t>P=matrix(NA,1,m)</a:t>
            </a:r>
          </a:p>
          <a:p>
            <a:pPr marL="0" indent="0">
              <a:buNone/>
            </a:pPr>
            <a:r>
              <a:rPr lang="fr-FR" sz="2000" dirty="0"/>
              <a:t>for (i in 1:m){</a:t>
            </a:r>
          </a:p>
          <a:p>
            <a:pPr marL="0" indent="0">
              <a:buNone/>
            </a:pPr>
            <a:r>
              <a:rPr lang="fr-FR" sz="2000" dirty="0"/>
              <a:t>x=</a:t>
            </a:r>
            <a:r>
              <a:rPr lang="pt-BR" sz="2000" dirty="0" err="1">
                <a:latin typeface="Candara" charset="0"/>
              </a:rPr>
              <a:t>G</a:t>
            </a:r>
            <a:r>
              <a:rPr lang="pt-BR" sz="2000" dirty="0">
                <a:latin typeface="Candara" charset="0"/>
              </a:rPr>
              <a:t>[,</a:t>
            </a:r>
            <a:r>
              <a:rPr lang="pt-BR" sz="2000" dirty="0" err="1">
                <a:latin typeface="Candara" charset="0"/>
              </a:rPr>
              <a:t>i</a:t>
            </a:r>
            <a:r>
              <a:rPr lang="pt-BR" sz="2000" dirty="0">
                <a:latin typeface="Candara" charset="0"/>
              </a:rPr>
              <a:t>]</a:t>
            </a:r>
          </a:p>
          <a:p>
            <a:pPr marL="0" indent="0">
              <a:buNone/>
            </a:pPr>
            <a:r>
              <a:rPr lang="pt-BR" sz="2000" dirty="0" err="1">
                <a:latin typeface="Candara" charset="0"/>
              </a:rPr>
              <a:t>if</a:t>
            </a:r>
            <a:r>
              <a:rPr lang="pt-BR" sz="2000" dirty="0">
                <a:latin typeface="Candara" charset="0"/>
              </a:rPr>
              <a:t>(</a:t>
            </a:r>
            <a:r>
              <a:rPr lang="pt-BR" sz="2000" dirty="0" err="1">
                <a:latin typeface="Candara" charset="0"/>
              </a:rPr>
              <a:t>max</a:t>
            </a:r>
            <a:r>
              <a:rPr lang="pt-BR" sz="2000" dirty="0">
                <a:latin typeface="Candara" charset="0"/>
              </a:rPr>
              <a:t>(</a:t>
            </a:r>
            <a:r>
              <a:rPr lang="pt-BR" sz="2000" dirty="0" err="1">
                <a:latin typeface="Candara" charset="0"/>
              </a:rPr>
              <a:t>x</a:t>
            </a:r>
            <a:r>
              <a:rPr lang="pt-BR" sz="2000" dirty="0">
                <a:latin typeface="Candara" charset="0"/>
              </a:rPr>
              <a:t>)==min(</a:t>
            </a:r>
            <a:r>
              <a:rPr lang="pt-BR" sz="2000" dirty="0" err="1">
                <a:latin typeface="Candara" charset="0"/>
              </a:rPr>
              <a:t>x</a:t>
            </a:r>
            <a:r>
              <a:rPr lang="pt-BR" sz="2000" dirty="0">
                <a:latin typeface="Candara" charset="0"/>
              </a:rPr>
              <a:t>)){</a:t>
            </a:r>
          </a:p>
          <a:p>
            <a:pPr marL="0" indent="0">
              <a:buNone/>
            </a:pPr>
            <a:r>
              <a:rPr lang="pt-BR" sz="2000" dirty="0" err="1">
                <a:latin typeface="Candara" charset="0"/>
              </a:rPr>
              <a:t>p</a:t>
            </a:r>
            <a:r>
              <a:rPr lang="pt-BR" sz="2000" dirty="0">
                <a:latin typeface="Candara" charset="0"/>
              </a:rPr>
              <a:t>=1}</a:t>
            </a:r>
            <a:r>
              <a:rPr lang="pt-BR" sz="2000" dirty="0" err="1">
                <a:latin typeface="Candara" charset="0"/>
              </a:rPr>
              <a:t>else</a:t>
            </a:r>
            <a:r>
              <a:rPr lang="pt-BR" sz="2000" dirty="0">
                <a:latin typeface="Candara" charset="0"/>
              </a:rPr>
              <a:t>{</a:t>
            </a:r>
            <a:endParaRPr lang="fr-FR" sz="2000" dirty="0"/>
          </a:p>
          <a:p>
            <a:pPr marL="0" indent="0">
              <a:buNone/>
            </a:pPr>
            <a:r>
              <a:rPr lang="en-US" sz="2000" dirty="0"/>
              <a:t>X=</a:t>
            </a:r>
            <a:r>
              <a:rPr lang="pt-BR" sz="2000" dirty="0" err="1">
                <a:latin typeface="Candara" charset="0"/>
              </a:rPr>
              <a:t>cbind</a:t>
            </a:r>
            <a:r>
              <a:rPr lang="pt-BR" sz="2000" dirty="0">
                <a:latin typeface="Candara" charset="0"/>
              </a:rPr>
              <a:t>(1, </a:t>
            </a:r>
            <a:r>
              <a:rPr lang="pt-BR" sz="2000" dirty="0" err="1">
                <a:latin typeface="Candara" charset="0"/>
              </a:rPr>
              <a:t>PCA$x</a:t>
            </a:r>
            <a:r>
              <a:rPr lang="pt-BR" sz="2000" dirty="0">
                <a:latin typeface="Candara" charset="0"/>
              </a:rPr>
              <a:t>[,</a:t>
            </a:r>
            <a:r>
              <a:rPr lang="pt-BR" sz="2000" dirty="0">
                <a:solidFill>
                  <a:srgbClr val="FF0000"/>
                </a:solidFill>
                <a:latin typeface="Candara" charset="0"/>
              </a:rPr>
              <a:t>1:3</a:t>
            </a:r>
            <a:r>
              <a:rPr lang="pt-BR" sz="2000" dirty="0">
                <a:latin typeface="Candara" charset="0"/>
              </a:rPr>
              <a:t>],</a:t>
            </a:r>
            <a:r>
              <a:rPr lang="pt-BR" sz="2000" dirty="0" err="1">
                <a:latin typeface="Candara" charset="0"/>
              </a:rPr>
              <a:t>x</a:t>
            </a:r>
            <a:r>
              <a:rPr lang="pt-BR" sz="2000" dirty="0">
                <a:latin typeface="Candara" charset="0"/>
              </a:rPr>
              <a:t>)</a:t>
            </a:r>
          </a:p>
          <a:p>
            <a:pPr marL="0" indent="0">
              <a:buNone/>
            </a:pPr>
            <a:r>
              <a:rPr lang="pt-BR" sz="1000" dirty="0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LHS=</a:t>
            </a:r>
            <a:r>
              <a:rPr lang="pt-BR" sz="1000" dirty="0" err="1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t</a:t>
            </a:r>
            <a:r>
              <a:rPr lang="pt-BR" sz="1000" dirty="0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(</a:t>
            </a:r>
            <a:r>
              <a:rPr lang="pt-BR" sz="1000" dirty="0" err="1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X</a:t>
            </a:r>
            <a:r>
              <a:rPr lang="pt-BR" sz="1000" dirty="0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)%*%</a:t>
            </a:r>
            <a:r>
              <a:rPr lang="pt-BR" sz="1000" dirty="0" err="1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X</a:t>
            </a:r>
            <a:endParaRPr lang="pt-BR" sz="1000" dirty="0">
              <a:solidFill>
                <a:schemeClr val="bg1">
                  <a:lumMod val="50000"/>
                </a:schemeClr>
              </a:solidFill>
              <a:latin typeface="Candara" charset="0"/>
            </a:endParaRPr>
          </a:p>
          <a:p>
            <a:pPr marL="0" indent="0">
              <a:buNone/>
            </a:pPr>
            <a:r>
              <a:rPr lang="pt-BR" sz="1000" dirty="0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C=solve(LHS)</a:t>
            </a:r>
          </a:p>
          <a:p>
            <a:pPr marL="0" indent="0">
              <a:buNone/>
            </a:pPr>
            <a:r>
              <a:rPr lang="pt-BR" sz="1000" dirty="0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RHS=</a:t>
            </a:r>
            <a:r>
              <a:rPr lang="pt-BR" sz="1000" dirty="0" err="1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t</a:t>
            </a:r>
            <a:r>
              <a:rPr lang="pt-BR" sz="1000" dirty="0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(</a:t>
            </a:r>
            <a:r>
              <a:rPr lang="pt-BR" sz="1000" dirty="0" err="1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X</a:t>
            </a:r>
            <a:r>
              <a:rPr lang="pt-BR" sz="1000" dirty="0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)%*%</a:t>
            </a:r>
            <a:r>
              <a:rPr lang="pt-BR" sz="1000" dirty="0" err="1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y</a:t>
            </a:r>
            <a:endParaRPr lang="pt-BR" sz="1000" dirty="0">
              <a:solidFill>
                <a:schemeClr val="bg1">
                  <a:lumMod val="50000"/>
                </a:schemeClr>
              </a:solidFill>
              <a:latin typeface="Candara" charset="0"/>
            </a:endParaRPr>
          </a:p>
          <a:p>
            <a:pPr marL="0" indent="0">
              <a:buNone/>
            </a:pPr>
            <a:r>
              <a:rPr lang="pt-BR" sz="1000" dirty="0" err="1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b</a:t>
            </a:r>
            <a:r>
              <a:rPr lang="pt-BR" sz="1000" dirty="0">
                <a:solidFill>
                  <a:schemeClr val="bg1">
                    <a:lumMod val="50000"/>
                  </a:schemeClr>
                </a:solidFill>
                <a:latin typeface="Candara" charset="0"/>
              </a:rPr>
              <a:t>=C%*%RHS</a:t>
            </a:r>
          </a:p>
          <a:p>
            <a:pPr marL="0" indent="0">
              <a:buNone/>
            </a:pP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yb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=X%*%b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e=y-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yb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n=length(y)</a:t>
            </a:r>
          </a:p>
          <a:p>
            <a:pPr marL="0" indent="0">
              <a:buNone/>
            </a:pP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=sum(e^2)/(n-1)</a:t>
            </a:r>
          </a:p>
          <a:p>
            <a:pPr marL="0" indent="0">
              <a:buNone/>
            </a:pP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=C*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ve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t=b/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sqrt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diag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p=2*(1-pt(abs(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),n-2))</a:t>
            </a:r>
          </a:p>
          <a:p>
            <a:pPr marL="0" indent="0">
              <a:buNone/>
            </a:pPr>
            <a:r>
              <a:rPr lang="fr-FR" sz="2000" dirty="0"/>
              <a:t>} #end of </a:t>
            </a:r>
            <a:r>
              <a:rPr lang="fr-FR" sz="2000" dirty="0" err="1"/>
              <a:t>testing</a:t>
            </a:r>
            <a:r>
              <a:rPr lang="fr-FR" sz="2000" dirty="0"/>
              <a:t> variation</a:t>
            </a:r>
            <a:endParaRPr lang="fr-F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000" dirty="0"/>
              <a:t>P[i]=p[</a:t>
            </a:r>
            <a:r>
              <a:rPr lang="fr-FR" sz="2000" dirty="0" err="1"/>
              <a:t>length</a:t>
            </a:r>
            <a:r>
              <a:rPr lang="fr-FR" sz="2000" dirty="0"/>
              <a:t>(p)]</a:t>
            </a:r>
          </a:p>
          <a:p>
            <a:pPr marL="0" indent="0">
              <a:buNone/>
            </a:pPr>
            <a:r>
              <a:rPr lang="fr-FR" sz="2000" dirty="0"/>
              <a:t>} #end of looping for markers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104" y="338328"/>
            <a:ext cx="5075695" cy="74655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Using three PCs</a:t>
            </a:r>
          </a:p>
        </p:txBody>
      </p:sp>
    </p:spTree>
    <p:extLst>
      <p:ext uri="{BB962C8B-B14F-4D97-AF65-F5344CB8AC3E}">
        <p14:creationId xmlns:p14="http://schemas.microsoft.com/office/powerpoint/2010/main" val="1799424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4068305" cy="1147770"/>
          </a:xfrm>
        </p:spPr>
        <p:txBody>
          <a:bodyPr>
            <a:normAutofit/>
          </a:bodyPr>
          <a:lstStyle/>
          <a:p>
            <a:r>
              <a:rPr lang="en-US" dirty="0"/>
              <a:t>QQ plot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175301"/>
            <a:ext cx="5003800" cy="415498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err="1">
                <a:latin typeface="Century"/>
                <a:cs typeface="Century"/>
              </a:rPr>
              <a:t>p.obs</a:t>
            </a:r>
            <a:r>
              <a:rPr lang="en-US" sz="2400" dirty="0">
                <a:latin typeface="Century"/>
                <a:cs typeface="Century"/>
              </a:rPr>
              <a:t>=P[!index1to5]</a:t>
            </a:r>
          </a:p>
          <a:p>
            <a:r>
              <a:rPr lang="en-US" sz="2400" dirty="0"/>
              <a:t>m2=length(</a:t>
            </a:r>
            <a:r>
              <a:rPr lang="en-US" sz="2400" dirty="0" err="1"/>
              <a:t>p.obs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p.uni</a:t>
            </a:r>
            <a:r>
              <a:rPr lang="en-US" sz="2400" dirty="0"/>
              <a:t>=</a:t>
            </a:r>
            <a:r>
              <a:rPr lang="en-US" sz="2400" dirty="0" err="1"/>
              <a:t>runif</a:t>
            </a:r>
            <a:r>
              <a:rPr lang="en-US" sz="2400" dirty="0"/>
              <a:t>(m2,0,1)</a:t>
            </a:r>
          </a:p>
          <a:p>
            <a:r>
              <a:rPr lang="en-US" sz="2400" dirty="0" err="1"/>
              <a:t>order.obs</a:t>
            </a:r>
            <a:r>
              <a:rPr lang="en-US" sz="2400" dirty="0"/>
              <a:t>=order(</a:t>
            </a:r>
            <a:r>
              <a:rPr lang="en-US" sz="2400" dirty="0" err="1"/>
              <a:t>p.obs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order.uni</a:t>
            </a:r>
            <a:r>
              <a:rPr lang="en-US" sz="2400" dirty="0"/>
              <a:t>=order(</a:t>
            </a:r>
            <a:r>
              <a:rPr lang="en-US" sz="2400" dirty="0" err="1"/>
              <a:t>p.uni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plot(-log10(</a:t>
            </a:r>
            <a:r>
              <a:rPr lang="en-US" sz="2400" dirty="0" err="1"/>
              <a:t>p.uni</a:t>
            </a:r>
            <a:r>
              <a:rPr lang="en-US" sz="2400" dirty="0"/>
              <a:t>[</a:t>
            </a:r>
            <a:r>
              <a:rPr lang="en-US" sz="2400" dirty="0" err="1"/>
              <a:t>order.uni</a:t>
            </a:r>
            <a:r>
              <a:rPr lang="en-US" sz="2400" dirty="0"/>
              <a:t>]),</a:t>
            </a:r>
          </a:p>
          <a:p>
            <a:r>
              <a:rPr lang="en-US" sz="2400" dirty="0"/>
              <a:t>-log10(</a:t>
            </a:r>
            <a:r>
              <a:rPr lang="en-US" sz="2400" dirty="0" err="1"/>
              <a:t>p.obs</a:t>
            </a:r>
            <a:r>
              <a:rPr lang="en-US" sz="2400" dirty="0"/>
              <a:t>[</a:t>
            </a:r>
            <a:r>
              <a:rPr lang="en-US" sz="2400" dirty="0" err="1"/>
              <a:t>order.obs</a:t>
            </a:r>
            <a:r>
              <a:rPr lang="en-US" sz="2400" dirty="0"/>
              <a:t>]), </a:t>
            </a:r>
            <a:r>
              <a:rPr lang="en-US" sz="2400" dirty="0" err="1"/>
              <a:t>ylim</a:t>
            </a:r>
            <a:r>
              <a:rPr lang="en-US" sz="2400" dirty="0"/>
              <a:t>=c(0,7))</a:t>
            </a:r>
          </a:p>
          <a:p>
            <a:r>
              <a:rPr lang="en-US" sz="2400" dirty="0" err="1"/>
              <a:t>abline</a:t>
            </a:r>
            <a:r>
              <a:rPr lang="en-US" sz="2400" dirty="0"/>
              <a:t>(a = 0, b = 1, col = "red")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6845" b="11016"/>
          <a:stretch/>
        </p:blipFill>
        <p:spPr>
          <a:xfrm>
            <a:off x="4804475" y="17398"/>
            <a:ext cx="4339525" cy="3626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7300" b="14260"/>
          <a:stretch/>
        </p:blipFill>
        <p:spPr>
          <a:xfrm>
            <a:off x="4804475" y="3417376"/>
            <a:ext cx="4339525" cy="34406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93783" y="269428"/>
            <a:ext cx="2807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GLM with PC2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3783" y="3644002"/>
            <a:ext cx="2807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GLM with PC1:3</a:t>
            </a:r>
          </a:p>
        </p:txBody>
      </p:sp>
    </p:spTree>
    <p:extLst>
      <p:ext uri="{BB962C8B-B14F-4D97-AF65-F5344CB8AC3E}">
        <p14:creationId xmlns:p14="http://schemas.microsoft.com/office/powerpoint/2010/main" val="5433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Spurious association</a:t>
            </a:r>
          </a:p>
          <a:p>
            <a:r>
              <a:rPr lang="en-US" dirty="0"/>
              <a:t>Covariates</a:t>
            </a:r>
          </a:p>
          <a:p>
            <a:r>
              <a:rPr lang="en-US" dirty="0"/>
              <a:t>LS concept</a:t>
            </a:r>
          </a:p>
          <a:p>
            <a:r>
              <a:rPr lang="en-US" dirty="0"/>
              <a:t>Linear model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73567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4068305" cy="1147770"/>
          </a:xfrm>
        </p:spPr>
        <p:txBody>
          <a:bodyPr>
            <a:normAutofit/>
          </a:bodyPr>
          <a:lstStyle/>
          <a:p>
            <a:r>
              <a:rPr lang="en-US" dirty="0"/>
              <a:t>QQ plot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175301"/>
            <a:ext cx="5003800" cy="3785652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err="1">
                <a:latin typeface="Century"/>
                <a:cs typeface="Century"/>
              </a:rPr>
              <a:t>p.obs</a:t>
            </a:r>
            <a:r>
              <a:rPr lang="en-US" sz="2400" dirty="0">
                <a:latin typeface="Century"/>
                <a:cs typeface="Century"/>
              </a:rPr>
              <a:t>=P</a:t>
            </a:r>
          </a:p>
          <a:p>
            <a:r>
              <a:rPr lang="en-US" sz="2400" dirty="0"/>
              <a:t>m2=length(</a:t>
            </a:r>
            <a:r>
              <a:rPr lang="en-US" sz="2400" dirty="0" err="1"/>
              <a:t>p.obs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p.uni</a:t>
            </a:r>
            <a:r>
              <a:rPr lang="en-US" sz="2400" dirty="0"/>
              <a:t>=</a:t>
            </a:r>
            <a:r>
              <a:rPr lang="en-US" sz="2400" dirty="0" err="1"/>
              <a:t>runif</a:t>
            </a:r>
            <a:r>
              <a:rPr lang="en-US" sz="2400" dirty="0"/>
              <a:t>(m2,0,1)</a:t>
            </a:r>
          </a:p>
          <a:p>
            <a:r>
              <a:rPr lang="en-US" sz="2400" dirty="0" err="1"/>
              <a:t>order.obs</a:t>
            </a:r>
            <a:r>
              <a:rPr lang="en-US" sz="2400" dirty="0"/>
              <a:t>=order(</a:t>
            </a:r>
            <a:r>
              <a:rPr lang="en-US" sz="2400" dirty="0" err="1"/>
              <a:t>p.obs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order.uni</a:t>
            </a:r>
            <a:r>
              <a:rPr lang="en-US" sz="2400" dirty="0"/>
              <a:t>=order(</a:t>
            </a:r>
            <a:r>
              <a:rPr lang="en-US" sz="2400" dirty="0" err="1"/>
              <a:t>p.uni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plot(-log10(</a:t>
            </a:r>
            <a:r>
              <a:rPr lang="en-US" sz="2400" dirty="0" err="1"/>
              <a:t>p.uni</a:t>
            </a:r>
            <a:r>
              <a:rPr lang="en-US" sz="2400" dirty="0"/>
              <a:t>[</a:t>
            </a:r>
            <a:r>
              <a:rPr lang="en-US" sz="2400" dirty="0" err="1"/>
              <a:t>order.uni</a:t>
            </a:r>
            <a:r>
              <a:rPr lang="en-US" sz="2400" dirty="0"/>
              <a:t>]),</a:t>
            </a:r>
          </a:p>
          <a:p>
            <a:r>
              <a:rPr lang="en-US" sz="2400" dirty="0"/>
              <a:t>-log10(</a:t>
            </a:r>
            <a:r>
              <a:rPr lang="en-US" sz="2400" dirty="0" err="1"/>
              <a:t>p.obs</a:t>
            </a:r>
            <a:r>
              <a:rPr lang="en-US" sz="2400" dirty="0"/>
              <a:t>[</a:t>
            </a:r>
            <a:r>
              <a:rPr lang="en-US" sz="2400" dirty="0" err="1"/>
              <a:t>order.obs</a:t>
            </a:r>
            <a:r>
              <a:rPr lang="en-US" sz="2400" dirty="0"/>
              <a:t>]), )</a:t>
            </a:r>
          </a:p>
          <a:p>
            <a:r>
              <a:rPr lang="en-US" sz="2400" dirty="0" err="1"/>
              <a:t>abline</a:t>
            </a:r>
            <a:r>
              <a:rPr lang="en-US" sz="2400" dirty="0"/>
              <a:t>(a = 0, b = 1, col = "red")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071" y="1015464"/>
            <a:ext cx="5362629" cy="574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9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812" t="19022" r="4887" b="22747"/>
          <a:stretch/>
        </p:blipFill>
        <p:spPr>
          <a:xfrm>
            <a:off x="0" y="0"/>
            <a:ext cx="9144000" cy="3312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50" y="683708"/>
            <a:ext cx="8726750" cy="1323439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color.vector</a:t>
            </a:r>
            <a:r>
              <a:rPr lang="en-US" sz="2000" dirty="0"/>
              <a:t> &lt;- rep(c("deepskyblue","orange","forestgreen","indianred3"),10)</a:t>
            </a:r>
          </a:p>
          <a:p>
            <a:r>
              <a:rPr lang="en-US" sz="2000" dirty="0"/>
              <a:t>m=</a:t>
            </a:r>
            <a:r>
              <a:rPr lang="en-US" sz="2000" dirty="0" err="1"/>
              <a:t>nrow</a:t>
            </a:r>
            <a:r>
              <a:rPr lang="en-US" sz="2000" dirty="0"/>
              <a:t>(</a:t>
            </a:r>
            <a:r>
              <a:rPr lang="en-US" sz="2000" dirty="0" err="1"/>
              <a:t>myGM</a:t>
            </a:r>
            <a:r>
              <a:rPr lang="en-US" sz="2000" dirty="0"/>
              <a:t>)</a:t>
            </a:r>
          </a:p>
          <a:p>
            <a:r>
              <a:rPr lang="en-US" sz="2000" dirty="0"/>
              <a:t>plot(t(-log10(</a:t>
            </a:r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))~</a:t>
            </a:r>
            <a:r>
              <a:rPr lang="en-US" sz="2000" dirty="0" err="1"/>
              <a:t>seq</a:t>
            </a:r>
            <a:r>
              <a:rPr lang="en-US" sz="2000" dirty="0"/>
              <a:t>(1:m),col=</a:t>
            </a:r>
            <a:r>
              <a:rPr lang="en-US" sz="2000" dirty="0" err="1"/>
              <a:t>color.vector</a:t>
            </a:r>
            <a:r>
              <a:rPr lang="en-US" sz="2000" dirty="0"/>
              <a:t>[</a:t>
            </a:r>
            <a:r>
              <a:rPr lang="en-US" sz="2000" dirty="0" err="1"/>
              <a:t>myGM</a:t>
            </a:r>
            <a:r>
              <a:rPr lang="en-US" sz="2000" dirty="0"/>
              <a:t>[,2]])</a:t>
            </a:r>
          </a:p>
          <a:p>
            <a:r>
              <a:rPr lang="en-US" sz="2000" dirty="0" err="1"/>
              <a:t>abline</a:t>
            </a:r>
            <a:r>
              <a:rPr lang="en-US" sz="2000" dirty="0"/>
              <a:t>(v=</a:t>
            </a:r>
            <a:r>
              <a:rPr lang="en-US" sz="2000" dirty="0" err="1"/>
              <a:t>mySim$QTN.position</a:t>
            </a:r>
            <a:r>
              <a:rPr lang="en-US" sz="2000" dirty="0"/>
              <a:t>, </a:t>
            </a:r>
            <a:r>
              <a:rPr lang="en-US" sz="2000" dirty="0" err="1"/>
              <a:t>lty</a:t>
            </a:r>
            <a:r>
              <a:rPr lang="en-US" sz="2000" dirty="0"/>
              <a:t> = 2, </a:t>
            </a:r>
            <a:r>
              <a:rPr lang="en-US" sz="2000" dirty="0" err="1"/>
              <a:t>lwd</a:t>
            </a:r>
            <a:r>
              <a:rPr lang="en-US" sz="2000" dirty="0"/>
              <a:t>=2, col = "black")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 rotWithShape="1">
          <a:blip r:embed="rId3"/>
          <a:srcRect l="3729" t="11915" r="2881" b="13951"/>
          <a:stretch/>
        </p:blipFill>
        <p:spPr>
          <a:xfrm>
            <a:off x="285750" y="3124200"/>
            <a:ext cx="881062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Spurious association</a:t>
            </a:r>
          </a:p>
          <a:p>
            <a:r>
              <a:rPr lang="en-US" dirty="0"/>
              <a:t>Covariates</a:t>
            </a:r>
          </a:p>
          <a:p>
            <a:r>
              <a:rPr lang="en-US" dirty="0"/>
              <a:t>LS concept</a:t>
            </a:r>
          </a:p>
          <a:p>
            <a:r>
              <a:rPr lang="en-US"/>
              <a:t>Linear model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</a:t>
            </a:r>
          </a:p>
        </p:txBody>
      </p:sp>
    </p:spTree>
    <p:extLst>
      <p:ext uri="{BB962C8B-B14F-4D97-AF65-F5344CB8AC3E}">
        <p14:creationId xmlns:p14="http://schemas.microsoft.com/office/powerpoint/2010/main" val="206325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38328"/>
            <a:ext cx="8534400" cy="1252728"/>
          </a:xfrm>
        </p:spPr>
        <p:txBody>
          <a:bodyPr>
            <a:normAutofit/>
          </a:bodyPr>
          <a:lstStyle/>
          <a:p>
            <a:r>
              <a:rPr lang="en-US"/>
              <a:t>QTNs 0n CHR 1-5, leave 6-10 empty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700759"/>
            <a:ext cx="8991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myGD</a:t>
            </a:r>
            <a:r>
              <a:rPr lang="en-US" dirty="0"/>
              <a:t>=</a:t>
            </a:r>
            <a:r>
              <a:rPr lang="en-US" dirty="0" err="1"/>
              <a:t>read.table</a:t>
            </a:r>
            <a:r>
              <a:rPr lang="en-US" dirty="0"/>
              <a:t>(file="http://</a:t>
            </a:r>
            <a:r>
              <a:rPr lang="en-US" dirty="0" err="1"/>
              <a:t>zzlab.net</a:t>
            </a:r>
            <a:r>
              <a:rPr lang="en-US" dirty="0"/>
              <a:t>/GAPIT/data/</a:t>
            </a:r>
            <a:r>
              <a:rPr lang="en-US" dirty="0" err="1"/>
              <a:t>mdp_numeric.txt",head</a:t>
            </a:r>
            <a:r>
              <a:rPr lang="en-US" dirty="0"/>
              <a:t>=T)</a:t>
            </a:r>
          </a:p>
          <a:p>
            <a:r>
              <a:rPr lang="en-US" dirty="0" err="1"/>
              <a:t>myGM</a:t>
            </a:r>
            <a:r>
              <a:rPr lang="en-US" dirty="0"/>
              <a:t>=</a:t>
            </a:r>
            <a:r>
              <a:rPr lang="en-US" dirty="0" err="1"/>
              <a:t>read.table</a:t>
            </a:r>
            <a:r>
              <a:rPr lang="en-US" dirty="0"/>
              <a:t>(file="http://</a:t>
            </a:r>
            <a:r>
              <a:rPr lang="en-US" dirty="0" err="1"/>
              <a:t>zzlab.net</a:t>
            </a:r>
            <a:r>
              <a:rPr lang="en-US" dirty="0"/>
              <a:t>/GAPIT/data/</a:t>
            </a:r>
            <a:r>
              <a:rPr lang="en-US" dirty="0" err="1"/>
              <a:t>mdp_SNP_information.txt",head</a:t>
            </a:r>
            <a:r>
              <a:rPr lang="en-US" dirty="0"/>
              <a:t>=T)</a:t>
            </a:r>
          </a:p>
          <a:p>
            <a:r>
              <a:rPr lang="en-US" dirty="0" err="1"/>
              <a:t>setwd</a:t>
            </a:r>
            <a:r>
              <a:rPr lang="en-US" dirty="0"/>
              <a:t>("~/Dropbox/Current/</a:t>
            </a:r>
            <a:r>
              <a:rPr lang="en-US" dirty="0" err="1"/>
              <a:t>ZZLab</a:t>
            </a:r>
            <a:r>
              <a:rPr lang="en-US" dirty="0"/>
              <a:t>/</a:t>
            </a:r>
            <a:r>
              <a:rPr lang="en-US" dirty="0" err="1"/>
              <a:t>WSUCourse</a:t>
            </a:r>
            <a:r>
              <a:rPr lang="en-US" dirty="0"/>
              <a:t>/CROPS545/Demo")</a:t>
            </a:r>
          </a:p>
          <a:p>
            <a:r>
              <a:rPr lang="en-US" dirty="0"/>
              <a:t>source("G2P.R")</a:t>
            </a:r>
          </a:p>
          <a:p>
            <a:r>
              <a:rPr lang="en-US" dirty="0"/>
              <a:t>source("</a:t>
            </a:r>
            <a:r>
              <a:rPr lang="en-US" dirty="0" err="1"/>
              <a:t>GWASbyCor.R</a:t>
            </a:r>
            <a:r>
              <a:rPr lang="en-US" dirty="0"/>
              <a:t>")</a:t>
            </a:r>
          </a:p>
          <a:p>
            <a:r>
              <a:rPr lang="en-US" dirty="0"/>
              <a:t>X=</a:t>
            </a:r>
            <a:r>
              <a:rPr lang="en-US" dirty="0" err="1"/>
              <a:t>myGD</a:t>
            </a:r>
            <a:r>
              <a:rPr lang="en-US" dirty="0"/>
              <a:t>[,-1]</a:t>
            </a:r>
          </a:p>
          <a:p>
            <a:r>
              <a:rPr lang="en-US" dirty="0"/>
              <a:t>index1to5=</a:t>
            </a:r>
            <a:r>
              <a:rPr lang="en-US" dirty="0" err="1"/>
              <a:t>myGM</a:t>
            </a:r>
            <a:r>
              <a:rPr lang="en-US" dirty="0"/>
              <a:t>[,2]&lt;6</a:t>
            </a:r>
          </a:p>
          <a:p>
            <a:r>
              <a:rPr lang="en-US" dirty="0"/>
              <a:t>X1to5 = X[,index1to5]</a:t>
            </a:r>
          </a:p>
          <a:p>
            <a:r>
              <a:rPr lang="nl-NL" dirty="0" err="1"/>
              <a:t>set.seed</a:t>
            </a:r>
            <a:r>
              <a:rPr lang="nl-NL" dirty="0"/>
              <a:t>(99164)</a:t>
            </a:r>
            <a:endParaRPr lang="en-US" dirty="0"/>
          </a:p>
          <a:p>
            <a:r>
              <a:rPr lang="en-US" dirty="0" err="1"/>
              <a:t>mySim</a:t>
            </a:r>
            <a:r>
              <a:rPr lang="en-US" dirty="0"/>
              <a:t>=G2P(X= X1to5,h2=.75,alpha=1,NQTN=10,distribution="norm")</a:t>
            </a:r>
          </a:p>
          <a:p>
            <a:r>
              <a:rPr lang="en-US" dirty="0"/>
              <a:t>p= </a:t>
            </a:r>
            <a:r>
              <a:rPr lang="en-US" dirty="0" err="1"/>
              <a:t>GWASbyCor</a:t>
            </a:r>
            <a:r>
              <a:rPr lang="en-US" dirty="0"/>
              <a:t>(X=</a:t>
            </a:r>
            <a:r>
              <a:rPr lang="en-US" dirty="0" err="1"/>
              <a:t>X,y</a:t>
            </a:r>
            <a:r>
              <a:rPr lang="en-US" dirty="0"/>
              <a:t>=</a:t>
            </a:r>
            <a:r>
              <a:rPr lang="en-US" dirty="0" err="1"/>
              <a:t>mySim$y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6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625" y="1574405"/>
            <a:ext cx="8726750" cy="1323439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color.vector</a:t>
            </a:r>
            <a:r>
              <a:rPr lang="en-US" sz="2000" dirty="0"/>
              <a:t> &lt;- rep(c("deepskyblue","orange","forestgreen","indianred3"),10)</a:t>
            </a:r>
          </a:p>
          <a:p>
            <a:r>
              <a:rPr lang="en-US" sz="2000" dirty="0"/>
              <a:t>m=</a:t>
            </a:r>
            <a:r>
              <a:rPr lang="en-US" sz="2000" dirty="0" err="1"/>
              <a:t>nrow</a:t>
            </a:r>
            <a:r>
              <a:rPr lang="en-US" sz="2000" dirty="0"/>
              <a:t>(</a:t>
            </a:r>
            <a:r>
              <a:rPr lang="en-US" sz="2000" dirty="0" err="1"/>
              <a:t>myGM</a:t>
            </a:r>
            <a:r>
              <a:rPr lang="en-US" sz="2000" dirty="0"/>
              <a:t>)</a:t>
            </a:r>
          </a:p>
          <a:p>
            <a:r>
              <a:rPr lang="en-US" sz="2000" dirty="0"/>
              <a:t>plot(t(-log10(p))~</a:t>
            </a:r>
            <a:r>
              <a:rPr lang="en-US" sz="2000" dirty="0" err="1"/>
              <a:t>seq</a:t>
            </a:r>
            <a:r>
              <a:rPr lang="en-US" sz="2000" dirty="0"/>
              <a:t>(1:m),col=</a:t>
            </a:r>
            <a:r>
              <a:rPr lang="en-US" sz="2000" dirty="0" err="1"/>
              <a:t>color.vector</a:t>
            </a:r>
            <a:r>
              <a:rPr lang="en-US" sz="2000" dirty="0"/>
              <a:t>[</a:t>
            </a:r>
            <a:r>
              <a:rPr lang="en-US" sz="2000" dirty="0" err="1"/>
              <a:t>myGM</a:t>
            </a:r>
            <a:r>
              <a:rPr lang="en-US" sz="2000" dirty="0"/>
              <a:t>[,2]])</a:t>
            </a:r>
          </a:p>
          <a:p>
            <a:r>
              <a:rPr lang="en-US" sz="2000" dirty="0" err="1"/>
              <a:t>abline</a:t>
            </a:r>
            <a:r>
              <a:rPr lang="en-US" sz="2000" dirty="0"/>
              <a:t>(v=</a:t>
            </a:r>
            <a:r>
              <a:rPr lang="en-US" sz="2000" dirty="0" err="1"/>
              <a:t>mySim$QTN.position</a:t>
            </a:r>
            <a:r>
              <a:rPr lang="en-US" sz="2000" dirty="0"/>
              <a:t>, </a:t>
            </a:r>
            <a:r>
              <a:rPr lang="en-US" sz="2000" dirty="0" err="1"/>
              <a:t>lty</a:t>
            </a:r>
            <a:r>
              <a:rPr lang="en-US" sz="2000" dirty="0"/>
              <a:t> = 2, </a:t>
            </a:r>
            <a:r>
              <a:rPr lang="en-US" sz="2000" dirty="0" err="1"/>
              <a:t>lwd</a:t>
            </a:r>
            <a:r>
              <a:rPr lang="en-US" sz="2000" dirty="0"/>
              <a:t>=2, col = "black")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1915"/>
          <a:stretch/>
        </p:blipFill>
        <p:spPr>
          <a:xfrm>
            <a:off x="0" y="2832099"/>
            <a:ext cx="9144000" cy="44059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27700" y="3403600"/>
            <a:ext cx="2870200" cy="180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500369" cy="1147770"/>
          </a:xfrm>
        </p:spPr>
        <p:txBody>
          <a:bodyPr>
            <a:normAutofit/>
          </a:bodyPr>
          <a:lstStyle/>
          <a:p>
            <a:r>
              <a:rPr lang="en-US" dirty="0"/>
              <a:t>QQ plot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175301"/>
            <a:ext cx="5003800" cy="3785652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err="1">
                <a:latin typeface="Century"/>
                <a:cs typeface="Century"/>
              </a:rPr>
              <a:t>p.obs</a:t>
            </a:r>
            <a:r>
              <a:rPr lang="en-US" sz="2400" dirty="0">
                <a:latin typeface="Century"/>
                <a:cs typeface="Century"/>
              </a:rPr>
              <a:t>=p[!index1to5]</a:t>
            </a:r>
          </a:p>
          <a:p>
            <a:r>
              <a:rPr lang="en-US" sz="2400" dirty="0"/>
              <a:t>m2=length(</a:t>
            </a:r>
            <a:r>
              <a:rPr lang="en-US" sz="2400" dirty="0" err="1"/>
              <a:t>p.obs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p.uni</a:t>
            </a:r>
            <a:r>
              <a:rPr lang="en-US" sz="2400" dirty="0"/>
              <a:t>=</a:t>
            </a:r>
            <a:r>
              <a:rPr lang="en-US" sz="2400" dirty="0" err="1"/>
              <a:t>runif</a:t>
            </a:r>
            <a:r>
              <a:rPr lang="en-US" sz="2400" dirty="0"/>
              <a:t>(m2,0,1)</a:t>
            </a:r>
          </a:p>
          <a:p>
            <a:r>
              <a:rPr lang="en-US" sz="2400" dirty="0" err="1"/>
              <a:t>order.obs</a:t>
            </a:r>
            <a:r>
              <a:rPr lang="en-US" sz="2400" dirty="0"/>
              <a:t>=order(</a:t>
            </a:r>
            <a:r>
              <a:rPr lang="en-US" sz="2400" dirty="0" err="1"/>
              <a:t>p.obs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order.uni</a:t>
            </a:r>
            <a:r>
              <a:rPr lang="en-US" sz="2400" dirty="0"/>
              <a:t>=order(</a:t>
            </a:r>
            <a:r>
              <a:rPr lang="en-US" sz="2400" dirty="0" err="1"/>
              <a:t>p.uni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plot(-log10(</a:t>
            </a:r>
            <a:r>
              <a:rPr lang="en-US" sz="2400" dirty="0" err="1"/>
              <a:t>p.uni</a:t>
            </a:r>
            <a:r>
              <a:rPr lang="en-US" sz="2400" dirty="0"/>
              <a:t>[</a:t>
            </a:r>
            <a:r>
              <a:rPr lang="en-US" sz="2400" dirty="0" err="1"/>
              <a:t>order.uni</a:t>
            </a:r>
            <a:r>
              <a:rPr lang="en-US" sz="2400" dirty="0"/>
              <a:t>]),</a:t>
            </a:r>
          </a:p>
          <a:p>
            <a:r>
              <a:rPr lang="en-US" sz="2400" dirty="0"/>
              <a:t>-log10(</a:t>
            </a:r>
            <a:r>
              <a:rPr lang="en-US" sz="2400" dirty="0" err="1"/>
              <a:t>p.obs</a:t>
            </a:r>
            <a:r>
              <a:rPr lang="en-US" sz="2400" dirty="0"/>
              <a:t>[</a:t>
            </a:r>
            <a:r>
              <a:rPr lang="en-US" sz="2400" dirty="0" err="1"/>
              <a:t>order.obs</a:t>
            </a:r>
            <a:r>
              <a:rPr lang="en-US" sz="2400" dirty="0"/>
              <a:t>]))</a:t>
            </a:r>
          </a:p>
          <a:p>
            <a:r>
              <a:rPr lang="en-US" sz="2400" dirty="0" err="1"/>
              <a:t>abline</a:t>
            </a:r>
            <a:r>
              <a:rPr lang="en-US" sz="2400" dirty="0"/>
              <a:t>(a = 0, b = 1, col = "red")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2175301"/>
            <a:ext cx="4140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9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500369" cy="1147770"/>
          </a:xfrm>
        </p:spPr>
        <p:txBody>
          <a:bodyPr>
            <a:normAutofit/>
          </a:bodyPr>
          <a:lstStyle/>
          <a:p>
            <a:r>
              <a:rPr lang="en-US" dirty="0"/>
              <a:t>Phenotypes by genotypes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359156"/>
            <a:ext cx="4277032" cy="1938992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order.obs</a:t>
            </a:r>
            <a:r>
              <a:rPr lang="en-US" sz="2400" dirty="0"/>
              <a:t>=order(</a:t>
            </a:r>
            <a:r>
              <a:rPr lang="en-US" sz="2400" dirty="0" err="1"/>
              <a:t>p.obs</a:t>
            </a:r>
            <a:r>
              <a:rPr lang="en-US" sz="2400" dirty="0"/>
              <a:t>)</a:t>
            </a:r>
            <a:endParaRPr lang="en-US" sz="2400" dirty="0">
              <a:latin typeface="Century"/>
              <a:cs typeface="Century"/>
            </a:endParaRPr>
          </a:p>
          <a:p>
            <a:r>
              <a:rPr lang="en-US" sz="2400" dirty="0">
                <a:latin typeface="Century"/>
                <a:cs typeface="Century"/>
              </a:rPr>
              <a:t>X6to10=X[,!index1to5]</a:t>
            </a:r>
          </a:p>
          <a:p>
            <a:r>
              <a:rPr lang="en-US" sz="2400" dirty="0" err="1"/>
              <a:t>Xtop</a:t>
            </a:r>
            <a:r>
              <a:rPr lang="en-US" sz="2400" dirty="0"/>
              <a:t>=X6to10[,</a:t>
            </a:r>
            <a:r>
              <a:rPr lang="en-US" sz="2400" dirty="0" err="1"/>
              <a:t>order.obs</a:t>
            </a:r>
            <a:r>
              <a:rPr lang="en-US" sz="2400" dirty="0"/>
              <a:t>[1]]</a:t>
            </a:r>
          </a:p>
          <a:p>
            <a:endParaRPr lang="en-US" sz="2400" dirty="0"/>
          </a:p>
          <a:p>
            <a:r>
              <a:rPr lang="en-US" sz="2400" dirty="0"/>
              <a:t>boxplot(</a:t>
            </a:r>
            <a:r>
              <a:rPr lang="en-US" sz="2400" dirty="0" err="1"/>
              <a:t>mySim$y~Xtop</a:t>
            </a:r>
            <a:r>
              <a:rPr lang="en-US" sz="2400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166" y="2417302"/>
            <a:ext cx="33147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5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49799"/>
          <a:stretch/>
        </p:blipFill>
        <p:spPr>
          <a:xfrm>
            <a:off x="4787900" y="2513438"/>
            <a:ext cx="3898900" cy="34234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64" y="331205"/>
            <a:ext cx="8952271" cy="65341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Association with phenotypes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050" y="3440321"/>
            <a:ext cx="46418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PCA=</a:t>
            </a:r>
            <a:r>
              <a:rPr lang="en-US" sz="2400" dirty="0" err="1"/>
              <a:t>prcomp</a:t>
            </a:r>
            <a:r>
              <a:rPr lang="en-US" sz="2400" dirty="0"/>
              <a:t>(X)</a:t>
            </a:r>
          </a:p>
          <a:p>
            <a:r>
              <a:rPr lang="pt-BR" sz="2400" dirty="0" err="1">
                <a:latin typeface="Candara" charset="0"/>
              </a:rPr>
              <a:t>plot</a:t>
            </a:r>
            <a:r>
              <a:rPr lang="pt-BR" sz="2400" dirty="0">
                <a:latin typeface="Candara" charset="0"/>
              </a:rPr>
              <a:t>(</a:t>
            </a:r>
            <a:r>
              <a:rPr lang="pt-BR" sz="2400" dirty="0" err="1">
                <a:latin typeface="Candara" charset="0"/>
              </a:rPr>
              <a:t>mySim$y,PCA$x</a:t>
            </a:r>
            <a:r>
              <a:rPr lang="pt-BR" sz="2400" dirty="0">
                <a:latin typeface="Candara" charset="0"/>
              </a:rPr>
              <a:t>[,2])</a:t>
            </a:r>
          </a:p>
          <a:p>
            <a:r>
              <a:rPr lang="pt-BR" sz="2400" dirty="0">
                <a:latin typeface="Candara" charset="0"/>
              </a:rPr>
              <a:t>cor(</a:t>
            </a:r>
            <a:r>
              <a:rPr lang="pt-BR" sz="2400" dirty="0" err="1">
                <a:latin typeface="Candara" charset="0"/>
              </a:rPr>
              <a:t>mySim$y,PCA$x</a:t>
            </a:r>
            <a:r>
              <a:rPr lang="pt-BR" sz="2400" dirty="0">
                <a:latin typeface="Candara" charset="0"/>
              </a:rPr>
              <a:t>[,2])</a:t>
            </a:r>
          </a:p>
          <a:p>
            <a:endParaRPr lang="pt-BR" sz="2400" dirty="0">
              <a:latin typeface="Candar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9894" y="2698536"/>
            <a:ext cx="1063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r=-0.32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2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6987" b="13953"/>
          <a:stretch/>
        </p:blipFill>
        <p:spPr>
          <a:xfrm>
            <a:off x="4521199" y="2499066"/>
            <a:ext cx="4888720" cy="38935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64" y="331205"/>
            <a:ext cx="8952271" cy="65341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Least Square Error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050" y="3440321"/>
            <a:ext cx="4641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latin typeface="Candara" charset="0"/>
              </a:rPr>
              <a:t>set.seed</a:t>
            </a:r>
            <a:r>
              <a:rPr lang="pt-BR" sz="2400" dirty="0">
                <a:latin typeface="Candara" charset="0"/>
              </a:rPr>
              <a:t>(99164)</a:t>
            </a:r>
          </a:p>
          <a:p>
            <a:r>
              <a:rPr lang="pt-BR" sz="2400" dirty="0" err="1">
                <a:latin typeface="Candara" charset="0"/>
              </a:rPr>
              <a:t>s</a:t>
            </a:r>
            <a:r>
              <a:rPr lang="pt-BR" sz="2400" dirty="0">
                <a:latin typeface="Candara" charset="0"/>
              </a:rPr>
              <a:t>=</a:t>
            </a:r>
            <a:r>
              <a:rPr lang="pt-BR" sz="2400" dirty="0" err="1">
                <a:latin typeface="Candara" charset="0"/>
              </a:rPr>
              <a:t>sample</a:t>
            </a:r>
            <a:r>
              <a:rPr lang="pt-BR" sz="2400" dirty="0">
                <a:latin typeface="Candara" charset="0"/>
              </a:rPr>
              <a:t>(</a:t>
            </a:r>
            <a:r>
              <a:rPr lang="pt-BR" sz="2400" dirty="0" err="1">
                <a:latin typeface="Candara" charset="0"/>
              </a:rPr>
              <a:t>length</a:t>
            </a:r>
            <a:r>
              <a:rPr lang="pt-BR" sz="2400" dirty="0">
                <a:latin typeface="Candara" charset="0"/>
              </a:rPr>
              <a:t>(</a:t>
            </a:r>
            <a:r>
              <a:rPr lang="pt-BR" sz="2400" dirty="0" err="1">
                <a:latin typeface="Candara" charset="0"/>
              </a:rPr>
              <a:t>mySim$y</a:t>
            </a:r>
            <a:r>
              <a:rPr lang="pt-BR" sz="2400" dirty="0">
                <a:latin typeface="Candara" charset="0"/>
              </a:rPr>
              <a:t>),10)</a:t>
            </a:r>
          </a:p>
          <a:p>
            <a:r>
              <a:rPr lang="pt-BR" sz="2400" dirty="0" err="1">
                <a:latin typeface="Candara" charset="0"/>
              </a:rPr>
              <a:t>plot</a:t>
            </a:r>
            <a:r>
              <a:rPr lang="pt-BR" sz="2400" dirty="0">
                <a:latin typeface="Candara" charset="0"/>
              </a:rPr>
              <a:t>(</a:t>
            </a:r>
            <a:r>
              <a:rPr lang="pt-BR" sz="2400" dirty="0" err="1">
                <a:latin typeface="Candara" charset="0"/>
              </a:rPr>
              <a:t>mySim$y</a:t>
            </a:r>
            <a:r>
              <a:rPr lang="pt-BR" sz="2400" dirty="0">
                <a:latin typeface="Candara" charset="0"/>
              </a:rPr>
              <a:t>[</a:t>
            </a:r>
            <a:r>
              <a:rPr lang="pt-BR" sz="2400" dirty="0" err="1">
                <a:latin typeface="Candara" charset="0"/>
              </a:rPr>
              <a:t>s</a:t>
            </a:r>
            <a:r>
              <a:rPr lang="pt-BR" sz="2400" dirty="0">
                <a:latin typeface="Candara" charset="0"/>
              </a:rPr>
              <a:t>],</a:t>
            </a:r>
            <a:r>
              <a:rPr lang="pt-BR" sz="2400" dirty="0" err="1">
                <a:latin typeface="Candara" charset="0"/>
              </a:rPr>
              <a:t>PCA$x</a:t>
            </a:r>
            <a:r>
              <a:rPr lang="pt-BR" sz="2400" dirty="0">
                <a:latin typeface="Candara" charset="0"/>
              </a:rPr>
              <a:t>[s,2])</a:t>
            </a:r>
          </a:p>
          <a:p>
            <a:r>
              <a:rPr lang="pt-BR" sz="2400" dirty="0">
                <a:latin typeface="Candara" charset="0"/>
              </a:rPr>
              <a:t>cor(</a:t>
            </a:r>
            <a:r>
              <a:rPr lang="pt-BR" sz="2400" dirty="0" err="1">
                <a:latin typeface="Candara" charset="0"/>
              </a:rPr>
              <a:t>mySim$y</a:t>
            </a:r>
            <a:r>
              <a:rPr lang="pt-BR" sz="2400" dirty="0">
                <a:latin typeface="Candara" charset="0"/>
              </a:rPr>
              <a:t>[</a:t>
            </a:r>
            <a:r>
              <a:rPr lang="pt-BR" sz="2400" dirty="0" err="1">
                <a:latin typeface="Candara" charset="0"/>
              </a:rPr>
              <a:t>s</a:t>
            </a:r>
            <a:r>
              <a:rPr lang="pt-BR" sz="2400" dirty="0">
                <a:latin typeface="Candara" charset="0"/>
              </a:rPr>
              <a:t>],</a:t>
            </a:r>
            <a:r>
              <a:rPr lang="pt-BR" sz="2400" dirty="0" err="1">
                <a:latin typeface="Candara" charset="0"/>
              </a:rPr>
              <a:t>PCA$x</a:t>
            </a:r>
            <a:r>
              <a:rPr lang="pt-BR" sz="2400" dirty="0">
                <a:latin typeface="Candara" charset="0"/>
              </a:rPr>
              <a:t>[s,2])</a:t>
            </a:r>
          </a:p>
          <a:p>
            <a:endParaRPr lang="pt-BR" sz="2400" dirty="0">
              <a:latin typeface="Candara" charset="0"/>
            </a:endParaRPr>
          </a:p>
          <a:p>
            <a:endParaRPr lang="pt-BR" sz="2400" dirty="0">
              <a:latin typeface="Candar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0058" y="2550393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r=-0.18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275927" y="4093343"/>
            <a:ext cx="1230736" cy="1415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190798" y="5001141"/>
            <a:ext cx="540567" cy="641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038137" y="3681789"/>
            <a:ext cx="654884" cy="768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404329" y="3339546"/>
            <a:ext cx="535770" cy="631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156748" y="3278589"/>
            <a:ext cx="421133" cy="504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478921" y="3674913"/>
            <a:ext cx="299303" cy="349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345138" y="4371354"/>
            <a:ext cx="243513" cy="286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99796" y="6311731"/>
            <a:ext cx="120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3981425" y="3988920"/>
            <a:ext cx="14700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5109" y="5157569"/>
            <a:ext cx="4641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err="1">
                <a:latin typeface="Candara" charset="0"/>
              </a:rPr>
              <a:t>y</a:t>
            </a:r>
            <a:r>
              <a:rPr lang="pt-BR" sz="3600" dirty="0">
                <a:latin typeface="Candara" charset="0"/>
              </a:rPr>
              <a:t> = a + </a:t>
            </a:r>
            <a:r>
              <a:rPr lang="pt-BR" sz="3600" dirty="0" err="1">
                <a:latin typeface="Candara" charset="0"/>
              </a:rPr>
              <a:t>cx</a:t>
            </a:r>
            <a:r>
              <a:rPr lang="pt-BR" sz="3600" dirty="0">
                <a:latin typeface="Candara" charset="0"/>
              </a:rPr>
              <a:t> + 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41551" y="2671322"/>
            <a:ext cx="3189697" cy="23826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04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>
                <a:latin typeface="Calibri" charset="0"/>
              </a:rPr>
              <a:t>GLM for GWAS</a:t>
            </a:r>
          </a:p>
        </p:txBody>
      </p:sp>
      <p:sp>
        <p:nvSpPr>
          <p:cNvPr id="37890" name="TextBox 3"/>
          <p:cNvSpPr txBox="1">
            <a:spLocks noChangeArrowheads="1"/>
          </p:cNvSpPr>
          <p:nvPr/>
        </p:nvSpPr>
        <p:spPr bwMode="auto">
          <a:xfrm>
            <a:off x="2971800" y="1447800"/>
            <a:ext cx="426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Phenotype on individuals</a:t>
            </a:r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2819400" y="2571750"/>
            <a:ext cx="1905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Population 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</a:rPr>
              <a:t>structure</a:t>
            </a:r>
          </a:p>
        </p:txBody>
      </p:sp>
      <p:cxnSp>
        <p:nvCxnSpPr>
          <p:cNvPr id="37892" name="Straight Arrow Connector 8"/>
          <p:cNvCxnSpPr>
            <a:cxnSpLocks noChangeShapeType="1"/>
          </p:cNvCxnSpPr>
          <p:nvPr/>
        </p:nvCxnSpPr>
        <p:spPr bwMode="auto">
          <a:xfrm rot="10800000" flipV="1">
            <a:off x="3810000" y="1962150"/>
            <a:ext cx="1143000" cy="5334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37893" name="TextBox 12"/>
          <p:cNvSpPr txBox="1">
            <a:spLocks noChangeArrowheads="1"/>
          </p:cNvSpPr>
          <p:nvPr/>
        </p:nvSpPr>
        <p:spPr bwMode="auto">
          <a:xfrm>
            <a:off x="152400" y="4248150"/>
            <a:ext cx="731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/>
              <a:t>Y = SNP + </a:t>
            </a:r>
            <a:r>
              <a:rPr lang="en-US" sz="3600">
                <a:solidFill>
                  <a:srgbClr val="FF0000"/>
                </a:solidFill>
              </a:rPr>
              <a:t>Q (or PCs)</a:t>
            </a:r>
            <a:r>
              <a:rPr lang="en-US" sz="3600"/>
              <a:t> + </a:t>
            </a:r>
          </a:p>
        </p:txBody>
      </p:sp>
      <p:sp>
        <p:nvSpPr>
          <p:cNvPr id="37894" name="TextBox 13"/>
          <p:cNvSpPr txBox="1">
            <a:spLocks noChangeArrowheads="1"/>
          </p:cNvSpPr>
          <p:nvPr/>
        </p:nvSpPr>
        <p:spPr bwMode="auto">
          <a:xfrm>
            <a:off x="2743200" y="4800600"/>
            <a:ext cx="320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(fixed effect)</a:t>
            </a:r>
          </a:p>
        </p:txBody>
      </p:sp>
      <p:sp>
        <p:nvSpPr>
          <p:cNvPr id="37895" name="TextBox 15"/>
          <p:cNvSpPr txBox="1">
            <a:spLocks noChangeArrowheads="1"/>
          </p:cNvSpPr>
          <p:nvPr/>
        </p:nvSpPr>
        <p:spPr bwMode="auto">
          <a:xfrm>
            <a:off x="1219200" y="5257800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General Linear Model (GLM)</a:t>
            </a:r>
          </a:p>
        </p:txBody>
      </p:sp>
      <p:cxnSp>
        <p:nvCxnSpPr>
          <p:cNvPr id="37896" name="Straight Arrow Connector 16"/>
          <p:cNvCxnSpPr>
            <a:cxnSpLocks noChangeShapeType="1"/>
          </p:cNvCxnSpPr>
          <p:nvPr/>
        </p:nvCxnSpPr>
        <p:spPr bwMode="auto">
          <a:xfrm rot="10800000">
            <a:off x="304800" y="5257800"/>
            <a:ext cx="50292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897" name="Straight Arrow Connector 19"/>
          <p:cNvCxnSpPr>
            <a:cxnSpLocks noChangeShapeType="1"/>
          </p:cNvCxnSpPr>
          <p:nvPr/>
        </p:nvCxnSpPr>
        <p:spPr bwMode="auto">
          <a:xfrm rot="5400000">
            <a:off x="3314701" y="3905250"/>
            <a:ext cx="838200" cy="31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37898" name="Straight Arrow Connector 24"/>
          <p:cNvCxnSpPr>
            <a:cxnSpLocks noChangeShapeType="1"/>
          </p:cNvCxnSpPr>
          <p:nvPr/>
        </p:nvCxnSpPr>
        <p:spPr bwMode="auto">
          <a:xfrm rot="5400000">
            <a:off x="7162800" y="2952750"/>
            <a:ext cx="2592388" cy="1588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37899" name="Straight Arrow Connector 27"/>
          <p:cNvCxnSpPr>
            <a:cxnSpLocks noChangeShapeType="1"/>
            <a:endCxn id="37890" idx="3"/>
          </p:cNvCxnSpPr>
          <p:nvPr/>
        </p:nvCxnSpPr>
        <p:spPr bwMode="auto">
          <a:xfrm flipH="1">
            <a:off x="7239000" y="1658938"/>
            <a:ext cx="1219200" cy="26987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37900" name="Straight Arrow Connector 25"/>
          <p:cNvCxnSpPr>
            <a:cxnSpLocks noChangeShapeType="1"/>
          </p:cNvCxnSpPr>
          <p:nvPr/>
        </p:nvCxnSpPr>
        <p:spPr bwMode="auto">
          <a:xfrm>
            <a:off x="1828800" y="1676400"/>
            <a:ext cx="0" cy="2573338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37901" name="Straight Arrow Connector 26"/>
          <p:cNvCxnSpPr>
            <a:cxnSpLocks noChangeShapeType="1"/>
            <a:stCxn id="37890" idx="1"/>
          </p:cNvCxnSpPr>
          <p:nvPr/>
        </p:nvCxnSpPr>
        <p:spPr bwMode="auto">
          <a:xfrm flipH="1" flipV="1">
            <a:off x="1828800" y="1676400"/>
            <a:ext cx="1143000" cy="9525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</p:cxnSp>
      <p:sp>
        <p:nvSpPr>
          <p:cNvPr id="37902" name="TextBox 34"/>
          <p:cNvSpPr txBox="1">
            <a:spLocks noChangeArrowheads="1"/>
          </p:cNvSpPr>
          <p:nvPr/>
        </p:nvSpPr>
        <p:spPr bwMode="auto">
          <a:xfrm>
            <a:off x="228600" y="480060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(fixed effect)</a:t>
            </a:r>
          </a:p>
        </p:txBody>
      </p:sp>
      <p:sp>
        <p:nvSpPr>
          <p:cNvPr id="37903" name="TextBox 22"/>
          <p:cNvSpPr txBox="1">
            <a:spLocks noChangeArrowheads="1"/>
          </p:cNvSpPr>
          <p:nvPr/>
        </p:nvSpPr>
        <p:spPr bwMode="auto">
          <a:xfrm>
            <a:off x="8001000" y="4267200"/>
            <a:ext cx="91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60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3413970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3120</TotalTime>
  <Words>1466</Words>
  <Application>Microsoft Macintosh PowerPoint</Application>
  <PresentationFormat>On-screen Show (4:3)</PresentationFormat>
  <Paragraphs>222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ＭＳ Ｐゴシック</vt:lpstr>
      <vt:lpstr>Calibri</vt:lpstr>
      <vt:lpstr>Cambria Math</vt:lpstr>
      <vt:lpstr>Candara</vt:lpstr>
      <vt:lpstr>Century</vt:lpstr>
      <vt:lpstr>Symbol</vt:lpstr>
      <vt:lpstr>Verdana</vt:lpstr>
      <vt:lpstr>Waveform</vt:lpstr>
      <vt:lpstr>Statistical Genomics</vt:lpstr>
      <vt:lpstr>Outline</vt:lpstr>
      <vt:lpstr>QTNs 0n CHR 1-5, leave 6-10 empty</vt:lpstr>
      <vt:lpstr>Visualization</vt:lpstr>
      <vt:lpstr>QQ plot</vt:lpstr>
      <vt:lpstr>Phenotypes by genotypes</vt:lpstr>
      <vt:lpstr>Association with phenotypes</vt:lpstr>
      <vt:lpstr>Least Square Error</vt:lpstr>
      <vt:lpstr>GLM for GWAS</vt:lpstr>
      <vt:lpstr>Example from the ten individuals</vt:lpstr>
      <vt:lpstr>Linear model</vt:lpstr>
      <vt:lpstr>Optimization</vt:lpstr>
      <vt:lpstr>Statistical test</vt:lpstr>
      <vt:lpstr>Action in R</vt:lpstr>
      <vt:lpstr>Phenotypes by genotypes</vt:lpstr>
      <vt:lpstr>Loop through genome</vt:lpstr>
      <vt:lpstr>QQ plot</vt:lpstr>
      <vt:lpstr>Using three PCs</vt:lpstr>
      <vt:lpstr>QQ plot</vt:lpstr>
      <vt:lpstr>QQ plot</vt:lpstr>
      <vt:lpstr>PowerPoint Presentation</vt:lpstr>
      <vt:lpstr>Highlight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Genomics</dc:title>
  <dc:creator>Zhiwu Zhang</dc:creator>
  <cp:lastModifiedBy>Zhang, Zhiwu</cp:lastModifiedBy>
  <cp:revision>313</cp:revision>
  <cp:lastPrinted>2015-09-01T19:21:20Z</cp:lastPrinted>
  <dcterms:created xsi:type="dcterms:W3CDTF">2013-08-24T13:03:35Z</dcterms:created>
  <dcterms:modified xsi:type="dcterms:W3CDTF">2018-02-06T20:54:21Z</dcterms:modified>
</cp:coreProperties>
</file>