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340" r:id="rId2"/>
    <p:sldId id="341" r:id="rId3"/>
    <p:sldId id="363" r:id="rId4"/>
    <p:sldId id="364" r:id="rId5"/>
    <p:sldId id="365" r:id="rId6"/>
    <p:sldId id="378" r:id="rId7"/>
    <p:sldId id="377" r:id="rId8"/>
    <p:sldId id="366" r:id="rId9"/>
    <p:sldId id="367" r:id="rId10"/>
    <p:sldId id="375" r:id="rId11"/>
    <p:sldId id="381" r:id="rId12"/>
    <p:sldId id="368" r:id="rId13"/>
    <p:sldId id="371" r:id="rId14"/>
    <p:sldId id="369" r:id="rId15"/>
    <p:sldId id="370" r:id="rId16"/>
    <p:sldId id="373" r:id="rId17"/>
    <p:sldId id="361" r:id="rId18"/>
    <p:sldId id="374" r:id="rId19"/>
    <p:sldId id="385" r:id="rId20"/>
    <p:sldId id="386" r:id="rId21"/>
    <p:sldId id="387" r:id="rId22"/>
    <p:sldId id="372" r:id="rId23"/>
    <p:sldId id="388" r:id="rId24"/>
    <p:sldId id="3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p:restoredTop sz="93148"/>
  </p:normalViewPr>
  <p:slideViewPr>
    <p:cSldViewPr snapToGrid="0" snapToObjects="1">
      <p:cViewPr varScale="1">
        <p:scale>
          <a:sx n="141" d="100"/>
          <a:sy n="141" d="100"/>
        </p:scale>
        <p:origin x="195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4C4908-2A04-9943-9FD7-65929F5D9E3B}" type="datetimeFigureOut">
              <a:rPr lang="en-US" smtClean="0"/>
              <a:t>3/5/18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5A5107-B47F-A942-A7B4-FB0CAFAD1557}" type="slidenum">
              <a:rPr lang="en-US" smtClean="0"/>
              <a:t>‹#›</a:t>
            </a:fld>
            <a:endParaRPr lang="en-US"/>
          </a:p>
        </p:txBody>
      </p:sp>
    </p:spTree>
    <p:extLst>
      <p:ext uri="{BB962C8B-B14F-4D97-AF65-F5344CB8AC3E}">
        <p14:creationId xmlns:p14="http://schemas.microsoft.com/office/powerpoint/2010/main" val="14654859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FCF5A-EA79-452C-A52C-1A2668C2E7DF}" type="datetime1">
              <a:rPr lang="en-US" smtClean="0"/>
              <a:pPr/>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FD9D02-426E-46C9-9EE9-0DE1EF8B2838}" type="datetime1">
              <a:rPr lang="en-US" smtClean="0"/>
              <a:pPr/>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1FAA6B6-10E5-4810-BC9F-DA72D8452E73}" type="datetime1">
              <a:rPr lang="en-US" smtClean="0"/>
              <a:pPr/>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DBF60-6CC3-4B74-A60D-3486985E4346}" type="datetime1">
              <a:rPr lang="en-US" smtClean="0"/>
              <a:pPr/>
              <a:t>3/5/18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3/5/18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3/5/18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2"/>
          <p:cNvSpPr>
            <a:spLocks noGrp="1"/>
          </p:cNvSpPr>
          <p:nvPr>
            <p:ph type="title"/>
          </p:nvPr>
        </p:nvSpPr>
        <p:spPr>
          <a:xfrm>
            <a:off x="109744" y="2791299"/>
            <a:ext cx="8857883" cy="1072859"/>
          </a:xfrm>
        </p:spPr>
        <p:txBody>
          <a:bodyPr>
            <a:normAutofit/>
          </a:bodyPr>
          <a:lstStyle/>
          <a:p>
            <a:r>
              <a:rPr lang="en-US" sz="3800" b="1" dirty="0">
                <a:solidFill>
                  <a:schemeClr val="bg2">
                    <a:lumMod val="75000"/>
                  </a:schemeClr>
                </a:solidFill>
              </a:rPr>
              <a:t>Statistical Genomics</a:t>
            </a:r>
            <a:endParaRPr lang="en-US" sz="3800" b="1" dirty="0">
              <a:solidFill>
                <a:schemeClr val="accent2"/>
              </a:solidFill>
            </a:endParaRPr>
          </a:p>
        </p:txBody>
      </p:sp>
      <p:pic>
        <p:nvPicPr>
          <p:cNvPr id="4" name="Picture 7" descr="Washington_State_Couga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886" y="5316238"/>
            <a:ext cx="1433513"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ubtitle 2"/>
          <p:cNvSpPr txBox="1">
            <a:spLocks/>
          </p:cNvSpPr>
          <p:nvPr/>
        </p:nvSpPr>
        <p:spPr>
          <a:xfrm>
            <a:off x="1512699" y="4249255"/>
            <a:ext cx="6400800" cy="1066984"/>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2800" dirty="0"/>
              <a:t>Zhiwu Zhang</a:t>
            </a:r>
          </a:p>
          <a:p>
            <a:pPr marL="0" indent="0" algn="ctr">
              <a:buNone/>
            </a:pPr>
            <a:r>
              <a:rPr lang="en-US" sz="2800" dirty="0"/>
              <a:t>Washington State University</a:t>
            </a:r>
          </a:p>
        </p:txBody>
      </p:sp>
      <p:sp>
        <p:nvSpPr>
          <p:cNvPr id="8" name="Title 2"/>
          <p:cNvSpPr txBox="1">
            <a:spLocks/>
          </p:cNvSpPr>
          <p:nvPr/>
        </p:nvSpPr>
        <p:spPr bwMode="auto">
          <a:xfrm>
            <a:off x="109745" y="3597458"/>
            <a:ext cx="8857882" cy="5334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a:r>
              <a:rPr lang="en-US" sz="2800" b="1">
                <a:solidFill>
                  <a:schemeClr val="bg2">
                    <a:lumMod val="50000"/>
                  </a:schemeClr>
                </a:solidFill>
              </a:rPr>
              <a:t>Lecture 16: </a:t>
            </a:r>
            <a:r>
              <a:rPr lang="en-US" sz="2800" b="1" dirty="0">
                <a:solidFill>
                  <a:schemeClr val="bg2">
                    <a:lumMod val="50000"/>
                  </a:schemeClr>
                </a:solidFill>
              </a:rPr>
              <a:t>Likelihood and estimates of variances</a:t>
            </a:r>
          </a:p>
        </p:txBody>
      </p:sp>
    </p:spTree>
    <p:extLst>
      <p:ext uri="{BB962C8B-B14F-4D97-AF65-F5344CB8AC3E}">
        <p14:creationId xmlns:p14="http://schemas.microsoft.com/office/powerpoint/2010/main" val="69758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50300" cy="1003300"/>
          </a:xfrm>
        </p:spPr>
        <p:txBody>
          <a:bodyPr>
            <a:normAutofit/>
          </a:bodyPr>
          <a:lstStyle/>
          <a:p>
            <a:r>
              <a:rPr lang="en-US" sz="3200" dirty="0">
                <a:solidFill>
                  <a:schemeClr val="accent2"/>
                </a:solidFill>
              </a:rPr>
              <a:t>Density function of normal distribution</a:t>
            </a:r>
          </a:p>
        </p:txBody>
      </p:sp>
      <p:sp>
        <p:nvSpPr>
          <p:cNvPr id="2" name="Rectangle 1"/>
          <p:cNvSpPr/>
          <p:nvPr/>
        </p:nvSpPr>
        <p:spPr>
          <a:xfrm>
            <a:off x="1628775" y="1358539"/>
            <a:ext cx="5797550" cy="2554545"/>
          </a:xfrm>
          <a:prstGeom prst="rect">
            <a:avLst/>
          </a:prstGeom>
        </p:spPr>
        <p:txBody>
          <a:bodyPr wrap="square">
            <a:spAutoFit/>
          </a:bodyPr>
          <a:lstStyle/>
          <a:p>
            <a:r>
              <a:rPr lang="is-IS" sz="3200" dirty="0">
                <a:solidFill>
                  <a:srgbClr val="000000"/>
                </a:solidFill>
                <a:latin typeface="Candara" charset="0"/>
              </a:rPr>
              <a:t>x</a:t>
            </a:r>
            <a:r>
              <a:rPr lang="is-IS" sz="3200" dirty="0">
                <a:solidFill>
                  <a:srgbClr val="060087"/>
                </a:solidFill>
                <a:latin typeface="Candara" charset="0"/>
              </a:rPr>
              <a:t>=c(</a:t>
            </a:r>
            <a:r>
              <a:rPr lang="is-IS" sz="3200" dirty="0">
                <a:solidFill>
                  <a:srgbClr val="0B4213"/>
                </a:solidFill>
                <a:latin typeface="Candara" charset="0"/>
              </a:rPr>
              <a:t>95</a:t>
            </a:r>
            <a:r>
              <a:rPr lang="is-IS" sz="3200" dirty="0">
                <a:solidFill>
                  <a:srgbClr val="060087"/>
                </a:solidFill>
                <a:latin typeface="Candara" charset="0"/>
              </a:rPr>
              <a:t>,</a:t>
            </a:r>
            <a:r>
              <a:rPr lang="is-IS" sz="3200" dirty="0">
                <a:solidFill>
                  <a:srgbClr val="0B4213"/>
                </a:solidFill>
                <a:latin typeface="Candara" charset="0"/>
              </a:rPr>
              <a:t>95</a:t>
            </a:r>
            <a:r>
              <a:rPr lang="is-IS" sz="3200" dirty="0">
                <a:solidFill>
                  <a:srgbClr val="060087"/>
                </a:solidFill>
                <a:latin typeface="Candara" charset="0"/>
              </a:rPr>
              <a:t>,</a:t>
            </a:r>
            <a:r>
              <a:rPr lang="is-IS" sz="3200" dirty="0">
                <a:solidFill>
                  <a:srgbClr val="0B4213"/>
                </a:solidFill>
                <a:latin typeface="Candara" charset="0"/>
              </a:rPr>
              <a:t>95</a:t>
            </a:r>
            <a:r>
              <a:rPr lang="is-IS" sz="3200" dirty="0">
                <a:solidFill>
                  <a:srgbClr val="060087"/>
                </a:solidFill>
                <a:latin typeface="Candara" charset="0"/>
              </a:rPr>
              <a:t>,</a:t>
            </a:r>
            <a:r>
              <a:rPr lang="is-IS" sz="3200" dirty="0">
                <a:solidFill>
                  <a:srgbClr val="0B4213"/>
                </a:solidFill>
                <a:latin typeface="Candara" charset="0"/>
              </a:rPr>
              <a:t>95</a:t>
            </a:r>
            <a:r>
              <a:rPr lang="is-IS" sz="3200" dirty="0">
                <a:solidFill>
                  <a:srgbClr val="060087"/>
                </a:solidFill>
                <a:latin typeface="Candara" charset="0"/>
              </a:rPr>
              <a:t>)</a:t>
            </a:r>
          </a:p>
          <a:p>
            <a:r>
              <a:rPr lang="is-IS" sz="3200" dirty="0">
                <a:solidFill>
                  <a:srgbClr val="000000"/>
                </a:solidFill>
                <a:latin typeface="Candara" charset="0"/>
              </a:rPr>
              <a:t>mean</a:t>
            </a:r>
            <a:r>
              <a:rPr lang="is-IS" sz="3200" dirty="0">
                <a:solidFill>
                  <a:srgbClr val="060087"/>
                </a:solidFill>
                <a:latin typeface="Candara" charset="0"/>
              </a:rPr>
              <a:t>=c(</a:t>
            </a:r>
            <a:r>
              <a:rPr lang="is-IS" sz="3200" dirty="0">
                <a:solidFill>
                  <a:srgbClr val="0B4213"/>
                </a:solidFill>
                <a:latin typeface="Candara" charset="0"/>
              </a:rPr>
              <a:t>100</a:t>
            </a:r>
            <a:r>
              <a:rPr lang="is-IS" sz="3200" dirty="0">
                <a:solidFill>
                  <a:srgbClr val="060087"/>
                </a:solidFill>
                <a:latin typeface="Candara" charset="0"/>
              </a:rPr>
              <a:t>,</a:t>
            </a:r>
            <a:r>
              <a:rPr lang="is-IS" sz="3200" dirty="0">
                <a:solidFill>
                  <a:srgbClr val="0B4213"/>
                </a:solidFill>
                <a:latin typeface="Candara" charset="0"/>
              </a:rPr>
              <a:t>100</a:t>
            </a:r>
            <a:r>
              <a:rPr lang="is-IS" sz="3200" dirty="0">
                <a:solidFill>
                  <a:srgbClr val="060087"/>
                </a:solidFill>
                <a:latin typeface="Candara" charset="0"/>
              </a:rPr>
              <a:t>,</a:t>
            </a:r>
            <a:r>
              <a:rPr lang="is-IS" sz="3200" dirty="0">
                <a:solidFill>
                  <a:srgbClr val="0B4213"/>
                </a:solidFill>
                <a:latin typeface="Candara" charset="0"/>
              </a:rPr>
              <a:t>85</a:t>
            </a:r>
            <a:r>
              <a:rPr lang="is-IS" sz="3200" dirty="0">
                <a:solidFill>
                  <a:srgbClr val="060087"/>
                </a:solidFill>
                <a:latin typeface="Candara" charset="0"/>
              </a:rPr>
              <a:t>,</a:t>
            </a:r>
            <a:r>
              <a:rPr lang="is-IS" sz="3200" dirty="0">
                <a:solidFill>
                  <a:srgbClr val="0B4213"/>
                </a:solidFill>
                <a:latin typeface="Candara" charset="0"/>
              </a:rPr>
              <a:t>85</a:t>
            </a:r>
            <a:r>
              <a:rPr lang="is-IS" sz="3200" dirty="0">
                <a:solidFill>
                  <a:srgbClr val="060087"/>
                </a:solidFill>
                <a:latin typeface="Candara" charset="0"/>
              </a:rPr>
              <a:t>)</a:t>
            </a:r>
          </a:p>
          <a:p>
            <a:r>
              <a:rPr lang="is-IS" sz="3200" dirty="0">
                <a:solidFill>
                  <a:srgbClr val="000000"/>
                </a:solidFill>
                <a:latin typeface="Candara" charset="0"/>
              </a:rPr>
              <a:t>sd</a:t>
            </a:r>
            <a:r>
              <a:rPr lang="is-IS" sz="3200" dirty="0">
                <a:solidFill>
                  <a:srgbClr val="060087"/>
                </a:solidFill>
                <a:latin typeface="Candara" charset="0"/>
              </a:rPr>
              <a:t>=c(</a:t>
            </a:r>
            <a:r>
              <a:rPr lang="is-IS" sz="3200" dirty="0">
                <a:solidFill>
                  <a:srgbClr val="0B4213"/>
                </a:solidFill>
                <a:latin typeface="Candara" charset="0"/>
              </a:rPr>
              <a:t>1</a:t>
            </a:r>
            <a:r>
              <a:rPr lang="is-IS" sz="3200" dirty="0">
                <a:solidFill>
                  <a:srgbClr val="060087"/>
                </a:solidFill>
                <a:latin typeface="Candara" charset="0"/>
              </a:rPr>
              <a:t>,</a:t>
            </a:r>
            <a:r>
              <a:rPr lang="is-IS" sz="3200" dirty="0">
                <a:solidFill>
                  <a:srgbClr val="0B4213"/>
                </a:solidFill>
                <a:latin typeface="Candara" charset="0"/>
              </a:rPr>
              <a:t>2</a:t>
            </a:r>
            <a:r>
              <a:rPr lang="is-IS" sz="3200" dirty="0">
                <a:solidFill>
                  <a:srgbClr val="060087"/>
                </a:solidFill>
                <a:latin typeface="Candara" charset="0"/>
              </a:rPr>
              <a:t>,</a:t>
            </a:r>
            <a:r>
              <a:rPr lang="is-IS" sz="3200" dirty="0">
                <a:solidFill>
                  <a:srgbClr val="0B4213"/>
                </a:solidFill>
                <a:latin typeface="Candara" charset="0"/>
              </a:rPr>
              <a:t>5</a:t>
            </a:r>
            <a:r>
              <a:rPr lang="is-IS" sz="3200" dirty="0">
                <a:solidFill>
                  <a:srgbClr val="060087"/>
                </a:solidFill>
                <a:latin typeface="Candara" charset="0"/>
              </a:rPr>
              <a:t>,</a:t>
            </a:r>
            <a:r>
              <a:rPr lang="is-IS" sz="3200" dirty="0">
                <a:solidFill>
                  <a:srgbClr val="0B4213"/>
                </a:solidFill>
                <a:latin typeface="Candara" charset="0"/>
              </a:rPr>
              <a:t>10</a:t>
            </a:r>
            <a:r>
              <a:rPr lang="is-IS" sz="3200" dirty="0">
                <a:solidFill>
                  <a:srgbClr val="060087"/>
                </a:solidFill>
                <a:latin typeface="Candara" charset="0"/>
              </a:rPr>
              <a:t>)</a:t>
            </a:r>
          </a:p>
          <a:p>
            <a:r>
              <a:rPr lang="en-US" sz="3200" dirty="0" err="1">
                <a:solidFill>
                  <a:srgbClr val="060087"/>
                </a:solidFill>
                <a:latin typeface="Candara" charset="0"/>
              </a:rPr>
              <a:t>dnormal</a:t>
            </a:r>
            <a:r>
              <a:rPr lang="en-US" sz="3200" dirty="0">
                <a:solidFill>
                  <a:srgbClr val="060087"/>
                </a:solidFill>
                <a:latin typeface="Candara" charset="0"/>
              </a:rPr>
              <a:t>(</a:t>
            </a:r>
            <a:r>
              <a:rPr lang="en-US" sz="3200" dirty="0" err="1">
                <a:solidFill>
                  <a:srgbClr val="000000"/>
                </a:solidFill>
                <a:latin typeface="Candara" charset="0"/>
              </a:rPr>
              <a:t>x</a:t>
            </a:r>
            <a:r>
              <a:rPr lang="en-US" sz="3200" dirty="0" err="1">
                <a:solidFill>
                  <a:srgbClr val="060087"/>
                </a:solidFill>
                <a:latin typeface="Candara" charset="0"/>
              </a:rPr>
              <a:t>,</a:t>
            </a:r>
            <a:r>
              <a:rPr lang="en-US" sz="3200" dirty="0" err="1">
                <a:solidFill>
                  <a:srgbClr val="000000"/>
                </a:solidFill>
                <a:latin typeface="Candara" charset="0"/>
              </a:rPr>
              <a:t>mean</a:t>
            </a:r>
            <a:r>
              <a:rPr lang="en-US" sz="3200" dirty="0" err="1">
                <a:solidFill>
                  <a:srgbClr val="060087"/>
                </a:solidFill>
                <a:latin typeface="Candara" charset="0"/>
              </a:rPr>
              <a:t>,</a:t>
            </a:r>
            <a:r>
              <a:rPr lang="en-US" sz="3200" dirty="0" err="1">
                <a:solidFill>
                  <a:srgbClr val="000000"/>
                </a:solidFill>
                <a:latin typeface="Candara" charset="0"/>
              </a:rPr>
              <a:t>sd</a:t>
            </a:r>
            <a:r>
              <a:rPr lang="en-US" sz="3200" dirty="0">
                <a:solidFill>
                  <a:srgbClr val="060087"/>
                </a:solidFill>
                <a:latin typeface="Candara" charset="0"/>
              </a:rPr>
              <a:t>)</a:t>
            </a:r>
          </a:p>
          <a:p>
            <a:r>
              <a:rPr lang="en-US" sz="3200" dirty="0" err="1">
                <a:solidFill>
                  <a:srgbClr val="060087"/>
                </a:solidFill>
                <a:latin typeface="Candara" charset="0"/>
              </a:rPr>
              <a:t>dnorm</a:t>
            </a:r>
            <a:r>
              <a:rPr lang="en-US" sz="3200" dirty="0">
                <a:solidFill>
                  <a:srgbClr val="060087"/>
                </a:solidFill>
                <a:latin typeface="Candara" charset="0"/>
              </a:rPr>
              <a:t>(</a:t>
            </a:r>
            <a:r>
              <a:rPr lang="en-US" sz="3200" dirty="0" err="1">
                <a:solidFill>
                  <a:srgbClr val="000000"/>
                </a:solidFill>
                <a:latin typeface="Candara" charset="0"/>
              </a:rPr>
              <a:t>x</a:t>
            </a:r>
            <a:r>
              <a:rPr lang="en-US" sz="3200" dirty="0" err="1">
                <a:solidFill>
                  <a:srgbClr val="060087"/>
                </a:solidFill>
                <a:latin typeface="Candara" charset="0"/>
              </a:rPr>
              <a:t>,</a:t>
            </a:r>
            <a:r>
              <a:rPr lang="en-US" sz="3200" dirty="0" err="1">
                <a:solidFill>
                  <a:srgbClr val="000000"/>
                </a:solidFill>
                <a:latin typeface="Candara" charset="0"/>
              </a:rPr>
              <a:t>mean</a:t>
            </a:r>
            <a:r>
              <a:rPr lang="en-US" sz="3200" dirty="0" err="1">
                <a:solidFill>
                  <a:srgbClr val="060087"/>
                </a:solidFill>
                <a:latin typeface="Candara" charset="0"/>
              </a:rPr>
              <a:t>,</a:t>
            </a:r>
            <a:r>
              <a:rPr lang="en-US" sz="3200" dirty="0" err="1">
                <a:solidFill>
                  <a:srgbClr val="000000"/>
                </a:solidFill>
                <a:latin typeface="Candara" charset="0"/>
              </a:rPr>
              <a:t>sd</a:t>
            </a:r>
            <a:r>
              <a:rPr lang="en-US" sz="3200" dirty="0">
                <a:solidFill>
                  <a:srgbClr val="060087"/>
                </a:solidFill>
                <a:latin typeface="Candara" charset="0"/>
              </a:rPr>
              <a: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5410200"/>
            <a:ext cx="7277100" cy="1244600"/>
          </a:xfrm>
          <a:prstGeom prst="rect">
            <a:avLst/>
          </a:prstGeom>
        </p:spPr>
      </p:pic>
      <p:sp>
        <p:nvSpPr>
          <p:cNvPr id="5" name="Oval 4"/>
          <p:cNvSpPr/>
          <p:nvPr/>
        </p:nvSpPr>
        <p:spPr>
          <a:xfrm>
            <a:off x="6540500" y="5410200"/>
            <a:ext cx="1854200" cy="1384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96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1478" y="2602252"/>
            <a:ext cx="2806700" cy="2747433"/>
          </a:xfrm>
        </p:spPr>
        <p:txBody>
          <a:bodyPr>
            <a:noAutofit/>
          </a:bodyPr>
          <a:lstStyle/>
          <a:p>
            <a:pPr marL="457200" indent="-457200">
              <a:buFont typeface="+mj-lt"/>
              <a:buAutoNum type="alphaUcPeriod"/>
            </a:pPr>
            <a:r>
              <a:rPr lang="en-US" sz="3600" dirty="0"/>
              <a:t>100 and 1</a:t>
            </a:r>
          </a:p>
          <a:p>
            <a:pPr marL="457200" indent="-457200">
              <a:buFont typeface="+mj-lt"/>
              <a:buAutoNum type="alphaUcPeriod"/>
            </a:pPr>
            <a:r>
              <a:rPr lang="en-US" sz="3600" dirty="0"/>
              <a:t>100 and 2</a:t>
            </a:r>
          </a:p>
          <a:p>
            <a:pPr marL="457200" indent="-457200">
              <a:buFont typeface="+mj-lt"/>
              <a:buAutoNum type="alphaUcPeriod"/>
            </a:pPr>
            <a:r>
              <a:rPr lang="en-US" sz="3600" dirty="0"/>
              <a:t>85 and 5</a:t>
            </a:r>
          </a:p>
          <a:p>
            <a:pPr marL="457200" indent="-457200">
              <a:buFont typeface="+mj-lt"/>
              <a:buAutoNum type="alphaUcPeriod"/>
            </a:pPr>
            <a:r>
              <a:rPr lang="en-US" sz="3600" dirty="0"/>
              <a:t>85 and 10</a:t>
            </a:r>
          </a:p>
          <a:p>
            <a:pPr marL="457200" indent="-457200">
              <a:buFont typeface="+mj-lt"/>
              <a:buAutoNum type="alphaUcPeriod"/>
            </a:pPr>
            <a:endParaRPr lang="en-US" sz="3600" dirty="0"/>
          </a:p>
        </p:txBody>
      </p:sp>
      <p:sp>
        <p:nvSpPr>
          <p:cNvPr id="3" name="Title 2"/>
          <p:cNvSpPr>
            <a:spLocks noGrp="1"/>
          </p:cNvSpPr>
          <p:nvPr>
            <p:ph type="title"/>
          </p:nvPr>
        </p:nvSpPr>
        <p:spPr>
          <a:xfrm>
            <a:off x="210589" y="819680"/>
            <a:ext cx="8750300" cy="1782572"/>
          </a:xfrm>
        </p:spPr>
        <p:txBody>
          <a:bodyPr>
            <a:normAutofit/>
          </a:bodyPr>
          <a:lstStyle/>
          <a:p>
            <a:pPr algn="l"/>
            <a:r>
              <a:rPr lang="en-US" sz="3200" dirty="0">
                <a:solidFill>
                  <a:srgbClr val="FF0000"/>
                </a:solidFill>
              </a:rPr>
              <a:t>Two variables</a:t>
            </a:r>
            <a:r>
              <a:rPr lang="en-US" sz="3200" dirty="0">
                <a:solidFill>
                  <a:schemeClr val="accent2"/>
                </a:solidFill>
              </a:rPr>
              <a:t> were observed as 95 and 97 from a normal distribution. The mean and SD of the distribution are most likely to be:  </a:t>
            </a:r>
          </a:p>
        </p:txBody>
      </p:sp>
      <p:sp>
        <p:nvSpPr>
          <p:cNvPr id="4" name="Rectangle 3"/>
          <p:cNvSpPr/>
          <p:nvPr/>
        </p:nvSpPr>
        <p:spPr>
          <a:xfrm>
            <a:off x="4459836" y="2602252"/>
            <a:ext cx="4684164" cy="3539430"/>
          </a:xfrm>
          <a:prstGeom prst="rect">
            <a:avLst/>
          </a:prstGeom>
        </p:spPr>
        <p:txBody>
          <a:bodyPr wrap="square">
            <a:spAutoFit/>
          </a:bodyPr>
          <a:lstStyle/>
          <a:p>
            <a:r>
              <a:rPr lang="is-IS" sz="3200" dirty="0">
                <a:solidFill>
                  <a:srgbClr val="000000"/>
                </a:solidFill>
                <a:latin typeface="Candara" charset="0"/>
              </a:rPr>
              <a:t>mean</a:t>
            </a:r>
            <a:r>
              <a:rPr lang="is-IS" sz="3200" dirty="0">
                <a:solidFill>
                  <a:srgbClr val="060087"/>
                </a:solidFill>
                <a:latin typeface="Candara" charset="0"/>
              </a:rPr>
              <a:t>=c(</a:t>
            </a:r>
            <a:r>
              <a:rPr lang="is-IS" sz="3200" dirty="0">
                <a:solidFill>
                  <a:srgbClr val="0B4213"/>
                </a:solidFill>
                <a:latin typeface="Candara" charset="0"/>
              </a:rPr>
              <a:t>100</a:t>
            </a:r>
            <a:r>
              <a:rPr lang="is-IS" sz="3200" dirty="0">
                <a:solidFill>
                  <a:srgbClr val="060087"/>
                </a:solidFill>
                <a:latin typeface="Candara" charset="0"/>
              </a:rPr>
              <a:t>,</a:t>
            </a:r>
            <a:r>
              <a:rPr lang="is-IS" sz="3200" dirty="0">
                <a:solidFill>
                  <a:srgbClr val="0B4213"/>
                </a:solidFill>
                <a:latin typeface="Candara" charset="0"/>
              </a:rPr>
              <a:t>100</a:t>
            </a:r>
            <a:r>
              <a:rPr lang="is-IS" sz="3200" dirty="0">
                <a:solidFill>
                  <a:srgbClr val="060087"/>
                </a:solidFill>
                <a:latin typeface="Candara" charset="0"/>
              </a:rPr>
              <a:t>,</a:t>
            </a:r>
            <a:r>
              <a:rPr lang="is-IS" sz="3200" dirty="0">
                <a:solidFill>
                  <a:srgbClr val="0B4213"/>
                </a:solidFill>
                <a:latin typeface="Candara" charset="0"/>
              </a:rPr>
              <a:t>85</a:t>
            </a:r>
            <a:r>
              <a:rPr lang="is-IS" sz="3200" dirty="0">
                <a:solidFill>
                  <a:srgbClr val="060087"/>
                </a:solidFill>
                <a:latin typeface="Candara" charset="0"/>
              </a:rPr>
              <a:t>,</a:t>
            </a:r>
            <a:r>
              <a:rPr lang="is-IS" sz="3200" dirty="0">
                <a:solidFill>
                  <a:srgbClr val="0B4213"/>
                </a:solidFill>
                <a:latin typeface="Candara" charset="0"/>
              </a:rPr>
              <a:t>85</a:t>
            </a:r>
            <a:r>
              <a:rPr lang="is-IS" sz="3200" dirty="0">
                <a:solidFill>
                  <a:srgbClr val="060087"/>
                </a:solidFill>
                <a:latin typeface="Candara" charset="0"/>
              </a:rPr>
              <a:t>)</a:t>
            </a:r>
          </a:p>
          <a:p>
            <a:r>
              <a:rPr lang="is-IS" sz="3200" dirty="0">
                <a:solidFill>
                  <a:srgbClr val="000000"/>
                </a:solidFill>
                <a:latin typeface="Candara" charset="0"/>
              </a:rPr>
              <a:t>sd</a:t>
            </a:r>
            <a:r>
              <a:rPr lang="is-IS" sz="3200" dirty="0">
                <a:solidFill>
                  <a:srgbClr val="060087"/>
                </a:solidFill>
                <a:latin typeface="Candara" charset="0"/>
              </a:rPr>
              <a:t>=c(</a:t>
            </a:r>
            <a:r>
              <a:rPr lang="is-IS" sz="3200" dirty="0">
                <a:solidFill>
                  <a:srgbClr val="0B4213"/>
                </a:solidFill>
                <a:latin typeface="Candara" charset="0"/>
              </a:rPr>
              <a:t>1</a:t>
            </a:r>
            <a:r>
              <a:rPr lang="is-IS" sz="3200" dirty="0">
                <a:solidFill>
                  <a:srgbClr val="060087"/>
                </a:solidFill>
                <a:latin typeface="Candara" charset="0"/>
              </a:rPr>
              <a:t>,</a:t>
            </a:r>
            <a:r>
              <a:rPr lang="is-IS" sz="3200" dirty="0">
                <a:solidFill>
                  <a:srgbClr val="0B4213"/>
                </a:solidFill>
                <a:latin typeface="Candara" charset="0"/>
              </a:rPr>
              <a:t>2</a:t>
            </a:r>
            <a:r>
              <a:rPr lang="is-IS" sz="3200" dirty="0">
                <a:solidFill>
                  <a:srgbClr val="060087"/>
                </a:solidFill>
                <a:latin typeface="Candara" charset="0"/>
              </a:rPr>
              <a:t>,</a:t>
            </a:r>
            <a:r>
              <a:rPr lang="is-IS" sz="3200" dirty="0">
                <a:solidFill>
                  <a:srgbClr val="0B4213"/>
                </a:solidFill>
                <a:latin typeface="Candara" charset="0"/>
              </a:rPr>
              <a:t>5</a:t>
            </a:r>
            <a:r>
              <a:rPr lang="is-IS" sz="3200" dirty="0">
                <a:solidFill>
                  <a:srgbClr val="060087"/>
                </a:solidFill>
                <a:latin typeface="Candara" charset="0"/>
              </a:rPr>
              <a:t>,</a:t>
            </a:r>
            <a:r>
              <a:rPr lang="is-IS" sz="3200" dirty="0">
                <a:solidFill>
                  <a:srgbClr val="0B4213"/>
                </a:solidFill>
                <a:latin typeface="Candara" charset="0"/>
              </a:rPr>
              <a:t>10</a:t>
            </a:r>
            <a:r>
              <a:rPr lang="is-IS" sz="3200" dirty="0">
                <a:solidFill>
                  <a:srgbClr val="060087"/>
                </a:solidFill>
                <a:latin typeface="Candara" charset="0"/>
              </a:rPr>
              <a:t>)</a:t>
            </a:r>
          </a:p>
          <a:p>
            <a:r>
              <a:rPr lang="is-IS" sz="3200" dirty="0">
                <a:solidFill>
                  <a:srgbClr val="000000"/>
                </a:solidFill>
                <a:latin typeface="Candara" charset="0"/>
              </a:rPr>
              <a:t>x1</a:t>
            </a:r>
            <a:r>
              <a:rPr lang="is-IS" sz="3200" dirty="0">
                <a:solidFill>
                  <a:srgbClr val="060087"/>
                </a:solidFill>
                <a:latin typeface="Candara" charset="0"/>
              </a:rPr>
              <a:t>=rep(95,4)</a:t>
            </a:r>
          </a:p>
          <a:p>
            <a:r>
              <a:rPr lang="is-IS" sz="3200" dirty="0">
                <a:solidFill>
                  <a:srgbClr val="000000"/>
                </a:solidFill>
                <a:latin typeface="Candara" charset="0"/>
              </a:rPr>
              <a:t>x2</a:t>
            </a:r>
            <a:r>
              <a:rPr lang="is-IS" sz="3200" dirty="0">
                <a:solidFill>
                  <a:srgbClr val="060087"/>
                </a:solidFill>
                <a:latin typeface="Candara" charset="0"/>
              </a:rPr>
              <a:t>=rep(97,4)</a:t>
            </a:r>
          </a:p>
          <a:p>
            <a:r>
              <a:rPr lang="en-US" sz="3200" dirty="0">
                <a:solidFill>
                  <a:srgbClr val="060087"/>
                </a:solidFill>
                <a:latin typeface="Candara" charset="0"/>
              </a:rPr>
              <a:t>p1=</a:t>
            </a:r>
            <a:r>
              <a:rPr lang="en-US" sz="3200" dirty="0" err="1">
                <a:solidFill>
                  <a:srgbClr val="060087"/>
                </a:solidFill>
                <a:latin typeface="Candara" charset="0"/>
              </a:rPr>
              <a:t>dnormal</a:t>
            </a:r>
            <a:r>
              <a:rPr lang="en-US" sz="3200" dirty="0">
                <a:solidFill>
                  <a:srgbClr val="060087"/>
                </a:solidFill>
                <a:latin typeface="Candara" charset="0"/>
              </a:rPr>
              <a:t>(</a:t>
            </a:r>
            <a:r>
              <a:rPr lang="en-US" sz="3200" dirty="0">
                <a:solidFill>
                  <a:srgbClr val="000000"/>
                </a:solidFill>
                <a:latin typeface="Candara" charset="0"/>
              </a:rPr>
              <a:t>x1</a:t>
            </a:r>
            <a:r>
              <a:rPr lang="en-US" sz="3200" dirty="0">
                <a:solidFill>
                  <a:srgbClr val="060087"/>
                </a:solidFill>
                <a:latin typeface="Candara" charset="0"/>
              </a:rPr>
              <a:t>,</a:t>
            </a:r>
            <a:r>
              <a:rPr lang="en-US" sz="3200" dirty="0">
                <a:solidFill>
                  <a:srgbClr val="000000"/>
                </a:solidFill>
                <a:latin typeface="Candara" charset="0"/>
              </a:rPr>
              <a:t>mean</a:t>
            </a:r>
            <a:r>
              <a:rPr lang="en-US" sz="3200" dirty="0">
                <a:solidFill>
                  <a:srgbClr val="060087"/>
                </a:solidFill>
                <a:latin typeface="Candara" charset="0"/>
              </a:rPr>
              <a:t>,</a:t>
            </a:r>
            <a:r>
              <a:rPr lang="en-US" sz="3200" dirty="0">
                <a:solidFill>
                  <a:srgbClr val="000000"/>
                </a:solidFill>
                <a:latin typeface="Candara" charset="0"/>
              </a:rPr>
              <a:t>sd</a:t>
            </a:r>
            <a:r>
              <a:rPr lang="en-US" sz="3200" dirty="0">
                <a:solidFill>
                  <a:srgbClr val="060087"/>
                </a:solidFill>
                <a:latin typeface="Candara" charset="0"/>
              </a:rPr>
              <a:t>)</a:t>
            </a:r>
          </a:p>
          <a:p>
            <a:r>
              <a:rPr lang="en-US" sz="3200" dirty="0">
                <a:solidFill>
                  <a:srgbClr val="060087"/>
                </a:solidFill>
                <a:latin typeface="Candara" charset="0"/>
              </a:rPr>
              <a:t>p2=</a:t>
            </a:r>
            <a:r>
              <a:rPr lang="en-US" sz="3200" dirty="0" err="1">
                <a:solidFill>
                  <a:srgbClr val="060087"/>
                </a:solidFill>
                <a:latin typeface="Candara" charset="0"/>
              </a:rPr>
              <a:t>dnormal</a:t>
            </a:r>
            <a:r>
              <a:rPr lang="en-US" sz="3200" dirty="0">
                <a:solidFill>
                  <a:srgbClr val="060087"/>
                </a:solidFill>
                <a:latin typeface="Candara" charset="0"/>
              </a:rPr>
              <a:t>(</a:t>
            </a:r>
            <a:r>
              <a:rPr lang="en-US" sz="3200" dirty="0">
                <a:solidFill>
                  <a:srgbClr val="000000"/>
                </a:solidFill>
                <a:latin typeface="Candara" charset="0"/>
              </a:rPr>
              <a:t>x2</a:t>
            </a:r>
            <a:r>
              <a:rPr lang="en-US" sz="3200" dirty="0">
                <a:solidFill>
                  <a:srgbClr val="060087"/>
                </a:solidFill>
                <a:latin typeface="Candara" charset="0"/>
              </a:rPr>
              <a:t>,</a:t>
            </a:r>
            <a:r>
              <a:rPr lang="en-US" sz="3200" dirty="0">
                <a:solidFill>
                  <a:srgbClr val="000000"/>
                </a:solidFill>
                <a:latin typeface="Candara" charset="0"/>
              </a:rPr>
              <a:t>mean</a:t>
            </a:r>
            <a:r>
              <a:rPr lang="en-US" sz="3200" dirty="0">
                <a:solidFill>
                  <a:srgbClr val="060087"/>
                </a:solidFill>
                <a:latin typeface="Candara" charset="0"/>
              </a:rPr>
              <a:t>,</a:t>
            </a:r>
            <a:r>
              <a:rPr lang="en-US" sz="3200" dirty="0">
                <a:solidFill>
                  <a:srgbClr val="000000"/>
                </a:solidFill>
                <a:latin typeface="Candara" charset="0"/>
              </a:rPr>
              <a:t>sd</a:t>
            </a:r>
            <a:r>
              <a:rPr lang="en-US" sz="3200" dirty="0">
                <a:solidFill>
                  <a:srgbClr val="060087"/>
                </a:solidFill>
                <a:latin typeface="Candara" charset="0"/>
              </a:rPr>
              <a:t>)</a:t>
            </a:r>
          </a:p>
          <a:p>
            <a:r>
              <a:rPr lang="en-US" sz="3200" dirty="0">
                <a:solidFill>
                  <a:srgbClr val="060087"/>
                </a:solidFill>
                <a:latin typeface="Candara" charset="0"/>
              </a:rPr>
              <a:t>p1*p2</a:t>
            </a:r>
          </a:p>
        </p:txBody>
      </p:sp>
      <p:sp>
        <p:nvSpPr>
          <p:cNvPr id="5" name="Rectangle 4"/>
          <p:cNvSpPr/>
          <p:nvPr/>
        </p:nvSpPr>
        <p:spPr>
          <a:xfrm>
            <a:off x="3088178" y="3375803"/>
            <a:ext cx="1517650" cy="1200329"/>
          </a:xfrm>
          <a:prstGeom prst="rect">
            <a:avLst/>
          </a:prstGeom>
        </p:spPr>
        <p:txBody>
          <a:bodyPr wrap="square">
            <a:spAutoFit/>
          </a:bodyPr>
          <a:lstStyle/>
          <a:p>
            <a:r>
              <a:rPr lang="en-US" dirty="0"/>
              <a:t>A: 6.5pe-09 </a:t>
            </a:r>
          </a:p>
          <a:p>
            <a:r>
              <a:rPr lang="en-US" dirty="0"/>
              <a:t>B: 5.7e-04 </a:t>
            </a:r>
          </a:p>
          <a:p>
            <a:r>
              <a:rPr lang="en-US" dirty="0"/>
              <a:t>C: 4.8e-05 </a:t>
            </a:r>
          </a:p>
          <a:p>
            <a:r>
              <a:rPr lang="en-US" dirty="0"/>
              <a:t>D: 4.7e-04</a:t>
            </a:r>
          </a:p>
        </p:txBody>
      </p:sp>
    </p:spTree>
    <p:extLst>
      <p:ext uri="{BB962C8B-B14F-4D97-AF65-F5344CB8AC3E}">
        <p14:creationId xmlns:p14="http://schemas.microsoft.com/office/powerpoint/2010/main" val="1512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4100" y="3084852"/>
            <a:ext cx="6908800" cy="2747433"/>
          </a:xfrm>
        </p:spPr>
        <p:txBody>
          <a:bodyPr>
            <a:noAutofit/>
          </a:bodyPr>
          <a:lstStyle/>
          <a:p>
            <a:pPr marL="457200" indent="-457200">
              <a:buFont typeface="+mj-lt"/>
              <a:buAutoNum type="alphaUcPeriod"/>
            </a:pPr>
            <a:r>
              <a:rPr lang="en-US" sz="3600" dirty="0"/>
              <a:t>95 and 5</a:t>
            </a:r>
          </a:p>
          <a:p>
            <a:pPr marL="457200" indent="-457200">
              <a:buFont typeface="+mj-lt"/>
              <a:buAutoNum type="alphaUcPeriod"/>
            </a:pPr>
            <a:r>
              <a:rPr lang="en-US" sz="3600" dirty="0"/>
              <a:t>5 and 95</a:t>
            </a:r>
          </a:p>
          <a:p>
            <a:pPr marL="457200" indent="-457200">
              <a:buFont typeface="+mj-lt"/>
              <a:buAutoNum type="alphaUcPeriod"/>
            </a:pPr>
            <a:r>
              <a:rPr lang="en-US" sz="3600" dirty="0"/>
              <a:t>50 and 50</a:t>
            </a:r>
          </a:p>
          <a:p>
            <a:pPr marL="457200" indent="-457200">
              <a:buFont typeface="+mj-lt"/>
              <a:buAutoNum type="alphaUcPeriod"/>
            </a:pPr>
            <a:r>
              <a:rPr lang="en-US" sz="3600" dirty="0"/>
              <a:t>I do not know</a:t>
            </a:r>
          </a:p>
          <a:p>
            <a:pPr marL="457200" indent="-457200">
              <a:buFont typeface="+mj-lt"/>
              <a:buAutoNum type="alphaUcPeriod"/>
            </a:pPr>
            <a:endParaRPr lang="en-US" sz="3600" dirty="0"/>
          </a:p>
        </p:txBody>
      </p:sp>
      <p:sp>
        <p:nvSpPr>
          <p:cNvPr id="3" name="Title 2"/>
          <p:cNvSpPr>
            <a:spLocks noGrp="1"/>
          </p:cNvSpPr>
          <p:nvPr>
            <p:ph type="title"/>
          </p:nvPr>
        </p:nvSpPr>
        <p:spPr>
          <a:xfrm>
            <a:off x="152400" y="0"/>
            <a:ext cx="8750300" cy="2717800"/>
          </a:xfrm>
        </p:spPr>
        <p:txBody>
          <a:bodyPr>
            <a:normAutofit fontScale="90000"/>
          </a:bodyPr>
          <a:lstStyle/>
          <a:p>
            <a:pPr algn="l"/>
            <a:r>
              <a:rPr lang="en-US" sz="3200" dirty="0">
                <a:solidFill>
                  <a:srgbClr val="FF0000"/>
                </a:solidFill>
              </a:rPr>
              <a:t>Three individuals</a:t>
            </a:r>
            <a:r>
              <a:rPr lang="en-US" sz="3200" dirty="0">
                <a:solidFill>
                  <a:schemeClr val="accent2"/>
                </a:solidFill>
              </a:rPr>
              <a:t> have </a:t>
            </a:r>
            <a:r>
              <a:rPr lang="en-US" sz="3200" dirty="0">
                <a:solidFill>
                  <a:srgbClr val="FF0000"/>
                </a:solidFill>
              </a:rPr>
              <a:t>kinship</a:t>
            </a:r>
            <a:r>
              <a:rPr lang="en-US" sz="3200" dirty="0">
                <a:solidFill>
                  <a:schemeClr val="accent2"/>
                </a:solidFill>
              </a:rPr>
              <a:t> of</a:t>
            </a:r>
            <a:br>
              <a:rPr lang="en-US" sz="3200" dirty="0">
                <a:solidFill>
                  <a:schemeClr val="accent2"/>
                </a:solidFill>
              </a:rPr>
            </a:br>
            <a:br>
              <a:rPr lang="en-US" sz="3200" dirty="0">
                <a:solidFill>
                  <a:schemeClr val="accent2"/>
                </a:solidFill>
              </a:rPr>
            </a:br>
            <a:r>
              <a:rPr lang="en-US" sz="3200" dirty="0">
                <a:solidFill>
                  <a:schemeClr val="accent2"/>
                </a:solidFill>
              </a:rPr>
              <a:t>and observations of  95, 100 and 70, respectively. The population has mean of 90. Square root of genetic and residual variances are most likely to be: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500" y="242168"/>
            <a:ext cx="1968500" cy="901700"/>
          </a:xfrm>
          <a:prstGeom prst="rect">
            <a:avLst/>
          </a:prstGeom>
        </p:spPr>
      </p:pic>
    </p:spTree>
    <p:extLst>
      <p:ext uri="{BB962C8B-B14F-4D97-AF65-F5344CB8AC3E}">
        <p14:creationId xmlns:p14="http://schemas.microsoft.com/office/powerpoint/2010/main" val="103783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76200"/>
            <a:ext cx="8229600" cy="1143000"/>
          </a:xfrm>
        </p:spPr>
        <p:txBody>
          <a:bodyPr/>
          <a:lstStyle/>
          <a:p>
            <a:r>
              <a:rPr lang="en-US" dirty="0">
                <a:latin typeface="Calibri" charset="0"/>
              </a:rPr>
              <a:t>Variance in MLM</a:t>
            </a:r>
          </a:p>
        </p:txBody>
      </p:sp>
      <p:sp>
        <p:nvSpPr>
          <p:cNvPr id="37893" name="TextBox 12"/>
          <p:cNvSpPr txBox="1">
            <a:spLocks noChangeArrowheads="1"/>
          </p:cNvSpPr>
          <p:nvPr/>
        </p:nvSpPr>
        <p:spPr bwMode="auto">
          <a:xfrm>
            <a:off x="370541" y="2112779"/>
            <a:ext cx="840291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3600" dirty="0"/>
              <a:t>y = </a:t>
            </a:r>
            <a:r>
              <a:rPr lang="en-US" sz="3600" dirty="0" err="1"/>
              <a:t>Xb</a:t>
            </a:r>
            <a:r>
              <a:rPr lang="en-US" sz="3600" dirty="0"/>
              <a:t> + </a:t>
            </a:r>
            <a:r>
              <a:rPr lang="en-US" sz="3600" dirty="0" err="1"/>
              <a:t>Zu</a:t>
            </a:r>
            <a:r>
              <a:rPr lang="en-US" sz="3600" dirty="0"/>
              <a:t> + e</a:t>
            </a:r>
          </a:p>
        </p:txBody>
      </p:sp>
      <mc:AlternateContent xmlns:mc="http://schemas.openxmlformats.org/markup-compatibility/2006" xmlns:a14="http://schemas.microsoft.com/office/drawing/2010/main">
        <mc:Choice Requires="a14">
          <p:sp>
            <p:nvSpPr>
              <p:cNvPr id="9" name="TextBox 8"/>
              <p:cNvSpPr txBox="1"/>
              <p:nvPr/>
            </p:nvSpPr>
            <p:spPr>
              <a:xfrm>
                <a:off x="457197" y="4617729"/>
                <a:ext cx="5081451" cy="1107996"/>
              </a:xfrm>
              <a:prstGeom prst="rect">
                <a:avLst/>
              </a:prstGeom>
              <a:noFill/>
            </p:spPr>
            <p:txBody>
              <a:bodyPr wrap="square" lIns="0" tIns="0" rIns="0" bIns="0" rtlCol="0">
                <a:spAutoFit/>
              </a:bodyPr>
              <a:lstStyle/>
              <a:p>
                <a:r>
                  <a:rPr lang="pt-BR" sz="3600" dirty="0"/>
                  <a:t>Var(</a:t>
                </a:r>
                <a:r>
                  <a:rPr lang="pt-BR" sz="3600" dirty="0" err="1"/>
                  <a:t>u</a:t>
                </a:r>
                <a:r>
                  <a:rPr lang="pt-BR" sz="3600" dirty="0"/>
                  <a:t>)=</a:t>
                </a:r>
                <a:r>
                  <a:rPr lang="pt-BR" sz="3600" dirty="0" err="1"/>
                  <a:t>G</a:t>
                </a:r>
                <a:r>
                  <a:rPr lang="pt-BR" sz="3600" dirty="0"/>
                  <a:t>=2K</a:t>
                </a:r>
                <a14:m>
                  <m:oMath xmlns:m="http://schemas.openxmlformats.org/officeDocument/2006/math">
                    <m:sSubSup>
                      <m:sSubSupPr>
                        <m:ctrlPr>
                          <a:rPr lang="en-US" sz="3600" i="1">
                            <a:latin typeface="Cambria Math" panose="02040503050406030204" pitchFamily="18" charset="0"/>
                          </a:rPr>
                        </m:ctrlPr>
                      </m:sSubSupPr>
                      <m:e>
                        <m:r>
                          <a:rPr lang="en-US" sz="3600" i="1">
                            <a:latin typeface="Cambria Math" charset="0"/>
                            <a:ea typeface="Cambria Math" charset="0"/>
                            <a:cs typeface="Cambria Math" charset="0"/>
                          </a:rPr>
                          <m:t>𝜎</m:t>
                        </m:r>
                      </m:e>
                      <m:sub>
                        <m:r>
                          <a:rPr lang="en-US" sz="3600" i="1">
                            <a:latin typeface="Cambria Math" charset="0"/>
                          </a:rPr>
                          <m:t>𝑎</m:t>
                        </m:r>
                      </m:sub>
                      <m:sup>
                        <m:r>
                          <a:rPr lang="en-US" sz="3600" i="1">
                            <a:latin typeface="Cambria Math" charset="0"/>
                          </a:rPr>
                          <m:t>2</m:t>
                        </m:r>
                      </m:sup>
                    </m:sSubSup>
                  </m:oMath>
                </a14:m>
                <a:r>
                  <a:rPr lang="pt-BR" sz="3600" dirty="0"/>
                  <a:t>=A</a:t>
                </a:r>
                <a14:m>
                  <m:oMath xmlns:m="http://schemas.openxmlformats.org/officeDocument/2006/math">
                    <m:sSubSup>
                      <m:sSubSupPr>
                        <m:ctrlPr>
                          <a:rPr lang="en-US" sz="3600" i="1">
                            <a:latin typeface="Cambria Math" panose="02040503050406030204" pitchFamily="18" charset="0"/>
                          </a:rPr>
                        </m:ctrlPr>
                      </m:sSubSupPr>
                      <m:e>
                        <m:r>
                          <a:rPr lang="en-US" sz="3600" i="1">
                            <a:latin typeface="Cambria Math" charset="0"/>
                            <a:ea typeface="Cambria Math" charset="0"/>
                            <a:cs typeface="Cambria Math" charset="0"/>
                          </a:rPr>
                          <m:t>𝜎</m:t>
                        </m:r>
                      </m:e>
                      <m:sub>
                        <m:r>
                          <a:rPr lang="en-US" sz="3600" i="1">
                            <a:latin typeface="Cambria Math" charset="0"/>
                          </a:rPr>
                          <m:t>𝑎</m:t>
                        </m:r>
                      </m:sub>
                      <m:sup>
                        <m:r>
                          <a:rPr lang="en-US" sz="3600" i="1">
                            <a:latin typeface="Cambria Math" charset="0"/>
                          </a:rPr>
                          <m:t>2</m:t>
                        </m:r>
                      </m:sup>
                    </m:sSubSup>
                  </m:oMath>
                </a14:m>
                <a:endParaRPr lang="en-US" sz="3600" dirty="0"/>
              </a:p>
              <a:p>
                <a:endParaRPr lang="en-US" sz="3600" dirty="0"/>
              </a:p>
            </p:txBody>
          </p:sp>
        </mc:Choice>
        <mc:Fallback xmlns="">
          <p:sp>
            <p:nvSpPr>
              <p:cNvPr id="9" name="TextBox 8"/>
              <p:cNvSpPr txBox="1">
                <a:spLocks noRot="1" noChangeAspect="1" noMove="1" noResize="1" noEditPoints="1" noAdjustHandles="1" noChangeArrowheads="1" noChangeShapeType="1" noTextEdit="1"/>
              </p:cNvSpPr>
              <p:nvPr/>
            </p:nvSpPr>
            <p:spPr>
              <a:xfrm>
                <a:off x="457197" y="4617729"/>
                <a:ext cx="5081451" cy="1107996"/>
              </a:xfrm>
              <a:prstGeom prst="rect">
                <a:avLst/>
              </a:prstGeom>
              <a:blipFill rotWithShape="0">
                <a:blip r:embed="rId2"/>
                <a:stretch>
                  <a:fillRect l="-5396" t="-11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57197" y="5805513"/>
                <a:ext cx="5081451" cy="553998"/>
              </a:xfrm>
              <a:prstGeom prst="rect">
                <a:avLst/>
              </a:prstGeom>
              <a:noFill/>
            </p:spPr>
            <p:txBody>
              <a:bodyPr wrap="square" lIns="0" tIns="0" rIns="0" bIns="0" rtlCol="0">
                <a:spAutoFit/>
              </a:bodyPr>
              <a:lstStyle/>
              <a:p>
                <a:r>
                  <a:rPr lang="pt-BR" sz="3600" dirty="0"/>
                  <a:t>Var(e)=</a:t>
                </a:r>
                <a:r>
                  <a:rPr lang="pt-BR" sz="3600" dirty="0" err="1"/>
                  <a:t>R</a:t>
                </a:r>
                <a:r>
                  <a:rPr lang="pt-BR" sz="3600" dirty="0"/>
                  <a:t>=</a:t>
                </a:r>
                <a:r>
                  <a:rPr lang="pt-BR" sz="3600" dirty="0" err="1"/>
                  <a:t>I</a:t>
                </a:r>
                <a14:m>
                  <m:oMath xmlns:m="http://schemas.openxmlformats.org/officeDocument/2006/math">
                    <m:sSubSup>
                      <m:sSubSupPr>
                        <m:ctrlPr>
                          <a:rPr lang="en-US" sz="3600" i="1">
                            <a:latin typeface="Cambria Math" panose="02040503050406030204" pitchFamily="18" charset="0"/>
                          </a:rPr>
                        </m:ctrlPr>
                      </m:sSubSupPr>
                      <m:e>
                        <m:r>
                          <a:rPr lang="en-US" sz="3600" i="1">
                            <a:latin typeface="Cambria Math" charset="0"/>
                            <a:ea typeface="Cambria Math" charset="0"/>
                            <a:cs typeface="Cambria Math" charset="0"/>
                          </a:rPr>
                          <m:t>𝜎</m:t>
                        </m:r>
                      </m:e>
                      <m:sub>
                        <m:r>
                          <a:rPr lang="en-US" sz="3600" b="0" i="1" smtClean="0">
                            <a:latin typeface="Cambria Math" charset="0"/>
                          </a:rPr>
                          <m:t>𝑒</m:t>
                        </m:r>
                      </m:sub>
                      <m:sup>
                        <m:r>
                          <a:rPr lang="en-US" sz="3600" i="1">
                            <a:latin typeface="Cambria Math" charset="0"/>
                          </a:rPr>
                          <m:t>2</m:t>
                        </m:r>
                      </m:sup>
                    </m:sSubSup>
                  </m:oMath>
                </a14:m>
                <a:endParaRPr lang="en-US"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7197" y="5805513"/>
                <a:ext cx="5081451" cy="553998"/>
              </a:xfrm>
              <a:prstGeom prst="rect">
                <a:avLst/>
              </a:prstGeom>
              <a:blipFill rotWithShape="0">
                <a:blip r:embed="rId3"/>
                <a:stretch>
                  <a:fillRect l="-5396" t="-23077" b="-51648"/>
                </a:stretch>
              </a:blipFill>
            </p:spPr>
            <p:txBody>
              <a:bodyPr/>
              <a:lstStyle/>
              <a:p>
                <a:r>
                  <a:rPr lang="en-US">
                    <a:noFill/>
                  </a:rPr>
                  <a:t> </a:t>
                </a:r>
              </a:p>
            </p:txBody>
          </p:sp>
        </mc:Fallback>
      </mc:AlternateContent>
      <p:sp>
        <p:nvSpPr>
          <p:cNvPr id="11" name="TextBox 10"/>
          <p:cNvSpPr txBox="1">
            <a:spLocks noChangeArrowheads="1"/>
          </p:cNvSpPr>
          <p:nvPr/>
        </p:nvSpPr>
        <p:spPr bwMode="auto">
          <a:xfrm>
            <a:off x="370541" y="3399168"/>
            <a:ext cx="840291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3200" dirty="0" err="1"/>
              <a:t>Var</a:t>
            </a:r>
            <a:r>
              <a:rPr lang="en-US" sz="3200" dirty="0"/>
              <a:t>(y)=V=</a:t>
            </a:r>
            <a:r>
              <a:rPr lang="en-US" sz="3200" dirty="0" err="1"/>
              <a:t>Var</a:t>
            </a:r>
            <a:r>
              <a:rPr lang="en-US" sz="3200" dirty="0"/>
              <a:t>(u)+</a:t>
            </a:r>
            <a:r>
              <a:rPr lang="en-US" sz="3200" dirty="0" err="1"/>
              <a:t>Var</a:t>
            </a:r>
            <a:r>
              <a:rPr lang="en-US" sz="3200" dirty="0"/>
              <a:t>(e)</a:t>
            </a:r>
          </a:p>
        </p:txBody>
      </p:sp>
    </p:spTree>
    <p:extLst>
      <p:ext uri="{BB962C8B-B14F-4D97-AF65-F5344CB8AC3E}">
        <p14:creationId xmlns:p14="http://schemas.microsoft.com/office/powerpoint/2010/main" val="12637962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50300" cy="1003300"/>
          </a:xfrm>
        </p:spPr>
        <p:txBody>
          <a:bodyPr>
            <a:normAutofit fontScale="90000"/>
          </a:bodyPr>
          <a:lstStyle/>
          <a:p>
            <a:r>
              <a:rPr lang="en-US" sz="3200" dirty="0">
                <a:solidFill>
                  <a:schemeClr val="accent2"/>
                </a:solidFill>
              </a:rPr>
              <a:t>Density function of multi-variate normal distribution</a:t>
            </a:r>
          </a:p>
        </p:txBody>
      </p:sp>
      <p:sp>
        <p:nvSpPr>
          <p:cNvPr id="5" name="Rectangle 4"/>
          <p:cNvSpPr/>
          <p:nvPr/>
        </p:nvSpPr>
        <p:spPr>
          <a:xfrm>
            <a:off x="412750" y="3009037"/>
            <a:ext cx="8489950" cy="1631216"/>
          </a:xfrm>
          <a:prstGeom prst="rect">
            <a:avLst/>
          </a:prstGeom>
        </p:spPr>
        <p:txBody>
          <a:bodyPr wrap="square">
            <a:spAutoFit/>
          </a:bodyPr>
          <a:lstStyle/>
          <a:p>
            <a:r>
              <a:rPr lang="en-US" sz="2000" dirty="0" err="1">
                <a:solidFill>
                  <a:srgbClr val="000000"/>
                </a:solidFill>
                <a:latin typeface="Candara" charset="0"/>
              </a:rPr>
              <a:t>dmnormal</a:t>
            </a:r>
            <a:r>
              <a:rPr lang="en-US" sz="2000" dirty="0">
                <a:solidFill>
                  <a:srgbClr val="060087"/>
                </a:solidFill>
                <a:latin typeface="Candara" charset="0"/>
              </a:rPr>
              <a:t>=</a:t>
            </a:r>
            <a:r>
              <a:rPr lang="en-US" sz="2000" dirty="0">
                <a:solidFill>
                  <a:srgbClr val="B5760C"/>
                </a:solidFill>
                <a:latin typeface="Candara" charset="0"/>
              </a:rPr>
              <a:t>function</a:t>
            </a:r>
            <a:r>
              <a:rPr lang="en-US" sz="2000" dirty="0">
                <a:solidFill>
                  <a:srgbClr val="060087"/>
                </a:solidFill>
                <a:latin typeface="Candara" charset="0"/>
              </a:rPr>
              <a:t>(</a:t>
            </a:r>
            <a:r>
              <a:rPr lang="en-US" sz="2000" dirty="0">
                <a:solidFill>
                  <a:srgbClr val="000000"/>
                </a:solidFill>
                <a:latin typeface="Candara" charset="0"/>
              </a:rPr>
              <a:t>x</a:t>
            </a:r>
            <a:r>
              <a:rPr lang="en-US" sz="2000" dirty="0">
                <a:solidFill>
                  <a:srgbClr val="060087"/>
                </a:solidFill>
                <a:latin typeface="Candara" charset="0"/>
              </a:rPr>
              <a:t>=</a:t>
            </a:r>
            <a:r>
              <a:rPr lang="en-US" sz="2000" dirty="0">
                <a:solidFill>
                  <a:srgbClr val="0B4213"/>
                </a:solidFill>
                <a:latin typeface="Candara" charset="0"/>
              </a:rPr>
              <a:t>0</a:t>
            </a:r>
            <a:r>
              <a:rPr lang="en-US" sz="2000" dirty="0">
                <a:solidFill>
                  <a:srgbClr val="060087"/>
                </a:solidFill>
                <a:latin typeface="Candara" charset="0"/>
              </a:rPr>
              <a:t>,</a:t>
            </a:r>
            <a:r>
              <a:rPr lang="en-US" sz="2000" dirty="0">
                <a:solidFill>
                  <a:srgbClr val="000000"/>
                </a:solidFill>
                <a:latin typeface="Candara" charset="0"/>
              </a:rPr>
              <a:t>mean</a:t>
            </a:r>
            <a:r>
              <a:rPr lang="en-US" sz="2000" dirty="0">
                <a:solidFill>
                  <a:srgbClr val="060087"/>
                </a:solidFill>
                <a:latin typeface="Candara" charset="0"/>
              </a:rPr>
              <a:t>=</a:t>
            </a:r>
            <a:r>
              <a:rPr lang="en-US" sz="2000" dirty="0">
                <a:solidFill>
                  <a:srgbClr val="0B4213"/>
                </a:solidFill>
                <a:latin typeface="Candara" charset="0"/>
              </a:rPr>
              <a:t>0</a:t>
            </a:r>
            <a:r>
              <a:rPr lang="en-US" sz="2000" dirty="0">
                <a:solidFill>
                  <a:srgbClr val="060087"/>
                </a:solidFill>
                <a:latin typeface="Candara" charset="0"/>
              </a:rPr>
              <a:t>,</a:t>
            </a:r>
            <a:r>
              <a:rPr lang="en-US" sz="2000" dirty="0">
                <a:solidFill>
                  <a:srgbClr val="000000"/>
                </a:solidFill>
                <a:latin typeface="Candara" charset="0"/>
              </a:rPr>
              <a:t>V</a:t>
            </a:r>
            <a:r>
              <a:rPr lang="en-US" sz="2000" dirty="0">
                <a:solidFill>
                  <a:srgbClr val="060087"/>
                </a:solidFill>
                <a:latin typeface="Candara" charset="0"/>
              </a:rPr>
              <a:t>=</a:t>
            </a:r>
            <a:r>
              <a:rPr lang="en-US" sz="2000" dirty="0">
                <a:solidFill>
                  <a:srgbClr val="B5760C"/>
                </a:solidFill>
                <a:latin typeface="Candara" charset="0"/>
              </a:rPr>
              <a:t>NULL</a:t>
            </a:r>
            <a:r>
              <a:rPr lang="en-US" sz="2000" dirty="0">
                <a:solidFill>
                  <a:srgbClr val="060087"/>
                </a:solidFill>
                <a:latin typeface="Candara" charset="0"/>
              </a:rPr>
              <a:t>){</a:t>
            </a:r>
            <a:endParaRPr lang="en-US" sz="2000" dirty="0">
              <a:solidFill>
                <a:srgbClr val="000000"/>
              </a:solidFill>
              <a:latin typeface="Candara" charset="0"/>
            </a:endParaRPr>
          </a:p>
          <a:p>
            <a:r>
              <a:rPr lang="en-US" sz="2000" dirty="0">
                <a:solidFill>
                  <a:srgbClr val="000000"/>
                </a:solidFill>
                <a:latin typeface="Candara" charset="0"/>
              </a:rPr>
              <a:t>  n</a:t>
            </a:r>
            <a:r>
              <a:rPr lang="en-US" sz="2000" dirty="0">
                <a:solidFill>
                  <a:srgbClr val="060087"/>
                </a:solidFill>
                <a:latin typeface="Candara" charset="0"/>
              </a:rPr>
              <a:t>=length(</a:t>
            </a:r>
            <a:r>
              <a:rPr lang="en-US" sz="2000" dirty="0">
                <a:solidFill>
                  <a:srgbClr val="000000"/>
                </a:solidFill>
                <a:latin typeface="Candara" charset="0"/>
              </a:rPr>
              <a:t>x</a:t>
            </a:r>
            <a:r>
              <a:rPr lang="en-US" sz="2000" dirty="0">
                <a:solidFill>
                  <a:srgbClr val="060087"/>
                </a:solidFill>
                <a:latin typeface="Candara" charset="0"/>
              </a:rPr>
              <a:t>)</a:t>
            </a:r>
            <a:endParaRPr lang="en-US" sz="2000" dirty="0">
              <a:solidFill>
                <a:srgbClr val="000000"/>
              </a:solidFill>
              <a:latin typeface="Candara" charset="0"/>
            </a:endParaRPr>
          </a:p>
          <a:p>
            <a:r>
              <a:rPr lang="en-US" sz="2000" dirty="0">
                <a:solidFill>
                  <a:srgbClr val="000000"/>
                </a:solidFill>
                <a:latin typeface="Candara" charset="0"/>
              </a:rPr>
              <a:t>  p</a:t>
            </a:r>
            <a:r>
              <a:rPr lang="en-US" sz="2000" dirty="0">
                <a:solidFill>
                  <a:srgbClr val="060087"/>
                </a:solidFill>
                <a:latin typeface="Candara" charset="0"/>
              </a:rPr>
              <a:t>=</a:t>
            </a:r>
            <a:r>
              <a:rPr lang="en-US" sz="2000" dirty="0">
                <a:solidFill>
                  <a:srgbClr val="0B4213"/>
                </a:solidFill>
                <a:latin typeface="Candara" charset="0"/>
              </a:rPr>
              <a:t>1</a:t>
            </a:r>
            <a:r>
              <a:rPr lang="en-US" sz="2000" dirty="0">
                <a:solidFill>
                  <a:srgbClr val="060087"/>
                </a:solidFill>
                <a:latin typeface="Candara" charset="0"/>
              </a:rPr>
              <a:t>/(</a:t>
            </a:r>
            <a:r>
              <a:rPr lang="en-US" sz="2000" dirty="0" err="1">
                <a:solidFill>
                  <a:srgbClr val="060087"/>
                </a:solidFill>
                <a:latin typeface="Candara" charset="0"/>
              </a:rPr>
              <a:t>sqrt</a:t>
            </a:r>
            <a:r>
              <a:rPr lang="en-US" sz="2000" dirty="0">
                <a:solidFill>
                  <a:srgbClr val="060087"/>
                </a:solidFill>
                <a:latin typeface="Candara" charset="0"/>
              </a:rPr>
              <a:t>(</a:t>
            </a:r>
            <a:r>
              <a:rPr lang="en-US" sz="2000" dirty="0">
                <a:solidFill>
                  <a:srgbClr val="0B4213"/>
                </a:solidFill>
                <a:latin typeface="Candara" charset="0"/>
              </a:rPr>
              <a:t>2</a:t>
            </a:r>
            <a:r>
              <a:rPr lang="en-US" sz="2000" dirty="0">
                <a:solidFill>
                  <a:srgbClr val="060087"/>
                </a:solidFill>
                <a:latin typeface="Candara" charset="0"/>
              </a:rPr>
              <a:t>*</a:t>
            </a:r>
            <a:r>
              <a:rPr lang="en-US" sz="2000" dirty="0">
                <a:solidFill>
                  <a:srgbClr val="000000"/>
                </a:solidFill>
                <a:latin typeface="Candara" charset="0"/>
              </a:rPr>
              <a:t>pi</a:t>
            </a:r>
            <a:r>
              <a:rPr lang="en-US" sz="2000" dirty="0">
                <a:solidFill>
                  <a:srgbClr val="060087"/>
                </a:solidFill>
                <a:latin typeface="Candara" charset="0"/>
              </a:rPr>
              <a:t>)^</a:t>
            </a:r>
            <a:r>
              <a:rPr lang="en-US" sz="2000" dirty="0">
                <a:solidFill>
                  <a:srgbClr val="000000"/>
                </a:solidFill>
                <a:latin typeface="Candara" charset="0"/>
              </a:rPr>
              <a:t>n</a:t>
            </a:r>
            <a:r>
              <a:rPr lang="en-US" sz="2000" dirty="0">
                <a:solidFill>
                  <a:srgbClr val="060087"/>
                </a:solidFill>
                <a:latin typeface="Candara" charset="0"/>
              </a:rPr>
              <a:t>*</a:t>
            </a:r>
            <a:r>
              <a:rPr lang="en-US" sz="2000" dirty="0" err="1">
                <a:solidFill>
                  <a:srgbClr val="060087"/>
                </a:solidFill>
                <a:latin typeface="Candara" charset="0"/>
              </a:rPr>
              <a:t>sqrt</a:t>
            </a:r>
            <a:r>
              <a:rPr lang="en-US" sz="2000" dirty="0">
                <a:solidFill>
                  <a:srgbClr val="060087"/>
                </a:solidFill>
                <a:latin typeface="Candara" charset="0"/>
              </a:rPr>
              <a:t>(</a:t>
            </a:r>
            <a:r>
              <a:rPr lang="en-US" sz="2000" dirty="0" err="1">
                <a:solidFill>
                  <a:srgbClr val="060087"/>
                </a:solidFill>
                <a:latin typeface="Candara" charset="0"/>
              </a:rPr>
              <a:t>det</a:t>
            </a:r>
            <a:r>
              <a:rPr lang="en-US" sz="2000" dirty="0">
                <a:solidFill>
                  <a:srgbClr val="060087"/>
                </a:solidFill>
                <a:latin typeface="Candara" charset="0"/>
              </a:rPr>
              <a:t>(</a:t>
            </a:r>
            <a:r>
              <a:rPr lang="en-US" sz="2000" dirty="0">
                <a:solidFill>
                  <a:srgbClr val="000000"/>
                </a:solidFill>
                <a:latin typeface="Candara" charset="0"/>
              </a:rPr>
              <a:t>V</a:t>
            </a:r>
            <a:r>
              <a:rPr lang="en-US" sz="2000" dirty="0">
                <a:solidFill>
                  <a:srgbClr val="060087"/>
                </a:solidFill>
                <a:latin typeface="Candara" charset="0"/>
              </a:rPr>
              <a:t>)))*</a:t>
            </a:r>
            <a:r>
              <a:rPr lang="en-US" sz="2000" dirty="0" err="1">
                <a:solidFill>
                  <a:srgbClr val="060087"/>
                </a:solidFill>
                <a:latin typeface="Candara" charset="0"/>
              </a:rPr>
              <a:t>exp</a:t>
            </a:r>
            <a:r>
              <a:rPr lang="en-US" sz="2000" dirty="0">
                <a:solidFill>
                  <a:srgbClr val="060087"/>
                </a:solidFill>
                <a:latin typeface="Candara" charset="0"/>
              </a:rPr>
              <a:t>(-t(</a:t>
            </a:r>
            <a:r>
              <a:rPr lang="en-US" sz="2000" dirty="0">
                <a:solidFill>
                  <a:srgbClr val="000000"/>
                </a:solidFill>
                <a:latin typeface="Candara" charset="0"/>
              </a:rPr>
              <a:t>x</a:t>
            </a:r>
            <a:r>
              <a:rPr lang="en-US" sz="2000" dirty="0">
                <a:solidFill>
                  <a:srgbClr val="060087"/>
                </a:solidFill>
                <a:latin typeface="Candara" charset="0"/>
              </a:rPr>
              <a:t>-</a:t>
            </a:r>
            <a:r>
              <a:rPr lang="en-US" sz="2000" dirty="0">
                <a:solidFill>
                  <a:srgbClr val="000000"/>
                </a:solidFill>
                <a:latin typeface="Candara" charset="0"/>
              </a:rPr>
              <a:t>mean</a:t>
            </a:r>
            <a:r>
              <a:rPr lang="en-US" sz="2000" dirty="0">
                <a:solidFill>
                  <a:srgbClr val="060087"/>
                </a:solidFill>
                <a:latin typeface="Candara" charset="0"/>
              </a:rPr>
              <a:t>)%*%solve(</a:t>
            </a:r>
            <a:r>
              <a:rPr lang="en-US" sz="2000" dirty="0">
                <a:solidFill>
                  <a:srgbClr val="000000"/>
                </a:solidFill>
                <a:latin typeface="Candara" charset="0"/>
              </a:rPr>
              <a:t>V</a:t>
            </a:r>
            <a:r>
              <a:rPr lang="en-US" sz="2000" dirty="0">
                <a:solidFill>
                  <a:srgbClr val="060087"/>
                </a:solidFill>
                <a:latin typeface="Candara" charset="0"/>
              </a:rPr>
              <a:t>)%*%(</a:t>
            </a:r>
            <a:r>
              <a:rPr lang="en-US" sz="2000" dirty="0">
                <a:solidFill>
                  <a:srgbClr val="000000"/>
                </a:solidFill>
                <a:latin typeface="Candara" charset="0"/>
              </a:rPr>
              <a:t>x</a:t>
            </a:r>
            <a:r>
              <a:rPr lang="en-US" sz="2000" dirty="0">
                <a:solidFill>
                  <a:srgbClr val="060087"/>
                </a:solidFill>
                <a:latin typeface="Candara" charset="0"/>
              </a:rPr>
              <a:t>-</a:t>
            </a:r>
            <a:r>
              <a:rPr lang="en-US" sz="2000" dirty="0">
                <a:solidFill>
                  <a:srgbClr val="000000"/>
                </a:solidFill>
                <a:latin typeface="Candara" charset="0"/>
              </a:rPr>
              <a:t>mean</a:t>
            </a:r>
            <a:r>
              <a:rPr lang="en-US" sz="2000" dirty="0">
                <a:solidFill>
                  <a:srgbClr val="060087"/>
                </a:solidFill>
                <a:latin typeface="Candara" charset="0"/>
              </a:rPr>
              <a:t>)/</a:t>
            </a:r>
            <a:r>
              <a:rPr lang="en-US" sz="2000" dirty="0">
                <a:solidFill>
                  <a:srgbClr val="0B4213"/>
                </a:solidFill>
                <a:latin typeface="Candara" charset="0"/>
              </a:rPr>
              <a:t>2</a:t>
            </a:r>
            <a:r>
              <a:rPr lang="en-US" sz="2000" dirty="0">
                <a:solidFill>
                  <a:srgbClr val="060087"/>
                </a:solidFill>
                <a:latin typeface="Candara" charset="0"/>
              </a:rPr>
              <a:t>)</a:t>
            </a:r>
            <a:endParaRPr lang="en-US" sz="2000" dirty="0">
              <a:solidFill>
                <a:srgbClr val="000000"/>
              </a:solidFill>
              <a:latin typeface="Candara" charset="0"/>
            </a:endParaRPr>
          </a:p>
          <a:p>
            <a:r>
              <a:rPr lang="en-US" sz="2000" dirty="0">
                <a:solidFill>
                  <a:srgbClr val="000000"/>
                </a:solidFill>
                <a:latin typeface="Candara" charset="0"/>
              </a:rPr>
              <a:t>  </a:t>
            </a:r>
            <a:r>
              <a:rPr lang="en-US" sz="2000" dirty="0">
                <a:solidFill>
                  <a:srgbClr val="060087"/>
                </a:solidFill>
                <a:latin typeface="Candara" charset="0"/>
              </a:rPr>
              <a:t>return(</a:t>
            </a:r>
            <a:r>
              <a:rPr lang="en-US" sz="2000" dirty="0">
                <a:solidFill>
                  <a:srgbClr val="000000"/>
                </a:solidFill>
                <a:latin typeface="Candara" charset="0"/>
              </a:rPr>
              <a:t>p</a:t>
            </a:r>
            <a:r>
              <a:rPr lang="en-US" sz="2000" dirty="0">
                <a:solidFill>
                  <a:srgbClr val="060087"/>
                </a:solidFill>
                <a:latin typeface="Candara" charset="0"/>
              </a:rPr>
              <a:t>)</a:t>
            </a:r>
            <a:endParaRPr lang="en-US" sz="2000" dirty="0">
              <a:solidFill>
                <a:srgbClr val="000000"/>
              </a:solidFill>
              <a:latin typeface="Candara" charset="0"/>
            </a:endParaRPr>
          </a:p>
          <a:p>
            <a:r>
              <a:rPr lang="en-US" sz="2000" dirty="0">
                <a:solidFill>
                  <a:srgbClr val="060087"/>
                </a:solidFill>
                <a:latin typeface="Candara" charset="0"/>
              </a:rPr>
              <a:t>}</a:t>
            </a:r>
            <a:endParaRPr lang="en-US" sz="2000" dirty="0"/>
          </a:p>
        </p:txBody>
      </p:sp>
      <mc:AlternateContent xmlns:mc="http://schemas.openxmlformats.org/markup-compatibility/2006" xmlns:a14="http://schemas.microsoft.com/office/drawing/2010/main">
        <mc:Choice Requires="a14">
          <p:sp>
            <p:nvSpPr>
              <p:cNvPr id="7" name="TextBox 6"/>
              <p:cNvSpPr txBox="1"/>
              <p:nvPr/>
            </p:nvSpPr>
            <p:spPr>
              <a:xfrm>
                <a:off x="152400" y="1328627"/>
                <a:ext cx="8750300" cy="666273"/>
              </a:xfrm>
              <a:prstGeom prst="rect">
                <a:avLst/>
              </a:prstGeom>
              <a:noFill/>
            </p:spPr>
            <p:txBody>
              <a:bodyPr wrap="square" lIns="0" tIns="0" rIns="0" bIns="0" rtlCol="0">
                <a:spAutoFit/>
              </a:bodyPr>
              <a:lstStyle/>
              <a:p>
                <a:pPr algn="ctr"/>
                <a14:m>
                  <m:oMath xmlns:m="http://schemas.openxmlformats.org/officeDocument/2006/math">
                    <m:r>
                      <a:rPr lang="en-US" sz="2800" b="0" i="1" smtClean="0">
                        <a:latin typeface="Cambria Math" charset="0"/>
                        <a:ea typeface="Cambria Math" charset="0"/>
                        <a:cs typeface="Cambria Math" charset="0"/>
                      </a:rPr>
                      <m:t>𝑓</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𝑥</m:t>
                    </m:r>
                    <m:r>
                      <a:rPr lang="en-US" sz="2800" b="0" i="1" smtClean="0">
                        <a:latin typeface="Cambria Math" charset="0"/>
                        <a:ea typeface="Cambria Math" charset="0"/>
                        <a:cs typeface="Cambria Math" charset="0"/>
                      </a:rPr>
                      <m:t>; </m:t>
                    </m:r>
                    <m:r>
                      <a:rPr lang="bg-BG" sz="2800" i="1" smtClean="0">
                        <a:latin typeface="Cambria Math" charset="0"/>
                        <a:ea typeface="Cambria Math" charset="0"/>
                        <a:cs typeface="Cambria Math" charset="0"/>
                      </a:rPr>
                      <m:t>𝜇</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𝐻</m:t>
                    </m:r>
                    <m:r>
                      <a:rPr lang="en-US" sz="2800" b="0" i="1" smtClean="0">
                        <a:latin typeface="Cambria Math" charset="0"/>
                        <a:ea typeface="Cambria Math" charset="0"/>
                        <a:cs typeface="Cambria Math" charset="0"/>
                      </a:rPr>
                      <m:t>)=</m:t>
                    </m:r>
                    <m:f>
                      <m:fPr>
                        <m:ctrlPr>
                          <a:rPr lang="bg-BG" sz="2800" i="1" smtClean="0">
                            <a:latin typeface="Cambria Math" panose="02040503050406030204" pitchFamily="18" charset="0"/>
                          </a:rPr>
                        </m:ctrlPr>
                      </m:fPr>
                      <m:num>
                        <m:r>
                          <a:rPr lang="en-US" sz="2800" i="1" smtClean="0">
                            <a:latin typeface="Cambria Math" charset="0"/>
                          </a:rPr>
                          <m:t>1</m:t>
                        </m:r>
                      </m:num>
                      <m:den>
                        <m:r>
                          <a:rPr lang="en-US" sz="2800" b="0" i="1" smtClean="0">
                            <a:latin typeface="Cambria Math" charset="0"/>
                          </a:rPr>
                          <m:t>(</m:t>
                        </m:r>
                        <m:sSup>
                          <m:sSupPr>
                            <m:ctrlPr>
                              <a:rPr lang="en-US" sz="2800" b="0" i="1" smtClean="0">
                                <a:latin typeface="Cambria Math" panose="02040503050406030204" pitchFamily="18" charset="0"/>
                              </a:rPr>
                            </m:ctrlPr>
                          </m:sSupPr>
                          <m:e>
                            <m:r>
                              <a:rPr lang="en-US" sz="2800" i="1">
                                <a:latin typeface="Cambria Math" charset="0"/>
                              </a:rPr>
                              <m:t>2</m:t>
                            </m:r>
                            <m:r>
                              <a:rPr lang="en-US" sz="2800" i="1">
                                <a:latin typeface="Cambria Math" charset="0"/>
                                <a:ea typeface="Cambria Math" charset="0"/>
                                <a:cs typeface="Cambria Math" charset="0"/>
                              </a:rPr>
                              <m:t>𝜋</m:t>
                            </m:r>
                            <m:r>
                              <a:rPr lang="en-US" sz="2800" b="0" i="1" smtClean="0">
                                <a:latin typeface="Cambria Math" charset="0"/>
                                <a:ea typeface="Cambria Math" charset="0"/>
                                <a:cs typeface="Cambria Math" charset="0"/>
                              </a:rPr>
                              <m:t>)</m:t>
                            </m:r>
                          </m:e>
                          <m:sup>
                            <m:r>
                              <a:rPr lang="en-US" sz="2800" b="0" i="1" smtClean="0">
                                <a:latin typeface="Cambria Math" charset="0"/>
                              </a:rPr>
                              <m:t>𝑛</m:t>
                            </m:r>
                            <m:r>
                              <a:rPr lang="en-US" sz="2800" b="0" i="1" smtClean="0">
                                <a:latin typeface="Cambria Math" charset="0"/>
                              </a:rPr>
                              <m:t>/2</m:t>
                            </m:r>
                          </m:sup>
                        </m:sSup>
                        <m:sSup>
                          <m:sSupPr>
                            <m:ctrlPr>
                              <a:rPr lang="en-US" sz="2800" i="1">
                                <a:latin typeface="Cambria Math" panose="02040503050406030204" pitchFamily="18" charset="0"/>
                              </a:rPr>
                            </m:ctrlPr>
                          </m:sSupPr>
                          <m:e>
                            <m:d>
                              <m:dPr>
                                <m:begChr m:val="|"/>
                                <m:endChr m:val="|"/>
                                <m:ctrlPr>
                                  <a:rPr lang="hr-HR" sz="2800" i="1">
                                    <a:latin typeface="Cambria Math" panose="02040503050406030204" pitchFamily="18" charset="0"/>
                                    <a:ea typeface="Cambria Math" charset="0"/>
                                    <a:cs typeface="Cambria Math" charset="0"/>
                                  </a:rPr>
                                </m:ctrlPr>
                              </m:dPr>
                              <m:e>
                                <m:r>
                                  <a:rPr lang="en-US" sz="2800" b="0" i="1" smtClean="0">
                                    <a:latin typeface="Cambria Math" charset="0"/>
                                    <a:ea typeface="Cambria Math" charset="0"/>
                                    <a:cs typeface="Cambria Math" charset="0"/>
                                  </a:rPr>
                                  <m:t>𝑉</m:t>
                                </m:r>
                              </m:e>
                            </m:d>
                          </m:e>
                          <m:sup>
                            <m:r>
                              <a:rPr lang="en-US" sz="2800" b="0" i="1" smtClean="0">
                                <a:latin typeface="Cambria Math" charset="0"/>
                                <a:ea typeface="Cambria Math" charset="0"/>
                                <a:cs typeface="Cambria Math" charset="0"/>
                              </a:rPr>
                              <m:t>1</m:t>
                            </m:r>
                            <m:r>
                              <a:rPr lang="en-US" sz="2800" i="1">
                                <a:latin typeface="Cambria Math" charset="0"/>
                              </a:rPr>
                              <m:t>/2</m:t>
                            </m:r>
                          </m:sup>
                        </m:sSup>
                      </m:den>
                    </m:f>
                  </m:oMath>
                </a14:m>
                <a:r>
                  <a:rPr lang="en-US" sz="2800" dirty="0"/>
                  <a:t> </a:t>
                </a:r>
                <a:r>
                  <a:rPr lang="en-US" sz="2800" dirty="0" err="1"/>
                  <a:t>exp</a:t>
                </a:r>
                <a:r>
                  <a:rPr lang="en-US" sz="2800" dirty="0"/>
                  <a:t>(- </a:t>
                </a:r>
                <a14:m>
                  <m:oMath xmlns:m="http://schemas.openxmlformats.org/officeDocument/2006/math">
                    <m:f>
                      <m:fPr>
                        <m:ctrlPr>
                          <a:rPr lang="bg-BG" sz="2800" i="1">
                            <a:latin typeface="Cambria Math" panose="02040503050406030204" pitchFamily="18" charset="0"/>
                          </a:rPr>
                        </m:ctrlPr>
                      </m:fPr>
                      <m:num>
                        <m:r>
                          <a:rPr lang="en-US" sz="2800" i="1">
                            <a:latin typeface="Cambria Math" charset="0"/>
                          </a:rPr>
                          <m:t>1</m:t>
                        </m:r>
                      </m:num>
                      <m:den>
                        <m:r>
                          <a:rPr lang="en-US" sz="2800" b="0" i="1" smtClean="0">
                            <a:latin typeface="Cambria Math" charset="0"/>
                          </a:rPr>
                          <m:t>2</m:t>
                        </m:r>
                      </m:den>
                    </m:f>
                    <m:sSup>
                      <m:sSupPr>
                        <m:ctrlPr>
                          <a:rPr lang="en-US" sz="2800" i="1" smtClean="0">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𝑥</m:t>
                        </m:r>
                        <m:r>
                          <a:rPr lang="en-US" sz="2800" i="1">
                            <a:latin typeface="Cambria Math" charset="0"/>
                            <a:ea typeface="Cambria Math" charset="0"/>
                            <a:cs typeface="Cambria Math" charset="0"/>
                          </a:rPr>
                          <m:t>−</m:t>
                        </m:r>
                        <m:r>
                          <a:rPr lang="bg-BG" sz="2800" i="1">
                            <a:latin typeface="Cambria Math" charset="0"/>
                            <a:ea typeface="Cambria Math" charset="0"/>
                            <a:cs typeface="Cambria Math" charset="0"/>
                          </a:rPr>
                          <m:t>𝜇</m:t>
                        </m:r>
                        <m:r>
                          <m:rPr>
                            <m:nor/>
                          </m:rPr>
                          <a:rPr lang="en-US" sz="2800" dirty="0"/>
                          <m:t>) </m:t>
                        </m:r>
                      </m:e>
                      <m:sup>
                        <m:r>
                          <a:rPr lang="en-US" sz="2800" b="0" i="1" smtClean="0">
                            <a:latin typeface="Cambria Math" charset="0"/>
                            <a:ea typeface="Cambria Math" charset="0"/>
                            <a:cs typeface="Cambria Math" charset="0"/>
                          </a:rPr>
                          <m:t>𝑇</m:t>
                        </m:r>
                      </m:sup>
                    </m:sSup>
                    <m:sSup>
                      <m:sSupPr>
                        <m:ctrlPr>
                          <a:rPr lang="en-US" sz="2800" i="1">
                            <a:latin typeface="Cambria Math" panose="02040503050406030204" pitchFamily="18" charset="0"/>
                          </a:rPr>
                        </m:ctrlPr>
                      </m:sSupPr>
                      <m:e>
                        <m:r>
                          <a:rPr lang="en-US" sz="2800" b="0" i="1" smtClean="0">
                            <a:latin typeface="Cambria Math" charset="0"/>
                            <a:ea typeface="Cambria Math" charset="0"/>
                            <a:cs typeface="Cambria Math" charset="0"/>
                          </a:rPr>
                          <m:t>𝑉</m:t>
                        </m:r>
                      </m:e>
                      <m:sup>
                        <m:r>
                          <a:rPr lang="en-US" sz="2800" b="0" i="1" smtClean="0">
                            <a:latin typeface="Cambria Math" charset="0"/>
                            <a:ea typeface="Cambria Math" charset="0"/>
                            <a:cs typeface="Cambria Math" charset="0"/>
                          </a:rPr>
                          <m:t>−</m:t>
                        </m:r>
                        <m:r>
                          <a:rPr lang="en-US" sz="2800" i="1">
                            <a:latin typeface="Cambria Math" charset="0"/>
                            <a:ea typeface="Cambria Math" charset="0"/>
                            <a:cs typeface="Cambria Math" charset="0"/>
                          </a:rPr>
                          <m:t>1</m:t>
                        </m:r>
                      </m:sup>
                    </m:sSup>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𝑥</m:t>
                    </m:r>
                    <m:r>
                      <a:rPr lang="en-US" sz="2800" i="1">
                        <a:latin typeface="Cambria Math" charset="0"/>
                        <a:ea typeface="Cambria Math" charset="0"/>
                        <a:cs typeface="Cambria Math" charset="0"/>
                      </a:rPr>
                      <m:t>−</m:t>
                    </m:r>
                    <m:r>
                      <a:rPr lang="bg-BG" sz="2800" i="1">
                        <a:latin typeface="Cambria Math" charset="0"/>
                        <a:ea typeface="Cambria Math" charset="0"/>
                        <a:cs typeface="Cambria Math" charset="0"/>
                      </a:rPr>
                      <m:t>𝜇</m:t>
                    </m:r>
                    <m:r>
                      <m:rPr>
                        <m:nor/>
                      </m:rPr>
                      <a:rPr lang="en-US" sz="2800" dirty="0"/>
                      <m:t>)</m:t>
                    </m:r>
                    <m:r>
                      <a:rPr lang="en-US" sz="2800" b="0" i="1" smtClean="0">
                        <a:latin typeface="Cambria Math" charset="0"/>
                        <a:ea typeface="Cambria Math" charset="0"/>
                        <a:cs typeface="Cambria Math" charset="0"/>
                      </a:rPr>
                      <m:t>)</m:t>
                    </m:r>
                  </m:oMath>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52400" y="1328627"/>
                <a:ext cx="8750300" cy="666273"/>
              </a:xfrm>
              <a:prstGeom prst="rect">
                <a:avLst/>
              </a:prstGeom>
              <a:blipFill rotWithShape="0">
                <a:blip r:embed="rId2"/>
                <a:stretch>
                  <a:fillRect b="-13761"/>
                </a:stretch>
              </a:blipFill>
            </p:spPr>
            <p:txBody>
              <a:bodyPr/>
              <a:lstStyle/>
              <a:p>
                <a:r>
                  <a:rPr lang="en-US">
                    <a:noFill/>
                  </a:rPr>
                  <a:t> </a:t>
                </a:r>
              </a:p>
            </p:txBody>
          </p:sp>
        </mc:Fallback>
      </mc:AlternateContent>
    </p:spTree>
    <p:extLst>
      <p:ext uri="{BB962C8B-B14F-4D97-AF65-F5344CB8AC3E}">
        <p14:creationId xmlns:p14="http://schemas.microsoft.com/office/powerpoint/2010/main" val="200285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50300" cy="1003300"/>
          </a:xfrm>
        </p:spPr>
        <p:txBody>
          <a:bodyPr>
            <a:normAutofit fontScale="90000"/>
          </a:bodyPr>
          <a:lstStyle/>
          <a:p>
            <a:r>
              <a:rPr lang="en-US" sz="3200" dirty="0">
                <a:solidFill>
                  <a:schemeClr val="accent2"/>
                </a:solidFill>
              </a:rPr>
              <a:t>Density function of multi-</a:t>
            </a:r>
            <a:r>
              <a:rPr lang="en-US" sz="3200" dirty="0" err="1">
                <a:solidFill>
                  <a:schemeClr val="accent2"/>
                </a:solidFill>
              </a:rPr>
              <a:t>variate</a:t>
            </a:r>
            <a:r>
              <a:rPr lang="en-US" sz="3200" dirty="0">
                <a:solidFill>
                  <a:schemeClr val="accent2"/>
                </a:solidFill>
              </a:rPr>
              <a:t> normal distribution</a:t>
            </a:r>
          </a:p>
        </p:txBody>
      </p:sp>
      <p:sp>
        <p:nvSpPr>
          <p:cNvPr id="2" name="Rectangle 1"/>
          <p:cNvSpPr/>
          <p:nvPr/>
        </p:nvSpPr>
        <p:spPr>
          <a:xfrm>
            <a:off x="366684" y="2580838"/>
            <a:ext cx="3009900" cy="3970318"/>
          </a:xfrm>
          <a:prstGeom prst="rect">
            <a:avLst/>
          </a:prstGeom>
        </p:spPr>
        <p:txBody>
          <a:bodyPr wrap="square">
            <a:spAutoFit/>
          </a:bodyPr>
          <a:lstStyle/>
          <a:p>
            <a:r>
              <a:rPr lang="en-US" dirty="0" err="1">
                <a:solidFill>
                  <a:srgbClr val="000000"/>
                </a:solidFill>
                <a:latin typeface="Candara" charset="0"/>
              </a:rPr>
              <a:t>va</a:t>
            </a:r>
            <a:r>
              <a:rPr lang="en-US" dirty="0">
                <a:solidFill>
                  <a:srgbClr val="060087"/>
                </a:solidFill>
                <a:latin typeface="Candara" charset="0"/>
              </a:rPr>
              <a:t>=</a:t>
            </a:r>
            <a:r>
              <a:rPr lang="en-US" dirty="0">
                <a:solidFill>
                  <a:srgbClr val="0B4213"/>
                </a:solidFill>
                <a:latin typeface="Candara" charset="0"/>
              </a:rPr>
              <a:t>95</a:t>
            </a:r>
            <a:endParaRPr lang="en-US" dirty="0">
              <a:solidFill>
                <a:srgbClr val="000000"/>
              </a:solidFill>
              <a:latin typeface="Candara" charset="0"/>
            </a:endParaRPr>
          </a:p>
          <a:p>
            <a:r>
              <a:rPr lang="en-US" dirty="0" err="1">
                <a:solidFill>
                  <a:srgbClr val="000000"/>
                </a:solidFill>
                <a:latin typeface="Candara" charset="0"/>
              </a:rPr>
              <a:t>ve</a:t>
            </a:r>
            <a:r>
              <a:rPr lang="en-US" dirty="0">
                <a:solidFill>
                  <a:srgbClr val="060087"/>
                </a:solidFill>
                <a:latin typeface="Candara" charset="0"/>
              </a:rPr>
              <a:t>=</a:t>
            </a:r>
            <a:r>
              <a:rPr lang="en-US" dirty="0">
                <a:solidFill>
                  <a:srgbClr val="0B4213"/>
                </a:solidFill>
                <a:latin typeface="Candara" charset="0"/>
              </a:rPr>
              <a:t>5</a:t>
            </a:r>
            <a:endParaRPr lang="en-US" dirty="0">
              <a:solidFill>
                <a:srgbClr val="000000"/>
              </a:solidFill>
              <a:latin typeface="Candara" charset="0"/>
            </a:endParaRPr>
          </a:p>
          <a:p>
            <a:r>
              <a:rPr lang="en-US" dirty="0">
                <a:solidFill>
                  <a:srgbClr val="000000"/>
                </a:solidFill>
                <a:latin typeface="Candara" charset="0"/>
              </a:rPr>
              <a:t>V</a:t>
            </a:r>
            <a:r>
              <a:rPr lang="en-US" dirty="0">
                <a:solidFill>
                  <a:srgbClr val="060087"/>
                </a:solidFill>
                <a:latin typeface="Candara" charset="0"/>
              </a:rPr>
              <a:t>=</a:t>
            </a:r>
            <a:r>
              <a:rPr lang="en-US" dirty="0">
                <a:solidFill>
                  <a:srgbClr val="0B4213"/>
                </a:solidFill>
                <a:latin typeface="Candara" charset="0"/>
              </a:rPr>
              <a:t>2</a:t>
            </a:r>
            <a:r>
              <a:rPr lang="en-US" dirty="0">
                <a:solidFill>
                  <a:srgbClr val="060087"/>
                </a:solidFill>
                <a:latin typeface="Candara" charset="0"/>
              </a:rPr>
              <a:t>*</a:t>
            </a:r>
            <a:r>
              <a:rPr lang="en-US" dirty="0">
                <a:solidFill>
                  <a:srgbClr val="000000"/>
                </a:solidFill>
                <a:latin typeface="Candara" charset="0"/>
              </a:rPr>
              <a:t>K</a:t>
            </a:r>
            <a:r>
              <a:rPr lang="en-US" dirty="0">
                <a:solidFill>
                  <a:srgbClr val="060087"/>
                </a:solidFill>
                <a:latin typeface="Candara" charset="0"/>
              </a:rPr>
              <a:t>*</a:t>
            </a:r>
            <a:r>
              <a:rPr lang="en-US" dirty="0" err="1">
                <a:solidFill>
                  <a:srgbClr val="000000"/>
                </a:solidFill>
                <a:latin typeface="Candara" charset="0"/>
              </a:rPr>
              <a:t>va</a:t>
            </a:r>
            <a:r>
              <a:rPr lang="en-US" dirty="0" err="1">
                <a:solidFill>
                  <a:srgbClr val="060087"/>
                </a:solidFill>
                <a:latin typeface="Candara" charset="0"/>
              </a:rPr>
              <a:t>+</a:t>
            </a:r>
            <a:r>
              <a:rPr lang="en-US" dirty="0" err="1">
                <a:solidFill>
                  <a:srgbClr val="000000"/>
                </a:solidFill>
                <a:latin typeface="Candara" charset="0"/>
              </a:rPr>
              <a:t>ve</a:t>
            </a:r>
            <a:endParaRPr lang="en-US" dirty="0">
              <a:solidFill>
                <a:srgbClr val="000000"/>
              </a:solidFill>
              <a:latin typeface="Candara" charset="0"/>
            </a:endParaRPr>
          </a:p>
          <a:p>
            <a:r>
              <a:rPr lang="en-US" dirty="0" err="1">
                <a:solidFill>
                  <a:srgbClr val="060087"/>
                </a:solidFill>
                <a:latin typeface="Candara" charset="0"/>
              </a:rPr>
              <a:t>dmnormal</a:t>
            </a:r>
            <a:r>
              <a:rPr lang="en-US" dirty="0">
                <a:solidFill>
                  <a:srgbClr val="060087"/>
                </a:solidFill>
                <a:latin typeface="Candara" charset="0"/>
              </a:rPr>
              <a:t>(</a:t>
            </a:r>
            <a:r>
              <a:rPr lang="en-US" dirty="0" err="1">
                <a:solidFill>
                  <a:srgbClr val="000000"/>
                </a:solidFill>
                <a:latin typeface="Candara" charset="0"/>
              </a:rPr>
              <a:t>x</a:t>
            </a:r>
            <a:r>
              <a:rPr lang="en-US" dirty="0" err="1">
                <a:solidFill>
                  <a:srgbClr val="060087"/>
                </a:solidFill>
                <a:latin typeface="Candara" charset="0"/>
              </a:rPr>
              <a:t>,</a:t>
            </a:r>
            <a:r>
              <a:rPr lang="en-US" dirty="0" err="1">
                <a:solidFill>
                  <a:srgbClr val="000000"/>
                </a:solidFill>
                <a:latin typeface="Candara" charset="0"/>
              </a:rPr>
              <a:t>mean</a:t>
            </a:r>
            <a:r>
              <a:rPr lang="en-US" dirty="0" err="1">
                <a:solidFill>
                  <a:srgbClr val="060087"/>
                </a:solidFill>
                <a:latin typeface="Candara" charset="0"/>
              </a:rPr>
              <a:t>,</a:t>
            </a:r>
            <a:r>
              <a:rPr lang="en-US" dirty="0" err="1">
                <a:solidFill>
                  <a:srgbClr val="000000"/>
                </a:solidFill>
                <a:latin typeface="Candara" charset="0"/>
              </a:rPr>
              <a:t>V</a:t>
            </a:r>
            <a:r>
              <a:rPr lang="en-US" dirty="0">
                <a:solidFill>
                  <a:srgbClr val="060087"/>
                </a:solidFill>
                <a:latin typeface="Candara" charset="0"/>
              </a:rPr>
              <a:t>)</a:t>
            </a:r>
            <a:endParaRPr lang="en-US" dirty="0">
              <a:solidFill>
                <a:srgbClr val="000000"/>
              </a:solidFill>
              <a:latin typeface="Candara" charset="0"/>
            </a:endParaRPr>
          </a:p>
          <a:p>
            <a:endParaRPr lang="en-US" dirty="0">
              <a:solidFill>
                <a:srgbClr val="000000"/>
              </a:solidFill>
              <a:latin typeface="Candara" charset="0"/>
            </a:endParaRPr>
          </a:p>
          <a:p>
            <a:r>
              <a:rPr lang="en-US" dirty="0" err="1">
                <a:solidFill>
                  <a:srgbClr val="000000"/>
                </a:solidFill>
                <a:latin typeface="Candara" charset="0"/>
              </a:rPr>
              <a:t>va</a:t>
            </a:r>
            <a:r>
              <a:rPr lang="en-US" dirty="0">
                <a:solidFill>
                  <a:srgbClr val="060087"/>
                </a:solidFill>
                <a:latin typeface="Candara" charset="0"/>
              </a:rPr>
              <a:t>=</a:t>
            </a:r>
            <a:r>
              <a:rPr lang="en-US" dirty="0">
                <a:solidFill>
                  <a:srgbClr val="0B4213"/>
                </a:solidFill>
                <a:latin typeface="Candara" charset="0"/>
              </a:rPr>
              <a:t>5</a:t>
            </a:r>
            <a:endParaRPr lang="en-US" dirty="0">
              <a:solidFill>
                <a:srgbClr val="000000"/>
              </a:solidFill>
              <a:latin typeface="Candara" charset="0"/>
            </a:endParaRPr>
          </a:p>
          <a:p>
            <a:r>
              <a:rPr lang="en-US" dirty="0" err="1">
                <a:solidFill>
                  <a:srgbClr val="000000"/>
                </a:solidFill>
                <a:latin typeface="Candara" charset="0"/>
              </a:rPr>
              <a:t>ve</a:t>
            </a:r>
            <a:r>
              <a:rPr lang="en-US" dirty="0">
                <a:solidFill>
                  <a:srgbClr val="060087"/>
                </a:solidFill>
                <a:latin typeface="Candara" charset="0"/>
              </a:rPr>
              <a:t>=</a:t>
            </a:r>
            <a:r>
              <a:rPr lang="en-US" dirty="0">
                <a:solidFill>
                  <a:srgbClr val="0B4213"/>
                </a:solidFill>
                <a:latin typeface="Candara" charset="0"/>
              </a:rPr>
              <a:t>95</a:t>
            </a:r>
            <a:endParaRPr lang="en-US" dirty="0">
              <a:solidFill>
                <a:srgbClr val="000000"/>
              </a:solidFill>
              <a:latin typeface="Candara" charset="0"/>
            </a:endParaRPr>
          </a:p>
          <a:p>
            <a:r>
              <a:rPr lang="en-US" dirty="0">
                <a:solidFill>
                  <a:srgbClr val="000000"/>
                </a:solidFill>
                <a:latin typeface="Candara" charset="0"/>
              </a:rPr>
              <a:t>V</a:t>
            </a:r>
            <a:r>
              <a:rPr lang="en-US" dirty="0">
                <a:solidFill>
                  <a:srgbClr val="060087"/>
                </a:solidFill>
                <a:latin typeface="Candara" charset="0"/>
              </a:rPr>
              <a:t>=</a:t>
            </a:r>
            <a:r>
              <a:rPr lang="en-US" dirty="0">
                <a:solidFill>
                  <a:srgbClr val="0B4213"/>
                </a:solidFill>
                <a:latin typeface="Candara" charset="0"/>
              </a:rPr>
              <a:t>2</a:t>
            </a:r>
            <a:r>
              <a:rPr lang="en-US" dirty="0">
                <a:solidFill>
                  <a:srgbClr val="060087"/>
                </a:solidFill>
                <a:latin typeface="Candara" charset="0"/>
              </a:rPr>
              <a:t>*</a:t>
            </a:r>
            <a:r>
              <a:rPr lang="en-US" dirty="0">
                <a:solidFill>
                  <a:srgbClr val="000000"/>
                </a:solidFill>
                <a:latin typeface="Candara" charset="0"/>
              </a:rPr>
              <a:t>K</a:t>
            </a:r>
            <a:r>
              <a:rPr lang="en-US" dirty="0">
                <a:solidFill>
                  <a:srgbClr val="060087"/>
                </a:solidFill>
                <a:latin typeface="Candara" charset="0"/>
              </a:rPr>
              <a:t>*</a:t>
            </a:r>
            <a:r>
              <a:rPr lang="en-US" dirty="0" err="1">
                <a:solidFill>
                  <a:srgbClr val="000000"/>
                </a:solidFill>
                <a:latin typeface="Candara" charset="0"/>
              </a:rPr>
              <a:t>va</a:t>
            </a:r>
            <a:r>
              <a:rPr lang="en-US" dirty="0" err="1">
                <a:solidFill>
                  <a:srgbClr val="060087"/>
                </a:solidFill>
                <a:latin typeface="Candara" charset="0"/>
              </a:rPr>
              <a:t>+</a:t>
            </a:r>
            <a:r>
              <a:rPr lang="en-US" dirty="0" err="1">
                <a:solidFill>
                  <a:srgbClr val="000000"/>
                </a:solidFill>
                <a:latin typeface="Candara" charset="0"/>
              </a:rPr>
              <a:t>ve</a:t>
            </a:r>
            <a:endParaRPr lang="en-US" dirty="0">
              <a:solidFill>
                <a:srgbClr val="000000"/>
              </a:solidFill>
              <a:latin typeface="Candara" charset="0"/>
            </a:endParaRPr>
          </a:p>
          <a:p>
            <a:r>
              <a:rPr lang="en-US" dirty="0" err="1">
                <a:solidFill>
                  <a:srgbClr val="060087"/>
                </a:solidFill>
                <a:latin typeface="Candara" charset="0"/>
              </a:rPr>
              <a:t>dmnormal</a:t>
            </a:r>
            <a:r>
              <a:rPr lang="en-US" dirty="0">
                <a:solidFill>
                  <a:srgbClr val="060087"/>
                </a:solidFill>
                <a:latin typeface="Candara" charset="0"/>
              </a:rPr>
              <a:t>(</a:t>
            </a:r>
            <a:r>
              <a:rPr lang="en-US" dirty="0" err="1">
                <a:solidFill>
                  <a:srgbClr val="000000"/>
                </a:solidFill>
                <a:latin typeface="Candara" charset="0"/>
              </a:rPr>
              <a:t>x</a:t>
            </a:r>
            <a:r>
              <a:rPr lang="en-US" dirty="0" err="1">
                <a:solidFill>
                  <a:srgbClr val="060087"/>
                </a:solidFill>
                <a:latin typeface="Candara" charset="0"/>
              </a:rPr>
              <a:t>,</a:t>
            </a:r>
            <a:r>
              <a:rPr lang="en-US" dirty="0" err="1">
                <a:solidFill>
                  <a:srgbClr val="000000"/>
                </a:solidFill>
                <a:latin typeface="Candara" charset="0"/>
              </a:rPr>
              <a:t>mean</a:t>
            </a:r>
            <a:r>
              <a:rPr lang="en-US" dirty="0" err="1">
                <a:solidFill>
                  <a:srgbClr val="060087"/>
                </a:solidFill>
                <a:latin typeface="Candara" charset="0"/>
              </a:rPr>
              <a:t>,</a:t>
            </a:r>
            <a:r>
              <a:rPr lang="en-US" dirty="0" err="1">
                <a:solidFill>
                  <a:srgbClr val="000000"/>
                </a:solidFill>
                <a:latin typeface="Candara" charset="0"/>
              </a:rPr>
              <a:t>V</a:t>
            </a:r>
            <a:r>
              <a:rPr lang="en-US" dirty="0">
                <a:solidFill>
                  <a:srgbClr val="060087"/>
                </a:solidFill>
                <a:latin typeface="Candara" charset="0"/>
              </a:rPr>
              <a:t>)</a:t>
            </a:r>
            <a:endParaRPr lang="en-US" dirty="0">
              <a:solidFill>
                <a:srgbClr val="000000"/>
              </a:solidFill>
              <a:latin typeface="Candara" charset="0"/>
            </a:endParaRPr>
          </a:p>
          <a:p>
            <a:endParaRPr lang="en-US" dirty="0">
              <a:solidFill>
                <a:srgbClr val="000000"/>
              </a:solidFill>
              <a:latin typeface="Candara" charset="0"/>
            </a:endParaRPr>
          </a:p>
          <a:p>
            <a:r>
              <a:rPr lang="en-US" dirty="0" err="1">
                <a:solidFill>
                  <a:srgbClr val="000000"/>
                </a:solidFill>
                <a:latin typeface="Candara" charset="0"/>
              </a:rPr>
              <a:t>va</a:t>
            </a:r>
            <a:r>
              <a:rPr lang="en-US" dirty="0">
                <a:solidFill>
                  <a:srgbClr val="060087"/>
                </a:solidFill>
                <a:latin typeface="Candara" charset="0"/>
              </a:rPr>
              <a:t>=</a:t>
            </a:r>
            <a:r>
              <a:rPr lang="en-US" dirty="0">
                <a:solidFill>
                  <a:srgbClr val="0B4213"/>
                </a:solidFill>
                <a:latin typeface="Candara" charset="0"/>
              </a:rPr>
              <a:t>50</a:t>
            </a:r>
            <a:endParaRPr lang="en-US" dirty="0">
              <a:solidFill>
                <a:srgbClr val="000000"/>
              </a:solidFill>
              <a:latin typeface="Candara" charset="0"/>
            </a:endParaRPr>
          </a:p>
          <a:p>
            <a:r>
              <a:rPr lang="en-US" dirty="0" err="1">
                <a:solidFill>
                  <a:srgbClr val="000000"/>
                </a:solidFill>
                <a:latin typeface="Candara" charset="0"/>
              </a:rPr>
              <a:t>ve</a:t>
            </a:r>
            <a:r>
              <a:rPr lang="en-US" dirty="0">
                <a:solidFill>
                  <a:srgbClr val="060087"/>
                </a:solidFill>
                <a:latin typeface="Candara" charset="0"/>
              </a:rPr>
              <a:t>=</a:t>
            </a:r>
            <a:r>
              <a:rPr lang="en-US" dirty="0">
                <a:solidFill>
                  <a:srgbClr val="0B4213"/>
                </a:solidFill>
                <a:latin typeface="Candara" charset="0"/>
              </a:rPr>
              <a:t>50</a:t>
            </a:r>
            <a:endParaRPr lang="en-US" dirty="0">
              <a:solidFill>
                <a:srgbClr val="000000"/>
              </a:solidFill>
              <a:latin typeface="Candara" charset="0"/>
            </a:endParaRPr>
          </a:p>
          <a:p>
            <a:r>
              <a:rPr lang="en-US" dirty="0">
                <a:solidFill>
                  <a:srgbClr val="000000"/>
                </a:solidFill>
                <a:latin typeface="Candara" charset="0"/>
              </a:rPr>
              <a:t>V</a:t>
            </a:r>
            <a:r>
              <a:rPr lang="en-US" dirty="0">
                <a:solidFill>
                  <a:srgbClr val="060087"/>
                </a:solidFill>
                <a:latin typeface="Candara" charset="0"/>
              </a:rPr>
              <a:t>=</a:t>
            </a:r>
            <a:r>
              <a:rPr lang="en-US" dirty="0">
                <a:solidFill>
                  <a:srgbClr val="0B4213"/>
                </a:solidFill>
                <a:latin typeface="Candara" charset="0"/>
              </a:rPr>
              <a:t>2</a:t>
            </a:r>
            <a:r>
              <a:rPr lang="en-US" dirty="0">
                <a:solidFill>
                  <a:srgbClr val="060087"/>
                </a:solidFill>
                <a:latin typeface="Candara" charset="0"/>
              </a:rPr>
              <a:t>*</a:t>
            </a:r>
            <a:r>
              <a:rPr lang="en-US" dirty="0">
                <a:solidFill>
                  <a:srgbClr val="000000"/>
                </a:solidFill>
                <a:latin typeface="Candara" charset="0"/>
              </a:rPr>
              <a:t>K</a:t>
            </a:r>
            <a:r>
              <a:rPr lang="en-US" dirty="0">
                <a:solidFill>
                  <a:srgbClr val="060087"/>
                </a:solidFill>
                <a:latin typeface="Candara" charset="0"/>
              </a:rPr>
              <a:t>*</a:t>
            </a:r>
            <a:r>
              <a:rPr lang="en-US" dirty="0" err="1">
                <a:solidFill>
                  <a:srgbClr val="000000"/>
                </a:solidFill>
                <a:latin typeface="Candara" charset="0"/>
              </a:rPr>
              <a:t>va</a:t>
            </a:r>
            <a:r>
              <a:rPr lang="en-US" dirty="0" err="1">
                <a:solidFill>
                  <a:srgbClr val="060087"/>
                </a:solidFill>
                <a:latin typeface="Candara" charset="0"/>
              </a:rPr>
              <a:t>+</a:t>
            </a:r>
            <a:r>
              <a:rPr lang="en-US" dirty="0" err="1">
                <a:solidFill>
                  <a:srgbClr val="000000"/>
                </a:solidFill>
                <a:latin typeface="Candara" charset="0"/>
              </a:rPr>
              <a:t>ve</a:t>
            </a:r>
            <a:endParaRPr lang="en-US" dirty="0">
              <a:solidFill>
                <a:srgbClr val="000000"/>
              </a:solidFill>
              <a:latin typeface="Candara" charset="0"/>
            </a:endParaRPr>
          </a:p>
          <a:p>
            <a:r>
              <a:rPr lang="en-US" dirty="0" err="1">
                <a:solidFill>
                  <a:srgbClr val="060087"/>
                </a:solidFill>
                <a:latin typeface="Candara" charset="0"/>
              </a:rPr>
              <a:t>dmnormal</a:t>
            </a:r>
            <a:r>
              <a:rPr lang="en-US" dirty="0">
                <a:solidFill>
                  <a:srgbClr val="060087"/>
                </a:solidFill>
                <a:latin typeface="Candara" charset="0"/>
              </a:rPr>
              <a:t>(</a:t>
            </a:r>
            <a:r>
              <a:rPr lang="en-US" dirty="0" err="1">
                <a:solidFill>
                  <a:srgbClr val="000000"/>
                </a:solidFill>
                <a:latin typeface="Candara" charset="0"/>
              </a:rPr>
              <a:t>x</a:t>
            </a:r>
            <a:r>
              <a:rPr lang="en-US" dirty="0" err="1">
                <a:solidFill>
                  <a:srgbClr val="060087"/>
                </a:solidFill>
                <a:latin typeface="Candara" charset="0"/>
              </a:rPr>
              <a:t>,</a:t>
            </a:r>
            <a:r>
              <a:rPr lang="en-US" dirty="0" err="1">
                <a:solidFill>
                  <a:srgbClr val="000000"/>
                </a:solidFill>
                <a:latin typeface="Candara" charset="0"/>
              </a:rPr>
              <a:t>mean</a:t>
            </a:r>
            <a:r>
              <a:rPr lang="en-US" dirty="0" err="1">
                <a:solidFill>
                  <a:srgbClr val="060087"/>
                </a:solidFill>
                <a:latin typeface="Candara" charset="0"/>
              </a:rPr>
              <a:t>,</a:t>
            </a:r>
            <a:r>
              <a:rPr lang="en-US" dirty="0" err="1">
                <a:solidFill>
                  <a:srgbClr val="000000"/>
                </a:solidFill>
                <a:latin typeface="Candara" charset="0"/>
              </a:rPr>
              <a:t>V</a:t>
            </a:r>
            <a:r>
              <a:rPr lang="en-US" dirty="0">
                <a:solidFill>
                  <a:srgbClr val="060087"/>
                </a:solidFill>
                <a:latin typeface="Candara" charset="0"/>
              </a:rPr>
              <a: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327400"/>
            <a:ext cx="4140200" cy="1054100"/>
          </a:xfrm>
          <a:prstGeom prst="rect">
            <a:avLst/>
          </a:prstGeom>
          <a:ln>
            <a:noFill/>
          </a:ln>
          <a:effectLst>
            <a:outerShdw blurRad="50800" dist="38100" dir="5400000" algn="t" rotWithShape="0">
              <a:prstClr val="black">
                <a:alpha val="40000"/>
              </a:prstClr>
            </a:outerShdw>
          </a:effectLst>
        </p:spPr>
      </p:pic>
      <p:sp>
        <p:nvSpPr>
          <p:cNvPr id="5" name="Rectangle 4"/>
          <p:cNvSpPr/>
          <p:nvPr/>
        </p:nvSpPr>
        <p:spPr>
          <a:xfrm>
            <a:off x="366684" y="1003300"/>
            <a:ext cx="7200900" cy="1200329"/>
          </a:xfrm>
          <a:prstGeom prst="rect">
            <a:avLst/>
          </a:prstGeom>
        </p:spPr>
        <p:txBody>
          <a:bodyPr wrap="square">
            <a:spAutoFit/>
          </a:bodyPr>
          <a:lstStyle/>
          <a:p>
            <a:r>
              <a:rPr lang="is-IS" sz="2400" dirty="0">
                <a:solidFill>
                  <a:srgbClr val="000000"/>
                </a:solidFill>
                <a:latin typeface="Candara" charset="0"/>
              </a:rPr>
              <a:t>x</a:t>
            </a:r>
            <a:r>
              <a:rPr lang="is-IS" sz="2400" dirty="0">
                <a:solidFill>
                  <a:srgbClr val="060087"/>
                </a:solidFill>
                <a:latin typeface="Candara" charset="0"/>
              </a:rPr>
              <a:t>=matrix(c(</a:t>
            </a:r>
            <a:r>
              <a:rPr lang="is-IS" sz="2400" dirty="0">
                <a:solidFill>
                  <a:srgbClr val="0B4213"/>
                </a:solidFill>
                <a:latin typeface="Candara" charset="0"/>
              </a:rPr>
              <a:t>100</a:t>
            </a:r>
            <a:r>
              <a:rPr lang="is-IS" sz="2400" dirty="0">
                <a:solidFill>
                  <a:srgbClr val="060087"/>
                </a:solidFill>
                <a:latin typeface="Candara" charset="0"/>
              </a:rPr>
              <a:t>,</a:t>
            </a:r>
            <a:r>
              <a:rPr lang="is-IS" sz="2400" dirty="0">
                <a:solidFill>
                  <a:srgbClr val="0B4213"/>
                </a:solidFill>
                <a:latin typeface="Candara" charset="0"/>
              </a:rPr>
              <a:t>95</a:t>
            </a:r>
            <a:r>
              <a:rPr lang="is-IS" sz="2400" dirty="0">
                <a:solidFill>
                  <a:srgbClr val="060087"/>
                </a:solidFill>
                <a:latin typeface="Candara" charset="0"/>
              </a:rPr>
              <a:t>,</a:t>
            </a:r>
            <a:r>
              <a:rPr lang="is-IS" sz="2400" dirty="0">
                <a:solidFill>
                  <a:srgbClr val="0B4213"/>
                </a:solidFill>
                <a:latin typeface="Candara" charset="0"/>
              </a:rPr>
              <a:t>70</a:t>
            </a:r>
            <a:r>
              <a:rPr lang="is-IS" sz="2400" dirty="0">
                <a:solidFill>
                  <a:srgbClr val="060087"/>
                </a:solidFill>
                <a:latin typeface="Candara" charset="0"/>
              </a:rPr>
              <a:t>),</a:t>
            </a:r>
            <a:r>
              <a:rPr lang="is-IS" sz="2400" dirty="0">
                <a:solidFill>
                  <a:srgbClr val="0B4213"/>
                </a:solidFill>
                <a:latin typeface="Candara" charset="0"/>
              </a:rPr>
              <a:t>3</a:t>
            </a:r>
            <a:r>
              <a:rPr lang="is-IS" sz="2400" dirty="0">
                <a:solidFill>
                  <a:srgbClr val="060087"/>
                </a:solidFill>
                <a:latin typeface="Candara" charset="0"/>
              </a:rPr>
              <a:t>,</a:t>
            </a:r>
            <a:r>
              <a:rPr lang="is-IS" sz="2400" dirty="0">
                <a:solidFill>
                  <a:srgbClr val="0B4213"/>
                </a:solidFill>
                <a:latin typeface="Candara" charset="0"/>
              </a:rPr>
              <a:t>1</a:t>
            </a:r>
            <a:r>
              <a:rPr lang="is-IS" sz="2400" dirty="0">
                <a:solidFill>
                  <a:srgbClr val="060087"/>
                </a:solidFill>
                <a:latin typeface="Candara" charset="0"/>
              </a:rPr>
              <a:t>)</a:t>
            </a:r>
            <a:endParaRPr lang="is-IS" sz="2400" dirty="0">
              <a:solidFill>
                <a:srgbClr val="000000"/>
              </a:solidFill>
              <a:latin typeface="Candara" charset="0"/>
            </a:endParaRPr>
          </a:p>
          <a:p>
            <a:r>
              <a:rPr lang="en-US" sz="2400" dirty="0">
                <a:solidFill>
                  <a:srgbClr val="000000"/>
                </a:solidFill>
                <a:latin typeface="Candara" charset="0"/>
              </a:rPr>
              <a:t>mean</a:t>
            </a:r>
            <a:r>
              <a:rPr lang="en-US" sz="2400" dirty="0">
                <a:solidFill>
                  <a:srgbClr val="060087"/>
                </a:solidFill>
                <a:latin typeface="Candara" charset="0"/>
              </a:rPr>
              <a:t>=rep(</a:t>
            </a:r>
            <a:r>
              <a:rPr lang="en-US" sz="2400" dirty="0">
                <a:solidFill>
                  <a:srgbClr val="0B4213"/>
                </a:solidFill>
                <a:latin typeface="Candara" charset="0"/>
              </a:rPr>
              <a:t>90</a:t>
            </a:r>
            <a:r>
              <a:rPr lang="en-US" sz="2400" dirty="0">
                <a:solidFill>
                  <a:srgbClr val="060087"/>
                </a:solidFill>
                <a:latin typeface="Candara" charset="0"/>
              </a:rPr>
              <a:t>,</a:t>
            </a:r>
            <a:r>
              <a:rPr lang="en-US" sz="2400" dirty="0">
                <a:solidFill>
                  <a:srgbClr val="0B4213"/>
                </a:solidFill>
                <a:latin typeface="Candara" charset="0"/>
              </a:rPr>
              <a:t>3</a:t>
            </a:r>
            <a:r>
              <a:rPr lang="en-US" sz="2400" dirty="0">
                <a:solidFill>
                  <a:srgbClr val="060087"/>
                </a:solidFill>
                <a:latin typeface="Candara" charset="0"/>
              </a:rPr>
              <a:t>)</a:t>
            </a:r>
            <a:endParaRPr lang="en-US" sz="2400" dirty="0">
              <a:solidFill>
                <a:srgbClr val="000000"/>
              </a:solidFill>
              <a:latin typeface="Candara" charset="0"/>
            </a:endParaRPr>
          </a:p>
          <a:p>
            <a:r>
              <a:rPr lang="is-IS" sz="2400" dirty="0">
                <a:solidFill>
                  <a:srgbClr val="000000"/>
                </a:solidFill>
                <a:latin typeface="Candara" charset="0"/>
              </a:rPr>
              <a:t>K</a:t>
            </a:r>
            <a:r>
              <a:rPr lang="is-IS" sz="2400" dirty="0">
                <a:solidFill>
                  <a:srgbClr val="060087"/>
                </a:solidFill>
                <a:latin typeface="Candara" charset="0"/>
              </a:rPr>
              <a:t>=matrix(c(</a:t>
            </a:r>
            <a:r>
              <a:rPr lang="is-IS" sz="2400" dirty="0">
                <a:solidFill>
                  <a:srgbClr val="0B4213"/>
                </a:solidFill>
                <a:latin typeface="Candara" charset="0"/>
              </a:rPr>
              <a:t>1</a:t>
            </a:r>
            <a:r>
              <a:rPr lang="is-IS" sz="2400" dirty="0">
                <a:solidFill>
                  <a:srgbClr val="060087"/>
                </a:solidFill>
                <a:latin typeface="Candara" charset="0"/>
              </a:rPr>
              <a:t>,</a:t>
            </a:r>
            <a:r>
              <a:rPr lang="is-IS" sz="2400" dirty="0">
                <a:solidFill>
                  <a:srgbClr val="000000"/>
                </a:solidFill>
                <a:latin typeface="Candara" charset="0"/>
              </a:rPr>
              <a:t>.75</a:t>
            </a:r>
            <a:r>
              <a:rPr lang="is-IS" sz="2400" dirty="0">
                <a:solidFill>
                  <a:srgbClr val="060087"/>
                </a:solidFill>
                <a:latin typeface="Candara" charset="0"/>
              </a:rPr>
              <a:t>,</a:t>
            </a:r>
            <a:r>
              <a:rPr lang="is-IS" sz="2400" dirty="0">
                <a:solidFill>
                  <a:srgbClr val="000000"/>
                </a:solidFill>
                <a:latin typeface="Candara" charset="0"/>
              </a:rPr>
              <a:t>.25</a:t>
            </a:r>
            <a:r>
              <a:rPr lang="is-IS" sz="2400" dirty="0">
                <a:solidFill>
                  <a:srgbClr val="060087"/>
                </a:solidFill>
                <a:latin typeface="Candara" charset="0"/>
              </a:rPr>
              <a:t>,</a:t>
            </a:r>
            <a:r>
              <a:rPr lang="is-IS" sz="2400" dirty="0">
                <a:solidFill>
                  <a:srgbClr val="000000"/>
                </a:solidFill>
                <a:latin typeface="Candara" charset="0"/>
              </a:rPr>
              <a:t>.75</a:t>
            </a:r>
            <a:r>
              <a:rPr lang="is-IS" sz="2400" dirty="0">
                <a:solidFill>
                  <a:srgbClr val="060087"/>
                </a:solidFill>
                <a:latin typeface="Candara" charset="0"/>
              </a:rPr>
              <a:t>,</a:t>
            </a:r>
            <a:r>
              <a:rPr lang="is-IS" sz="2400" dirty="0">
                <a:solidFill>
                  <a:srgbClr val="0B4213"/>
                </a:solidFill>
                <a:latin typeface="Candara" charset="0"/>
              </a:rPr>
              <a:t>1</a:t>
            </a:r>
            <a:r>
              <a:rPr lang="is-IS" sz="2400" dirty="0">
                <a:solidFill>
                  <a:srgbClr val="060087"/>
                </a:solidFill>
                <a:latin typeface="Candara" charset="0"/>
              </a:rPr>
              <a:t>,</a:t>
            </a:r>
            <a:r>
              <a:rPr lang="is-IS" sz="2400" dirty="0">
                <a:solidFill>
                  <a:srgbClr val="000000"/>
                </a:solidFill>
                <a:latin typeface="Candara" charset="0"/>
              </a:rPr>
              <a:t>.25</a:t>
            </a:r>
            <a:r>
              <a:rPr lang="is-IS" sz="2400" dirty="0">
                <a:solidFill>
                  <a:srgbClr val="060087"/>
                </a:solidFill>
                <a:latin typeface="Candara" charset="0"/>
              </a:rPr>
              <a:t>,</a:t>
            </a:r>
            <a:r>
              <a:rPr lang="is-IS" sz="2400" dirty="0">
                <a:solidFill>
                  <a:srgbClr val="000000"/>
                </a:solidFill>
                <a:latin typeface="Candara" charset="0"/>
              </a:rPr>
              <a:t>.25</a:t>
            </a:r>
            <a:r>
              <a:rPr lang="is-IS" sz="2400" dirty="0">
                <a:solidFill>
                  <a:srgbClr val="060087"/>
                </a:solidFill>
                <a:latin typeface="Candara" charset="0"/>
              </a:rPr>
              <a:t>,</a:t>
            </a:r>
            <a:r>
              <a:rPr lang="is-IS" sz="2400" dirty="0">
                <a:solidFill>
                  <a:srgbClr val="000000"/>
                </a:solidFill>
                <a:latin typeface="Candara" charset="0"/>
              </a:rPr>
              <a:t>.25</a:t>
            </a:r>
            <a:r>
              <a:rPr lang="is-IS" sz="2400" dirty="0">
                <a:solidFill>
                  <a:srgbClr val="060087"/>
                </a:solidFill>
                <a:latin typeface="Candara" charset="0"/>
              </a:rPr>
              <a:t>,</a:t>
            </a:r>
            <a:r>
              <a:rPr lang="is-IS" sz="2400" dirty="0">
                <a:solidFill>
                  <a:srgbClr val="0B4213"/>
                </a:solidFill>
                <a:latin typeface="Candara" charset="0"/>
              </a:rPr>
              <a:t>1</a:t>
            </a:r>
            <a:r>
              <a:rPr lang="is-IS" sz="2400" dirty="0">
                <a:solidFill>
                  <a:srgbClr val="060087"/>
                </a:solidFill>
                <a:latin typeface="Candara" charset="0"/>
              </a:rPr>
              <a:t>),</a:t>
            </a:r>
            <a:r>
              <a:rPr lang="is-IS" sz="2400" dirty="0">
                <a:solidFill>
                  <a:srgbClr val="0B4213"/>
                </a:solidFill>
                <a:latin typeface="Candara" charset="0"/>
              </a:rPr>
              <a:t>3</a:t>
            </a:r>
            <a:r>
              <a:rPr lang="is-IS" sz="2400" dirty="0">
                <a:solidFill>
                  <a:srgbClr val="060087"/>
                </a:solidFill>
                <a:latin typeface="Candara" charset="0"/>
              </a:rPr>
              <a:t>,</a:t>
            </a:r>
            <a:r>
              <a:rPr lang="is-IS" sz="2400" dirty="0">
                <a:solidFill>
                  <a:srgbClr val="0B4213"/>
                </a:solidFill>
                <a:latin typeface="Candara" charset="0"/>
              </a:rPr>
              <a:t>3</a:t>
            </a:r>
            <a:r>
              <a:rPr lang="is-IS" sz="2400" dirty="0">
                <a:solidFill>
                  <a:srgbClr val="060087"/>
                </a:solidFill>
                <a:latin typeface="Candara" charset="0"/>
              </a:rPr>
              <a:t>)</a:t>
            </a:r>
            <a:endParaRPr lang="en-US" sz="2400" dirty="0"/>
          </a:p>
        </p:txBody>
      </p:sp>
    </p:spTree>
    <p:extLst>
      <p:ext uri="{BB962C8B-B14F-4D97-AF65-F5344CB8AC3E}">
        <p14:creationId xmlns:p14="http://schemas.microsoft.com/office/powerpoint/2010/main" val="204668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 y="181904"/>
            <a:ext cx="8654242" cy="1474770"/>
          </a:xfrm>
        </p:spPr>
        <p:txBody>
          <a:bodyPr>
            <a:normAutofit/>
          </a:bodyPr>
          <a:lstStyle/>
          <a:p>
            <a:r>
              <a:rPr lang="en-US" sz="4000" dirty="0"/>
              <a:t>Log Likelihood</a:t>
            </a:r>
          </a:p>
        </p:txBody>
      </p:sp>
      <p:sp>
        <p:nvSpPr>
          <p:cNvPr id="9" name="Rectangle 8"/>
          <p:cNvSpPr/>
          <p:nvPr/>
        </p:nvSpPr>
        <p:spPr>
          <a:xfrm>
            <a:off x="797201" y="4593391"/>
            <a:ext cx="7850260" cy="526889"/>
          </a:xfrm>
          <a:prstGeom prst="rect">
            <a:avLst/>
          </a:prstGeom>
          <a:solidFill>
            <a:schemeClr val="bg1"/>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845" y="4015426"/>
            <a:ext cx="6781800" cy="1841500"/>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1014845" y="6190070"/>
                <a:ext cx="6907183" cy="474810"/>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sSubSup>
                        <m:sSubSupPr>
                          <m:ctrlPr>
                            <a:rPr lang="en-US" sz="2800" i="1" smtClean="0">
                              <a:latin typeface="Cambria Math" panose="02040503050406030204" pitchFamily="18" charset="0"/>
                              <a:ea typeface="Cambria Math" charset="0"/>
                              <a:cs typeface="Cambria Math" charset="0"/>
                            </a:rPr>
                          </m:ctrlPr>
                        </m:sSubSupPr>
                        <m:e>
                          <m:r>
                            <a:rPr lang="en-US" sz="2800" i="1">
                              <a:latin typeface="Cambria Math" charset="0"/>
                              <a:ea typeface="Cambria Math" charset="0"/>
                              <a:cs typeface="Cambria Math" charset="0"/>
                            </a:rPr>
                            <m:t>𝜎</m:t>
                          </m:r>
                        </m:e>
                        <m:sub/>
                        <m:sup>
                          <m:r>
                            <a:rPr lang="en-US" sz="2800" b="0" i="1" smtClean="0">
                              <a:latin typeface="Cambria Math" charset="0"/>
                              <a:ea typeface="Cambria Math" charset="0"/>
                              <a:cs typeface="Cambria Math" charset="0"/>
                            </a:rPr>
                            <m:t>2</m:t>
                          </m:r>
                        </m:sup>
                      </m:sSubSup>
                      <m:r>
                        <a:rPr lang="en-US" sz="2800" b="0" i="1" smtClean="0">
                          <a:latin typeface="Cambria Math" charset="0"/>
                          <a:ea typeface="Cambria Math" charset="0"/>
                          <a:cs typeface="Cambria Math" charset="0"/>
                        </a:rPr>
                        <m:t>=</m:t>
                      </m:r>
                      <m:sSubSup>
                        <m:sSubSupPr>
                          <m:ctrlPr>
                            <a:rPr lang="en-US" sz="2800" i="1">
                              <a:latin typeface="Cambria Math" panose="02040503050406030204" pitchFamily="18" charset="0"/>
                              <a:ea typeface="Cambria Math" charset="0"/>
                              <a:cs typeface="Cambria Math" charset="0"/>
                            </a:rPr>
                          </m:ctrlPr>
                        </m:sSubSupPr>
                        <m:e>
                          <m:r>
                            <a:rPr lang="en-US" sz="2800" i="1">
                              <a:latin typeface="Cambria Math" charset="0"/>
                              <a:ea typeface="Cambria Math" charset="0"/>
                              <a:cs typeface="Cambria Math" charset="0"/>
                            </a:rPr>
                            <m:t>𝜎</m:t>
                          </m:r>
                        </m:e>
                        <m:sub>
                          <m:r>
                            <a:rPr lang="en-US" sz="2800" i="1">
                              <a:latin typeface="Cambria Math" charset="0"/>
                              <a:ea typeface="Cambria Math" charset="0"/>
                              <a:cs typeface="Cambria Math" charset="0"/>
                            </a:rPr>
                            <m:t>𝑎</m:t>
                          </m:r>
                        </m:sub>
                        <m:sup>
                          <m:r>
                            <a:rPr lang="en-US" sz="2800" i="1">
                              <a:latin typeface="Cambria Math" charset="0"/>
                              <a:ea typeface="Cambria Math" charset="0"/>
                              <a:cs typeface="Cambria Math" charset="0"/>
                            </a:rPr>
                            <m:t>2</m:t>
                          </m:r>
                        </m:sup>
                      </m:sSubSup>
                      <m:r>
                        <a:rPr lang="en-US" sz="2800" b="0" i="0"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𝐻</m:t>
                      </m:r>
                      <m:r>
                        <a:rPr lang="en-US" sz="2800" b="0" i="1" smtClean="0">
                          <a:latin typeface="Cambria Math" charset="0"/>
                          <a:ea typeface="Cambria Math" charset="0"/>
                          <a:cs typeface="Cambria Math" charset="0"/>
                        </a:rPr>
                        <m:t>=</m:t>
                      </m:r>
                      <m:sSubSup>
                        <m:sSubSupPr>
                          <m:ctrlPr>
                            <a:rPr lang="en-US" sz="2800" b="0" i="1" smtClean="0">
                              <a:latin typeface="Cambria Math" panose="02040503050406030204" pitchFamily="18" charset="0"/>
                              <a:ea typeface="Cambria Math" charset="0"/>
                              <a:cs typeface="Cambria Math" charset="0"/>
                            </a:rPr>
                          </m:ctrlPr>
                        </m:sSubSupPr>
                        <m:e>
                          <m:r>
                            <a:rPr lang="en-US" sz="2800" b="0" i="1" smtClean="0">
                              <a:latin typeface="Cambria Math" charset="0"/>
                              <a:ea typeface="Cambria Math" charset="0"/>
                              <a:cs typeface="Cambria Math" charset="0"/>
                            </a:rPr>
                            <m:t>𝜎</m:t>
                          </m:r>
                        </m:e>
                        <m:sub/>
                        <m:sup>
                          <m:r>
                            <a:rPr lang="en-US" sz="2800" b="0" i="1" smtClean="0">
                              <a:latin typeface="Cambria Math" charset="0"/>
                              <a:ea typeface="Cambria Math" charset="0"/>
                              <a:cs typeface="Cambria Math" charset="0"/>
                            </a:rPr>
                            <m:t>−1</m:t>
                          </m:r>
                        </m:sup>
                      </m:sSubSup>
                      <m:r>
                        <a:rPr lang="en-US" sz="2800" b="0" i="1" smtClean="0">
                          <a:latin typeface="Cambria Math" charset="0"/>
                          <a:ea typeface="Cambria Math" charset="0"/>
                          <a:cs typeface="Cambria Math" charset="0"/>
                        </a:rPr>
                        <m:t>𝑉</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14845" y="6190070"/>
                <a:ext cx="6907183" cy="47481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2471" y="2874794"/>
                <a:ext cx="8750300" cy="666273"/>
              </a:xfrm>
              <a:prstGeom prst="rect">
                <a:avLst/>
              </a:prstGeom>
              <a:noFill/>
            </p:spPr>
            <p:txBody>
              <a:bodyPr wrap="square" lIns="0" tIns="0" rIns="0" bIns="0" rtlCol="0">
                <a:spAutoFit/>
              </a:bodyPr>
              <a:lstStyle/>
              <a:p>
                <a:pPr algn="ctr"/>
                <a14:m>
                  <m:oMath xmlns:m="http://schemas.openxmlformats.org/officeDocument/2006/math">
                    <m:r>
                      <a:rPr lang="en-US" sz="2800" b="0" i="1" smtClean="0">
                        <a:latin typeface="Cambria Math" charset="0"/>
                        <a:ea typeface="Cambria Math" charset="0"/>
                        <a:cs typeface="Cambria Math" charset="0"/>
                      </a:rPr>
                      <m:t>𝑓</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𝑥</m:t>
                    </m:r>
                    <m:r>
                      <a:rPr lang="en-US" sz="2800" b="0" i="1" smtClean="0">
                        <a:latin typeface="Cambria Math" charset="0"/>
                        <a:ea typeface="Cambria Math" charset="0"/>
                        <a:cs typeface="Cambria Math" charset="0"/>
                      </a:rPr>
                      <m:t>; </m:t>
                    </m:r>
                    <m:r>
                      <a:rPr lang="bg-BG" sz="2800" i="1" smtClean="0">
                        <a:latin typeface="Cambria Math" charset="0"/>
                        <a:ea typeface="Cambria Math" charset="0"/>
                        <a:cs typeface="Cambria Math" charset="0"/>
                      </a:rPr>
                      <m:t>𝜇</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𝐻</m:t>
                    </m:r>
                    <m:r>
                      <a:rPr lang="en-US" sz="2800" b="0" i="1" smtClean="0">
                        <a:latin typeface="Cambria Math" charset="0"/>
                        <a:ea typeface="Cambria Math" charset="0"/>
                        <a:cs typeface="Cambria Math" charset="0"/>
                      </a:rPr>
                      <m:t>)=</m:t>
                    </m:r>
                    <m:f>
                      <m:fPr>
                        <m:ctrlPr>
                          <a:rPr lang="bg-BG" sz="2800" i="1" smtClean="0">
                            <a:latin typeface="Cambria Math" panose="02040503050406030204" pitchFamily="18" charset="0"/>
                          </a:rPr>
                        </m:ctrlPr>
                      </m:fPr>
                      <m:num>
                        <m:r>
                          <a:rPr lang="en-US" sz="2800" i="1" smtClean="0">
                            <a:latin typeface="Cambria Math" charset="0"/>
                          </a:rPr>
                          <m:t>1</m:t>
                        </m:r>
                      </m:num>
                      <m:den>
                        <m:r>
                          <a:rPr lang="en-US" sz="2800" b="0" i="1" smtClean="0">
                            <a:latin typeface="Cambria Math" charset="0"/>
                          </a:rPr>
                          <m:t>(</m:t>
                        </m:r>
                        <m:sSup>
                          <m:sSupPr>
                            <m:ctrlPr>
                              <a:rPr lang="en-US" sz="2800" b="0" i="1" smtClean="0">
                                <a:latin typeface="Cambria Math" panose="02040503050406030204" pitchFamily="18" charset="0"/>
                              </a:rPr>
                            </m:ctrlPr>
                          </m:sSupPr>
                          <m:e>
                            <m:r>
                              <a:rPr lang="en-US" sz="2800" i="1">
                                <a:latin typeface="Cambria Math" charset="0"/>
                              </a:rPr>
                              <m:t>2</m:t>
                            </m:r>
                            <m:r>
                              <a:rPr lang="en-US" sz="2800" i="1">
                                <a:latin typeface="Cambria Math" charset="0"/>
                                <a:ea typeface="Cambria Math" charset="0"/>
                                <a:cs typeface="Cambria Math" charset="0"/>
                              </a:rPr>
                              <m:t>𝜋</m:t>
                            </m:r>
                            <m:r>
                              <a:rPr lang="en-US" sz="2800" b="0" i="1" smtClean="0">
                                <a:latin typeface="Cambria Math" charset="0"/>
                                <a:ea typeface="Cambria Math" charset="0"/>
                                <a:cs typeface="Cambria Math" charset="0"/>
                              </a:rPr>
                              <m:t>)</m:t>
                            </m:r>
                          </m:e>
                          <m:sup>
                            <m:r>
                              <a:rPr lang="en-US" sz="2800" b="0" i="1" smtClean="0">
                                <a:latin typeface="Cambria Math" charset="0"/>
                              </a:rPr>
                              <m:t>𝑛</m:t>
                            </m:r>
                            <m:r>
                              <a:rPr lang="en-US" sz="2800" b="0" i="1" smtClean="0">
                                <a:latin typeface="Cambria Math" charset="0"/>
                              </a:rPr>
                              <m:t>/2</m:t>
                            </m:r>
                          </m:sup>
                        </m:sSup>
                        <m:sSup>
                          <m:sSupPr>
                            <m:ctrlPr>
                              <a:rPr lang="en-US" sz="2800" i="1">
                                <a:latin typeface="Cambria Math" panose="02040503050406030204" pitchFamily="18" charset="0"/>
                              </a:rPr>
                            </m:ctrlPr>
                          </m:sSupPr>
                          <m:e>
                            <m:d>
                              <m:dPr>
                                <m:begChr m:val="|"/>
                                <m:endChr m:val="|"/>
                                <m:ctrlPr>
                                  <a:rPr lang="hr-HR" sz="2800" i="1">
                                    <a:latin typeface="Cambria Math" panose="02040503050406030204" pitchFamily="18" charset="0"/>
                                    <a:ea typeface="Cambria Math" charset="0"/>
                                    <a:cs typeface="Cambria Math" charset="0"/>
                                  </a:rPr>
                                </m:ctrlPr>
                              </m:dPr>
                              <m:e>
                                <m:r>
                                  <a:rPr lang="en-US" sz="2800" b="0" i="1" smtClean="0">
                                    <a:latin typeface="Cambria Math" charset="0"/>
                                    <a:ea typeface="Cambria Math" charset="0"/>
                                    <a:cs typeface="Cambria Math" charset="0"/>
                                  </a:rPr>
                                  <m:t>𝑉</m:t>
                                </m:r>
                              </m:e>
                            </m:d>
                          </m:e>
                          <m:sup>
                            <m:r>
                              <a:rPr lang="en-US" sz="2800" b="0" i="1" smtClean="0">
                                <a:latin typeface="Cambria Math" charset="0"/>
                                <a:ea typeface="Cambria Math" charset="0"/>
                                <a:cs typeface="Cambria Math" charset="0"/>
                              </a:rPr>
                              <m:t>1</m:t>
                            </m:r>
                            <m:r>
                              <a:rPr lang="en-US" sz="2800" i="1">
                                <a:latin typeface="Cambria Math" charset="0"/>
                              </a:rPr>
                              <m:t>/2</m:t>
                            </m:r>
                          </m:sup>
                        </m:sSup>
                      </m:den>
                    </m:f>
                  </m:oMath>
                </a14:m>
                <a:r>
                  <a:rPr lang="en-US" sz="2800" dirty="0"/>
                  <a:t> </a:t>
                </a:r>
                <a:r>
                  <a:rPr lang="en-US" sz="2800" dirty="0" err="1"/>
                  <a:t>exp</a:t>
                </a:r>
                <a:r>
                  <a:rPr lang="en-US" sz="2800" dirty="0"/>
                  <a:t>(- </a:t>
                </a:r>
                <a14:m>
                  <m:oMath xmlns:m="http://schemas.openxmlformats.org/officeDocument/2006/math">
                    <m:f>
                      <m:fPr>
                        <m:ctrlPr>
                          <a:rPr lang="bg-BG" sz="2800" i="1">
                            <a:latin typeface="Cambria Math" panose="02040503050406030204" pitchFamily="18" charset="0"/>
                          </a:rPr>
                        </m:ctrlPr>
                      </m:fPr>
                      <m:num>
                        <m:r>
                          <a:rPr lang="en-US" sz="2800" i="1">
                            <a:latin typeface="Cambria Math" charset="0"/>
                          </a:rPr>
                          <m:t>1</m:t>
                        </m:r>
                      </m:num>
                      <m:den>
                        <m:r>
                          <a:rPr lang="en-US" sz="2800" b="0" i="1" smtClean="0">
                            <a:latin typeface="Cambria Math" charset="0"/>
                          </a:rPr>
                          <m:t>2</m:t>
                        </m:r>
                      </m:den>
                    </m:f>
                    <m:sSup>
                      <m:sSupPr>
                        <m:ctrlPr>
                          <a:rPr lang="en-US" sz="2800" i="1" smtClean="0">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𝑥</m:t>
                        </m:r>
                        <m:r>
                          <a:rPr lang="en-US" sz="2800" i="1">
                            <a:latin typeface="Cambria Math" charset="0"/>
                            <a:ea typeface="Cambria Math" charset="0"/>
                            <a:cs typeface="Cambria Math" charset="0"/>
                          </a:rPr>
                          <m:t>−</m:t>
                        </m:r>
                        <m:r>
                          <a:rPr lang="bg-BG" sz="2800" i="1">
                            <a:latin typeface="Cambria Math" charset="0"/>
                            <a:ea typeface="Cambria Math" charset="0"/>
                            <a:cs typeface="Cambria Math" charset="0"/>
                          </a:rPr>
                          <m:t>𝜇</m:t>
                        </m:r>
                        <m:r>
                          <m:rPr>
                            <m:nor/>
                          </m:rPr>
                          <a:rPr lang="en-US" sz="2800" dirty="0"/>
                          <m:t>) </m:t>
                        </m:r>
                      </m:e>
                      <m:sup>
                        <m:r>
                          <a:rPr lang="en-US" sz="2800" b="0" i="1" smtClean="0">
                            <a:latin typeface="Cambria Math" charset="0"/>
                            <a:ea typeface="Cambria Math" charset="0"/>
                            <a:cs typeface="Cambria Math" charset="0"/>
                          </a:rPr>
                          <m:t>𝑇</m:t>
                        </m:r>
                      </m:sup>
                    </m:sSup>
                    <m:sSup>
                      <m:sSupPr>
                        <m:ctrlPr>
                          <a:rPr lang="en-US" sz="2800" i="1">
                            <a:latin typeface="Cambria Math" panose="02040503050406030204" pitchFamily="18" charset="0"/>
                          </a:rPr>
                        </m:ctrlPr>
                      </m:sSupPr>
                      <m:e>
                        <m:r>
                          <a:rPr lang="en-US" sz="2800" b="0" i="1" smtClean="0">
                            <a:latin typeface="Cambria Math" charset="0"/>
                            <a:ea typeface="Cambria Math" charset="0"/>
                            <a:cs typeface="Cambria Math" charset="0"/>
                          </a:rPr>
                          <m:t>𝑉</m:t>
                        </m:r>
                      </m:e>
                      <m:sup>
                        <m:r>
                          <a:rPr lang="en-US" sz="2800" b="0" i="1" smtClean="0">
                            <a:latin typeface="Cambria Math" charset="0"/>
                            <a:ea typeface="Cambria Math" charset="0"/>
                            <a:cs typeface="Cambria Math" charset="0"/>
                          </a:rPr>
                          <m:t>−</m:t>
                        </m:r>
                        <m:r>
                          <a:rPr lang="en-US" sz="2800" i="1">
                            <a:latin typeface="Cambria Math" charset="0"/>
                            <a:ea typeface="Cambria Math" charset="0"/>
                            <a:cs typeface="Cambria Math" charset="0"/>
                          </a:rPr>
                          <m:t>1</m:t>
                        </m:r>
                      </m:sup>
                    </m:sSup>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𝑥</m:t>
                    </m:r>
                    <m:r>
                      <a:rPr lang="en-US" sz="2800" i="1">
                        <a:latin typeface="Cambria Math" charset="0"/>
                        <a:ea typeface="Cambria Math" charset="0"/>
                        <a:cs typeface="Cambria Math" charset="0"/>
                      </a:rPr>
                      <m:t>−</m:t>
                    </m:r>
                    <m:r>
                      <a:rPr lang="bg-BG" sz="2800" i="1">
                        <a:latin typeface="Cambria Math" charset="0"/>
                        <a:ea typeface="Cambria Math" charset="0"/>
                        <a:cs typeface="Cambria Math" charset="0"/>
                      </a:rPr>
                      <m:t>𝜇</m:t>
                    </m:r>
                    <m:r>
                      <m:rPr>
                        <m:nor/>
                      </m:rPr>
                      <a:rPr lang="en-US" sz="2800" dirty="0"/>
                      <m:t>)</m:t>
                    </m:r>
                    <m:r>
                      <a:rPr lang="en-US" sz="2800" b="0" i="1" smtClean="0">
                        <a:latin typeface="Cambria Math" charset="0"/>
                        <a:ea typeface="Cambria Math" charset="0"/>
                        <a:cs typeface="Cambria Math" charset="0"/>
                      </a:rPr>
                      <m:t>)</m:t>
                    </m:r>
                  </m:oMath>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42471" y="2874794"/>
                <a:ext cx="8750300" cy="666273"/>
              </a:xfrm>
              <a:prstGeom prst="rect">
                <a:avLst/>
              </a:prstGeom>
              <a:blipFill rotWithShape="0">
                <a:blip r:embed="rId4"/>
                <a:stretch>
                  <a:fillRect b="-13761"/>
                </a:stretch>
              </a:blipFill>
            </p:spPr>
            <p:txBody>
              <a:bodyPr/>
              <a:lstStyle/>
              <a:p>
                <a:r>
                  <a:rPr lang="en-US">
                    <a:noFill/>
                  </a:rPr>
                  <a:t> </a:t>
                </a:r>
              </a:p>
            </p:txBody>
          </p:sp>
        </mc:Fallback>
      </mc:AlternateContent>
    </p:spTree>
    <p:extLst>
      <p:ext uri="{BB962C8B-B14F-4D97-AF65-F5344CB8AC3E}">
        <p14:creationId xmlns:p14="http://schemas.microsoft.com/office/powerpoint/2010/main" val="13316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81904"/>
            <a:ext cx="9144000" cy="1474770"/>
          </a:xfrm>
        </p:spPr>
        <p:txBody>
          <a:bodyPr>
            <a:normAutofit/>
          </a:bodyPr>
          <a:lstStyle/>
          <a:p>
            <a:r>
              <a:rPr lang="en-US" sz="4000" dirty="0"/>
              <a:t>Full and </a:t>
            </a:r>
            <a:r>
              <a:rPr lang="en-US" sz="4000" dirty="0" err="1"/>
              <a:t>REsidual</a:t>
            </a:r>
            <a:r>
              <a:rPr lang="en-US" sz="4000" dirty="0"/>
              <a:t> Maximum Likelihood</a:t>
            </a:r>
          </a:p>
        </p:txBody>
      </p:sp>
      <p:sp>
        <p:nvSpPr>
          <p:cNvPr id="9" name="Rectangle 8"/>
          <p:cNvSpPr/>
          <p:nvPr/>
        </p:nvSpPr>
        <p:spPr>
          <a:xfrm>
            <a:off x="797201" y="4593391"/>
            <a:ext cx="7850260" cy="526889"/>
          </a:xfrm>
          <a:prstGeom prst="rect">
            <a:avLst/>
          </a:prstGeom>
          <a:solidFill>
            <a:schemeClr val="bg1"/>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598" y="1721112"/>
            <a:ext cx="6781800" cy="184150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4248"/>
          <a:stretch/>
        </p:blipFill>
        <p:spPr>
          <a:xfrm>
            <a:off x="123998" y="3869257"/>
            <a:ext cx="8318500" cy="1361982"/>
          </a:xfrm>
          <a:prstGeom prst="rect">
            <a:avLst/>
          </a:prstGeom>
        </p:spPr>
      </p:pic>
      <p:sp>
        <p:nvSpPr>
          <p:cNvPr id="6" name="TextBox 12"/>
          <p:cNvSpPr txBox="1">
            <a:spLocks noChangeArrowheads="1"/>
          </p:cNvSpPr>
          <p:nvPr/>
        </p:nvSpPr>
        <p:spPr bwMode="auto">
          <a:xfrm>
            <a:off x="749351" y="5775195"/>
            <a:ext cx="76452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3600" dirty="0"/>
              <a:t>q is rank of X</a:t>
            </a:r>
          </a:p>
        </p:txBody>
      </p:sp>
    </p:spTree>
    <p:extLst>
      <p:ext uri="{BB962C8B-B14F-4D97-AF65-F5344CB8AC3E}">
        <p14:creationId xmlns:p14="http://schemas.microsoft.com/office/powerpoint/2010/main" val="108445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3731973"/>
              </p:ext>
            </p:extLst>
          </p:nvPr>
        </p:nvGraphicFramePr>
        <p:xfrm>
          <a:off x="871538" y="2674938"/>
          <a:ext cx="7408863" cy="1854200"/>
        </p:xfrm>
        <a:graphic>
          <a:graphicData uri="http://schemas.openxmlformats.org/drawingml/2006/table">
            <a:tbl>
              <a:tblPr firstRow="1" bandRow="1">
                <a:tableStyleId>{5C22544A-7EE6-4342-B048-85BDC9FD1C3A}</a:tableStyleId>
              </a:tblPr>
              <a:tblGrid>
                <a:gridCol w="2469621">
                  <a:extLst>
                    <a:ext uri="{9D8B030D-6E8A-4147-A177-3AD203B41FA5}">
                      <a16:colId xmlns:a16="http://schemas.microsoft.com/office/drawing/2014/main" val="20000"/>
                    </a:ext>
                  </a:extLst>
                </a:gridCol>
                <a:gridCol w="2469621">
                  <a:extLst>
                    <a:ext uri="{9D8B030D-6E8A-4147-A177-3AD203B41FA5}">
                      <a16:colId xmlns:a16="http://schemas.microsoft.com/office/drawing/2014/main" val="20001"/>
                    </a:ext>
                  </a:extLst>
                </a:gridCol>
                <a:gridCol w="2469621">
                  <a:extLst>
                    <a:ext uri="{9D8B030D-6E8A-4147-A177-3AD203B41FA5}">
                      <a16:colId xmlns:a16="http://schemas.microsoft.com/office/drawing/2014/main" val="20002"/>
                    </a:ext>
                  </a:extLst>
                </a:gridCol>
              </a:tblGrid>
              <a:tr h="370840">
                <a:tc>
                  <a:txBody>
                    <a:bodyPr/>
                    <a:lstStyle/>
                    <a:p>
                      <a:r>
                        <a:rPr lang="en-US" dirty="0"/>
                        <a:t>Features</a:t>
                      </a:r>
                    </a:p>
                  </a:txBody>
                  <a:tcPr/>
                </a:tc>
                <a:tc>
                  <a:txBody>
                    <a:bodyPr/>
                    <a:lstStyle/>
                    <a:p>
                      <a:r>
                        <a:rPr lang="en-US" dirty="0"/>
                        <a:t>Full ML</a:t>
                      </a:r>
                    </a:p>
                  </a:txBody>
                  <a:tcPr/>
                </a:tc>
                <a:tc>
                  <a:txBody>
                    <a:bodyPr/>
                    <a:lstStyle/>
                    <a:p>
                      <a:r>
                        <a:rPr lang="en-US" dirty="0"/>
                        <a:t>REML</a:t>
                      </a:r>
                    </a:p>
                  </a:txBody>
                  <a:tcPr/>
                </a:tc>
                <a:extLst>
                  <a:ext uri="{0D108BD9-81ED-4DB2-BD59-A6C34878D82A}">
                    <a16:rowId xmlns:a16="http://schemas.microsoft.com/office/drawing/2014/main" val="10000"/>
                  </a:ext>
                </a:extLst>
              </a:tr>
              <a:tr h="370840">
                <a:tc>
                  <a:txBody>
                    <a:bodyPr/>
                    <a:lstStyle/>
                    <a:p>
                      <a:r>
                        <a:rPr lang="en-US" dirty="0"/>
                        <a:t>Likelihood</a:t>
                      </a:r>
                    </a:p>
                  </a:txBody>
                  <a:tcPr/>
                </a:tc>
                <a:tc>
                  <a:txBody>
                    <a:bodyPr/>
                    <a:lstStyle/>
                    <a:p>
                      <a:r>
                        <a:rPr lang="en-US" dirty="0"/>
                        <a:t>y</a:t>
                      </a:r>
                    </a:p>
                  </a:txBody>
                  <a:tcPr/>
                </a:tc>
                <a:tc>
                  <a:txBody>
                    <a:bodyPr/>
                    <a:lstStyle/>
                    <a:p>
                      <a:r>
                        <a:rPr lang="en-US" dirty="0"/>
                        <a:t>residual:</a:t>
                      </a:r>
                      <a:r>
                        <a:rPr lang="en-US" baseline="0" dirty="0"/>
                        <a:t> </a:t>
                      </a:r>
                      <a:r>
                        <a:rPr lang="en-US" dirty="0"/>
                        <a:t>y-</a:t>
                      </a:r>
                      <a:r>
                        <a:rPr lang="en-US" dirty="0" err="1"/>
                        <a:t>Xb</a:t>
                      </a:r>
                      <a:endParaRPr lang="en-US" dirty="0"/>
                    </a:p>
                  </a:txBody>
                  <a:tcPr/>
                </a:tc>
                <a:extLst>
                  <a:ext uri="{0D108BD9-81ED-4DB2-BD59-A6C34878D82A}">
                    <a16:rowId xmlns:a16="http://schemas.microsoft.com/office/drawing/2014/main" val="10001"/>
                  </a:ext>
                </a:extLst>
              </a:tr>
              <a:tr h="370840">
                <a:tc>
                  <a:txBody>
                    <a:bodyPr/>
                    <a:lstStyle/>
                    <a:p>
                      <a:r>
                        <a:rPr lang="en-US" dirty="0"/>
                        <a:t>Fixed effect</a:t>
                      </a:r>
                    </a:p>
                  </a:txBody>
                  <a:tcPr/>
                </a:tc>
                <a:tc>
                  <a:txBody>
                    <a:bodyPr/>
                    <a:lstStyle/>
                    <a:p>
                      <a:r>
                        <a:rPr lang="en-US" dirty="0"/>
                        <a:t>Depend on</a:t>
                      </a:r>
                    </a:p>
                  </a:txBody>
                  <a:tcPr/>
                </a:tc>
                <a:tc>
                  <a:txBody>
                    <a:bodyPr/>
                    <a:lstStyle/>
                    <a:p>
                      <a:r>
                        <a:rPr lang="en-US" dirty="0"/>
                        <a:t>Removed</a:t>
                      </a:r>
                    </a:p>
                  </a:txBody>
                  <a:tcPr/>
                </a:tc>
                <a:extLst>
                  <a:ext uri="{0D108BD9-81ED-4DB2-BD59-A6C34878D82A}">
                    <a16:rowId xmlns:a16="http://schemas.microsoft.com/office/drawing/2014/main" val="10002"/>
                  </a:ext>
                </a:extLst>
              </a:tr>
              <a:tr h="370840">
                <a:tc>
                  <a:txBody>
                    <a:bodyPr/>
                    <a:lstStyle/>
                    <a:p>
                      <a:r>
                        <a:rPr lang="en-US" dirty="0"/>
                        <a:t>Model comparison</a:t>
                      </a:r>
                    </a:p>
                  </a:txBody>
                  <a:tcPr/>
                </a:tc>
                <a:tc>
                  <a:txBody>
                    <a:bodyPr/>
                    <a:lstStyle/>
                    <a:p>
                      <a:r>
                        <a:rPr lang="en-US" dirty="0"/>
                        <a:t>Fixed effects</a:t>
                      </a:r>
                    </a:p>
                  </a:txBody>
                  <a:tcPr/>
                </a:tc>
                <a:tc>
                  <a:txBody>
                    <a:bodyPr/>
                    <a:lstStyle/>
                    <a:p>
                      <a:r>
                        <a:rPr lang="en-US" dirty="0"/>
                        <a:t>random effect</a:t>
                      </a:r>
                    </a:p>
                  </a:txBody>
                  <a:tcPr/>
                </a:tc>
                <a:extLst>
                  <a:ext uri="{0D108BD9-81ED-4DB2-BD59-A6C34878D82A}">
                    <a16:rowId xmlns:a16="http://schemas.microsoft.com/office/drawing/2014/main" val="10003"/>
                  </a:ext>
                </a:extLst>
              </a:tr>
              <a:tr h="370840">
                <a:tc>
                  <a:txBody>
                    <a:bodyPr/>
                    <a:lstStyle/>
                    <a:p>
                      <a:r>
                        <a:rPr lang="en-US" dirty="0"/>
                        <a:t>Bias</a:t>
                      </a:r>
                    </a:p>
                  </a:txBody>
                  <a:tcPr/>
                </a:tc>
                <a:tc>
                  <a:txBody>
                    <a:bodyPr/>
                    <a:lstStyle/>
                    <a:p>
                      <a:r>
                        <a:rPr lang="en-US" dirty="0"/>
                        <a:t>Negatively</a:t>
                      </a:r>
                    </a:p>
                  </a:txBody>
                  <a:tcPr/>
                </a:tc>
                <a:tc>
                  <a:txBody>
                    <a:bodyPr/>
                    <a:lstStyle/>
                    <a:p>
                      <a:r>
                        <a:rPr lang="en-US" dirty="0"/>
                        <a:t>Unbiased</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241069" y="338328"/>
            <a:ext cx="8686800" cy="1252728"/>
          </a:xfrm>
        </p:spPr>
        <p:txBody>
          <a:bodyPr>
            <a:normAutofit fontScale="90000"/>
          </a:bodyPr>
          <a:lstStyle/>
          <a:p>
            <a:r>
              <a:rPr lang="en-US" dirty="0"/>
              <a:t>Differences between Full ML and REML</a:t>
            </a:r>
          </a:p>
        </p:txBody>
      </p:sp>
    </p:spTree>
    <p:extLst>
      <p:ext uri="{BB962C8B-B14F-4D97-AF65-F5344CB8AC3E}">
        <p14:creationId xmlns:p14="http://schemas.microsoft.com/office/powerpoint/2010/main" val="131469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76200"/>
            <a:ext cx="8229600" cy="1143000"/>
          </a:xfrm>
        </p:spPr>
        <p:txBody>
          <a:bodyPr>
            <a:normAutofit fontScale="90000"/>
          </a:bodyPr>
          <a:lstStyle/>
          <a:p>
            <a:r>
              <a:rPr lang="en-US" dirty="0"/>
              <a:t>Expectation and Maximization (EM)</a:t>
            </a:r>
            <a:endParaRPr lang="en-US" dirty="0">
              <a:latin typeface="Calibri" charset="0"/>
            </a:endParaRPr>
          </a:p>
        </p:txBody>
      </p:sp>
      <p:sp>
        <p:nvSpPr>
          <p:cNvPr id="37893" name="TextBox 12"/>
          <p:cNvSpPr txBox="1">
            <a:spLocks noChangeArrowheads="1"/>
          </p:cNvSpPr>
          <p:nvPr/>
        </p:nvSpPr>
        <p:spPr bwMode="auto">
          <a:xfrm>
            <a:off x="457200" y="1857811"/>
            <a:ext cx="840291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3600" dirty="0"/>
              <a:t>y = </a:t>
            </a:r>
            <a:r>
              <a:rPr lang="en-US" sz="3600" dirty="0" err="1"/>
              <a:t>Xb</a:t>
            </a:r>
            <a:r>
              <a:rPr lang="en-US" sz="3600" dirty="0"/>
              <a:t> + </a:t>
            </a:r>
            <a:r>
              <a:rPr lang="en-US" sz="3600" dirty="0" err="1"/>
              <a:t>Zu</a:t>
            </a:r>
            <a:r>
              <a:rPr lang="en-US" sz="3600" dirty="0"/>
              <a:t> + e</a:t>
            </a:r>
          </a:p>
        </p:txBody>
      </p:sp>
      <mc:AlternateContent xmlns:mc="http://schemas.openxmlformats.org/markup-compatibility/2006" xmlns:a14="http://schemas.microsoft.com/office/drawing/2010/main">
        <mc:Choice Requires="a14">
          <p:sp>
            <p:nvSpPr>
              <p:cNvPr id="10" name="TextBox 9"/>
              <p:cNvSpPr txBox="1"/>
              <p:nvPr/>
            </p:nvSpPr>
            <p:spPr>
              <a:xfrm>
                <a:off x="457200" y="3447553"/>
                <a:ext cx="6453052" cy="145366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pt-BR" sz="2800" i="1" smtClean="0">
                              <a:latin typeface="Cambria Math" panose="02040503050406030204" pitchFamily="18" charset="0"/>
                            </a:rPr>
                          </m:ctrlPr>
                        </m:dPr>
                        <m:e>
                          <m:m>
                            <m:mPr>
                              <m:mcs>
                                <m:mc>
                                  <m:mcPr>
                                    <m:count m:val="1"/>
                                    <m:mcJc m:val="center"/>
                                  </m:mcPr>
                                </m:mc>
                              </m:mcs>
                              <m:ctrlPr>
                                <a:rPr lang="cs-CZ" sz="2800" i="1">
                                  <a:latin typeface="Cambria Math" panose="02040503050406030204" pitchFamily="18" charset="0"/>
                                </a:rPr>
                              </m:ctrlPr>
                            </m:mPr>
                            <m:mr>
                              <m:e>
                                <m:acc>
                                  <m:accPr>
                                    <m:chr m:val="̂"/>
                                    <m:ctrlPr>
                                      <a:rPr lang="cs-CZ" sz="2800" i="1" smtClean="0">
                                        <a:latin typeface="Cambria Math" panose="02040503050406030204" pitchFamily="18" charset="0"/>
                                      </a:rPr>
                                    </m:ctrlPr>
                                  </m:accPr>
                                  <m:e>
                                    <m:r>
                                      <a:rPr lang="en-US" sz="2800" b="0" i="1" smtClean="0">
                                        <a:latin typeface="Cambria Math" charset="0"/>
                                      </a:rPr>
                                      <m:t>𝑏</m:t>
                                    </m:r>
                                  </m:e>
                                </m:acc>
                              </m:e>
                            </m:mr>
                            <m:mr>
                              <m:e>
                                <m:acc>
                                  <m:accPr>
                                    <m:chr m:val="̂"/>
                                    <m:ctrlPr>
                                      <a:rPr lang="en-US" sz="2800" i="1" smtClean="0">
                                        <a:latin typeface="Cambria Math" panose="02040503050406030204" pitchFamily="18" charset="0"/>
                                      </a:rPr>
                                    </m:ctrlPr>
                                  </m:accPr>
                                  <m:e>
                                    <m:r>
                                      <a:rPr lang="en-US" sz="2800" b="0" i="1" smtClean="0">
                                        <a:latin typeface="Cambria Math" charset="0"/>
                                      </a:rPr>
                                      <m:t>𝑢</m:t>
                                    </m:r>
                                  </m:e>
                                </m:acc>
                              </m:e>
                            </m:mr>
                          </m:m>
                        </m:e>
                      </m:d>
                      <m:r>
                        <a:rPr lang="en-US" sz="2800" b="0" i="1" smtClean="0">
                          <a:latin typeface="Cambria Math" charset="0"/>
                        </a:rPr>
                        <m:t>=</m:t>
                      </m:r>
                      <m:sSup>
                        <m:sSupPr>
                          <m:ctrlPr>
                            <a:rPr lang="en-US" sz="2800" b="0" i="1" smtClean="0">
                              <a:latin typeface="Cambria Math" panose="02040503050406030204" pitchFamily="18" charset="0"/>
                            </a:rPr>
                          </m:ctrlPr>
                        </m:sSupPr>
                        <m:e>
                          <m:d>
                            <m:dPr>
                              <m:begChr m:val="["/>
                              <m:endChr m:val="]"/>
                              <m:ctrlPr>
                                <a:rPr lang="pt-BR" sz="2800" i="1">
                                  <a:latin typeface="Cambria Math" panose="02040503050406030204" pitchFamily="18" charset="0"/>
                                </a:rPr>
                              </m:ctrlPr>
                            </m:dPr>
                            <m:e>
                              <m:m>
                                <m:mPr>
                                  <m:mcs>
                                    <m:mc>
                                      <m:mcPr>
                                        <m:count m:val="2"/>
                                        <m:mcJc m:val="center"/>
                                      </m:mcPr>
                                    </m:mc>
                                  </m:mcs>
                                  <m:ctrlPr>
                                    <a:rPr lang="uk-UA" sz="2800" i="1">
                                      <a:latin typeface="Cambria Math" panose="02040503050406030204" pitchFamily="18" charset="0"/>
                                    </a:rPr>
                                  </m:ctrlPr>
                                </m:mPr>
                                <m:mr>
                                  <m:e>
                                    <m:sSup>
                                      <m:sSupPr>
                                        <m:ctrlPr>
                                          <a:rPr lang="en-US" sz="2800" i="1">
                                            <a:latin typeface="Cambria Math" panose="02040503050406030204" pitchFamily="18" charset="0"/>
                                          </a:rPr>
                                        </m:ctrlPr>
                                      </m:sSupPr>
                                      <m:e>
                                        <m:r>
                                          <m:rPr>
                                            <m:brk m:alnAt="7"/>
                                          </m:rPr>
                                          <a:rPr lang="en-US" sz="2800" i="1">
                                            <a:latin typeface="Cambria Math" charset="0"/>
                                          </a:rPr>
                                          <m:t>𝑋</m:t>
                                        </m:r>
                                      </m:e>
                                      <m:sup>
                                        <m:r>
                                          <a:rPr lang="en-US" sz="2800" i="1">
                                            <a:latin typeface="Cambria Math" charset="0"/>
                                          </a:rPr>
                                          <m:t>′</m:t>
                                        </m:r>
                                      </m:sup>
                                    </m:sSup>
                                    <m:r>
                                      <m:rPr>
                                        <m:brk m:alnAt="7"/>
                                      </m:rPr>
                                      <a:rPr lang="en-US" sz="2800" i="1">
                                        <a:latin typeface="Cambria Math" charset="0"/>
                                      </a:rPr>
                                      <m:t>𝑋</m:t>
                                    </m:r>
                                  </m:e>
                                  <m:e>
                                    <m:sSup>
                                      <m:sSupPr>
                                        <m:ctrlPr>
                                          <a:rPr lang="en-US" sz="2800" i="1">
                                            <a:latin typeface="Cambria Math" panose="02040503050406030204" pitchFamily="18" charset="0"/>
                                          </a:rPr>
                                        </m:ctrlPr>
                                      </m:sSupPr>
                                      <m:e>
                                        <m:r>
                                          <a:rPr lang="en-US" sz="2800" i="1">
                                            <a:latin typeface="Cambria Math" charset="0"/>
                                          </a:rPr>
                                          <m:t>𝑋</m:t>
                                        </m:r>
                                      </m:e>
                                      <m:sup>
                                        <m:r>
                                          <a:rPr lang="en-US" sz="2800" i="1">
                                            <a:latin typeface="Cambria Math" charset="0"/>
                                          </a:rPr>
                                          <m:t>′</m:t>
                                        </m:r>
                                      </m:sup>
                                    </m:sSup>
                                    <m:r>
                                      <a:rPr lang="en-US" sz="2800" i="1">
                                        <a:latin typeface="Cambria Math" charset="0"/>
                                      </a:rPr>
                                      <m:t>𝑍</m:t>
                                    </m:r>
                                  </m:e>
                                </m:mr>
                                <m:mr>
                                  <m:e>
                                    <m:sSup>
                                      <m:sSupPr>
                                        <m:ctrlPr>
                                          <a:rPr lang="en-US" sz="2800" i="1">
                                            <a:latin typeface="Cambria Math" panose="02040503050406030204" pitchFamily="18" charset="0"/>
                                          </a:rPr>
                                        </m:ctrlPr>
                                      </m:sSupPr>
                                      <m:e>
                                        <m:r>
                                          <a:rPr lang="en-US" sz="2800" i="1">
                                            <a:latin typeface="Cambria Math" charset="0"/>
                                          </a:rPr>
                                          <m:t>𝑍</m:t>
                                        </m:r>
                                      </m:e>
                                      <m:sup>
                                        <m:r>
                                          <a:rPr lang="en-US" sz="2800" i="1">
                                            <a:latin typeface="Cambria Math" charset="0"/>
                                          </a:rPr>
                                          <m:t>′</m:t>
                                        </m:r>
                                      </m:sup>
                                    </m:sSup>
                                    <m:r>
                                      <a:rPr lang="en-US" sz="2800" i="1">
                                        <a:latin typeface="Cambria Math" charset="0"/>
                                      </a:rPr>
                                      <m:t>𝑋</m:t>
                                    </m:r>
                                  </m:e>
                                  <m:e>
                                    <m:sSup>
                                      <m:sSupPr>
                                        <m:ctrlPr>
                                          <a:rPr lang="en-US" sz="2800" i="1">
                                            <a:latin typeface="Cambria Math" panose="02040503050406030204" pitchFamily="18" charset="0"/>
                                          </a:rPr>
                                        </m:ctrlPr>
                                      </m:sSupPr>
                                      <m:e>
                                        <m:r>
                                          <a:rPr lang="en-US" sz="2800" i="1">
                                            <a:latin typeface="Cambria Math" charset="0"/>
                                          </a:rPr>
                                          <m:t>𝑍</m:t>
                                        </m:r>
                                      </m:e>
                                      <m:sup>
                                        <m:r>
                                          <a:rPr lang="en-US" sz="2800" i="1">
                                            <a:latin typeface="Cambria Math" charset="0"/>
                                          </a:rPr>
                                          <m:t>′</m:t>
                                        </m:r>
                                      </m:sup>
                                    </m:sSup>
                                    <m:r>
                                      <a:rPr lang="en-US" sz="2800" i="1">
                                        <a:latin typeface="Cambria Math" charset="0"/>
                                      </a:rPr>
                                      <m:t>𝑍</m:t>
                                    </m:r>
                                    <m:r>
                                      <a:rPr lang="en-US" sz="2800" i="1">
                                        <a:latin typeface="Cambria Math" charset="0"/>
                                      </a:rPr>
                                      <m:t>+</m:t>
                                    </m:r>
                                    <m:sSup>
                                      <m:sSupPr>
                                        <m:ctrlPr>
                                          <a:rPr lang="en-US" sz="2800" i="1">
                                            <a:latin typeface="Cambria Math" panose="02040503050406030204" pitchFamily="18" charset="0"/>
                                          </a:rPr>
                                        </m:ctrlPr>
                                      </m:sSupPr>
                                      <m:e>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𝑒</m:t>
                                                </m:r>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𝑎</m:t>
                                                </m:r>
                                              </m:sub>
                                              <m:sup>
                                                <m:r>
                                                  <a:rPr lang="en-US" sz="2800" i="1">
                                                    <a:latin typeface="Cambria Math" charset="0"/>
                                                  </a:rPr>
                                                  <m:t>2</m:t>
                                                </m:r>
                                              </m:sup>
                                            </m:sSubSup>
                                          </m:den>
                                        </m:f>
                                        <m:r>
                                          <a:rPr lang="en-US" sz="2800" i="1">
                                            <a:latin typeface="Cambria Math" charset="0"/>
                                          </a:rPr>
                                          <m:t>𝐴</m:t>
                                        </m:r>
                                      </m:e>
                                      <m:sup>
                                        <m:r>
                                          <a:rPr lang="en-US" sz="2800" i="1">
                                            <a:latin typeface="Cambria Math" charset="0"/>
                                          </a:rPr>
                                          <m:t>−1</m:t>
                                        </m:r>
                                      </m:sup>
                                    </m:sSup>
                                  </m:e>
                                </m:mr>
                              </m:m>
                            </m:e>
                          </m:d>
                        </m:e>
                        <m:sup>
                          <m:r>
                            <a:rPr lang="en-US" sz="2800" b="0" i="1" smtClean="0">
                              <a:latin typeface="Cambria Math" charset="0"/>
                            </a:rPr>
                            <m:t>−1</m:t>
                          </m:r>
                        </m:sup>
                      </m:sSup>
                      <m:d>
                        <m:dPr>
                          <m:begChr m:val="["/>
                          <m:endChr m:val="]"/>
                          <m:ctrlPr>
                            <a:rPr lang="pt-BR" sz="2800" i="1">
                              <a:latin typeface="Cambria Math" panose="02040503050406030204" pitchFamily="18" charset="0"/>
                            </a:rPr>
                          </m:ctrlPr>
                        </m:dPr>
                        <m:e>
                          <m:m>
                            <m:mPr>
                              <m:mcs>
                                <m:mc>
                                  <m:mcPr>
                                    <m:count m:val="1"/>
                                    <m:mcJc m:val="center"/>
                                  </m:mcPr>
                                </m:mc>
                              </m:mcs>
                              <m:ctrlPr>
                                <a:rPr lang="cs-CZ" sz="2800" i="1" smtClean="0">
                                  <a:latin typeface="Cambria Math" panose="02040503050406030204" pitchFamily="18" charset="0"/>
                                </a:rPr>
                              </m:ctrlPr>
                            </m:mPr>
                            <m:mr>
                              <m:e>
                                <m:sSup>
                                  <m:sSupPr>
                                    <m:ctrlPr>
                                      <a:rPr lang="en-US" sz="2800" b="0" i="1" smtClean="0">
                                        <a:latin typeface="Cambria Math" panose="02040503050406030204" pitchFamily="18" charset="0"/>
                                      </a:rPr>
                                    </m:ctrlPr>
                                  </m:sSupPr>
                                  <m:e>
                                    <m:r>
                                      <m:rPr>
                                        <m:brk m:alnAt="7"/>
                                      </m:rPr>
                                      <a:rPr lang="en-US" sz="2800" b="0" i="1" smtClean="0">
                                        <a:latin typeface="Cambria Math" charset="0"/>
                                      </a:rPr>
                                      <m:t>𝑋</m:t>
                                    </m:r>
                                  </m:e>
                                  <m:sup>
                                    <m:r>
                                      <a:rPr lang="en-US" sz="2800" b="0" i="1" smtClean="0">
                                        <a:latin typeface="Cambria Math" charset="0"/>
                                      </a:rPr>
                                      <m:t>′</m:t>
                                    </m:r>
                                  </m:sup>
                                </m:sSup>
                                <m:r>
                                  <m:rPr>
                                    <m:brk m:alnAt="7"/>
                                  </m:rPr>
                                  <a:rPr lang="en-US" sz="2800" b="0" i="1" smtClean="0">
                                    <a:latin typeface="Cambria Math" charset="0"/>
                                  </a:rPr>
                                  <m:t>𝑦</m:t>
                                </m:r>
                              </m:e>
                            </m:mr>
                            <m:mr>
                              <m:e>
                                <m:sSup>
                                  <m:sSupPr>
                                    <m:ctrlPr>
                                      <a:rPr lang="en-US" sz="2800" b="0" i="1" smtClean="0">
                                        <a:latin typeface="Cambria Math" panose="02040503050406030204" pitchFamily="18" charset="0"/>
                                      </a:rPr>
                                    </m:ctrlPr>
                                  </m:sSupPr>
                                  <m:e>
                                    <m:r>
                                      <a:rPr lang="en-US" sz="2800" b="0" i="1" smtClean="0">
                                        <a:latin typeface="Cambria Math" charset="0"/>
                                      </a:rPr>
                                      <m:t>𝑍</m:t>
                                    </m:r>
                                  </m:e>
                                  <m:sup>
                                    <m:r>
                                      <a:rPr lang="en-US" sz="2800" b="0" i="1" smtClean="0">
                                        <a:latin typeface="Cambria Math" charset="0"/>
                                      </a:rPr>
                                      <m:t>′</m:t>
                                    </m:r>
                                  </m:sup>
                                </m:sSup>
                                <m:r>
                                  <a:rPr lang="en-US" sz="2800" b="0" i="1" smtClean="0">
                                    <a:latin typeface="Cambria Math" charset="0"/>
                                  </a:rPr>
                                  <m:t>𝑦</m:t>
                                </m:r>
                              </m:e>
                            </m:mr>
                          </m:m>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7200" y="3447553"/>
                <a:ext cx="6453052" cy="1453668"/>
              </a:xfrm>
              <a:prstGeom prst="rect">
                <a:avLst/>
              </a:prstGeom>
              <a:blipFill rotWithShape="0">
                <a:blip r:embed="rId2"/>
                <a:stretch>
                  <a:fillRect/>
                </a:stretch>
              </a:blipFill>
            </p:spPr>
            <p:txBody>
              <a:bodyPr/>
              <a:lstStyle/>
              <a:p>
                <a:r>
                  <a:rPr lang="en-US">
                    <a:noFill/>
                  </a:rPr>
                  <a:t> </a:t>
                </a:r>
              </a:p>
            </p:txBody>
          </p:sp>
        </mc:Fallback>
      </mc:AlternateContent>
      <p:sp>
        <p:nvSpPr>
          <p:cNvPr id="2" name="TextBox 1"/>
          <p:cNvSpPr txBox="1"/>
          <p:nvPr/>
        </p:nvSpPr>
        <p:spPr>
          <a:xfrm>
            <a:off x="457200" y="2730500"/>
            <a:ext cx="5562600" cy="584775"/>
          </a:xfrm>
          <a:prstGeom prst="rect">
            <a:avLst/>
          </a:prstGeom>
          <a:noFill/>
        </p:spPr>
        <p:txBody>
          <a:bodyPr wrap="square" rtlCol="0">
            <a:spAutoFit/>
          </a:bodyPr>
          <a:lstStyle/>
          <a:p>
            <a:r>
              <a:rPr lang="en-US" sz="3200" dirty="0"/>
              <a:t>Maximization (M) step</a:t>
            </a:r>
          </a:p>
        </p:txBody>
      </p:sp>
      <mc:AlternateContent xmlns:mc="http://schemas.openxmlformats.org/markup-compatibility/2006" xmlns:a14="http://schemas.microsoft.com/office/drawing/2010/main">
        <mc:Choice Requires="a14">
          <p:sp>
            <p:nvSpPr>
              <p:cNvPr id="9" name="TextBox 8"/>
              <p:cNvSpPr txBox="1"/>
              <p:nvPr/>
            </p:nvSpPr>
            <p:spPr>
              <a:xfrm>
                <a:off x="2336800" y="5842000"/>
                <a:ext cx="2260600" cy="77361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pt-BR" sz="2800" i="1">
                              <a:latin typeface="Cambria Math" panose="02040503050406030204" pitchFamily="18" charset="0"/>
                            </a:rPr>
                          </m:ctrlPr>
                        </m:dPr>
                        <m:e>
                          <m:m>
                            <m:mPr>
                              <m:mcs>
                                <m:mc>
                                  <m:mcPr>
                                    <m:count m:val="2"/>
                                    <m:mcJc m:val="center"/>
                                  </m:mcPr>
                                </m:mc>
                              </m:mcs>
                              <m:ctrlPr>
                                <a:rPr lang="uk-UA" sz="2800" i="1">
                                  <a:latin typeface="Cambria Math" panose="02040503050406030204" pitchFamily="18" charset="0"/>
                                </a:rPr>
                              </m:ctrlPr>
                            </m:mPr>
                            <m:mr>
                              <m:e>
                                <m:sSup>
                                  <m:sSupPr>
                                    <m:ctrlPr>
                                      <a:rPr lang="uk-UA" sz="2800" i="1">
                                        <a:latin typeface="Cambria Math" panose="02040503050406030204" pitchFamily="18" charset="0"/>
                                      </a:rPr>
                                    </m:ctrlPr>
                                  </m:sSupPr>
                                  <m:e>
                                    <m:r>
                                      <a:rPr lang="en-US" sz="2800" i="1">
                                        <a:latin typeface="Cambria Math" charset="0"/>
                                      </a:rPr>
                                      <m:t>𝐶</m:t>
                                    </m:r>
                                  </m:e>
                                  <m:sup>
                                    <m:r>
                                      <a:rPr lang="en-US" sz="2800" i="1">
                                        <a:latin typeface="Cambria Math" charset="0"/>
                                      </a:rPr>
                                      <m:t>11</m:t>
                                    </m:r>
                                  </m:sup>
                                </m:sSup>
                              </m:e>
                              <m:e>
                                <m:sSup>
                                  <m:sSupPr>
                                    <m:ctrlPr>
                                      <a:rPr lang="uk-UA" sz="2800" i="1">
                                        <a:latin typeface="Cambria Math" panose="02040503050406030204" pitchFamily="18" charset="0"/>
                                      </a:rPr>
                                    </m:ctrlPr>
                                  </m:sSupPr>
                                  <m:e>
                                    <m:r>
                                      <a:rPr lang="en-US" sz="2800" i="1">
                                        <a:latin typeface="Cambria Math" charset="0"/>
                                      </a:rPr>
                                      <m:t>𝐶</m:t>
                                    </m:r>
                                  </m:e>
                                  <m:sup>
                                    <m:r>
                                      <a:rPr lang="en-US" sz="2800" i="1">
                                        <a:latin typeface="Cambria Math" charset="0"/>
                                      </a:rPr>
                                      <m:t>12</m:t>
                                    </m:r>
                                  </m:sup>
                                </m:sSup>
                              </m:e>
                            </m:mr>
                            <m:mr>
                              <m:e>
                                <m:sSup>
                                  <m:sSupPr>
                                    <m:ctrlPr>
                                      <a:rPr lang="uk-UA" sz="2800" i="1">
                                        <a:latin typeface="Cambria Math" panose="02040503050406030204" pitchFamily="18" charset="0"/>
                                      </a:rPr>
                                    </m:ctrlPr>
                                  </m:sSupPr>
                                  <m:e>
                                    <m:r>
                                      <a:rPr lang="en-US" sz="2800" i="1">
                                        <a:latin typeface="Cambria Math" charset="0"/>
                                      </a:rPr>
                                      <m:t>𝐶</m:t>
                                    </m:r>
                                  </m:e>
                                  <m:sup>
                                    <m:r>
                                      <a:rPr lang="en-US" sz="2800" i="1">
                                        <a:latin typeface="Cambria Math" charset="0"/>
                                      </a:rPr>
                                      <m:t>21</m:t>
                                    </m:r>
                                  </m:sup>
                                </m:sSup>
                              </m:e>
                              <m:e>
                                <m:sSup>
                                  <m:sSupPr>
                                    <m:ctrlPr>
                                      <a:rPr lang="uk-UA" sz="2800" i="1">
                                        <a:latin typeface="Cambria Math" panose="02040503050406030204" pitchFamily="18" charset="0"/>
                                      </a:rPr>
                                    </m:ctrlPr>
                                  </m:sSupPr>
                                  <m:e>
                                    <m:r>
                                      <a:rPr lang="en-US" sz="2800" i="1">
                                        <a:latin typeface="Cambria Math" charset="0"/>
                                      </a:rPr>
                                      <m:t>𝐶</m:t>
                                    </m:r>
                                  </m:e>
                                  <m:sup>
                                    <m:r>
                                      <a:rPr lang="en-US" sz="2800" i="1">
                                        <a:latin typeface="Cambria Math" charset="0"/>
                                      </a:rPr>
                                      <m:t>22</m:t>
                                    </m:r>
                                  </m:sup>
                                </m:sSup>
                              </m:e>
                            </m:mr>
                          </m:m>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336800" y="5842000"/>
                <a:ext cx="2260600" cy="773610"/>
              </a:xfrm>
              <a:prstGeom prst="rect">
                <a:avLst/>
              </a:prstGeom>
              <a:blipFill rotWithShape="0">
                <a:blip r:embed="rId3"/>
                <a:stretch>
                  <a:fillRect/>
                </a:stretch>
              </a:blipFill>
            </p:spPr>
            <p:txBody>
              <a:bodyPr/>
              <a:lstStyle/>
              <a:p>
                <a:r>
                  <a:rPr lang="en-US">
                    <a:noFill/>
                  </a:rPr>
                  <a:t> </a:t>
                </a:r>
              </a:p>
            </p:txBody>
          </p:sp>
        </mc:Fallback>
      </mc:AlternateContent>
      <p:sp>
        <p:nvSpPr>
          <p:cNvPr id="5" name="Down Arrow Callout 4"/>
          <p:cNvSpPr/>
          <p:nvPr/>
        </p:nvSpPr>
        <p:spPr>
          <a:xfrm>
            <a:off x="1276350" y="3445974"/>
            <a:ext cx="3740150" cy="2396026"/>
          </a:xfrm>
          <a:prstGeom prst="downArrowCallou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6982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Solve MLM with unknown heritability</a:t>
            </a:r>
          </a:p>
          <a:p>
            <a:r>
              <a:rPr lang="en-US" dirty="0"/>
              <a:t>Likelihood(</a:t>
            </a:r>
            <a:r>
              <a:rPr lang="en-US" dirty="0" err="1"/>
              <a:t>Uni-variate</a:t>
            </a:r>
            <a:r>
              <a:rPr lang="en-US" dirty="0"/>
              <a:t>)</a:t>
            </a:r>
          </a:p>
          <a:p>
            <a:r>
              <a:rPr lang="en-US" dirty="0"/>
              <a:t>Multi-</a:t>
            </a:r>
            <a:r>
              <a:rPr lang="en-US" dirty="0" err="1"/>
              <a:t>variate</a:t>
            </a:r>
            <a:r>
              <a:rPr lang="en-US" dirty="0"/>
              <a:t> likelihood</a:t>
            </a:r>
          </a:p>
          <a:p>
            <a:r>
              <a:rPr lang="en-US" dirty="0"/>
              <a:t>Full and REML</a:t>
            </a:r>
          </a:p>
          <a:p>
            <a:r>
              <a:rPr lang="en-US" dirty="0"/>
              <a:t>EM </a:t>
            </a:r>
            <a:r>
              <a:rPr lang="en-US" dirty="0" err="1"/>
              <a:t>algorith</a:t>
            </a:r>
            <a:endParaRPr lang="en-US" dirty="0"/>
          </a:p>
          <a:p>
            <a:r>
              <a:rPr lang="en-US" dirty="0"/>
              <a:t>EMMA</a:t>
            </a:r>
          </a:p>
        </p:txBody>
      </p:sp>
      <p:sp>
        <p:nvSpPr>
          <p:cNvPr id="3" name="Title 2"/>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01018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76200"/>
            <a:ext cx="8229600" cy="1143000"/>
          </a:xfrm>
        </p:spPr>
        <p:txBody>
          <a:bodyPr>
            <a:normAutofit fontScale="90000"/>
          </a:bodyPr>
          <a:lstStyle/>
          <a:p>
            <a:r>
              <a:rPr lang="en-US" dirty="0">
                <a:solidFill>
                  <a:schemeClr val="accent2"/>
                </a:solidFill>
              </a:rPr>
              <a:t>Expectation and Maximization (EM)</a:t>
            </a:r>
            <a:endParaRPr lang="en-US" dirty="0">
              <a:solidFill>
                <a:schemeClr val="accent2"/>
              </a:solidFill>
              <a:latin typeface="Calibri" charset="0"/>
            </a:endParaRPr>
          </a:p>
        </p:txBody>
      </p:sp>
      <p:sp>
        <p:nvSpPr>
          <p:cNvPr id="2" name="TextBox 1"/>
          <p:cNvSpPr txBox="1"/>
          <p:nvPr/>
        </p:nvSpPr>
        <p:spPr>
          <a:xfrm>
            <a:off x="457200" y="1636741"/>
            <a:ext cx="5562600" cy="584775"/>
          </a:xfrm>
          <a:prstGeom prst="rect">
            <a:avLst/>
          </a:prstGeom>
          <a:noFill/>
        </p:spPr>
        <p:txBody>
          <a:bodyPr wrap="square" rtlCol="0">
            <a:spAutoFit/>
          </a:bodyPr>
          <a:lstStyle/>
          <a:p>
            <a:r>
              <a:rPr lang="en-US" sz="3200" dirty="0"/>
              <a:t>Expectation (E) step</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7625"/>
          <a:stretch/>
        </p:blipFill>
        <p:spPr>
          <a:xfrm>
            <a:off x="1803400" y="2156632"/>
            <a:ext cx="5537200" cy="2155103"/>
          </a:xfrm>
          <a:prstGeom prst="rect">
            <a:avLst/>
          </a:prstGeom>
        </p:spPr>
      </p:pic>
      <p:sp>
        <p:nvSpPr>
          <p:cNvPr id="5" name="TextBox 4"/>
          <p:cNvSpPr txBox="1"/>
          <p:nvPr/>
        </p:nvSpPr>
        <p:spPr>
          <a:xfrm>
            <a:off x="0" y="5903893"/>
            <a:ext cx="9144000" cy="954107"/>
          </a:xfrm>
          <a:prstGeom prst="rect">
            <a:avLst/>
          </a:prstGeom>
          <a:noFill/>
        </p:spPr>
        <p:txBody>
          <a:bodyPr wrap="square" rtlCol="0">
            <a:spAutoFit/>
          </a:bodyPr>
          <a:lstStyle/>
          <a:p>
            <a:pPr algn="ctr"/>
            <a:r>
              <a:rPr lang="en-US" sz="2800" dirty="0" err="1"/>
              <a:t>tr</a:t>
            </a:r>
            <a:r>
              <a:rPr lang="en-US" sz="2800" dirty="0"/>
              <a:t>=Trace=sum of diagonals</a:t>
            </a:r>
          </a:p>
          <a:p>
            <a:pPr algn="ctr"/>
            <a:r>
              <a:rPr lang="en-US" sz="2800" dirty="0"/>
              <a:t>rank=max dimension of non singular submatrix</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73433"/>
          <a:stretch/>
        </p:blipFill>
        <p:spPr>
          <a:xfrm>
            <a:off x="1803400" y="4313875"/>
            <a:ext cx="5537200" cy="1093179"/>
          </a:xfrm>
          <a:prstGeom prst="rect">
            <a:avLst/>
          </a:prstGeom>
        </p:spPr>
      </p:pic>
    </p:spTree>
    <p:extLst>
      <p:ext uri="{BB962C8B-B14F-4D97-AF65-F5344CB8AC3E}">
        <p14:creationId xmlns:p14="http://schemas.microsoft.com/office/powerpoint/2010/main" val="12775265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EM is time demanding</a:t>
            </a:r>
          </a:p>
        </p:txBody>
      </p:sp>
      <p:sp>
        <p:nvSpPr>
          <p:cNvPr id="5" name="TextBox 4"/>
          <p:cNvSpPr txBox="1"/>
          <p:nvPr/>
        </p:nvSpPr>
        <p:spPr>
          <a:xfrm>
            <a:off x="1130300" y="2082800"/>
            <a:ext cx="5562600" cy="584775"/>
          </a:xfrm>
          <a:prstGeom prst="rect">
            <a:avLst/>
          </a:prstGeom>
          <a:noFill/>
        </p:spPr>
        <p:txBody>
          <a:bodyPr wrap="square" rtlCol="0">
            <a:spAutoFit/>
          </a:bodyPr>
          <a:lstStyle/>
          <a:p>
            <a:r>
              <a:rPr lang="en-US" sz="3200"/>
              <a:t>Maximization (</a:t>
            </a:r>
            <a:r>
              <a:rPr lang="en-US" sz="3200" dirty="0"/>
              <a:t>M</a:t>
            </a:r>
            <a:r>
              <a:rPr lang="en-US" sz="3200"/>
              <a:t>) </a:t>
            </a:r>
            <a:r>
              <a:rPr lang="en-US" sz="3200" dirty="0"/>
              <a:t>step</a:t>
            </a:r>
          </a:p>
        </p:txBody>
      </p:sp>
      <p:sp>
        <p:nvSpPr>
          <p:cNvPr id="6" name="TextBox 5"/>
          <p:cNvSpPr txBox="1"/>
          <p:nvPr/>
        </p:nvSpPr>
        <p:spPr>
          <a:xfrm>
            <a:off x="1130300" y="4191979"/>
            <a:ext cx="5562600" cy="584775"/>
          </a:xfrm>
          <a:prstGeom prst="rect">
            <a:avLst/>
          </a:prstGeom>
          <a:noFill/>
        </p:spPr>
        <p:txBody>
          <a:bodyPr wrap="square" rtlCol="0">
            <a:spAutoFit/>
          </a:bodyPr>
          <a:lstStyle/>
          <a:p>
            <a:r>
              <a:rPr lang="en-US" sz="3200" dirty="0"/>
              <a:t>Expectation (E) step</a:t>
            </a:r>
          </a:p>
        </p:txBody>
      </p:sp>
      <p:pic>
        <p:nvPicPr>
          <p:cNvPr id="7" name="Picture 6"/>
          <p:cNvPicPr>
            <a:picLocks noChangeAspect="1"/>
          </p:cNvPicPr>
          <p:nvPr/>
        </p:nvPicPr>
        <p:blipFill>
          <a:blip r:embed="rId2"/>
          <a:stretch>
            <a:fillRect/>
          </a:stretch>
        </p:blipFill>
        <p:spPr>
          <a:xfrm>
            <a:off x="1615771" y="2667575"/>
            <a:ext cx="5077129" cy="11493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71" y="4602410"/>
            <a:ext cx="3035300" cy="2255590"/>
          </a:xfrm>
          <a:prstGeom prst="rect">
            <a:avLst/>
          </a:prstGeom>
        </p:spPr>
      </p:pic>
      <p:sp>
        <p:nvSpPr>
          <p:cNvPr id="9" name="Curved Right Arrow 8"/>
          <p:cNvSpPr/>
          <p:nvPr/>
        </p:nvSpPr>
        <p:spPr>
          <a:xfrm>
            <a:off x="482600" y="2293212"/>
            <a:ext cx="647700" cy="2309198"/>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rot="10800000">
            <a:off x="5565471" y="2264032"/>
            <a:ext cx="647700" cy="2309198"/>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6362700" y="3236157"/>
            <a:ext cx="2781300" cy="523220"/>
          </a:xfrm>
          <a:prstGeom prst="rect">
            <a:avLst/>
          </a:prstGeom>
          <a:noFill/>
        </p:spPr>
        <p:txBody>
          <a:bodyPr wrap="square" rtlCol="0">
            <a:spAutoFit/>
          </a:bodyPr>
          <a:lstStyle/>
          <a:p>
            <a:r>
              <a:rPr lang="en-US" sz="2800"/>
              <a:t>Until converge</a:t>
            </a:r>
            <a:endParaRPr lang="en-US" sz="2800" dirty="0"/>
          </a:p>
        </p:txBody>
      </p:sp>
    </p:spTree>
    <p:extLst>
      <p:ext uri="{BB962C8B-B14F-4D97-AF65-F5344CB8AC3E}">
        <p14:creationId xmlns:p14="http://schemas.microsoft.com/office/powerpoint/2010/main" val="158527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1904"/>
            <a:ext cx="7185573" cy="1474770"/>
          </a:xfrm>
        </p:spPr>
        <p:txBody>
          <a:bodyPr>
            <a:normAutofit/>
          </a:bodyPr>
          <a:lstStyle/>
          <a:p>
            <a:r>
              <a:rPr lang="en-US" dirty="0"/>
              <a:t>EMMA: two dimensions to one dimension optimization</a:t>
            </a:r>
          </a:p>
        </p:txBody>
      </p:sp>
      <p:pic>
        <p:nvPicPr>
          <p:cNvPr id="4" name="Picture 3" descr="Hyun Min Kang, Ph.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80" y="264243"/>
            <a:ext cx="1371600" cy="1647825"/>
          </a:xfrm>
          <a:prstGeom prst="rect">
            <a:avLst/>
          </a:prstGeom>
        </p:spPr>
      </p:pic>
      <p:sp>
        <p:nvSpPr>
          <p:cNvPr id="5" name="TextBox 4"/>
          <p:cNvSpPr txBox="1">
            <a:spLocks noChangeArrowheads="1"/>
          </p:cNvSpPr>
          <p:nvPr/>
        </p:nvSpPr>
        <p:spPr bwMode="auto">
          <a:xfrm>
            <a:off x="7534680" y="1813098"/>
            <a:ext cx="160932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dirty="0">
                <a:solidFill>
                  <a:srgbClr val="000000"/>
                </a:solidFill>
              </a:rPr>
              <a:t>Kang</a:t>
            </a:r>
          </a:p>
        </p:txBody>
      </p:sp>
      <p:sp>
        <p:nvSpPr>
          <p:cNvPr id="9" name="Rectangle 8"/>
          <p:cNvSpPr/>
          <p:nvPr/>
        </p:nvSpPr>
        <p:spPr>
          <a:xfrm>
            <a:off x="797201" y="4593391"/>
            <a:ext cx="7850260" cy="526889"/>
          </a:xfrm>
          <a:prstGeom prst="rect">
            <a:avLst/>
          </a:prstGeom>
          <a:solidFill>
            <a:schemeClr val="bg1"/>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a:spLocks noChangeArrowheads="1"/>
          </p:cNvSpPr>
          <p:nvPr/>
        </p:nvSpPr>
        <p:spPr bwMode="auto">
          <a:xfrm>
            <a:off x="1099876" y="5598140"/>
            <a:ext cx="694424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dirty="0"/>
              <a:t>U</a:t>
            </a:r>
            <a:r>
              <a:rPr lang="en-US" baseline="-25000" dirty="0"/>
              <a:t>F</a:t>
            </a:r>
            <a:r>
              <a:rPr lang="en-US" dirty="0"/>
              <a:t> and </a:t>
            </a:r>
            <a:r>
              <a:rPr lang="en-US" dirty="0" err="1"/>
              <a:t>ξ</a:t>
            </a:r>
            <a:r>
              <a:rPr lang="en-US" dirty="0"/>
              <a:t> are </a:t>
            </a:r>
            <a:r>
              <a:rPr lang="en-US" dirty="0" err="1"/>
              <a:t>eigen</a:t>
            </a:r>
            <a:r>
              <a:rPr lang="en-US" dirty="0"/>
              <a:t> vector and values of spectral decomposition of A matrix </a:t>
            </a:r>
          </a:p>
        </p:txBody>
      </p:sp>
      <p:sp>
        <p:nvSpPr>
          <p:cNvPr id="12" name="Rectangle 11"/>
          <p:cNvSpPr/>
          <p:nvPr/>
        </p:nvSpPr>
        <p:spPr>
          <a:xfrm>
            <a:off x="2286000" y="1656674"/>
            <a:ext cx="4572000" cy="461665"/>
          </a:xfrm>
          <a:prstGeom prst="rect">
            <a:avLst/>
          </a:prstGeom>
        </p:spPr>
        <p:txBody>
          <a:bodyPr>
            <a:spAutoFit/>
          </a:bodyPr>
          <a:lstStyle/>
          <a:p>
            <a:r>
              <a:rPr lang="en-US" sz="1200" dirty="0"/>
              <a:t>Kang, H. M. </a:t>
            </a:r>
            <a:r>
              <a:rPr lang="en-US" sz="1200" i="1" dirty="0"/>
              <a:t>et al.</a:t>
            </a:r>
            <a:r>
              <a:rPr lang="en-US" sz="1200" dirty="0"/>
              <a:t> Efficient control of population structure in model organism association mapping. </a:t>
            </a:r>
            <a:r>
              <a:rPr lang="en-US" sz="1200" i="1" dirty="0"/>
              <a:t>Genetics</a:t>
            </a:r>
            <a:r>
              <a:rPr lang="en-US" sz="1200" dirty="0"/>
              <a:t> </a:t>
            </a:r>
            <a:r>
              <a:rPr lang="en-US" sz="1200" b="1" dirty="0"/>
              <a:t>178,</a:t>
            </a:r>
            <a:r>
              <a:rPr lang="en-US" sz="1200" dirty="0"/>
              <a:t> 1709–1723 (2008).</a:t>
            </a:r>
          </a:p>
        </p:txBody>
      </p:sp>
      <mc:AlternateContent xmlns:mc="http://schemas.openxmlformats.org/markup-compatibility/2006" xmlns:a14="http://schemas.microsoft.com/office/drawing/2010/main">
        <mc:Choice Requires="a14">
          <p:sp>
            <p:nvSpPr>
              <p:cNvPr id="14" name="TextBox 13"/>
              <p:cNvSpPr txBox="1"/>
              <p:nvPr/>
            </p:nvSpPr>
            <p:spPr>
              <a:xfrm>
                <a:off x="1494214" y="3975302"/>
                <a:ext cx="2200102" cy="473912"/>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sz="2800" b="0" i="1" smtClean="0">
                          <a:latin typeface="Cambria Math" charset="0"/>
                          <a:ea typeface="Cambria Math" charset="0"/>
                          <a:cs typeface="Cambria Math" charset="0"/>
                        </a:rPr>
                        <m:t>𝐻</m:t>
                      </m:r>
                      <m:r>
                        <a:rPr lang="en-US" sz="2800" b="0" i="1" smtClean="0">
                          <a:latin typeface="Cambria Math" charset="0"/>
                          <a:ea typeface="Cambria Math" charset="0"/>
                          <a:cs typeface="Cambria Math" charset="0"/>
                        </a:rPr>
                        <m:t>=</m:t>
                      </m:r>
                      <m:sSubSup>
                        <m:sSubSupPr>
                          <m:ctrlPr>
                            <a:rPr lang="en-US" sz="2800" b="0" i="1" smtClean="0">
                              <a:latin typeface="Cambria Math" panose="02040503050406030204" pitchFamily="18" charset="0"/>
                              <a:ea typeface="Cambria Math" charset="0"/>
                              <a:cs typeface="Cambria Math" charset="0"/>
                            </a:rPr>
                          </m:ctrlPr>
                        </m:sSubSupPr>
                        <m:e>
                          <m:r>
                            <a:rPr lang="en-US" sz="2800" b="0" i="1" smtClean="0">
                              <a:latin typeface="Cambria Math" charset="0"/>
                              <a:ea typeface="Cambria Math" charset="0"/>
                              <a:cs typeface="Cambria Math" charset="0"/>
                            </a:rPr>
                            <m:t>𝜎</m:t>
                          </m:r>
                        </m:e>
                        <m:sub/>
                        <m:sup>
                          <m:r>
                            <a:rPr lang="en-US" sz="2800" b="0" i="1" smtClean="0">
                              <a:latin typeface="Cambria Math" charset="0"/>
                              <a:ea typeface="Cambria Math" charset="0"/>
                              <a:cs typeface="Cambria Math" charset="0"/>
                            </a:rPr>
                            <m:t>−1</m:t>
                          </m:r>
                        </m:sup>
                      </m:sSubSup>
                      <m:r>
                        <a:rPr lang="en-US" sz="2800" b="0" i="1" smtClean="0">
                          <a:latin typeface="Cambria Math" charset="0"/>
                          <a:ea typeface="Cambria Math" charset="0"/>
                          <a:cs typeface="Cambria Math" charset="0"/>
                        </a:rPr>
                        <m:t>𝑉</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494214" y="3975302"/>
                <a:ext cx="2200102" cy="47391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6813" y="4647297"/>
                <a:ext cx="6900254" cy="945965"/>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𝛿</m:t>
                      </m:r>
                      <m:r>
                        <a:rPr lang="en-US" sz="2800" b="0" i="1" smtClean="0">
                          <a:latin typeface="Cambria Math" charset="0"/>
                          <a:ea typeface="Cambria Math" charset="0"/>
                          <a:cs typeface="Cambria Math" charset="0"/>
                        </a:rPr>
                        <m:t>𝐼</m:t>
                      </m:r>
                    </m:oMath>
                  </m:oMathPara>
                </a14:m>
                <a:endParaRPr lang="en-US" sz="2800" b="0" dirty="0">
                  <a:ea typeface="Cambria Math" charset="0"/>
                  <a:cs typeface="Cambria Math" charset="0"/>
                </a:endParaRPr>
              </a:p>
              <a:p>
                <a14:m>
                  <m:oMath xmlns:m="http://schemas.openxmlformats.org/officeDocument/2006/math">
                    <m:r>
                      <a:rPr lang="en-US" sz="2800" i="1">
                        <a:latin typeface="Cambria Math" charset="0"/>
                        <a:ea typeface="Cambria Math" charset="0"/>
                        <a:cs typeface="Cambria Math" charset="0"/>
                      </a:rPr>
                      <m:t>=</m:t>
                    </m:r>
                    <m:sSubSup>
                      <m:sSubSupPr>
                        <m:ctrlPr>
                          <a:rPr lang="en-US" sz="2800" i="1">
                            <a:latin typeface="Cambria Math" panose="02040503050406030204" pitchFamily="18" charset="0"/>
                            <a:ea typeface="Cambria Math" charset="0"/>
                            <a:cs typeface="Cambria Math" charset="0"/>
                          </a:rPr>
                        </m:ctrlPr>
                      </m:sSubSupPr>
                      <m:e>
                        <m:r>
                          <a:rPr lang="en-US" sz="2800" i="1">
                            <a:latin typeface="Cambria Math" charset="0"/>
                            <a:ea typeface="Cambria Math" charset="0"/>
                            <a:cs typeface="Cambria Math" charset="0"/>
                          </a:rPr>
                          <m:t>𝑈</m:t>
                        </m:r>
                      </m:e>
                      <m:sub>
                        <m:r>
                          <a:rPr lang="en-US" sz="2800" i="1">
                            <a:latin typeface="Cambria Math" charset="0"/>
                            <a:ea typeface="Cambria Math" charset="0"/>
                            <a:cs typeface="Cambria Math" charset="0"/>
                          </a:rPr>
                          <m:t>𝐹</m:t>
                        </m:r>
                      </m:sub>
                      <m:sup/>
                    </m:sSubSup>
                    <m:r>
                      <a:rPr lang="en-US" sz="2800" b="0" i="1" smtClean="0">
                        <a:latin typeface="Cambria Math" charset="0"/>
                        <a:ea typeface="Cambria Math" charset="0"/>
                        <a:cs typeface="Cambria Math" charset="0"/>
                      </a:rPr>
                      <m:t>𝑑𝑖𝑎𝑔</m:t>
                    </m:r>
                    <m:r>
                      <a:rPr lang="en-US" sz="2800" b="0" i="1" smtClean="0">
                        <a:latin typeface="Cambria Math" charset="0"/>
                        <a:ea typeface="Cambria Math" charset="0"/>
                        <a:cs typeface="Cambria Math" charset="0"/>
                      </a:rPr>
                      <m:t>(</m:t>
                    </m:r>
                    <m:sSub>
                      <m:sSubPr>
                        <m:ctrlPr>
                          <a:rPr lang="en-US" sz="2800" i="1" dirty="0" smtClean="0">
                            <a:latin typeface="Cambria Math" panose="02040503050406030204" pitchFamily="18" charset="0"/>
                          </a:rPr>
                        </m:ctrlPr>
                      </m:sSubPr>
                      <m:e>
                        <m:r>
                          <m:rPr>
                            <m:nor/>
                          </m:rPr>
                          <a:rPr lang="en-US" sz="2800" dirty="0"/>
                          <m:t>ξ</m:t>
                        </m:r>
                      </m:e>
                      <m:sub>
                        <m:r>
                          <a:rPr lang="en-US" sz="2800" b="0" i="1" dirty="0" smtClean="0">
                            <a:latin typeface="Cambria Math" charset="0"/>
                          </a:rPr>
                          <m:t>1</m:t>
                        </m:r>
                      </m:sub>
                    </m:sSub>
                  </m:oMath>
                </a14:m>
                <a:r>
                  <a:rPr lang="en-US" sz="2800" b="0" dirty="0">
                    <a:ea typeface="Cambria Math" charset="0"/>
                    <a:cs typeface="Cambria Math" charset="0"/>
                  </a:rPr>
                  <a:t>+</a:t>
                </a:r>
                <a14:m>
                  <m:oMath xmlns:m="http://schemas.openxmlformats.org/officeDocument/2006/math">
                    <m:r>
                      <a:rPr lang="en-US" sz="2800" i="1">
                        <a:latin typeface="Cambria Math" charset="0"/>
                        <a:ea typeface="Cambria Math" charset="0"/>
                        <a:cs typeface="Cambria Math" charset="0"/>
                      </a:rPr>
                      <m:t>𝛿</m:t>
                    </m:r>
                  </m:oMath>
                </a14:m>
                <a:r>
                  <a:rPr lang="en-US" sz="2800" b="0" dirty="0">
                    <a:ea typeface="Cambria Math" charset="0"/>
                    <a:cs typeface="Cambria Math" charset="0"/>
                  </a:rPr>
                  <a:t>, </a:t>
                </a:r>
                <a:r>
                  <a:rPr lang="is-IS" sz="2800" b="0" dirty="0">
                    <a:ea typeface="Cambria Math" charset="0"/>
                    <a:cs typeface="Cambria Math" charset="0"/>
                  </a:rPr>
                  <a:t>…, </a:t>
                </a:r>
                <a14:m>
                  <m:oMath xmlns:m="http://schemas.openxmlformats.org/officeDocument/2006/math">
                    <m:sSub>
                      <m:sSubPr>
                        <m:ctrlPr>
                          <a:rPr lang="en-US" sz="2800" i="1" dirty="0">
                            <a:latin typeface="Cambria Math" panose="02040503050406030204" pitchFamily="18" charset="0"/>
                          </a:rPr>
                        </m:ctrlPr>
                      </m:sSubPr>
                      <m:e>
                        <m:r>
                          <m:rPr>
                            <m:nor/>
                          </m:rPr>
                          <a:rPr lang="en-US" sz="2800" dirty="0"/>
                          <m:t>ξ</m:t>
                        </m:r>
                      </m:e>
                      <m:sub>
                        <m:r>
                          <a:rPr lang="en-US" sz="2800" b="0" i="1" dirty="0" smtClean="0">
                            <a:latin typeface="Cambria Math" charset="0"/>
                          </a:rPr>
                          <m:t>𝑛</m:t>
                        </m:r>
                      </m:sub>
                    </m:sSub>
                  </m:oMath>
                </a14:m>
                <a:r>
                  <a:rPr lang="en-US" sz="2800" dirty="0">
                    <a:ea typeface="Cambria Math" charset="0"/>
                    <a:cs typeface="Cambria Math" charset="0"/>
                  </a:rPr>
                  <a:t>+</a:t>
                </a:r>
                <a14:m>
                  <m:oMath xmlns:m="http://schemas.openxmlformats.org/officeDocument/2006/math">
                    <m:r>
                      <a:rPr lang="en-US" sz="2800" i="1">
                        <a:latin typeface="Cambria Math" charset="0"/>
                        <a:ea typeface="Cambria Math" charset="0"/>
                        <a:cs typeface="Cambria Math" charset="0"/>
                      </a:rPr>
                      <m:t>𝛿</m:t>
                    </m:r>
                    <m:r>
                      <a:rPr lang="en-US" sz="2800" b="0" i="0" smtClean="0">
                        <a:latin typeface="Cambria Math" charset="0"/>
                        <a:ea typeface="Cambria Math" charset="0"/>
                        <a:cs typeface="Cambria Math" charset="0"/>
                      </a:rPr>
                      <m:t>)</m:t>
                    </m:r>
                    <m:sSubSup>
                      <m:sSubSupPr>
                        <m:ctrlPr>
                          <a:rPr lang="en-US" sz="2800" b="0" i="1" smtClean="0">
                            <a:latin typeface="Cambria Math" panose="02040503050406030204" pitchFamily="18" charset="0"/>
                            <a:ea typeface="Cambria Math" charset="0"/>
                            <a:cs typeface="Cambria Math" charset="0"/>
                          </a:rPr>
                        </m:ctrlPr>
                      </m:sSubSupPr>
                      <m:e>
                        <m:r>
                          <a:rPr lang="en-US" sz="2800" b="0" i="1" smtClean="0">
                            <a:latin typeface="Cambria Math" charset="0"/>
                            <a:ea typeface="Cambria Math" charset="0"/>
                            <a:cs typeface="Cambria Math" charset="0"/>
                          </a:rPr>
                          <m:t>𝑈</m:t>
                        </m:r>
                      </m:e>
                      <m:sub>
                        <m:r>
                          <a:rPr lang="en-US" sz="2800" b="0" i="1" smtClean="0">
                            <a:latin typeface="Cambria Math" charset="0"/>
                            <a:ea typeface="Cambria Math" charset="0"/>
                            <a:cs typeface="Cambria Math" charset="0"/>
                          </a:rPr>
                          <m:t>𝐹</m:t>
                        </m:r>
                      </m:sub>
                      <m:sup>
                        <m:r>
                          <a:rPr lang="en-US" sz="2800" b="0" i="1" smtClean="0">
                            <a:latin typeface="Cambria Math" charset="0"/>
                            <a:ea typeface="Cambria Math" charset="0"/>
                            <a:cs typeface="Cambria Math" charset="0"/>
                          </a:rPr>
                          <m:t>′</m:t>
                        </m:r>
                      </m:sup>
                    </m:sSubSup>
                  </m:oMath>
                </a14:m>
                <a:r>
                  <a:rPr lang="en-US" sz="2800" dirty="0">
                    <a:ea typeface="Cambria Math" charset="0"/>
                    <a:cs typeface="Cambria Math" charset="0"/>
                  </a:rPr>
                  <a:t> </a:t>
                </a:r>
                <a:endParaRPr lang="en-US" sz="2800" b="0" dirty="0">
                  <a:ea typeface="Cambria Math" charset="0"/>
                  <a:cs typeface="Cambria Math"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846813" y="4647297"/>
                <a:ext cx="6900254" cy="945965"/>
              </a:xfrm>
              <a:prstGeom prst="rect">
                <a:avLst/>
              </a:prstGeom>
              <a:blipFill rotWithShape="0">
                <a:blip r:embed="rId4"/>
                <a:stretch>
                  <a:fillRect b="-17949"/>
                </a:stretch>
              </a:blipFill>
            </p:spPr>
            <p:txBody>
              <a:bodyPr/>
              <a:lstStyle/>
              <a:p>
                <a:r>
                  <a:rPr lang="en-US">
                    <a:noFill/>
                  </a:rPr>
                  <a:t> </a:t>
                </a:r>
              </a:p>
            </p:txBody>
          </p:sp>
        </mc:Fallback>
      </mc:AlternateContent>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4248"/>
          <a:stretch/>
        </p:blipFill>
        <p:spPr>
          <a:xfrm>
            <a:off x="412750" y="2521857"/>
            <a:ext cx="8318500" cy="1361982"/>
          </a:xfrm>
          <a:prstGeom prst="rect">
            <a:avLst/>
          </a:prstGeom>
        </p:spPr>
      </p:pic>
    </p:spTree>
    <p:extLst>
      <p:ext uri="{BB962C8B-B14F-4D97-AF65-F5344CB8AC3E}">
        <p14:creationId xmlns:p14="http://schemas.microsoft.com/office/powerpoint/2010/main" val="40533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76200"/>
            <a:ext cx="8229600" cy="1143000"/>
          </a:xfrm>
        </p:spPr>
        <p:txBody>
          <a:bodyPr/>
          <a:lstStyle/>
          <a:p>
            <a:r>
              <a:rPr lang="en-US" dirty="0">
                <a:latin typeface="Calibri" charset="0"/>
              </a:rPr>
              <a:t>Iterations in EMMA R package</a:t>
            </a:r>
          </a:p>
        </p:txBody>
      </p:sp>
      <mc:AlternateContent xmlns:mc="http://schemas.openxmlformats.org/markup-compatibility/2006" xmlns:a14="http://schemas.microsoft.com/office/drawing/2010/main">
        <mc:Choice Requires="a14">
          <p:sp>
            <p:nvSpPr>
              <p:cNvPr id="7" name="TextBox 6"/>
              <p:cNvSpPr txBox="1"/>
              <p:nvPr/>
            </p:nvSpPr>
            <p:spPr>
              <a:xfrm>
                <a:off x="3518625" y="2634777"/>
                <a:ext cx="1651000" cy="9528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bg-BG" sz="2800" i="1" smtClean="0">
                          <a:latin typeface="Cambria Math" charset="0"/>
                          <a:ea typeface="Cambria Math" charset="0"/>
                          <a:cs typeface="Cambria Math" charset="0"/>
                        </a:rPr>
                        <m:t>𝛿</m:t>
                      </m:r>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𝑒</m:t>
                              </m:r>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𝑎</m:t>
                              </m:r>
                            </m:sub>
                            <m:sup>
                              <m:r>
                                <a:rPr lang="en-US" sz="2800" i="1">
                                  <a:latin typeface="Cambria Math" charset="0"/>
                                </a:rPr>
                                <m:t>2</m:t>
                              </m:r>
                            </m:sup>
                          </m:sSubSup>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518625" y="2634777"/>
                <a:ext cx="1651000" cy="95282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75000" y="3959258"/>
                <a:ext cx="2794000" cy="10511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charset="0"/>
                          <a:ea typeface="Cambria Math" charset="0"/>
                          <a:cs typeface="Cambria Math" charset="0"/>
                        </a:rPr>
                        <m:t>𝛿</m:t>
                      </m:r>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b="0" i="1" smtClean="0">
                                  <a:latin typeface="Cambria Math" charset="0"/>
                                </a:rPr>
                                <m:t>1−</m:t>
                              </m:r>
                              <m:r>
                                <a:rPr lang="en-US" sz="2800" b="0" i="1" smtClean="0">
                                  <a:latin typeface="Cambria Math" charset="0"/>
                                  <a:ea typeface="Cambria Math" charset="0"/>
                                  <a:cs typeface="Cambria Math" charset="0"/>
                                </a:rPr>
                                <m:t>h</m:t>
                              </m:r>
                            </m:e>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b="0" i="1" smtClean="0">
                                  <a:latin typeface="Cambria Math" charset="0"/>
                                  <a:ea typeface="Cambria Math" charset="0"/>
                                  <a:cs typeface="Cambria Math" charset="0"/>
                                </a:rPr>
                                <m:t>h</m:t>
                              </m:r>
                            </m:e>
                            <m:sub/>
                            <m:sup>
                              <m:r>
                                <a:rPr lang="en-US" sz="2800" i="1">
                                  <a:latin typeface="Cambria Math" charset="0"/>
                                </a:rPr>
                                <m:t>2</m:t>
                              </m:r>
                            </m:sup>
                          </m:sSubSup>
                        </m:den>
                      </m:f>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3175000" y="3959258"/>
                <a:ext cx="2794000" cy="1051122"/>
              </a:xfrm>
              <a:prstGeom prst="rect">
                <a:avLst/>
              </a:prstGeom>
              <a:blipFill rotWithShape="0">
                <a:blip r:embed="rId3"/>
                <a:stretch>
                  <a:fillRect/>
                </a:stretch>
              </a:blipFill>
            </p:spPr>
            <p:txBody>
              <a:bodyPr/>
              <a:lstStyle/>
              <a:p>
                <a:r>
                  <a:rPr lang="en-US">
                    <a:noFill/>
                  </a:rPr>
                  <a:t> </a:t>
                </a:r>
              </a:p>
            </p:txBody>
          </p:sp>
        </mc:Fallback>
      </mc:AlternateContent>
      <p:sp>
        <p:nvSpPr>
          <p:cNvPr id="10" name="TextBox 9"/>
          <p:cNvSpPr txBox="1"/>
          <p:nvPr/>
        </p:nvSpPr>
        <p:spPr>
          <a:xfrm>
            <a:off x="2755900" y="5522032"/>
            <a:ext cx="4533900" cy="523220"/>
          </a:xfrm>
          <a:prstGeom prst="rect">
            <a:avLst/>
          </a:prstGeom>
          <a:noFill/>
        </p:spPr>
        <p:txBody>
          <a:bodyPr wrap="square" rtlCol="0">
            <a:spAutoFit/>
          </a:bodyPr>
          <a:lstStyle/>
          <a:p>
            <a:r>
              <a:rPr lang="en-US" sz="2800" dirty="0"/>
              <a:t>= 0.01, 0.02, </a:t>
            </a:r>
            <a:r>
              <a:rPr lang="mr-IN" sz="2800" dirty="0"/>
              <a:t>…</a:t>
            </a:r>
            <a:r>
              <a:rPr lang="en-US" sz="2800" dirty="0"/>
              <a:t>, 0.98, 0.99</a:t>
            </a:r>
          </a:p>
        </p:txBody>
      </p:sp>
      <mc:AlternateContent xmlns:mc="http://schemas.openxmlformats.org/markup-compatibility/2006" xmlns:a14="http://schemas.microsoft.com/office/drawing/2010/main">
        <mc:Choice Requires="a14">
          <p:sp>
            <p:nvSpPr>
              <p:cNvPr id="2" name="Rectangle 1"/>
              <p:cNvSpPr/>
              <p:nvPr/>
            </p:nvSpPr>
            <p:spPr>
              <a:xfrm>
                <a:off x="1641178" y="5466119"/>
                <a:ext cx="794833" cy="635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latin typeface="Cambria Math" panose="02040503050406030204" pitchFamily="18" charset="0"/>
                            </a:rPr>
                          </m:ctrlPr>
                        </m:sSubSupPr>
                        <m:e>
                          <m:r>
                            <a:rPr lang="en-US" sz="3200" i="1">
                              <a:latin typeface="Cambria Math" charset="0"/>
                              <a:ea typeface="Cambria Math" charset="0"/>
                              <a:cs typeface="Cambria Math" charset="0"/>
                            </a:rPr>
                            <m:t>h</m:t>
                          </m:r>
                        </m:e>
                        <m:sub/>
                        <m:sup>
                          <m:r>
                            <a:rPr lang="en-US" sz="3200" i="1">
                              <a:latin typeface="Cambria Math" charset="0"/>
                            </a:rPr>
                            <m:t>2</m:t>
                          </m:r>
                        </m:sup>
                      </m:sSubSup>
                    </m:oMath>
                  </m:oMathPara>
                </a14:m>
                <a:endParaRPr lang="en-US" sz="3200" dirty="0"/>
              </a:p>
            </p:txBody>
          </p:sp>
        </mc:Choice>
        <mc:Fallback xmlns="">
          <p:sp>
            <p:nvSpPr>
              <p:cNvPr id="2" name="Rectangle 1"/>
              <p:cNvSpPr>
                <a:spLocks noRot="1" noChangeAspect="1" noMove="1" noResize="1" noEditPoints="1" noAdjustHandles="1" noChangeArrowheads="1" noChangeShapeType="1" noTextEdit="1"/>
              </p:cNvSpPr>
              <p:nvPr/>
            </p:nvSpPr>
            <p:spPr>
              <a:xfrm>
                <a:off x="1641178" y="5466119"/>
                <a:ext cx="794833" cy="63504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3153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Solve MLM with unknown heritability</a:t>
            </a:r>
          </a:p>
          <a:p>
            <a:r>
              <a:rPr lang="en-US" dirty="0"/>
              <a:t>Likelihood (</a:t>
            </a:r>
            <a:r>
              <a:rPr lang="en-US" dirty="0" err="1"/>
              <a:t>Uni-variate</a:t>
            </a:r>
            <a:r>
              <a:rPr lang="en-US" dirty="0"/>
              <a:t>)</a:t>
            </a:r>
          </a:p>
          <a:p>
            <a:r>
              <a:rPr lang="en-US" dirty="0"/>
              <a:t>Multi-</a:t>
            </a:r>
            <a:r>
              <a:rPr lang="en-US" dirty="0" err="1"/>
              <a:t>variate</a:t>
            </a:r>
            <a:r>
              <a:rPr lang="en-US" dirty="0"/>
              <a:t> likelihood</a:t>
            </a:r>
          </a:p>
          <a:p>
            <a:r>
              <a:rPr lang="en-US" dirty="0"/>
              <a:t>Full and REML</a:t>
            </a:r>
          </a:p>
          <a:p>
            <a:r>
              <a:rPr lang="en-US" dirty="0"/>
              <a:t>EM algorithm</a:t>
            </a:r>
          </a:p>
          <a:p>
            <a:r>
              <a:rPr lang="en-US" dirty="0"/>
              <a:t>EMMA</a:t>
            </a:r>
          </a:p>
        </p:txBody>
      </p:sp>
      <p:sp>
        <p:nvSpPr>
          <p:cNvPr id="3" name="Title 2"/>
          <p:cNvSpPr>
            <a:spLocks noGrp="1"/>
          </p:cNvSpPr>
          <p:nvPr>
            <p:ph type="title"/>
          </p:nvPr>
        </p:nvSpPr>
        <p:spPr/>
        <p:txBody>
          <a:bodyPr/>
          <a:lstStyle/>
          <a:p>
            <a:r>
              <a:rPr lang="en-US" dirty="0"/>
              <a:t>Highlight</a:t>
            </a:r>
          </a:p>
        </p:txBody>
      </p:sp>
    </p:spTree>
    <p:extLst>
      <p:ext uri="{BB962C8B-B14F-4D97-AF65-F5344CB8AC3E}">
        <p14:creationId xmlns:p14="http://schemas.microsoft.com/office/powerpoint/2010/main" val="186284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76200"/>
            <a:ext cx="8229600" cy="1143000"/>
          </a:xfrm>
        </p:spPr>
        <p:txBody>
          <a:bodyPr/>
          <a:lstStyle/>
          <a:p>
            <a:r>
              <a:rPr lang="en-US" dirty="0">
                <a:latin typeface="Calibri" charset="0"/>
              </a:rPr>
              <a:t>Mixed Model Equation</a:t>
            </a:r>
          </a:p>
        </p:txBody>
      </p:sp>
      <p:sp>
        <p:nvSpPr>
          <p:cNvPr id="37893" name="TextBox 12"/>
          <p:cNvSpPr txBox="1">
            <a:spLocks noChangeArrowheads="1"/>
          </p:cNvSpPr>
          <p:nvPr/>
        </p:nvSpPr>
        <p:spPr bwMode="auto">
          <a:xfrm>
            <a:off x="457199" y="1283269"/>
            <a:ext cx="840291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3600" dirty="0"/>
              <a:t>y = </a:t>
            </a:r>
            <a:r>
              <a:rPr lang="en-US" sz="3600" dirty="0" err="1"/>
              <a:t>Xb</a:t>
            </a:r>
            <a:r>
              <a:rPr lang="en-US" sz="3600" dirty="0"/>
              <a:t> + </a:t>
            </a:r>
            <a:r>
              <a:rPr lang="en-US" sz="3600" dirty="0" err="1"/>
              <a:t>Zu</a:t>
            </a:r>
            <a:r>
              <a:rPr lang="en-US" sz="3600" dirty="0"/>
              <a:t> + e</a:t>
            </a:r>
          </a:p>
        </p:txBody>
      </p:sp>
      <mc:AlternateContent xmlns:mc="http://schemas.openxmlformats.org/markup-compatibility/2006" xmlns:a14="http://schemas.microsoft.com/office/drawing/2010/main">
        <mc:Choice Requires="a14">
          <p:sp>
            <p:nvSpPr>
              <p:cNvPr id="3" name="TextBox 2"/>
              <p:cNvSpPr txBox="1"/>
              <p:nvPr/>
            </p:nvSpPr>
            <p:spPr>
              <a:xfrm>
                <a:off x="2117932" y="2500565"/>
                <a:ext cx="5081451" cy="854273"/>
              </a:xfrm>
              <a:prstGeom prst="rect">
                <a:avLst/>
              </a:prstGeom>
              <a:noFill/>
            </p:spPr>
            <p:txBody>
              <a:bodyPr wrap="square" lIns="0" tIns="0" rIns="0" bIns="0" rtlCol="0">
                <a:spAutoFit/>
              </a:bodyPr>
              <a:lstStyle/>
              <a:p>
                <a:pPr algn="ctr"/>
                <a14:m>
                  <m:oMath xmlns:m="http://schemas.openxmlformats.org/officeDocument/2006/math">
                    <m:d>
                      <m:dPr>
                        <m:begChr m:val="["/>
                        <m:endChr m:val="]"/>
                        <m:ctrlPr>
                          <a:rPr lang="pt-BR" sz="2800" i="1" smtClean="0">
                            <a:latin typeface="Cambria Math" panose="02040503050406030204" pitchFamily="18" charset="0"/>
                          </a:rPr>
                        </m:ctrlPr>
                      </m:dPr>
                      <m:e>
                        <m:m>
                          <m:mPr>
                            <m:mcs>
                              <m:mc>
                                <m:mcPr>
                                  <m:count m:val="2"/>
                                  <m:mcJc m:val="center"/>
                                </m:mcPr>
                              </m:mc>
                            </m:mcs>
                            <m:ctrlPr>
                              <a:rPr lang="uk-UA" sz="2800" i="1" smtClean="0">
                                <a:latin typeface="Cambria Math" panose="02040503050406030204" pitchFamily="18" charset="0"/>
                              </a:rPr>
                            </m:ctrlPr>
                          </m:mPr>
                          <m:mr>
                            <m:e>
                              <m:sSup>
                                <m:sSupPr>
                                  <m:ctrlPr>
                                    <a:rPr lang="en-US" sz="2800" b="0" i="1" smtClean="0">
                                      <a:latin typeface="Cambria Math" panose="02040503050406030204" pitchFamily="18" charset="0"/>
                                    </a:rPr>
                                  </m:ctrlPr>
                                </m:sSupPr>
                                <m:e>
                                  <m:r>
                                    <m:rPr>
                                      <m:brk m:alnAt="7"/>
                                    </m:rPr>
                                    <a:rPr lang="en-US" sz="2800" b="0" i="1" smtClean="0">
                                      <a:latin typeface="Cambria Math" charset="0"/>
                                    </a:rPr>
                                    <m:t>𝑋</m:t>
                                  </m:r>
                                </m:e>
                                <m:sup>
                                  <m:r>
                                    <a:rPr lang="en-US" sz="2800" b="0" i="1" smtClean="0">
                                      <a:latin typeface="Cambria Math" charset="0"/>
                                    </a:rPr>
                                    <m:t>′</m:t>
                                  </m:r>
                                </m:sup>
                              </m:sSup>
                              <m:r>
                                <m:rPr>
                                  <m:brk m:alnAt="7"/>
                                </m:rPr>
                                <a:rPr lang="en-US" sz="2800" b="0" i="1" smtClean="0">
                                  <a:latin typeface="Cambria Math" charset="0"/>
                                </a:rPr>
                                <m:t>𝑋</m:t>
                              </m:r>
                            </m:e>
                            <m:e>
                              <m:sSup>
                                <m:sSupPr>
                                  <m:ctrlPr>
                                    <a:rPr lang="en-US" sz="2800" b="0" i="1" smtClean="0">
                                      <a:latin typeface="Cambria Math" panose="02040503050406030204" pitchFamily="18" charset="0"/>
                                    </a:rPr>
                                  </m:ctrlPr>
                                </m:sSupPr>
                                <m:e>
                                  <m:r>
                                    <a:rPr lang="en-US" sz="2800" b="0" i="1" smtClean="0">
                                      <a:latin typeface="Cambria Math" charset="0"/>
                                    </a:rPr>
                                    <m:t>𝑋</m:t>
                                  </m:r>
                                </m:e>
                                <m:sup>
                                  <m:r>
                                    <a:rPr lang="en-US" sz="2800" b="0" i="1" smtClean="0">
                                      <a:latin typeface="Cambria Math" charset="0"/>
                                    </a:rPr>
                                    <m:t>′</m:t>
                                  </m:r>
                                </m:sup>
                              </m:sSup>
                              <m:r>
                                <a:rPr lang="en-US" sz="2800" b="0" i="1" smtClean="0">
                                  <a:latin typeface="Cambria Math" charset="0"/>
                                </a:rPr>
                                <m:t>𝑍</m:t>
                              </m:r>
                            </m:e>
                          </m:mr>
                          <m:mr>
                            <m:e>
                              <m:sSup>
                                <m:sSupPr>
                                  <m:ctrlPr>
                                    <a:rPr lang="en-US" sz="2800" b="0" i="1" smtClean="0">
                                      <a:latin typeface="Cambria Math" panose="02040503050406030204" pitchFamily="18" charset="0"/>
                                    </a:rPr>
                                  </m:ctrlPr>
                                </m:sSupPr>
                                <m:e>
                                  <m:r>
                                    <a:rPr lang="en-US" sz="2800" b="0" i="1" smtClean="0">
                                      <a:latin typeface="Cambria Math" charset="0"/>
                                    </a:rPr>
                                    <m:t>𝑍</m:t>
                                  </m:r>
                                </m:e>
                                <m:sup>
                                  <m:r>
                                    <a:rPr lang="en-US" sz="2800" b="0" i="1" smtClean="0">
                                      <a:latin typeface="Cambria Math" charset="0"/>
                                    </a:rPr>
                                    <m:t>′</m:t>
                                  </m:r>
                                </m:sup>
                              </m:sSup>
                              <m:r>
                                <a:rPr lang="en-US" sz="2800" b="0" i="1" smtClean="0">
                                  <a:latin typeface="Cambria Math" charset="0"/>
                                </a:rPr>
                                <m:t>𝑋</m:t>
                              </m:r>
                            </m:e>
                            <m:e>
                              <m:sSup>
                                <m:sSupPr>
                                  <m:ctrlPr>
                                    <a:rPr lang="en-US" sz="2800" b="0" i="1" smtClean="0">
                                      <a:latin typeface="Cambria Math" panose="02040503050406030204" pitchFamily="18" charset="0"/>
                                    </a:rPr>
                                  </m:ctrlPr>
                                </m:sSupPr>
                                <m:e>
                                  <m:r>
                                    <a:rPr lang="en-US" sz="2800" b="0" i="1" smtClean="0">
                                      <a:latin typeface="Cambria Math" charset="0"/>
                                    </a:rPr>
                                    <m:t>𝑍</m:t>
                                  </m:r>
                                </m:e>
                                <m:sup>
                                  <m:r>
                                    <a:rPr lang="en-US" sz="2800" b="0" i="1" smtClean="0">
                                      <a:latin typeface="Cambria Math" charset="0"/>
                                    </a:rPr>
                                    <m:t>′</m:t>
                                  </m:r>
                                </m:sup>
                              </m:sSup>
                              <m:r>
                                <a:rPr lang="en-US" sz="2800" b="0" i="1" smtClean="0">
                                  <a:latin typeface="Cambria Math" charset="0"/>
                                </a:rPr>
                                <m:t>𝑍</m:t>
                              </m:r>
                              <m:r>
                                <a:rPr lang="en-US" sz="2800" b="0" i="1" smtClean="0">
                                  <a:latin typeface="Cambria Math" charset="0"/>
                                </a:rPr>
                                <m:t>+</m:t>
                              </m:r>
                              <m:sSup>
                                <m:sSupPr>
                                  <m:ctrlPr>
                                    <a:rPr lang="en-US" sz="2800" b="0" i="1" smtClean="0">
                                      <a:latin typeface="Cambria Math" panose="02040503050406030204" pitchFamily="18" charset="0"/>
                                    </a:rPr>
                                  </m:ctrlPr>
                                </m:sSupPr>
                                <m:e>
                                  <m:r>
                                    <a:rPr lang="bg-BG" sz="2800" i="1">
                                      <a:latin typeface="Cambria Math" charset="0"/>
                                      <a:ea typeface="Cambria Math" charset="0"/>
                                      <a:cs typeface="Cambria Math" charset="0"/>
                                    </a:rPr>
                                    <m:t>𝛿</m:t>
                                  </m:r>
                                  <m:r>
                                    <a:rPr lang="en-US" sz="2800" b="0" i="1" smtClean="0">
                                      <a:latin typeface="Cambria Math" charset="0"/>
                                    </a:rPr>
                                    <m:t>𝐴</m:t>
                                  </m:r>
                                </m:e>
                                <m:sup>
                                  <m:r>
                                    <a:rPr lang="en-US" sz="2800" b="0" i="1" smtClean="0">
                                      <a:latin typeface="Cambria Math" charset="0"/>
                                    </a:rPr>
                                    <m:t>−1</m:t>
                                  </m:r>
                                </m:sup>
                              </m:sSup>
                            </m:e>
                          </m:mr>
                        </m:m>
                      </m:e>
                    </m:d>
                    <m:d>
                      <m:dPr>
                        <m:begChr m:val="["/>
                        <m:endChr m:val="]"/>
                        <m:ctrlPr>
                          <a:rPr lang="pt-BR" sz="2800" i="1">
                            <a:latin typeface="Cambria Math" panose="02040503050406030204" pitchFamily="18" charset="0"/>
                          </a:rPr>
                        </m:ctrlPr>
                      </m:dPr>
                      <m:e>
                        <m:m>
                          <m:mPr>
                            <m:mcs>
                              <m:mc>
                                <m:mcPr>
                                  <m:count m:val="1"/>
                                  <m:mcJc m:val="center"/>
                                </m:mcPr>
                              </m:mc>
                            </m:mcs>
                            <m:ctrlPr>
                              <a:rPr lang="cs-CZ" sz="2800" i="1" smtClean="0">
                                <a:latin typeface="Cambria Math" panose="02040503050406030204" pitchFamily="18" charset="0"/>
                              </a:rPr>
                            </m:ctrlPr>
                          </m:mPr>
                          <m:mr>
                            <m:e>
                              <m:r>
                                <m:rPr>
                                  <m:brk m:alnAt="7"/>
                                </m:rPr>
                                <a:rPr lang="en-US" sz="2800" b="0" i="1" smtClean="0">
                                  <a:latin typeface="Cambria Math" charset="0"/>
                                </a:rPr>
                                <m:t>𝑏</m:t>
                              </m:r>
                            </m:e>
                          </m:mr>
                          <m:mr>
                            <m:e>
                              <m:r>
                                <a:rPr lang="en-US" sz="2800" b="0" i="1" smtClean="0">
                                  <a:latin typeface="Cambria Math" charset="0"/>
                                </a:rPr>
                                <m:t>𝑢</m:t>
                              </m:r>
                            </m:e>
                          </m:mr>
                        </m:m>
                      </m:e>
                    </m:d>
                  </m:oMath>
                </a14:m>
                <a:r>
                  <a:rPr lang="en-US" sz="2800" dirty="0"/>
                  <a:t>=</a:t>
                </a:r>
                <a14:m>
                  <m:oMath xmlns:m="http://schemas.openxmlformats.org/officeDocument/2006/math">
                    <m:d>
                      <m:dPr>
                        <m:begChr m:val="["/>
                        <m:endChr m:val="]"/>
                        <m:ctrlPr>
                          <a:rPr lang="pt-BR" sz="2800" i="1">
                            <a:latin typeface="Cambria Math" panose="02040503050406030204" pitchFamily="18" charset="0"/>
                          </a:rPr>
                        </m:ctrlPr>
                      </m:dPr>
                      <m:e>
                        <m:m>
                          <m:mPr>
                            <m:mcs>
                              <m:mc>
                                <m:mcPr>
                                  <m:count m:val="1"/>
                                  <m:mcJc m:val="center"/>
                                </m:mcPr>
                              </m:mc>
                            </m:mcs>
                            <m:ctrlPr>
                              <a:rPr lang="cs-CZ" sz="2800" i="1" smtClean="0">
                                <a:latin typeface="Cambria Math" panose="02040503050406030204" pitchFamily="18" charset="0"/>
                              </a:rPr>
                            </m:ctrlPr>
                          </m:mPr>
                          <m:mr>
                            <m:e>
                              <m:sSup>
                                <m:sSupPr>
                                  <m:ctrlPr>
                                    <a:rPr lang="en-US" sz="2800" b="0" i="1" smtClean="0">
                                      <a:latin typeface="Cambria Math" panose="02040503050406030204" pitchFamily="18" charset="0"/>
                                    </a:rPr>
                                  </m:ctrlPr>
                                </m:sSupPr>
                                <m:e>
                                  <m:r>
                                    <m:rPr>
                                      <m:brk m:alnAt="7"/>
                                    </m:rPr>
                                    <a:rPr lang="en-US" sz="2800" b="0" i="1" smtClean="0">
                                      <a:latin typeface="Cambria Math" charset="0"/>
                                    </a:rPr>
                                    <m:t>𝑋</m:t>
                                  </m:r>
                                </m:e>
                                <m:sup>
                                  <m:r>
                                    <a:rPr lang="en-US" sz="2800" b="0" i="1" smtClean="0">
                                      <a:latin typeface="Cambria Math" charset="0"/>
                                    </a:rPr>
                                    <m:t>′</m:t>
                                  </m:r>
                                </m:sup>
                              </m:sSup>
                              <m:r>
                                <m:rPr>
                                  <m:brk m:alnAt="7"/>
                                </m:rPr>
                                <a:rPr lang="en-US" sz="2800" b="0" i="1" smtClean="0">
                                  <a:latin typeface="Cambria Math" charset="0"/>
                                </a:rPr>
                                <m:t>𝑦</m:t>
                              </m:r>
                            </m:e>
                          </m:mr>
                          <m:mr>
                            <m:e>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m:t>
                                  </m:r>
                                </m:sup>
                              </m:sSup>
                              <m:r>
                                <a:rPr lang="en-US" sz="2800" b="0" i="1" smtClean="0">
                                  <a:latin typeface="Cambria Math" charset="0"/>
                                </a:rPr>
                                <m:t>𝑦</m:t>
                              </m:r>
                            </m:e>
                          </m:mr>
                        </m:m>
                      </m:e>
                    </m:d>
                  </m:oMath>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117932" y="2500565"/>
                <a:ext cx="5081451" cy="854273"/>
              </a:xfrm>
              <a:prstGeom prst="rect">
                <a:avLst/>
              </a:prstGeom>
              <a:blipFill rotWithShape="0">
                <a:blip r:embed="rId2"/>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72425" y="4247677"/>
                <a:ext cx="1651000" cy="9528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bg-BG" sz="2800" i="1" smtClean="0">
                          <a:latin typeface="Cambria Math" charset="0"/>
                          <a:ea typeface="Cambria Math" charset="0"/>
                          <a:cs typeface="Cambria Math" charset="0"/>
                        </a:rPr>
                        <m:t>𝛿</m:t>
                      </m:r>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𝑒</m:t>
                              </m:r>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𝑎</m:t>
                              </m:r>
                            </m:sub>
                            <m:sup>
                              <m:r>
                                <a:rPr lang="en-US" sz="2800" i="1">
                                  <a:latin typeface="Cambria Math" charset="0"/>
                                </a:rPr>
                                <m:t>2</m:t>
                              </m:r>
                            </m:sup>
                          </m:sSubSup>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172425" y="4247677"/>
                <a:ext cx="1651000" cy="95282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0" y="4247676"/>
                <a:ext cx="2794000" cy="9528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bg-BG" sz="2800" i="1" smtClean="0">
                              <a:latin typeface="Cambria Math" panose="02040503050406030204" pitchFamily="18" charset="0"/>
                              <a:ea typeface="Cambria Math" charset="0"/>
                              <a:cs typeface="Cambria Math" charset="0"/>
                            </a:rPr>
                          </m:ctrlPr>
                        </m:sSupPr>
                        <m:e>
                          <m:r>
                            <a:rPr lang="en-US" sz="2800" b="0" i="1" smtClean="0">
                              <a:latin typeface="Cambria Math" charset="0"/>
                              <a:ea typeface="Cambria Math" charset="0"/>
                              <a:cs typeface="Cambria Math" charset="0"/>
                            </a:rPr>
                            <m:t>h</m:t>
                          </m:r>
                        </m:e>
                        <m:sup>
                          <m:r>
                            <a:rPr lang="en-US" sz="2800" b="0" i="1" smtClean="0">
                              <a:latin typeface="Cambria Math" charset="0"/>
                              <a:ea typeface="Cambria Math" charset="0"/>
                              <a:cs typeface="Cambria Math" charset="0"/>
                            </a:rPr>
                            <m:t>2</m:t>
                          </m:r>
                        </m:sup>
                      </m:sSup>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b="0" i="1" smtClean="0">
                                  <a:latin typeface="Cambria Math" charset="0"/>
                                </a:rPr>
                                <m:t>𝑎</m:t>
                              </m:r>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𝑎</m:t>
                              </m:r>
                            </m:sub>
                            <m:sup>
                              <m:r>
                                <a:rPr lang="en-US" sz="2800" i="1">
                                  <a:latin typeface="Cambria Math" charset="0"/>
                                </a:rPr>
                                <m:t>2</m:t>
                              </m:r>
                            </m:sup>
                          </m:sSubSup>
                          <m:r>
                            <a:rPr lang="en-US" sz="2800" b="0" i="1" smtClean="0">
                              <a:latin typeface="Cambria Math" charset="0"/>
                            </a:rPr>
                            <m:t>+</m:t>
                          </m:r>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b="0" i="1" smtClean="0">
                                  <a:latin typeface="Cambria Math" charset="0"/>
                                </a:rPr>
                                <m:t>𝑒</m:t>
                              </m:r>
                            </m:sub>
                            <m:sup>
                              <m:r>
                                <a:rPr lang="en-US" sz="2800" i="1">
                                  <a:latin typeface="Cambria Math" charset="0"/>
                                </a:rPr>
                                <m:t>2</m:t>
                              </m:r>
                            </m:sup>
                          </m:sSubSup>
                        </m:den>
                      </m:f>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0" y="4247676"/>
                <a:ext cx="2794000" cy="95282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75000" y="5603975"/>
                <a:ext cx="2794000" cy="10511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charset="0"/>
                          <a:ea typeface="Cambria Math" charset="0"/>
                          <a:cs typeface="Cambria Math" charset="0"/>
                        </a:rPr>
                        <m:t>𝛿</m:t>
                      </m:r>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b="0" i="1" smtClean="0">
                                  <a:latin typeface="Cambria Math" charset="0"/>
                                </a:rPr>
                                <m:t>1−</m:t>
                              </m:r>
                              <m:r>
                                <a:rPr lang="en-US" sz="2800" b="0" i="1" smtClean="0">
                                  <a:latin typeface="Cambria Math" charset="0"/>
                                  <a:ea typeface="Cambria Math" charset="0"/>
                                  <a:cs typeface="Cambria Math" charset="0"/>
                                </a:rPr>
                                <m:t>h</m:t>
                              </m:r>
                            </m:e>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b="0" i="1" smtClean="0">
                                  <a:latin typeface="Cambria Math" charset="0"/>
                                  <a:ea typeface="Cambria Math" charset="0"/>
                                  <a:cs typeface="Cambria Math" charset="0"/>
                                </a:rPr>
                                <m:t>h</m:t>
                              </m:r>
                            </m:e>
                            <m:sub/>
                            <m:sup>
                              <m:r>
                                <a:rPr lang="en-US" sz="2800" i="1">
                                  <a:latin typeface="Cambria Math" charset="0"/>
                                </a:rPr>
                                <m:t>2</m:t>
                              </m:r>
                            </m:sup>
                          </m:sSubSup>
                        </m:den>
                      </m:f>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3175000" y="5603975"/>
                <a:ext cx="2794000" cy="105112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553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254000"/>
            <a:ext cx="8229600" cy="1143000"/>
          </a:xfrm>
        </p:spPr>
        <p:txBody>
          <a:bodyPr/>
          <a:lstStyle/>
          <a:p>
            <a:r>
              <a:rPr lang="en-US" dirty="0">
                <a:latin typeface="Calibri" charset="0"/>
              </a:rPr>
              <a:t>Unknown heritability</a:t>
            </a:r>
          </a:p>
        </p:txBody>
      </p:sp>
      <mc:AlternateContent xmlns:mc="http://schemas.openxmlformats.org/markup-compatibility/2006" xmlns:a14="http://schemas.microsoft.com/office/drawing/2010/main">
        <mc:Choice Requires="a14">
          <p:sp>
            <p:nvSpPr>
              <p:cNvPr id="7" name="TextBox 6"/>
              <p:cNvSpPr txBox="1"/>
              <p:nvPr/>
            </p:nvSpPr>
            <p:spPr>
              <a:xfrm>
                <a:off x="2349500" y="3443031"/>
                <a:ext cx="1651000" cy="9528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bg-BG" sz="2800" i="1" smtClean="0">
                          <a:latin typeface="Cambria Math" charset="0"/>
                          <a:ea typeface="Cambria Math" charset="0"/>
                          <a:cs typeface="Cambria Math" charset="0"/>
                        </a:rPr>
                        <m:t>𝛿</m:t>
                      </m:r>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𝑒</m:t>
                              </m:r>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𝑎</m:t>
                              </m:r>
                            </m:sub>
                            <m:sup>
                              <m:r>
                                <a:rPr lang="en-US" sz="2800" i="1">
                                  <a:latin typeface="Cambria Math" charset="0"/>
                                </a:rPr>
                                <m:t>2</m:t>
                              </m:r>
                            </m:sup>
                          </m:sSubSup>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349500" y="3443031"/>
                <a:ext cx="1651000" cy="95282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49500" y="1943603"/>
                <a:ext cx="2794000" cy="9528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bg-BG" sz="2800" i="1" smtClean="0">
                              <a:latin typeface="Cambria Math" panose="02040503050406030204" pitchFamily="18" charset="0"/>
                              <a:ea typeface="Cambria Math" charset="0"/>
                              <a:cs typeface="Cambria Math" charset="0"/>
                            </a:rPr>
                          </m:ctrlPr>
                        </m:sSupPr>
                        <m:e>
                          <m:r>
                            <a:rPr lang="en-US" sz="2800" b="0" i="1" smtClean="0">
                              <a:latin typeface="Cambria Math" charset="0"/>
                              <a:ea typeface="Cambria Math" charset="0"/>
                              <a:cs typeface="Cambria Math" charset="0"/>
                            </a:rPr>
                            <m:t>h</m:t>
                          </m:r>
                        </m:e>
                        <m:sup>
                          <m:r>
                            <a:rPr lang="en-US" sz="2800" b="0" i="1" smtClean="0">
                              <a:latin typeface="Cambria Math" charset="0"/>
                              <a:ea typeface="Cambria Math" charset="0"/>
                              <a:cs typeface="Cambria Math" charset="0"/>
                            </a:rPr>
                            <m:t>2</m:t>
                          </m:r>
                        </m:sup>
                      </m:sSup>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b="0" i="1" smtClean="0">
                                  <a:latin typeface="Cambria Math" charset="0"/>
                                </a:rPr>
                                <m:t>𝑎</m:t>
                              </m:r>
                            </m:sub>
                            <m:sup>
                              <m:r>
                                <a:rPr lang="en-US" sz="2800" i="1">
                                  <a:latin typeface="Cambria Math" charset="0"/>
                                </a:rPr>
                                <m:t>2</m:t>
                              </m:r>
                            </m:sup>
                          </m:sSubSup>
                        </m:num>
                        <m:den>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i="1">
                                  <a:latin typeface="Cambria Math" charset="0"/>
                                </a:rPr>
                                <m:t>𝑎</m:t>
                              </m:r>
                            </m:sub>
                            <m:sup>
                              <m:r>
                                <a:rPr lang="en-US" sz="2800" i="1">
                                  <a:latin typeface="Cambria Math" charset="0"/>
                                </a:rPr>
                                <m:t>2</m:t>
                              </m:r>
                            </m:sup>
                          </m:sSubSup>
                          <m:r>
                            <a:rPr lang="en-US" sz="2800" b="0" i="1" smtClean="0">
                              <a:latin typeface="Cambria Math" charset="0"/>
                            </a:rPr>
                            <m:t>+</m:t>
                          </m:r>
                          <m:sSubSup>
                            <m:sSubSupPr>
                              <m:ctrlPr>
                                <a:rPr lang="en-US" sz="2800" i="1">
                                  <a:latin typeface="Cambria Math" panose="02040503050406030204" pitchFamily="18" charset="0"/>
                                </a:rPr>
                              </m:ctrlPr>
                            </m:sSubSupPr>
                            <m:e>
                              <m:r>
                                <a:rPr lang="en-US" sz="2800" i="1">
                                  <a:latin typeface="Cambria Math" charset="0"/>
                                  <a:ea typeface="Cambria Math" charset="0"/>
                                  <a:cs typeface="Cambria Math" charset="0"/>
                                </a:rPr>
                                <m:t>𝜎</m:t>
                              </m:r>
                            </m:e>
                            <m:sub>
                              <m:r>
                                <a:rPr lang="en-US" sz="2800" b="0" i="1" smtClean="0">
                                  <a:latin typeface="Cambria Math" charset="0"/>
                                </a:rPr>
                                <m:t>𝑒</m:t>
                              </m:r>
                            </m:sub>
                            <m:sup>
                              <m:r>
                                <a:rPr lang="en-US" sz="2800" i="1">
                                  <a:latin typeface="Cambria Math" charset="0"/>
                                </a:rPr>
                                <m:t>2</m:t>
                              </m:r>
                            </m:sup>
                          </m:sSubSup>
                        </m:den>
                      </m:f>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349500" y="1943603"/>
                <a:ext cx="2794000" cy="95282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349500" y="4942459"/>
                <a:ext cx="2794000" cy="81663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bg-BG" sz="2800" i="1" smtClean="0">
                              <a:latin typeface="Cambria Math" panose="02040503050406030204" pitchFamily="18" charset="0"/>
                              <a:ea typeface="Cambria Math" charset="0"/>
                              <a:cs typeface="Cambria Math" charset="0"/>
                            </a:rPr>
                          </m:ctrlPr>
                        </m:sSupPr>
                        <m:e>
                          <m:r>
                            <a:rPr lang="en-US" sz="2800" b="0" i="1" smtClean="0">
                              <a:latin typeface="Cambria Math" charset="0"/>
                              <a:ea typeface="Cambria Math" charset="0"/>
                              <a:cs typeface="Cambria Math" charset="0"/>
                            </a:rPr>
                            <m:t>h</m:t>
                          </m:r>
                        </m:e>
                        <m:sup>
                          <m:r>
                            <a:rPr lang="en-US" sz="2800" b="0" i="1" smtClean="0">
                              <a:latin typeface="Cambria Math" charset="0"/>
                              <a:ea typeface="Cambria Math" charset="0"/>
                              <a:cs typeface="Cambria Math" charset="0"/>
                            </a:rPr>
                            <m:t>2</m:t>
                          </m:r>
                        </m:sup>
                      </m:sSup>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r>
                            <a:rPr lang="en-US" sz="2800" i="1" smtClean="0">
                              <a:latin typeface="Cambria Math" charset="0"/>
                            </a:rPr>
                            <m:t>1</m:t>
                          </m:r>
                        </m:num>
                        <m:den>
                          <m:r>
                            <a:rPr lang="en-US" sz="2800" b="0" i="1" smtClean="0">
                              <a:latin typeface="Cambria Math" charset="0"/>
                            </a:rPr>
                            <m:t>1+</m:t>
                          </m:r>
                          <m:r>
                            <a:rPr lang="bg-BG" sz="2800" i="1">
                              <a:latin typeface="Cambria Math" charset="0"/>
                              <a:ea typeface="Cambria Math" charset="0"/>
                              <a:cs typeface="Cambria Math" charset="0"/>
                            </a:rPr>
                            <m:t>𝛿</m:t>
                          </m:r>
                        </m:den>
                      </m:f>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349500" y="4942459"/>
                <a:ext cx="2794000" cy="81663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63086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973" y="2602252"/>
            <a:ext cx="2806700" cy="2747433"/>
          </a:xfrm>
        </p:spPr>
        <p:txBody>
          <a:bodyPr>
            <a:noAutofit/>
          </a:bodyPr>
          <a:lstStyle/>
          <a:p>
            <a:pPr marL="457200" indent="-457200">
              <a:buFont typeface="+mj-lt"/>
              <a:buAutoNum type="alphaUcPeriod"/>
            </a:pPr>
            <a:r>
              <a:rPr lang="en-US" sz="3600" dirty="0"/>
              <a:t>100 and 1</a:t>
            </a:r>
          </a:p>
          <a:p>
            <a:pPr marL="457200" indent="-457200">
              <a:buFont typeface="+mj-lt"/>
              <a:buAutoNum type="alphaUcPeriod"/>
            </a:pPr>
            <a:r>
              <a:rPr lang="en-US" sz="3600" dirty="0"/>
              <a:t>100 and 2</a:t>
            </a:r>
          </a:p>
          <a:p>
            <a:pPr marL="457200" indent="-457200">
              <a:buFont typeface="+mj-lt"/>
              <a:buAutoNum type="alphaUcPeriod"/>
            </a:pPr>
            <a:r>
              <a:rPr lang="en-US" sz="3600" dirty="0"/>
              <a:t>85 and 5</a:t>
            </a:r>
          </a:p>
          <a:p>
            <a:pPr marL="457200" indent="-457200">
              <a:buFont typeface="+mj-lt"/>
              <a:buAutoNum type="alphaUcPeriod"/>
            </a:pPr>
            <a:r>
              <a:rPr lang="en-US" sz="3600" dirty="0"/>
              <a:t>85 and 10</a:t>
            </a:r>
          </a:p>
          <a:p>
            <a:pPr marL="457200" indent="-457200">
              <a:buFont typeface="+mj-lt"/>
              <a:buAutoNum type="alphaUcPeriod"/>
            </a:pPr>
            <a:endParaRPr lang="en-US" sz="3600" dirty="0"/>
          </a:p>
        </p:txBody>
      </p:sp>
      <p:sp>
        <p:nvSpPr>
          <p:cNvPr id="3" name="Title 2"/>
          <p:cNvSpPr>
            <a:spLocks noGrp="1"/>
          </p:cNvSpPr>
          <p:nvPr>
            <p:ph type="title"/>
          </p:nvPr>
        </p:nvSpPr>
        <p:spPr>
          <a:xfrm>
            <a:off x="210589" y="819680"/>
            <a:ext cx="8750300" cy="1782572"/>
          </a:xfrm>
        </p:spPr>
        <p:txBody>
          <a:bodyPr>
            <a:normAutofit/>
          </a:bodyPr>
          <a:lstStyle/>
          <a:p>
            <a:pPr algn="l"/>
            <a:r>
              <a:rPr lang="en-US" sz="3200" dirty="0">
                <a:solidFill>
                  <a:schemeClr val="accent2"/>
                </a:solidFill>
              </a:rPr>
              <a:t>A variable was observed as 95 from a normal distribution. The mean and SD of the distribution are most likely to be:  </a:t>
            </a:r>
          </a:p>
        </p:txBody>
      </p:sp>
    </p:spTree>
    <p:extLst>
      <p:ext uri="{BB962C8B-B14F-4D97-AF65-F5344CB8AC3E}">
        <p14:creationId xmlns:p14="http://schemas.microsoft.com/office/powerpoint/2010/main" val="191034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699" y="1687852"/>
            <a:ext cx="8519853" cy="2747433"/>
          </a:xfrm>
        </p:spPr>
        <p:txBody>
          <a:bodyPr>
            <a:noAutofit/>
          </a:bodyPr>
          <a:lstStyle/>
          <a:p>
            <a:pPr marL="457200" indent="-457200">
              <a:buFont typeface="+mj-lt"/>
              <a:buAutoNum type="alphaUcPeriod"/>
            </a:pPr>
            <a:r>
              <a:rPr lang="en-US" sz="3600" dirty="0"/>
              <a:t>100 and 1: 5 SD from mean, P&lt;&lt;1%</a:t>
            </a:r>
          </a:p>
          <a:p>
            <a:pPr marL="457200" indent="-457200">
              <a:buFont typeface="+mj-lt"/>
              <a:buAutoNum type="alphaUcPeriod"/>
            </a:pPr>
            <a:r>
              <a:rPr lang="en-US" sz="3600" dirty="0"/>
              <a:t>100 and 2:  2.5 SD from mean, 1%&lt;P&lt;5%</a:t>
            </a:r>
          </a:p>
          <a:p>
            <a:pPr marL="457200" indent="-457200">
              <a:buFont typeface="+mj-lt"/>
              <a:buAutoNum type="alphaUcPeriod"/>
            </a:pPr>
            <a:r>
              <a:rPr lang="en-US" sz="3600" dirty="0"/>
              <a:t>85 and 5 : 2 SD from mean, P=5%</a:t>
            </a:r>
          </a:p>
          <a:p>
            <a:pPr marL="457200" indent="-457200">
              <a:buFont typeface="+mj-lt"/>
              <a:buAutoNum type="alphaUcPeriod"/>
            </a:pPr>
            <a:r>
              <a:rPr lang="en-US" sz="3600" dirty="0"/>
              <a:t>85 and 10 : 1 SD from mean, P=32%</a:t>
            </a:r>
          </a:p>
          <a:p>
            <a:pPr marL="457200" indent="-457200">
              <a:buFont typeface="+mj-lt"/>
              <a:buAutoNum type="alphaUcPeriod"/>
            </a:pPr>
            <a:endParaRPr lang="en-US" sz="3600" dirty="0"/>
          </a:p>
        </p:txBody>
      </p:sp>
      <p:sp>
        <p:nvSpPr>
          <p:cNvPr id="3" name="Title 2"/>
          <p:cNvSpPr>
            <a:spLocks noGrp="1"/>
          </p:cNvSpPr>
          <p:nvPr>
            <p:ph type="title"/>
          </p:nvPr>
        </p:nvSpPr>
        <p:spPr>
          <a:xfrm>
            <a:off x="152400" y="0"/>
            <a:ext cx="8750300" cy="1211072"/>
          </a:xfrm>
        </p:spPr>
        <p:txBody>
          <a:bodyPr>
            <a:normAutofit/>
          </a:bodyPr>
          <a:lstStyle/>
          <a:p>
            <a:r>
              <a:rPr lang="en-US" sz="3200" dirty="0">
                <a:solidFill>
                  <a:schemeClr val="accent2"/>
                </a:solidFill>
              </a:rPr>
              <a:t>By approximation</a:t>
            </a:r>
          </a:p>
        </p:txBody>
      </p:sp>
    </p:spTree>
    <p:extLst>
      <p:ext uri="{BB962C8B-B14F-4D97-AF65-F5344CB8AC3E}">
        <p14:creationId xmlns:p14="http://schemas.microsoft.com/office/powerpoint/2010/main" val="8723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50300" cy="1096772"/>
          </a:xfrm>
        </p:spPr>
        <p:txBody>
          <a:bodyPr>
            <a:normAutofit/>
          </a:bodyPr>
          <a:lstStyle/>
          <a:p>
            <a:r>
              <a:rPr lang="en-US" sz="3200">
                <a:solidFill>
                  <a:schemeClr val="accent2"/>
                </a:solidFill>
              </a:rPr>
              <a:t>Visualization</a:t>
            </a:r>
            <a:endParaRPr lang="en-US" sz="3200"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900" y="1211072"/>
            <a:ext cx="44577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468372"/>
            <a:ext cx="4445000" cy="1257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900" y="3781235"/>
            <a:ext cx="4495800" cy="1308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700" y="5136961"/>
            <a:ext cx="4445000" cy="1638300"/>
          </a:xfrm>
          <a:prstGeom prst="rect">
            <a:avLst/>
          </a:prstGeom>
        </p:spPr>
      </p:pic>
      <p:cxnSp>
        <p:nvCxnSpPr>
          <p:cNvPr id="9" name="Straight Connector 8"/>
          <p:cNvCxnSpPr/>
          <p:nvPr/>
        </p:nvCxnSpPr>
        <p:spPr>
          <a:xfrm flipH="1">
            <a:off x="7912100" y="1272985"/>
            <a:ext cx="12700" cy="5016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0350" y="1942860"/>
            <a:ext cx="4038600" cy="2308324"/>
          </a:xfrm>
          <a:prstGeom prst="rect">
            <a:avLst/>
          </a:prstGeom>
        </p:spPr>
        <p:txBody>
          <a:bodyPr wrap="square">
            <a:spAutoFit/>
          </a:bodyPr>
          <a:lstStyle/>
          <a:p>
            <a:r>
              <a:rPr lang="en-US" dirty="0"/>
              <a:t>x=</a:t>
            </a:r>
            <a:r>
              <a:rPr lang="en-US" dirty="0" err="1"/>
              <a:t>rnorm</a:t>
            </a:r>
            <a:r>
              <a:rPr lang="en-US" dirty="0"/>
              <a:t>(10000,100,1)</a:t>
            </a:r>
          </a:p>
          <a:p>
            <a:r>
              <a:rPr lang="en-US" dirty="0"/>
              <a:t>plot(density(x),</a:t>
            </a:r>
            <a:r>
              <a:rPr lang="en-US" dirty="0" err="1"/>
              <a:t>xlim</a:t>
            </a:r>
            <a:r>
              <a:rPr lang="en-US" dirty="0"/>
              <a:t>=c(60,105))</a:t>
            </a:r>
          </a:p>
          <a:p>
            <a:r>
              <a:rPr lang="en-US" dirty="0"/>
              <a:t>x=</a:t>
            </a:r>
            <a:r>
              <a:rPr lang="en-US" dirty="0" err="1"/>
              <a:t>rnorm</a:t>
            </a:r>
            <a:r>
              <a:rPr lang="en-US" dirty="0"/>
              <a:t>(10000,100,2)</a:t>
            </a:r>
          </a:p>
          <a:p>
            <a:r>
              <a:rPr lang="en-US" dirty="0"/>
              <a:t>plot(density(x),</a:t>
            </a:r>
            <a:r>
              <a:rPr lang="en-US" dirty="0" err="1"/>
              <a:t>xlim</a:t>
            </a:r>
            <a:r>
              <a:rPr lang="en-US" dirty="0"/>
              <a:t>=c(60,105))</a:t>
            </a:r>
          </a:p>
          <a:p>
            <a:r>
              <a:rPr lang="en-US" dirty="0"/>
              <a:t>x=</a:t>
            </a:r>
            <a:r>
              <a:rPr lang="en-US" dirty="0" err="1"/>
              <a:t>rnorm</a:t>
            </a:r>
            <a:r>
              <a:rPr lang="en-US" dirty="0"/>
              <a:t>(10000,85,5)</a:t>
            </a:r>
          </a:p>
          <a:p>
            <a:r>
              <a:rPr lang="en-US" dirty="0"/>
              <a:t>plot(density(x),</a:t>
            </a:r>
            <a:r>
              <a:rPr lang="en-US" dirty="0" err="1"/>
              <a:t>xlim</a:t>
            </a:r>
            <a:r>
              <a:rPr lang="en-US" dirty="0"/>
              <a:t>=c(60,105))</a:t>
            </a:r>
          </a:p>
          <a:p>
            <a:r>
              <a:rPr lang="en-US" dirty="0"/>
              <a:t>x=</a:t>
            </a:r>
            <a:r>
              <a:rPr lang="en-US" dirty="0" err="1"/>
              <a:t>rnorm</a:t>
            </a:r>
            <a:r>
              <a:rPr lang="en-US" dirty="0"/>
              <a:t>(10000,85,10)</a:t>
            </a:r>
          </a:p>
          <a:p>
            <a:r>
              <a:rPr lang="en-US" dirty="0"/>
              <a:t>plot(density(x),</a:t>
            </a:r>
            <a:r>
              <a:rPr lang="en-US" dirty="0" err="1"/>
              <a:t>xlim</a:t>
            </a:r>
            <a:r>
              <a:rPr lang="en-US" dirty="0"/>
              <a:t>=c(60,105))</a:t>
            </a:r>
          </a:p>
        </p:txBody>
      </p:sp>
    </p:spTree>
    <p:extLst>
      <p:ext uri="{BB962C8B-B14F-4D97-AF65-F5344CB8AC3E}">
        <p14:creationId xmlns:p14="http://schemas.microsoft.com/office/powerpoint/2010/main" val="104173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50300" cy="1003300"/>
          </a:xfrm>
        </p:spPr>
        <p:txBody>
          <a:bodyPr>
            <a:normAutofit/>
          </a:bodyPr>
          <a:lstStyle/>
          <a:p>
            <a:r>
              <a:rPr lang="en-US" sz="3200" dirty="0">
                <a:solidFill>
                  <a:schemeClr val="accent2"/>
                </a:solidFill>
              </a:rPr>
              <a:t>By density function</a:t>
            </a:r>
          </a:p>
        </p:txBody>
      </p:sp>
      <mc:AlternateContent xmlns:mc="http://schemas.openxmlformats.org/markup-compatibility/2006" xmlns:a14="http://schemas.microsoft.com/office/drawing/2010/main">
        <mc:Choice Requires="a14">
          <p:sp>
            <p:nvSpPr>
              <p:cNvPr id="6" name="TextBox 5"/>
              <p:cNvSpPr txBox="1"/>
              <p:nvPr/>
            </p:nvSpPr>
            <p:spPr>
              <a:xfrm>
                <a:off x="1187450" y="4392450"/>
                <a:ext cx="6680200" cy="635815"/>
              </a:xfrm>
              <a:prstGeom prst="rect">
                <a:avLst/>
              </a:prstGeom>
              <a:noFill/>
            </p:spPr>
            <p:txBody>
              <a:bodyPr wrap="square" lIns="0" tIns="0" rIns="0" bIns="0" rtlCol="0">
                <a:spAutoFit/>
              </a:bodyPr>
              <a:lstStyle/>
              <a:p>
                <a:pPr algn="ctr"/>
                <a14:m>
                  <m:oMath xmlns:m="http://schemas.openxmlformats.org/officeDocument/2006/math">
                    <m:r>
                      <a:rPr lang="en-US" sz="2800" b="0" i="1" smtClean="0">
                        <a:latin typeface="Cambria Math" charset="0"/>
                        <a:ea typeface="Cambria Math" charset="0"/>
                        <a:cs typeface="Cambria Math" charset="0"/>
                      </a:rPr>
                      <m:t>𝑓</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𝑥</m:t>
                    </m:r>
                    <m:r>
                      <a:rPr lang="en-US" sz="2800" b="0" i="1" smtClean="0">
                        <a:latin typeface="Cambria Math" charset="0"/>
                        <a:ea typeface="Cambria Math" charset="0"/>
                        <a:cs typeface="Cambria Math" charset="0"/>
                      </a:rPr>
                      <m:t>; </m:t>
                    </m:r>
                    <m:r>
                      <a:rPr lang="bg-BG" sz="2800" i="1" smtClean="0">
                        <a:latin typeface="Cambria Math" charset="0"/>
                        <a:ea typeface="Cambria Math" charset="0"/>
                        <a:cs typeface="Cambria Math" charset="0"/>
                      </a:rPr>
                      <m:t>𝜇</m:t>
                    </m:r>
                    <m:r>
                      <a:rPr lang="en-US" sz="2800" b="0" i="1" smtClean="0">
                        <a:latin typeface="Cambria Math" charset="0"/>
                        <a:ea typeface="Cambria Math" charset="0"/>
                        <a:cs typeface="Cambria Math" charset="0"/>
                      </a:rPr>
                      <m:t>,</m:t>
                    </m:r>
                    <m:sSup>
                      <m:sSupPr>
                        <m:ctrlPr>
                          <a:rPr lang="en-US" sz="2800" b="0" i="1" smtClean="0">
                            <a:latin typeface="Cambria Math" panose="02040503050406030204" pitchFamily="18" charset="0"/>
                            <a:ea typeface="Cambria Math" charset="0"/>
                            <a:cs typeface="Cambria Math" charset="0"/>
                          </a:rPr>
                        </m:ctrlPr>
                      </m:sSupPr>
                      <m:e>
                        <m:r>
                          <a:rPr lang="en-US" sz="2800" b="0" i="1" smtClean="0">
                            <a:latin typeface="Cambria Math" charset="0"/>
                            <a:ea typeface="Cambria Math" charset="0"/>
                            <a:cs typeface="Cambria Math" charset="0"/>
                          </a:rPr>
                          <m:t>𝜎</m:t>
                        </m:r>
                      </m:e>
                      <m:sup>
                        <m:r>
                          <a:rPr lang="en-US" sz="2800" b="0" i="1" smtClean="0">
                            <a:latin typeface="Cambria Math" charset="0"/>
                            <a:ea typeface="Cambria Math" charset="0"/>
                            <a:cs typeface="Cambria Math" charset="0"/>
                          </a:rPr>
                          <m:t>2</m:t>
                        </m:r>
                      </m:sup>
                    </m:sSup>
                    <m:r>
                      <a:rPr lang="en-US" sz="2800" b="0" i="1" smtClean="0">
                        <a:latin typeface="Cambria Math" charset="0"/>
                        <a:ea typeface="Cambria Math" charset="0"/>
                        <a:cs typeface="Cambria Math" charset="0"/>
                      </a:rPr>
                      <m:t>)=</m:t>
                    </m:r>
                    <m:f>
                      <m:fPr>
                        <m:ctrlPr>
                          <a:rPr lang="bg-BG" sz="2800" i="1">
                            <a:latin typeface="Cambria Math" panose="02040503050406030204" pitchFamily="18" charset="0"/>
                          </a:rPr>
                        </m:ctrlPr>
                      </m:fPr>
                      <m:num>
                        <m:r>
                          <a:rPr lang="en-US" sz="2800" i="1" smtClean="0">
                            <a:latin typeface="Cambria Math" charset="0"/>
                          </a:rPr>
                          <m:t>1</m:t>
                        </m:r>
                      </m:num>
                      <m:den>
                        <m:rad>
                          <m:radPr>
                            <m:degHide m:val="on"/>
                            <m:ctrlPr>
                              <a:rPr lang="en-US" sz="2800" i="1" smtClean="0">
                                <a:latin typeface="Cambria Math" panose="02040503050406030204" pitchFamily="18" charset="0"/>
                              </a:rPr>
                            </m:ctrlPr>
                          </m:radPr>
                          <m:deg/>
                          <m:e>
                            <m:r>
                              <a:rPr lang="en-US" sz="2800" b="0" i="1" smtClean="0">
                                <a:latin typeface="Cambria Math" charset="0"/>
                              </a:rPr>
                              <m:t>2</m:t>
                            </m:r>
                            <m:r>
                              <a:rPr lang="en-US" sz="2800" b="0" i="1" smtClean="0">
                                <a:latin typeface="Cambria Math" charset="0"/>
                                <a:ea typeface="Cambria Math" charset="0"/>
                                <a:cs typeface="Cambria Math" charset="0"/>
                              </a:rPr>
                              <m:t>𝜋</m:t>
                            </m:r>
                          </m:e>
                        </m:rad>
                        <m:r>
                          <a:rPr lang="en-US" sz="2800" i="1">
                            <a:latin typeface="Cambria Math" charset="0"/>
                            <a:ea typeface="Cambria Math" charset="0"/>
                            <a:cs typeface="Cambria Math" charset="0"/>
                          </a:rPr>
                          <m:t>𝜎</m:t>
                        </m:r>
                      </m:den>
                    </m:f>
                  </m:oMath>
                </a14:m>
                <a:r>
                  <a:rPr lang="en-US" sz="2800" dirty="0"/>
                  <a:t> exp(-</a:t>
                </a:r>
                <a14:m>
                  <m:oMath xmlns:m="http://schemas.openxmlformats.org/officeDocument/2006/math">
                    <m:f>
                      <m:fPr>
                        <m:ctrlPr>
                          <a:rPr lang="bg-BG" sz="2800" i="1">
                            <a:latin typeface="Cambria Math" panose="02040503050406030204" pitchFamily="18" charset="0"/>
                          </a:rPr>
                        </m:ctrlPr>
                      </m:fPr>
                      <m:num>
                        <m:r>
                          <a:rPr lang="en-US" sz="2800" i="1">
                            <a:latin typeface="Cambria Math" charset="0"/>
                          </a:rPr>
                          <m:t>1</m:t>
                        </m:r>
                      </m:num>
                      <m:den>
                        <m:r>
                          <a:rPr lang="en-US" sz="2800" b="0" i="1" smtClean="0">
                            <a:latin typeface="Cambria Math" charset="0"/>
                          </a:rPr>
                          <m:t>2</m:t>
                        </m:r>
                        <m:sSup>
                          <m:sSupPr>
                            <m:ctrlPr>
                              <a:rPr lang="en-US" sz="2800" i="1">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𝜎</m:t>
                            </m:r>
                          </m:e>
                          <m:sup>
                            <m:r>
                              <a:rPr lang="en-US" sz="2800" i="1">
                                <a:latin typeface="Cambria Math" charset="0"/>
                                <a:ea typeface="Cambria Math" charset="0"/>
                                <a:cs typeface="Cambria Math" charset="0"/>
                              </a:rPr>
                              <m:t>2</m:t>
                            </m:r>
                          </m:sup>
                        </m:sSup>
                      </m:den>
                    </m:f>
                    <m:sSup>
                      <m:sSupPr>
                        <m:ctrlPr>
                          <a:rPr lang="en-US" sz="2800" i="1" smtClean="0">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𝑥</m:t>
                        </m:r>
                        <m:r>
                          <a:rPr lang="en-US" sz="2800" i="1">
                            <a:latin typeface="Cambria Math" charset="0"/>
                            <a:ea typeface="Cambria Math" charset="0"/>
                            <a:cs typeface="Cambria Math" charset="0"/>
                          </a:rPr>
                          <m:t>−</m:t>
                        </m:r>
                        <m:r>
                          <a:rPr lang="bg-BG" sz="2800" i="1">
                            <a:latin typeface="Cambria Math" charset="0"/>
                            <a:ea typeface="Cambria Math" charset="0"/>
                            <a:cs typeface="Cambria Math" charset="0"/>
                          </a:rPr>
                          <m:t>𝜇</m:t>
                        </m:r>
                        <m:r>
                          <m:rPr>
                            <m:nor/>
                          </m:rPr>
                          <a:rPr lang="en-US" sz="2800" dirty="0"/>
                          <m:t>) </m:t>
                        </m:r>
                      </m:e>
                      <m:sup>
                        <m:r>
                          <a:rPr lang="en-US" sz="2800" b="0" i="1" smtClean="0">
                            <a:latin typeface="Cambria Math" charset="0"/>
                            <a:ea typeface="Cambria Math" charset="0"/>
                            <a:cs typeface="Cambria Math" charset="0"/>
                          </a:rPr>
                          <m:t>2</m:t>
                        </m:r>
                      </m:sup>
                    </m:sSup>
                    <m:r>
                      <a:rPr lang="en-US" sz="2800" b="0" i="1" smtClean="0">
                        <a:latin typeface="Cambria Math" charset="0"/>
                        <a:ea typeface="Cambria Math" charset="0"/>
                        <a:cs typeface="Cambria Math" charset="0"/>
                      </a:rPr>
                      <m:t>)</m:t>
                    </m:r>
                  </m:oMath>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187450" y="4392450"/>
                <a:ext cx="6680200" cy="635815"/>
              </a:xfrm>
              <a:prstGeom prst="rect">
                <a:avLst/>
              </a:prstGeom>
              <a:blipFill rotWithShape="0">
                <a:blip r:embed="rId3"/>
                <a:stretch>
                  <a:fillRect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06500" y="5422270"/>
                <a:ext cx="6680200" cy="92961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bg-BG" sz="2800" i="1" smtClean="0">
                              <a:latin typeface="Cambria Math" panose="02040503050406030204" pitchFamily="18" charset="0"/>
                            </a:rPr>
                          </m:ctrlPr>
                        </m:fPr>
                        <m:num>
                          <m:r>
                            <a:rPr lang="en-US" sz="2800" i="1" smtClean="0">
                              <a:latin typeface="Cambria Math" charset="0"/>
                            </a:rPr>
                            <m:t>1</m:t>
                          </m:r>
                        </m:num>
                        <m:den>
                          <m:rad>
                            <m:radPr>
                              <m:degHide m:val="on"/>
                              <m:ctrlPr>
                                <a:rPr lang="en-US" sz="2800" i="1" smtClean="0">
                                  <a:latin typeface="Cambria Math" panose="02040503050406030204" pitchFamily="18" charset="0"/>
                                </a:rPr>
                              </m:ctrlPr>
                            </m:radPr>
                            <m:deg/>
                            <m:e>
                              <m:r>
                                <a:rPr lang="en-US" sz="2800" b="0" i="1" smtClean="0">
                                  <a:latin typeface="Cambria Math" charset="0"/>
                                </a:rPr>
                                <m:t>2</m:t>
                              </m:r>
                              <m:r>
                                <a:rPr lang="en-US" sz="2800" b="0" i="1" smtClean="0">
                                  <a:latin typeface="Cambria Math" charset="0"/>
                                  <a:ea typeface="Cambria Math" charset="0"/>
                                  <a:cs typeface="Cambria Math" charset="0"/>
                                </a:rPr>
                                <m:t>𝜋</m:t>
                              </m:r>
                            </m:e>
                          </m:rad>
                          <m:r>
                            <a:rPr lang="en-US" sz="2800" i="1">
                              <a:latin typeface="Cambria Math" charset="0"/>
                              <a:ea typeface="Cambria Math" charset="0"/>
                              <a:cs typeface="Cambria Math" charset="0"/>
                            </a:rPr>
                            <m:t>𝜎</m:t>
                          </m:r>
                        </m:den>
                      </m:f>
                      <m:nary>
                        <m:naryPr>
                          <m:ctrlPr>
                            <a:rPr lang="is-IS" sz="2800" i="1" smtClean="0">
                              <a:latin typeface="Cambria Math" panose="02040503050406030204" pitchFamily="18" charset="0"/>
                              <a:ea typeface="Cambria Math" charset="0"/>
                              <a:cs typeface="Cambria Math" charset="0"/>
                            </a:rPr>
                          </m:ctrlPr>
                        </m:naryPr>
                        <m:sub>
                          <m:r>
                            <m:rPr>
                              <m:brk m:alnAt="23"/>
                            </m:rPr>
                            <a:rPr lang="en-US" sz="2800" b="0" i="1" smtClean="0">
                              <a:latin typeface="Cambria Math" charset="0"/>
                              <a:ea typeface="Cambria Math" charset="0"/>
                              <a:cs typeface="Cambria Math" charset="0"/>
                            </a:rPr>
                            <m:t>−</m:t>
                          </m:r>
                          <m:r>
                            <a:rPr lang="is-IS" sz="2800" i="1">
                              <a:latin typeface="Cambria Math" charset="0"/>
                              <a:ea typeface="Cambria Math" charset="0"/>
                              <a:cs typeface="Cambria Math" charset="0"/>
                            </a:rPr>
                            <m:t>∞</m:t>
                          </m:r>
                        </m:sub>
                        <m:sup>
                          <m:r>
                            <a:rPr lang="is-IS" sz="2800" i="1" smtClean="0">
                              <a:latin typeface="Cambria Math" charset="0"/>
                              <a:ea typeface="Cambria Math" charset="0"/>
                              <a:cs typeface="Cambria Math" charset="0"/>
                            </a:rPr>
                            <m:t>∞</m:t>
                          </m:r>
                        </m:sup>
                        <m:e>
                          <m:r>
                            <a:rPr lang="en-US" sz="2800" b="0" i="1" smtClean="0">
                              <a:latin typeface="Cambria Math" charset="0"/>
                              <a:ea typeface="Cambria Math" charset="0"/>
                              <a:cs typeface="Cambria Math" charset="0"/>
                            </a:rPr>
                            <m:t>𝑒𝑥𝑝</m:t>
                          </m:r>
                          <m:r>
                            <m:rPr>
                              <m:nor/>
                            </m:rPr>
                            <a:rPr lang="en-US" sz="2800" dirty="0"/>
                            <m:t>(−</m:t>
                          </m:r>
                          <m:f>
                            <m:fPr>
                              <m:ctrlPr>
                                <a:rPr lang="bg-BG" sz="2800" i="1">
                                  <a:latin typeface="Cambria Math" panose="02040503050406030204" pitchFamily="18" charset="0"/>
                                </a:rPr>
                              </m:ctrlPr>
                            </m:fPr>
                            <m:num>
                              <m:r>
                                <a:rPr lang="en-US" sz="2800" i="1">
                                  <a:latin typeface="Cambria Math" charset="0"/>
                                </a:rPr>
                                <m:t>1</m:t>
                              </m:r>
                            </m:num>
                            <m:den>
                              <m:r>
                                <a:rPr lang="en-US" sz="2800" i="1">
                                  <a:latin typeface="Cambria Math" charset="0"/>
                                </a:rPr>
                                <m:t>2</m:t>
                              </m:r>
                              <m:sSup>
                                <m:sSupPr>
                                  <m:ctrlPr>
                                    <a:rPr lang="en-US" sz="2800" i="1">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𝜎</m:t>
                                  </m:r>
                                </m:e>
                                <m:sup>
                                  <m:r>
                                    <a:rPr lang="en-US" sz="2800" i="1">
                                      <a:latin typeface="Cambria Math" charset="0"/>
                                      <a:ea typeface="Cambria Math" charset="0"/>
                                      <a:cs typeface="Cambria Math" charset="0"/>
                                    </a:rPr>
                                    <m:t>2</m:t>
                                  </m:r>
                                </m:sup>
                              </m:sSup>
                            </m:den>
                          </m:f>
                          <m:sSup>
                            <m:sSupPr>
                              <m:ctrlPr>
                                <a:rPr lang="en-US" sz="2800" i="1">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𝑥</m:t>
                              </m:r>
                              <m:r>
                                <a:rPr lang="en-US" sz="2800" i="1">
                                  <a:latin typeface="Cambria Math" charset="0"/>
                                  <a:ea typeface="Cambria Math" charset="0"/>
                                  <a:cs typeface="Cambria Math" charset="0"/>
                                </a:rPr>
                                <m:t>−</m:t>
                              </m:r>
                              <m:r>
                                <a:rPr lang="bg-BG" sz="2800" i="1">
                                  <a:latin typeface="Cambria Math" charset="0"/>
                                  <a:ea typeface="Cambria Math" charset="0"/>
                                  <a:cs typeface="Cambria Math" charset="0"/>
                                </a:rPr>
                                <m:t>𝜇</m:t>
                              </m:r>
                              <m:r>
                                <m:rPr>
                                  <m:nor/>
                                </m:rPr>
                                <a:rPr lang="en-US" sz="2800" dirty="0"/>
                                <m:t>) </m:t>
                              </m:r>
                            </m:e>
                            <m:sup>
                              <m:r>
                                <a:rPr lang="en-US" sz="2800" i="1">
                                  <a:latin typeface="Cambria Math" charset="0"/>
                                  <a:ea typeface="Cambria Math" charset="0"/>
                                  <a:cs typeface="Cambria Math" charset="0"/>
                                </a:rPr>
                                <m:t>2</m:t>
                              </m:r>
                            </m:sup>
                          </m:sSup>
                          <m:r>
                            <a:rPr lang="en-US" sz="2800" i="1">
                              <a:latin typeface="Cambria Math" charset="0"/>
                              <a:ea typeface="Cambria Math" charset="0"/>
                              <a:cs typeface="Cambria Math" charset="0"/>
                            </a:rPr>
                            <m:t>)</m:t>
                          </m:r>
                          <m:r>
                            <m:rPr>
                              <m:nor/>
                            </m:rPr>
                            <a:rPr lang="en-US" sz="2800" dirty="0"/>
                            <m:t> </m:t>
                          </m:r>
                        </m:e>
                      </m:nary>
                      <m:r>
                        <a:rPr lang="en-US" sz="2800" b="0" i="0" smtClean="0">
                          <a:latin typeface="Cambria Math" charset="0"/>
                          <a:ea typeface="Cambria Math" charset="0"/>
                          <a:cs typeface="Cambria Math" charset="0"/>
                        </a:rPr>
                        <m:t>=1</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206500" y="5422270"/>
                <a:ext cx="6680200" cy="929613"/>
              </a:xfrm>
              <a:prstGeom prst="rect">
                <a:avLst/>
              </a:prstGeom>
              <a:blipFill rotWithShape="0">
                <a:blip r:embed="rId4"/>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5"/>
          <a:stretch>
            <a:fillRect/>
          </a:stretch>
        </p:blipFill>
        <p:spPr>
          <a:xfrm>
            <a:off x="1600199" y="967571"/>
            <a:ext cx="5486400" cy="2709541"/>
          </a:xfrm>
          <a:prstGeom prst="rect">
            <a:avLst/>
          </a:prstGeom>
        </p:spPr>
      </p:pic>
      <p:cxnSp>
        <p:nvCxnSpPr>
          <p:cNvPr id="9" name="Straight Connector 8"/>
          <p:cNvCxnSpPr/>
          <p:nvPr/>
        </p:nvCxnSpPr>
        <p:spPr>
          <a:xfrm>
            <a:off x="4343399" y="1042181"/>
            <a:ext cx="0" cy="2560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08294" y="1726140"/>
            <a:ext cx="0" cy="1876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2142566" y="3234176"/>
            <a:ext cx="4401666" cy="715"/>
          </a:xfrm>
          <a:prstGeom prst="line">
            <a:avLst/>
          </a:prstGeom>
          <a:ln w="381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877671" y="2649353"/>
            <a:ext cx="2935938" cy="1742"/>
          </a:xfrm>
          <a:prstGeom prst="line">
            <a:avLst/>
          </a:prstGeom>
          <a:ln w="381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608294" y="2062788"/>
            <a:ext cx="1470210" cy="1742"/>
          </a:xfrm>
          <a:prstGeom prst="line">
            <a:avLst/>
          </a:prstGeom>
          <a:ln w="381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8504" y="1711172"/>
            <a:ext cx="0" cy="1876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77671" y="1726139"/>
            <a:ext cx="0" cy="1876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13609" y="1711172"/>
            <a:ext cx="0" cy="1876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44232" y="1711171"/>
            <a:ext cx="0" cy="1876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42566" y="1711170"/>
            <a:ext cx="0" cy="1876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52479" y="3629113"/>
            <a:ext cx="381839" cy="369332"/>
          </a:xfrm>
          <a:prstGeom prst="rect">
            <a:avLst/>
          </a:prstGeom>
          <a:noFill/>
        </p:spPr>
        <p:txBody>
          <a:bodyPr wrap="square" rtlCol="0">
            <a:spAutoFit/>
          </a:bodyPr>
          <a:lstStyle/>
          <a:p>
            <a:pPr algn="ctr"/>
            <a:r>
              <a:rPr lang="en-US"/>
              <a:t>0</a:t>
            </a:r>
          </a:p>
        </p:txBody>
      </p:sp>
      <p:sp>
        <p:nvSpPr>
          <p:cNvPr id="21" name="TextBox 20"/>
          <p:cNvSpPr txBox="1"/>
          <p:nvPr/>
        </p:nvSpPr>
        <p:spPr>
          <a:xfrm>
            <a:off x="1950314" y="3625552"/>
            <a:ext cx="381839" cy="369332"/>
          </a:xfrm>
          <a:prstGeom prst="rect">
            <a:avLst/>
          </a:prstGeom>
          <a:noFill/>
        </p:spPr>
        <p:txBody>
          <a:bodyPr wrap="square" rtlCol="0">
            <a:spAutoFit/>
          </a:bodyPr>
          <a:lstStyle/>
          <a:p>
            <a:pPr algn="ctr"/>
            <a:r>
              <a:rPr lang="en-US" dirty="0"/>
              <a:t>-3</a:t>
            </a:r>
          </a:p>
        </p:txBody>
      </p:sp>
      <p:sp>
        <p:nvSpPr>
          <p:cNvPr id="22" name="TextBox 21"/>
          <p:cNvSpPr txBox="1"/>
          <p:nvPr/>
        </p:nvSpPr>
        <p:spPr>
          <a:xfrm>
            <a:off x="2685419" y="3625552"/>
            <a:ext cx="381839" cy="369332"/>
          </a:xfrm>
          <a:prstGeom prst="rect">
            <a:avLst/>
          </a:prstGeom>
          <a:noFill/>
        </p:spPr>
        <p:txBody>
          <a:bodyPr wrap="square" rtlCol="0">
            <a:spAutoFit/>
          </a:bodyPr>
          <a:lstStyle/>
          <a:p>
            <a:pPr algn="ctr"/>
            <a:r>
              <a:rPr lang="en-US" dirty="0"/>
              <a:t>-2</a:t>
            </a:r>
          </a:p>
        </p:txBody>
      </p:sp>
      <p:sp>
        <p:nvSpPr>
          <p:cNvPr id="23" name="TextBox 22"/>
          <p:cNvSpPr txBox="1"/>
          <p:nvPr/>
        </p:nvSpPr>
        <p:spPr>
          <a:xfrm>
            <a:off x="3417374" y="3625552"/>
            <a:ext cx="381839" cy="369332"/>
          </a:xfrm>
          <a:prstGeom prst="rect">
            <a:avLst/>
          </a:prstGeom>
          <a:noFill/>
        </p:spPr>
        <p:txBody>
          <a:bodyPr wrap="square" rtlCol="0">
            <a:spAutoFit/>
          </a:bodyPr>
          <a:lstStyle/>
          <a:p>
            <a:pPr algn="ctr"/>
            <a:r>
              <a:rPr lang="en-US" dirty="0"/>
              <a:t>-1</a:t>
            </a:r>
          </a:p>
        </p:txBody>
      </p:sp>
      <p:sp>
        <p:nvSpPr>
          <p:cNvPr id="24" name="TextBox 23"/>
          <p:cNvSpPr txBox="1"/>
          <p:nvPr/>
        </p:nvSpPr>
        <p:spPr>
          <a:xfrm>
            <a:off x="4887584" y="3629113"/>
            <a:ext cx="381839" cy="369332"/>
          </a:xfrm>
          <a:prstGeom prst="rect">
            <a:avLst/>
          </a:prstGeom>
          <a:noFill/>
        </p:spPr>
        <p:txBody>
          <a:bodyPr wrap="square" rtlCol="0">
            <a:spAutoFit/>
          </a:bodyPr>
          <a:lstStyle/>
          <a:p>
            <a:pPr algn="ctr"/>
            <a:r>
              <a:rPr lang="en-US" dirty="0"/>
              <a:t>1</a:t>
            </a:r>
          </a:p>
        </p:txBody>
      </p:sp>
      <p:sp>
        <p:nvSpPr>
          <p:cNvPr id="25" name="TextBox 24"/>
          <p:cNvSpPr txBox="1"/>
          <p:nvPr/>
        </p:nvSpPr>
        <p:spPr>
          <a:xfrm>
            <a:off x="5622689" y="3629113"/>
            <a:ext cx="381839" cy="369332"/>
          </a:xfrm>
          <a:prstGeom prst="rect">
            <a:avLst/>
          </a:prstGeom>
          <a:noFill/>
        </p:spPr>
        <p:txBody>
          <a:bodyPr wrap="square" rtlCol="0">
            <a:spAutoFit/>
          </a:bodyPr>
          <a:lstStyle/>
          <a:p>
            <a:pPr algn="ctr"/>
            <a:r>
              <a:rPr lang="en-US" dirty="0"/>
              <a:t>2</a:t>
            </a:r>
          </a:p>
        </p:txBody>
      </p:sp>
      <p:sp>
        <p:nvSpPr>
          <p:cNvPr id="26" name="TextBox 25"/>
          <p:cNvSpPr txBox="1"/>
          <p:nvPr/>
        </p:nvSpPr>
        <p:spPr>
          <a:xfrm>
            <a:off x="6354644" y="3629113"/>
            <a:ext cx="381839" cy="369332"/>
          </a:xfrm>
          <a:prstGeom prst="rect">
            <a:avLst/>
          </a:prstGeom>
          <a:noFill/>
        </p:spPr>
        <p:txBody>
          <a:bodyPr wrap="square" rtlCol="0">
            <a:spAutoFit/>
          </a:bodyPr>
          <a:lstStyle/>
          <a:p>
            <a:pPr algn="ctr"/>
            <a:r>
              <a:rPr lang="en-US" dirty="0"/>
              <a:t>3</a:t>
            </a:r>
          </a:p>
        </p:txBody>
      </p:sp>
      <p:sp>
        <p:nvSpPr>
          <p:cNvPr id="27" name="TextBox 26"/>
          <p:cNvSpPr txBox="1"/>
          <p:nvPr/>
        </p:nvSpPr>
        <p:spPr>
          <a:xfrm>
            <a:off x="3730452" y="1640230"/>
            <a:ext cx="1200778" cy="338554"/>
          </a:xfrm>
          <a:prstGeom prst="rect">
            <a:avLst/>
          </a:prstGeom>
          <a:solidFill>
            <a:schemeClr val="bg1"/>
          </a:solidFill>
        </p:spPr>
        <p:txBody>
          <a:bodyPr wrap="square" rtlCol="0">
            <a:spAutoFit/>
          </a:bodyPr>
          <a:lstStyle/>
          <a:p>
            <a:pPr algn="ctr"/>
            <a:r>
              <a:rPr lang="en-US" sz="1600"/>
              <a:t>68% of data</a:t>
            </a:r>
            <a:endParaRPr lang="en-US" sz="1600" dirty="0"/>
          </a:p>
        </p:txBody>
      </p:sp>
      <p:sp>
        <p:nvSpPr>
          <p:cNvPr id="28" name="TextBox 27"/>
          <p:cNvSpPr txBox="1"/>
          <p:nvPr/>
        </p:nvSpPr>
        <p:spPr>
          <a:xfrm>
            <a:off x="3718794" y="2225053"/>
            <a:ext cx="1200778" cy="338554"/>
          </a:xfrm>
          <a:prstGeom prst="rect">
            <a:avLst/>
          </a:prstGeom>
          <a:solidFill>
            <a:schemeClr val="bg1"/>
          </a:solidFill>
        </p:spPr>
        <p:txBody>
          <a:bodyPr wrap="square" rtlCol="0">
            <a:spAutoFit/>
          </a:bodyPr>
          <a:lstStyle/>
          <a:p>
            <a:pPr algn="ctr"/>
            <a:r>
              <a:rPr lang="en-US" sz="1600" dirty="0"/>
              <a:t>95% of data</a:t>
            </a:r>
          </a:p>
        </p:txBody>
      </p:sp>
      <p:sp>
        <p:nvSpPr>
          <p:cNvPr id="29" name="TextBox 28"/>
          <p:cNvSpPr txBox="1"/>
          <p:nvPr/>
        </p:nvSpPr>
        <p:spPr>
          <a:xfrm>
            <a:off x="3725868" y="2858316"/>
            <a:ext cx="1321602" cy="338554"/>
          </a:xfrm>
          <a:prstGeom prst="rect">
            <a:avLst/>
          </a:prstGeom>
          <a:solidFill>
            <a:schemeClr val="bg1"/>
          </a:solidFill>
        </p:spPr>
        <p:txBody>
          <a:bodyPr wrap="square" rtlCol="0">
            <a:spAutoFit/>
          </a:bodyPr>
          <a:lstStyle/>
          <a:p>
            <a:pPr algn="ctr"/>
            <a:r>
              <a:rPr lang="en-US" sz="1600"/>
              <a:t>99.7% </a:t>
            </a:r>
            <a:r>
              <a:rPr lang="en-US" sz="1600" dirty="0"/>
              <a:t>of data</a:t>
            </a:r>
          </a:p>
        </p:txBody>
      </p:sp>
    </p:spTree>
    <p:extLst>
      <p:ext uri="{BB962C8B-B14F-4D97-AF65-F5344CB8AC3E}">
        <p14:creationId xmlns:p14="http://schemas.microsoft.com/office/powerpoint/2010/main" val="20293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50300" cy="1003300"/>
          </a:xfrm>
        </p:spPr>
        <p:txBody>
          <a:bodyPr>
            <a:normAutofit/>
          </a:bodyPr>
          <a:lstStyle/>
          <a:p>
            <a:r>
              <a:rPr lang="en-US" sz="3200" dirty="0">
                <a:solidFill>
                  <a:schemeClr val="accent2"/>
                </a:solidFill>
              </a:rPr>
              <a:t>Density function of </a:t>
            </a:r>
            <a:r>
              <a:rPr lang="en-US" sz="3200" dirty="0" err="1">
                <a:solidFill>
                  <a:schemeClr val="accent2"/>
                </a:solidFill>
              </a:rPr>
              <a:t>uni-variate</a:t>
            </a:r>
            <a:r>
              <a:rPr lang="en-US" sz="3200" dirty="0">
                <a:solidFill>
                  <a:schemeClr val="accent2"/>
                </a:solidFill>
              </a:rPr>
              <a:t> normal distribution</a:t>
            </a:r>
          </a:p>
        </p:txBody>
      </p:sp>
      <p:sp>
        <p:nvSpPr>
          <p:cNvPr id="2" name="Rectangle 1"/>
          <p:cNvSpPr/>
          <p:nvPr/>
        </p:nvSpPr>
        <p:spPr>
          <a:xfrm>
            <a:off x="267277" y="3893921"/>
            <a:ext cx="8520546" cy="2062103"/>
          </a:xfrm>
          <a:prstGeom prst="rect">
            <a:avLst/>
          </a:prstGeom>
        </p:spPr>
        <p:txBody>
          <a:bodyPr wrap="square">
            <a:spAutoFit/>
          </a:bodyPr>
          <a:lstStyle/>
          <a:p>
            <a:r>
              <a:rPr lang="en-US" sz="3200" dirty="0" err="1">
                <a:solidFill>
                  <a:srgbClr val="000000"/>
                </a:solidFill>
                <a:latin typeface="Candara" charset="0"/>
              </a:rPr>
              <a:t>dnorm</a:t>
            </a:r>
            <a:r>
              <a:rPr lang="en-US" sz="3200" dirty="0" err="1">
                <a:solidFill>
                  <a:srgbClr val="FF0000"/>
                </a:solidFill>
                <a:latin typeface="Candara" charset="0"/>
              </a:rPr>
              <a:t>al</a:t>
            </a:r>
            <a:r>
              <a:rPr lang="en-US" sz="3200" dirty="0">
                <a:solidFill>
                  <a:srgbClr val="060087"/>
                </a:solidFill>
                <a:latin typeface="Candara" charset="0"/>
              </a:rPr>
              <a:t>=</a:t>
            </a:r>
            <a:r>
              <a:rPr lang="en-US" sz="3200" dirty="0">
                <a:solidFill>
                  <a:srgbClr val="B5760C"/>
                </a:solidFill>
                <a:latin typeface="Candara" charset="0"/>
              </a:rPr>
              <a:t>function</a:t>
            </a:r>
            <a:r>
              <a:rPr lang="en-US" sz="3200" dirty="0">
                <a:solidFill>
                  <a:srgbClr val="060087"/>
                </a:solidFill>
                <a:latin typeface="Candara" charset="0"/>
              </a:rPr>
              <a:t>(</a:t>
            </a:r>
            <a:r>
              <a:rPr lang="en-US" sz="3200" dirty="0">
                <a:solidFill>
                  <a:srgbClr val="000000"/>
                </a:solidFill>
                <a:latin typeface="Candara" charset="0"/>
              </a:rPr>
              <a:t>x</a:t>
            </a:r>
            <a:r>
              <a:rPr lang="en-US" sz="3200" dirty="0">
                <a:solidFill>
                  <a:srgbClr val="060087"/>
                </a:solidFill>
                <a:latin typeface="Candara" charset="0"/>
              </a:rPr>
              <a:t>=</a:t>
            </a:r>
            <a:r>
              <a:rPr lang="en-US" sz="3200" dirty="0">
                <a:solidFill>
                  <a:srgbClr val="0B4213"/>
                </a:solidFill>
                <a:latin typeface="Candara" charset="0"/>
              </a:rPr>
              <a:t>0</a:t>
            </a:r>
            <a:r>
              <a:rPr lang="en-US" sz="3200" dirty="0">
                <a:solidFill>
                  <a:srgbClr val="060087"/>
                </a:solidFill>
                <a:latin typeface="Candara" charset="0"/>
              </a:rPr>
              <a:t>,</a:t>
            </a:r>
            <a:r>
              <a:rPr lang="en-US" sz="3200" dirty="0">
                <a:solidFill>
                  <a:srgbClr val="000000"/>
                </a:solidFill>
                <a:latin typeface="Candara" charset="0"/>
              </a:rPr>
              <a:t>mean</a:t>
            </a:r>
            <a:r>
              <a:rPr lang="en-US" sz="3200" dirty="0">
                <a:solidFill>
                  <a:srgbClr val="060087"/>
                </a:solidFill>
                <a:latin typeface="Candara" charset="0"/>
              </a:rPr>
              <a:t>=</a:t>
            </a:r>
            <a:r>
              <a:rPr lang="en-US" sz="3200" dirty="0">
                <a:solidFill>
                  <a:srgbClr val="0B4213"/>
                </a:solidFill>
                <a:latin typeface="Candara" charset="0"/>
              </a:rPr>
              <a:t>0</a:t>
            </a:r>
            <a:r>
              <a:rPr lang="en-US" sz="3200" dirty="0">
                <a:solidFill>
                  <a:srgbClr val="060087"/>
                </a:solidFill>
                <a:latin typeface="Candara" charset="0"/>
              </a:rPr>
              <a:t>,</a:t>
            </a:r>
            <a:r>
              <a:rPr lang="en-US" sz="3200" dirty="0">
                <a:solidFill>
                  <a:srgbClr val="000000"/>
                </a:solidFill>
                <a:latin typeface="Candara" charset="0"/>
              </a:rPr>
              <a:t>sd</a:t>
            </a:r>
            <a:r>
              <a:rPr lang="en-US" sz="3200" dirty="0">
                <a:solidFill>
                  <a:srgbClr val="060087"/>
                </a:solidFill>
                <a:latin typeface="Candara" charset="0"/>
              </a:rPr>
              <a:t>=</a:t>
            </a:r>
            <a:r>
              <a:rPr lang="en-US" sz="3200" dirty="0">
                <a:solidFill>
                  <a:srgbClr val="0B4213"/>
                </a:solidFill>
                <a:latin typeface="Candara" charset="0"/>
              </a:rPr>
              <a:t>1</a:t>
            </a:r>
            <a:r>
              <a:rPr lang="en-US" sz="3200" dirty="0">
                <a:solidFill>
                  <a:srgbClr val="060087"/>
                </a:solidFill>
                <a:latin typeface="Candara" charset="0"/>
              </a:rPr>
              <a:t>){</a:t>
            </a:r>
          </a:p>
          <a:p>
            <a:r>
              <a:rPr lang="en-US" sz="3200" dirty="0">
                <a:solidFill>
                  <a:srgbClr val="060087"/>
                </a:solidFill>
                <a:latin typeface="Candara" charset="0"/>
              </a:rPr>
              <a:t>  </a:t>
            </a:r>
            <a:r>
              <a:rPr lang="en-US" sz="3200" dirty="0">
                <a:solidFill>
                  <a:srgbClr val="000000"/>
                </a:solidFill>
                <a:latin typeface="Candara" charset="0"/>
              </a:rPr>
              <a:t>p</a:t>
            </a:r>
            <a:r>
              <a:rPr lang="en-US" sz="3200" dirty="0">
                <a:solidFill>
                  <a:srgbClr val="060087"/>
                </a:solidFill>
                <a:latin typeface="Candara" charset="0"/>
              </a:rPr>
              <a:t>=</a:t>
            </a:r>
            <a:r>
              <a:rPr lang="en-US" sz="3200" dirty="0">
                <a:solidFill>
                  <a:srgbClr val="0B4213"/>
                </a:solidFill>
                <a:latin typeface="Candara" charset="0"/>
              </a:rPr>
              <a:t>1</a:t>
            </a:r>
            <a:r>
              <a:rPr lang="en-US" sz="3200" dirty="0">
                <a:solidFill>
                  <a:srgbClr val="060087"/>
                </a:solidFill>
                <a:latin typeface="Candara" charset="0"/>
              </a:rPr>
              <a:t>/(</a:t>
            </a:r>
            <a:r>
              <a:rPr lang="en-US" sz="3200" dirty="0" err="1">
                <a:solidFill>
                  <a:srgbClr val="060087"/>
                </a:solidFill>
                <a:latin typeface="Candara" charset="0"/>
              </a:rPr>
              <a:t>sqrt</a:t>
            </a:r>
            <a:r>
              <a:rPr lang="en-US" sz="3200" dirty="0">
                <a:solidFill>
                  <a:srgbClr val="060087"/>
                </a:solidFill>
                <a:latin typeface="Candara" charset="0"/>
              </a:rPr>
              <a:t>(</a:t>
            </a:r>
            <a:r>
              <a:rPr lang="en-US" sz="3200" dirty="0">
                <a:solidFill>
                  <a:srgbClr val="0B4213"/>
                </a:solidFill>
                <a:latin typeface="Candara" charset="0"/>
              </a:rPr>
              <a:t>2</a:t>
            </a:r>
            <a:r>
              <a:rPr lang="en-US" sz="3200" dirty="0">
                <a:solidFill>
                  <a:srgbClr val="060087"/>
                </a:solidFill>
                <a:latin typeface="Candara" charset="0"/>
              </a:rPr>
              <a:t>*</a:t>
            </a:r>
            <a:r>
              <a:rPr lang="en-US" sz="3200" dirty="0">
                <a:solidFill>
                  <a:srgbClr val="000000"/>
                </a:solidFill>
                <a:latin typeface="Candara" charset="0"/>
              </a:rPr>
              <a:t>pi</a:t>
            </a:r>
            <a:r>
              <a:rPr lang="en-US" sz="3200" dirty="0">
                <a:solidFill>
                  <a:srgbClr val="060087"/>
                </a:solidFill>
                <a:latin typeface="Candara" charset="0"/>
              </a:rPr>
              <a:t>)*</a:t>
            </a:r>
            <a:r>
              <a:rPr lang="en-US" sz="3200" dirty="0" err="1">
                <a:solidFill>
                  <a:srgbClr val="000000"/>
                </a:solidFill>
                <a:latin typeface="Candara" charset="0"/>
              </a:rPr>
              <a:t>sd</a:t>
            </a:r>
            <a:r>
              <a:rPr lang="en-US" sz="3200" dirty="0">
                <a:solidFill>
                  <a:srgbClr val="060087"/>
                </a:solidFill>
                <a:latin typeface="Candara" charset="0"/>
              </a:rPr>
              <a:t>)*</a:t>
            </a:r>
            <a:r>
              <a:rPr lang="en-US" sz="3200" dirty="0" err="1">
                <a:solidFill>
                  <a:srgbClr val="060087"/>
                </a:solidFill>
                <a:latin typeface="Candara" charset="0"/>
              </a:rPr>
              <a:t>exp</a:t>
            </a:r>
            <a:r>
              <a:rPr lang="en-US" sz="3200" dirty="0">
                <a:solidFill>
                  <a:srgbClr val="060087"/>
                </a:solidFill>
                <a:latin typeface="Candara" charset="0"/>
              </a:rPr>
              <a:t>(-(</a:t>
            </a:r>
            <a:r>
              <a:rPr lang="en-US" sz="3200" dirty="0">
                <a:solidFill>
                  <a:srgbClr val="000000"/>
                </a:solidFill>
                <a:latin typeface="Candara" charset="0"/>
              </a:rPr>
              <a:t>x</a:t>
            </a:r>
            <a:r>
              <a:rPr lang="en-US" sz="3200" dirty="0">
                <a:solidFill>
                  <a:srgbClr val="060087"/>
                </a:solidFill>
                <a:latin typeface="Candara" charset="0"/>
              </a:rPr>
              <a:t>-</a:t>
            </a:r>
            <a:r>
              <a:rPr lang="en-US" sz="3200" dirty="0">
                <a:solidFill>
                  <a:srgbClr val="000000"/>
                </a:solidFill>
                <a:latin typeface="Candara" charset="0"/>
              </a:rPr>
              <a:t>mean</a:t>
            </a:r>
            <a:r>
              <a:rPr lang="en-US" sz="3200" dirty="0">
                <a:solidFill>
                  <a:srgbClr val="060087"/>
                </a:solidFill>
                <a:latin typeface="Candara" charset="0"/>
              </a:rPr>
              <a:t>)^</a:t>
            </a:r>
            <a:r>
              <a:rPr lang="en-US" sz="3200" dirty="0">
                <a:solidFill>
                  <a:srgbClr val="0B4213"/>
                </a:solidFill>
                <a:latin typeface="Candara" charset="0"/>
              </a:rPr>
              <a:t>2</a:t>
            </a:r>
            <a:r>
              <a:rPr lang="en-US" sz="3200" dirty="0">
                <a:solidFill>
                  <a:srgbClr val="060087"/>
                </a:solidFill>
                <a:latin typeface="Candara" charset="0"/>
              </a:rPr>
              <a:t>/(</a:t>
            </a:r>
            <a:r>
              <a:rPr lang="en-US" sz="3200" dirty="0">
                <a:solidFill>
                  <a:srgbClr val="0B4213"/>
                </a:solidFill>
                <a:latin typeface="Candara" charset="0"/>
              </a:rPr>
              <a:t>2</a:t>
            </a:r>
            <a:r>
              <a:rPr lang="en-US" sz="3200" dirty="0">
                <a:solidFill>
                  <a:srgbClr val="060087"/>
                </a:solidFill>
                <a:latin typeface="Candara" charset="0"/>
              </a:rPr>
              <a:t>*</a:t>
            </a:r>
            <a:r>
              <a:rPr lang="en-US" sz="3200" dirty="0">
                <a:solidFill>
                  <a:srgbClr val="000000"/>
                </a:solidFill>
                <a:latin typeface="Candara" charset="0"/>
              </a:rPr>
              <a:t>sd</a:t>
            </a:r>
            <a:r>
              <a:rPr lang="en-US" sz="3200" dirty="0">
                <a:solidFill>
                  <a:srgbClr val="060087"/>
                </a:solidFill>
                <a:latin typeface="Candara" charset="0"/>
              </a:rPr>
              <a:t>^</a:t>
            </a:r>
            <a:r>
              <a:rPr lang="en-US" sz="3200" dirty="0">
                <a:solidFill>
                  <a:srgbClr val="0B4213"/>
                </a:solidFill>
                <a:latin typeface="Candara" charset="0"/>
              </a:rPr>
              <a:t>2</a:t>
            </a:r>
            <a:r>
              <a:rPr lang="en-US" sz="3200" dirty="0">
                <a:solidFill>
                  <a:srgbClr val="060087"/>
                </a:solidFill>
                <a:latin typeface="Candara" charset="0"/>
              </a:rPr>
              <a:t>))</a:t>
            </a:r>
          </a:p>
          <a:p>
            <a:r>
              <a:rPr lang="en-US" sz="3200" dirty="0">
                <a:solidFill>
                  <a:srgbClr val="060087"/>
                </a:solidFill>
                <a:latin typeface="Candara" charset="0"/>
              </a:rPr>
              <a:t>  return(</a:t>
            </a:r>
            <a:r>
              <a:rPr lang="en-US" sz="3200" dirty="0">
                <a:solidFill>
                  <a:srgbClr val="000000"/>
                </a:solidFill>
                <a:latin typeface="Candara" charset="0"/>
              </a:rPr>
              <a:t>p</a:t>
            </a:r>
            <a:r>
              <a:rPr lang="en-US" sz="3200" dirty="0">
                <a:solidFill>
                  <a:srgbClr val="060087"/>
                </a:solidFill>
                <a:latin typeface="Candara" charset="0"/>
              </a:rPr>
              <a:t>)</a:t>
            </a:r>
          </a:p>
          <a:p>
            <a:r>
              <a:rPr lang="en-US" sz="3200" dirty="0">
                <a:solidFill>
                  <a:srgbClr val="060087"/>
                </a:solidFill>
                <a:latin typeface="Candara" charset="0"/>
              </a:rPr>
              <a:t>}</a:t>
            </a:r>
            <a:endParaRPr lang="en-US" sz="3200" dirty="0"/>
          </a:p>
        </p:txBody>
      </p:sp>
      <mc:AlternateContent xmlns:mc="http://schemas.openxmlformats.org/markup-compatibility/2006" xmlns:a14="http://schemas.microsoft.com/office/drawing/2010/main">
        <mc:Choice Requires="a14">
          <p:sp>
            <p:nvSpPr>
              <p:cNvPr id="7" name="TextBox 6"/>
              <p:cNvSpPr txBox="1"/>
              <p:nvPr/>
            </p:nvSpPr>
            <p:spPr>
              <a:xfrm>
                <a:off x="737524" y="1503201"/>
                <a:ext cx="7882774" cy="817596"/>
              </a:xfrm>
              <a:prstGeom prst="rect">
                <a:avLst/>
              </a:prstGeom>
              <a:noFill/>
            </p:spPr>
            <p:txBody>
              <a:bodyPr wrap="square" lIns="0" tIns="0" rIns="0" bIns="0" rtlCol="0">
                <a:spAutoFit/>
              </a:bodyPr>
              <a:lstStyle/>
              <a:p>
                <a:pPr algn="ctr"/>
                <a14:m>
                  <m:oMath xmlns:m="http://schemas.openxmlformats.org/officeDocument/2006/math">
                    <m:r>
                      <a:rPr lang="en-US" sz="3600" b="0" i="1" smtClean="0">
                        <a:latin typeface="Cambria Math" charset="0"/>
                        <a:ea typeface="Cambria Math" charset="0"/>
                        <a:cs typeface="Cambria Math" charset="0"/>
                      </a:rPr>
                      <m:t>𝑓</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𝑥</m:t>
                    </m:r>
                    <m:r>
                      <a:rPr lang="en-US" sz="3600" b="0" i="1" smtClean="0">
                        <a:latin typeface="Cambria Math" charset="0"/>
                        <a:ea typeface="Cambria Math" charset="0"/>
                        <a:cs typeface="Cambria Math" charset="0"/>
                      </a:rPr>
                      <m:t>,</m:t>
                    </m:r>
                    <m:r>
                      <a:rPr lang="bg-BG" sz="3600" i="1" smtClean="0">
                        <a:latin typeface="Cambria Math" charset="0"/>
                        <a:ea typeface="Cambria Math" charset="0"/>
                        <a:cs typeface="Cambria Math" charset="0"/>
                      </a:rPr>
                      <m:t>𝜇</m:t>
                    </m:r>
                    <m:r>
                      <a:rPr lang="en-US" sz="3600" b="0" i="1" smtClean="0">
                        <a:latin typeface="Cambria Math" charset="0"/>
                        <a:ea typeface="Cambria Math" charset="0"/>
                        <a:cs typeface="Cambria Math" charset="0"/>
                      </a:rPr>
                      <m:t>,</m:t>
                    </m:r>
                    <m:sSup>
                      <m:sSupPr>
                        <m:ctrlPr>
                          <a:rPr lang="en-US" sz="3600" b="0" i="1" smtClean="0">
                            <a:latin typeface="Cambria Math" panose="02040503050406030204" pitchFamily="18" charset="0"/>
                            <a:ea typeface="Cambria Math" charset="0"/>
                            <a:cs typeface="Cambria Math" charset="0"/>
                          </a:rPr>
                        </m:ctrlPr>
                      </m:sSupPr>
                      <m:e>
                        <m:r>
                          <a:rPr lang="en-US" sz="3600" b="0" i="1" smtClean="0">
                            <a:latin typeface="Cambria Math" charset="0"/>
                            <a:ea typeface="Cambria Math" charset="0"/>
                            <a:cs typeface="Cambria Math" charset="0"/>
                          </a:rPr>
                          <m:t>𝜎</m:t>
                        </m:r>
                      </m:e>
                      <m:sup>
                        <m:r>
                          <a:rPr lang="en-US" sz="3600" b="0" i="1" smtClean="0">
                            <a:latin typeface="Cambria Math" charset="0"/>
                            <a:ea typeface="Cambria Math" charset="0"/>
                            <a:cs typeface="Cambria Math" charset="0"/>
                          </a:rPr>
                          <m:t>2</m:t>
                        </m:r>
                      </m:sup>
                    </m:sSup>
                    <m:r>
                      <a:rPr lang="en-US" sz="3600" b="0" i="1" smtClean="0">
                        <a:latin typeface="Cambria Math" charset="0"/>
                        <a:ea typeface="Cambria Math" charset="0"/>
                        <a:cs typeface="Cambria Math" charset="0"/>
                      </a:rPr>
                      <m:t>)=</m:t>
                    </m:r>
                    <m:f>
                      <m:fPr>
                        <m:ctrlPr>
                          <a:rPr lang="bg-BG" sz="3600" i="1">
                            <a:latin typeface="Cambria Math" panose="02040503050406030204" pitchFamily="18" charset="0"/>
                          </a:rPr>
                        </m:ctrlPr>
                      </m:fPr>
                      <m:num>
                        <m:r>
                          <a:rPr lang="en-US" sz="3600" i="1" smtClean="0">
                            <a:latin typeface="Cambria Math" charset="0"/>
                          </a:rPr>
                          <m:t>1</m:t>
                        </m:r>
                      </m:num>
                      <m:den>
                        <m:rad>
                          <m:radPr>
                            <m:degHide m:val="on"/>
                            <m:ctrlPr>
                              <a:rPr lang="en-US" sz="3600" i="1" smtClean="0">
                                <a:latin typeface="Cambria Math" panose="02040503050406030204" pitchFamily="18" charset="0"/>
                              </a:rPr>
                            </m:ctrlPr>
                          </m:radPr>
                          <m:deg/>
                          <m:e>
                            <m:r>
                              <a:rPr lang="en-US" sz="3600" b="0" i="1" smtClean="0">
                                <a:latin typeface="Cambria Math" charset="0"/>
                              </a:rPr>
                              <m:t>2</m:t>
                            </m:r>
                            <m:r>
                              <a:rPr lang="en-US" sz="3600" b="0" i="1" smtClean="0">
                                <a:latin typeface="Cambria Math" charset="0"/>
                                <a:ea typeface="Cambria Math" charset="0"/>
                                <a:cs typeface="Cambria Math" charset="0"/>
                              </a:rPr>
                              <m:t>𝜋</m:t>
                            </m:r>
                          </m:e>
                        </m:rad>
                        <m:r>
                          <a:rPr lang="en-US" sz="3600" i="1">
                            <a:latin typeface="Cambria Math" charset="0"/>
                            <a:ea typeface="Cambria Math" charset="0"/>
                            <a:cs typeface="Cambria Math" charset="0"/>
                          </a:rPr>
                          <m:t>𝜎</m:t>
                        </m:r>
                      </m:den>
                    </m:f>
                  </m:oMath>
                </a14:m>
                <a:r>
                  <a:rPr lang="en-US" sz="3600" dirty="0"/>
                  <a:t> exp(-</a:t>
                </a:r>
                <a14:m>
                  <m:oMath xmlns:m="http://schemas.openxmlformats.org/officeDocument/2006/math">
                    <m:f>
                      <m:fPr>
                        <m:ctrlPr>
                          <a:rPr lang="bg-BG" sz="3600" i="1">
                            <a:latin typeface="Cambria Math" panose="02040503050406030204" pitchFamily="18" charset="0"/>
                          </a:rPr>
                        </m:ctrlPr>
                      </m:fPr>
                      <m:num>
                        <m:r>
                          <a:rPr lang="en-US" sz="3600" i="1">
                            <a:latin typeface="Cambria Math" charset="0"/>
                          </a:rPr>
                          <m:t>1</m:t>
                        </m:r>
                      </m:num>
                      <m:den>
                        <m:r>
                          <a:rPr lang="en-US" sz="3600" b="0" i="1" smtClean="0">
                            <a:latin typeface="Cambria Math" charset="0"/>
                          </a:rPr>
                          <m:t>2</m:t>
                        </m:r>
                        <m:sSup>
                          <m:sSupPr>
                            <m:ctrlPr>
                              <a:rPr lang="en-US" sz="3600" i="1">
                                <a:latin typeface="Cambria Math" panose="02040503050406030204" pitchFamily="18" charset="0"/>
                                <a:ea typeface="Cambria Math" charset="0"/>
                                <a:cs typeface="Cambria Math" charset="0"/>
                              </a:rPr>
                            </m:ctrlPr>
                          </m:sSupPr>
                          <m:e>
                            <m:r>
                              <a:rPr lang="en-US" sz="3600" i="1">
                                <a:latin typeface="Cambria Math" charset="0"/>
                                <a:ea typeface="Cambria Math" charset="0"/>
                                <a:cs typeface="Cambria Math" charset="0"/>
                              </a:rPr>
                              <m:t>𝜎</m:t>
                            </m:r>
                          </m:e>
                          <m:sup>
                            <m:r>
                              <a:rPr lang="en-US" sz="3600" i="1">
                                <a:latin typeface="Cambria Math" charset="0"/>
                                <a:ea typeface="Cambria Math" charset="0"/>
                                <a:cs typeface="Cambria Math" charset="0"/>
                              </a:rPr>
                              <m:t>2</m:t>
                            </m:r>
                          </m:sup>
                        </m:sSup>
                      </m:den>
                    </m:f>
                    <m:sSup>
                      <m:sSupPr>
                        <m:ctrlPr>
                          <a:rPr lang="en-US" sz="3600" i="1" smtClean="0">
                            <a:latin typeface="Cambria Math" panose="02040503050406030204" pitchFamily="18" charset="0"/>
                            <a:ea typeface="Cambria Math" charset="0"/>
                            <a:cs typeface="Cambria Math" charset="0"/>
                          </a:rPr>
                        </m:ctrlPr>
                      </m:sSupPr>
                      <m:e>
                        <m:r>
                          <a:rPr lang="en-US" sz="3600" i="1">
                            <a:latin typeface="Cambria Math" charset="0"/>
                            <a:ea typeface="Cambria Math" charset="0"/>
                            <a:cs typeface="Cambria Math" charset="0"/>
                          </a:rPr>
                          <m:t>(</m:t>
                        </m:r>
                        <m:r>
                          <a:rPr lang="en-US" sz="3600" i="1">
                            <a:latin typeface="Cambria Math" charset="0"/>
                            <a:ea typeface="Cambria Math" charset="0"/>
                            <a:cs typeface="Cambria Math" charset="0"/>
                          </a:rPr>
                          <m:t>𝑥</m:t>
                        </m:r>
                        <m:r>
                          <a:rPr lang="en-US" sz="3600" i="1">
                            <a:latin typeface="Cambria Math" charset="0"/>
                            <a:ea typeface="Cambria Math" charset="0"/>
                            <a:cs typeface="Cambria Math" charset="0"/>
                          </a:rPr>
                          <m:t>−</m:t>
                        </m:r>
                        <m:r>
                          <a:rPr lang="bg-BG" sz="3600" i="1">
                            <a:latin typeface="Cambria Math" charset="0"/>
                            <a:ea typeface="Cambria Math" charset="0"/>
                            <a:cs typeface="Cambria Math" charset="0"/>
                          </a:rPr>
                          <m:t>𝜇</m:t>
                        </m:r>
                        <m:r>
                          <m:rPr>
                            <m:nor/>
                          </m:rPr>
                          <a:rPr lang="en-US" sz="3600" dirty="0"/>
                          <m:t>) </m:t>
                        </m:r>
                      </m:e>
                      <m:sup>
                        <m:r>
                          <a:rPr lang="en-US" sz="3600" b="0" i="1" smtClean="0">
                            <a:latin typeface="Cambria Math" charset="0"/>
                            <a:ea typeface="Cambria Math" charset="0"/>
                            <a:cs typeface="Cambria Math" charset="0"/>
                          </a:rPr>
                          <m:t>2</m:t>
                        </m:r>
                      </m:sup>
                    </m:sSup>
                    <m:r>
                      <a:rPr lang="en-US" sz="3600" b="0" i="1" smtClean="0">
                        <a:latin typeface="Cambria Math" charset="0"/>
                        <a:ea typeface="Cambria Math" charset="0"/>
                        <a:cs typeface="Cambria Math" charset="0"/>
                      </a:rPr>
                      <m:t>)</m:t>
                    </m:r>
                  </m:oMath>
                </a14:m>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737524" y="1503201"/>
                <a:ext cx="7882774" cy="817596"/>
              </a:xfrm>
              <a:prstGeom prst="rect">
                <a:avLst/>
              </a:prstGeom>
              <a:blipFill rotWithShape="0">
                <a:blip r:embed="rId2"/>
                <a:stretch>
                  <a:fillRect b="-18657"/>
                </a:stretch>
              </a:blipFill>
            </p:spPr>
            <p:txBody>
              <a:bodyPr/>
              <a:lstStyle/>
              <a:p>
                <a:r>
                  <a:rPr lang="en-US">
                    <a:noFill/>
                  </a:rPr>
                  <a:t> </a:t>
                </a:r>
              </a:p>
            </p:txBody>
          </p:sp>
        </mc:Fallback>
      </mc:AlternateContent>
    </p:spTree>
    <p:extLst>
      <p:ext uri="{BB962C8B-B14F-4D97-AF65-F5344CB8AC3E}">
        <p14:creationId xmlns:p14="http://schemas.microsoft.com/office/powerpoint/2010/main" val="1596385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2111</TotalTime>
  <Words>984</Words>
  <Application>Microsoft Macintosh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Calibri</vt:lpstr>
      <vt:lpstr>Cambria Math</vt:lpstr>
      <vt:lpstr>Candara</vt:lpstr>
      <vt:lpstr>Mangal</vt:lpstr>
      <vt:lpstr>Symbol</vt:lpstr>
      <vt:lpstr>Verdana</vt:lpstr>
      <vt:lpstr>Waveform</vt:lpstr>
      <vt:lpstr>Statistical Genomics</vt:lpstr>
      <vt:lpstr>Outline</vt:lpstr>
      <vt:lpstr>Mixed Model Equation</vt:lpstr>
      <vt:lpstr>Unknown heritability</vt:lpstr>
      <vt:lpstr>A variable was observed as 95 from a normal distribution. The mean and SD of the distribution are most likely to be:  </vt:lpstr>
      <vt:lpstr>By approximation</vt:lpstr>
      <vt:lpstr>Visualization</vt:lpstr>
      <vt:lpstr>By density function</vt:lpstr>
      <vt:lpstr>Density function of uni-variate normal distribution</vt:lpstr>
      <vt:lpstr>Density function of normal distribution</vt:lpstr>
      <vt:lpstr>Two variables were observed as 95 and 97 from a normal distribution. The mean and SD of the distribution are most likely to be:  </vt:lpstr>
      <vt:lpstr>Three individuals have kinship of  and observations of  95, 100 and 70, respectively. The population has mean of 90. Square root of genetic and residual variances are most likely to be:</vt:lpstr>
      <vt:lpstr>Variance in MLM</vt:lpstr>
      <vt:lpstr>Density function of multi-variate normal distribution</vt:lpstr>
      <vt:lpstr>Density function of multi-variate normal distribution</vt:lpstr>
      <vt:lpstr>Log Likelihood</vt:lpstr>
      <vt:lpstr>Full and REsidual Maximum Likelihood</vt:lpstr>
      <vt:lpstr>Differences between Full ML and REML</vt:lpstr>
      <vt:lpstr>Expectation and Maximization (EM)</vt:lpstr>
      <vt:lpstr>Expectation and Maximization (EM)</vt:lpstr>
      <vt:lpstr>EM is time demanding</vt:lpstr>
      <vt:lpstr>EMMA: two dimensions to one dimension optimization</vt:lpstr>
      <vt:lpstr>Iterations in EMMA R package</vt:lpstr>
      <vt:lpstr>Highlight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Genomics</dc:title>
  <dc:creator>Zhiwu Zhang</dc:creator>
  <cp:lastModifiedBy>Zhang, Zhiwu</cp:lastModifiedBy>
  <cp:revision>192</cp:revision>
  <dcterms:created xsi:type="dcterms:W3CDTF">2013-08-24T13:03:35Z</dcterms:created>
  <dcterms:modified xsi:type="dcterms:W3CDTF">2018-03-05T21:03:44Z</dcterms:modified>
</cp:coreProperties>
</file>