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340" r:id="rId2"/>
    <p:sldId id="341" r:id="rId3"/>
    <p:sldId id="381" r:id="rId4"/>
    <p:sldId id="375" r:id="rId5"/>
    <p:sldId id="382" r:id="rId6"/>
    <p:sldId id="383" r:id="rId7"/>
    <p:sldId id="379" r:id="rId8"/>
    <p:sldId id="362" r:id="rId9"/>
    <p:sldId id="384" r:id="rId10"/>
    <p:sldId id="380" r:id="rId11"/>
    <p:sldId id="386" r:id="rId12"/>
    <p:sldId id="364" r:id="rId13"/>
    <p:sldId id="366" r:id="rId14"/>
    <p:sldId id="368" r:id="rId15"/>
    <p:sldId id="369" r:id="rId16"/>
    <p:sldId id="371" r:id="rId17"/>
    <p:sldId id="370" r:id="rId18"/>
    <p:sldId id="374" r:id="rId19"/>
    <p:sldId id="373" r:id="rId20"/>
    <p:sldId id="385" r:id="rId21"/>
    <p:sldId id="3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7"/>
    <p:restoredTop sz="96000"/>
  </p:normalViewPr>
  <p:slideViewPr>
    <p:cSldViewPr snapToGrid="0" snapToObjects="1">
      <p:cViewPr varScale="1">
        <p:scale>
          <a:sx n="212" d="100"/>
          <a:sy n="212" d="100"/>
        </p:scale>
        <p:origin x="1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Zhiwu Zhang</a:t>
            </a:r>
          </a:p>
          <a:p>
            <a:pPr marL="0" indent="0" algn="ctr">
              <a:buNone/>
            </a:pPr>
            <a:r>
              <a:rPr lang="en-US" sz="2800" dirty="0"/>
              <a:t>Washington State University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</a:rPr>
              <a:t>Lecture 17: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Heritability and P3D</a:t>
            </a:r>
          </a:p>
        </p:txBody>
      </p:sp>
    </p:spTree>
    <p:extLst>
      <p:ext uri="{BB962C8B-B14F-4D97-AF65-F5344CB8AC3E}">
        <p14:creationId xmlns:p14="http://schemas.microsoft.com/office/powerpoint/2010/main" val="69758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0" y="1309553"/>
            <a:ext cx="8822986" cy="352268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1" y="338328"/>
            <a:ext cx="5705880" cy="971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P3D/</a:t>
            </a:r>
            <a:r>
              <a:rPr lang="en-US" dirty="0" err="1">
                <a:solidFill>
                  <a:schemeClr val="accent2"/>
                </a:solidFill>
              </a:rPr>
              <a:t>EMMAx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 descr="Hyun Min Kang, Ph.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73" y="165273"/>
            <a:ext cx="1371600" cy="164782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63080" y="1796467"/>
            <a:ext cx="1609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</a:rPr>
              <a:t>Kang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489332" y="1813098"/>
            <a:ext cx="1609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</a:rPr>
              <a:t>Zhang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2514" y="2551547"/>
            <a:ext cx="841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Kang, H. M. </a:t>
            </a:r>
            <a:r>
              <a:rPr lang="en-US" sz="1200" i="1" dirty="0"/>
              <a:t>et al.</a:t>
            </a:r>
            <a:r>
              <a:rPr lang="en-US" sz="1200" dirty="0"/>
              <a:t> Variance component model to account for sample structure in genome-wide association studies. </a:t>
            </a:r>
            <a:r>
              <a:rPr lang="en-US" sz="1200" i="1" dirty="0"/>
              <a:t>Nat Genet</a:t>
            </a:r>
            <a:r>
              <a:rPr lang="en-US" sz="1200" dirty="0"/>
              <a:t> </a:t>
            </a:r>
            <a:r>
              <a:rPr lang="en-US" sz="1200" b="1" dirty="0"/>
              <a:t>42,</a:t>
            </a:r>
            <a:r>
              <a:rPr lang="en-US" sz="1200" dirty="0"/>
              <a:t> 348–354 (2010).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2514" y="2224894"/>
            <a:ext cx="8732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Zhang, Z. </a:t>
            </a:r>
            <a:r>
              <a:rPr lang="en-US" sz="1200" i="1" dirty="0"/>
              <a:t>et al.</a:t>
            </a:r>
            <a:r>
              <a:rPr lang="en-US" sz="1200" dirty="0"/>
              <a:t> Mixed linear model approach adapted for genome-wide association studies. </a:t>
            </a:r>
            <a:r>
              <a:rPr lang="en-US" sz="1200" i="1" dirty="0"/>
              <a:t>Nat Genet</a:t>
            </a:r>
            <a:r>
              <a:rPr lang="en-US" sz="1200" dirty="0"/>
              <a:t> </a:t>
            </a:r>
            <a:r>
              <a:rPr lang="en-US" sz="1200" b="1" dirty="0"/>
              <a:t>42,</a:t>
            </a:r>
            <a:r>
              <a:rPr lang="en-US" sz="1200" dirty="0"/>
              <a:t> 355–360 (2010).</a:t>
            </a:r>
          </a:p>
        </p:txBody>
      </p:sp>
      <p:pic>
        <p:nvPicPr>
          <p:cNvPr id="20" name="Picture 19" descr="DSC_8602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2" t="16311" r="31277" b="20765"/>
          <a:stretch/>
        </p:blipFill>
        <p:spPr>
          <a:xfrm>
            <a:off x="7642772" y="165274"/>
            <a:ext cx="1371600" cy="1647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4" y="5132902"/>
            <a:ext cx="8981486" cy="16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09955"/>
            <a:ext cx="7408333" cy="992766"/>
          </a:xfrm>
        </p:spPr>
        <p:txBody>
          <a:bodyPr/>
          <a:lstStyle/>
          <a:p>
            <a:r>
              <a:rPr lang="en-US" dirty="0"/>
              <a:t>Non singular</a:t>
            </a:r>
          </a:p>
          <a:p>
            <a:r>
              <a:rPr lang="en-US" dirty="0"/>
              <a:t>Diagonals: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EMMA kinship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23" y="3440982"/>
            <a:ext cx="5892800" cy="189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8167" y="6052181"/>
            <a:ext cx="550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What is the impact oh h</a:t>
            </a:r>
            <a:r>
              <a:rPr lang="en-US" sz="3600" baseline="30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7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8472" y="2957852"/>
            <a:ext cx="5086928" cy="27474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&lt; True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= 2 True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= ½ True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&gt;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589" y="819680"/>
            <a:ext cx="8750300" cy="178257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accent2"/>
                </a:solidFill>
              </a:rPr>
              <a:t>A kinship matrix was incorrectly used as Numerator Relationship Matrix (NRM), which is twice of kinship matrix, to estimate heritability. In this case, the estimated and true heritabilities have relationship of:</a:t>
            </a:r>
          </a:p>
        </p:txBody>
      </p:sp>
    </p:spTree>
    <p:extLst>
      <p:ext uri="{BB962C8B-B14F-4D97-AF65-F5344CB8AC3E}">
        <p14:creationId xmlns:p14="http://schemas.microsoft.com/office/powerpoint/2010/main" val="17325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68952"/>
            <a:ext cx="5086928" cy="27474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&lt; True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= 2 True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= ½ True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&gt;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definition of heritability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8828" y="3454903"/>
                <a:ext cx="2794000" cy="952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28" y="3454903"/>
                <a:ext cx="2794000" cy="9528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&quot;No&quot; Symbol 6"/>
          <p:cNvSpPr/>
          <p:nvPr/>
        </p:nvSpPr>
        <p:spPr>
          <a:xfrm>
            <a:off x="457200" y="3582268"/>
            <a:ext cx="457200" cy="457200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444500" y="4243536"/>
            <a:ext cx="457200" cy="457200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Genetic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9400" y="2019165"/>
                <a:ext cx="50814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3600" dirty="0"/>
                  <a:t>Var(</a:t>
                </a:r>
                <a:r>
                  <a:rPr lang="pt-BR" sz="3600" dirty="0" err="1"/>
                  <a:t>u</a:t>
                </a:r>
                <a:r>
                  <a:rPr lang="pt-BR" sz="3600" dirty="0"/>
                  <a:t>)=</a:t>
                </a:r>
                <a:r>
                  <a:rPr lang="pt-BR" sz="3600" dirty="0" err="1"/>
                  <a:t>G</a:t>
                </a:r>
                <a:r>
                  <a:rPr lang="pt-BR" sz="3600" dirty="0"/>
                  <a:t>=2K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3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3600" dirty="0"/>
                  <a:t>=A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3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pt-BR" sz="3600" dirty="0"/>
                      <m:t>=</m:t>
                    </m:r>
                    <m:r>
                      <a:rPr lang="en-US" sz="3600" b="0" i="1" dirty="0" smtClean="0">
                        <a:latin typeface="Cambria Math" charset="0"/>
                      </a:rPr>
                      <m:t>𝐾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charset="0"/>
                          </a:rPr>
                          <m:t>𝑜</m:t>
                        </m:r>
                      </m:sub>
                      <m:sup>
                        <m:r>
                          <a:rPr lang="en-US" sz="3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2019165"/>
                <a:ext cx="5081451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5522" t="-23077" b="-5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400" y="2839458"/>
                <a:ext cx="50814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3600" dirty="0"/>
                  <a:t>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3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36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charset="0"/>
                          </a:rPr>
                          <m:t>𝑜</m:t>
                        </m:r>
                      </m:sub>
                      <m:sup>
                        <m:r>
                          <a:rPr lang="en-US" sz="3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2839458"/>
                <a:ext cx="5081451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5522" t="-23077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9400" y="3659751"/>
                <a:ext cx="8674100" cy="1074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36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=</m:t>
                    </m:r>
                    <m:f>
                      <m:fPr>
                        <m:ctrlPr>
                          <a:rPr lang="bg-BG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36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6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/>
                      <m:sup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3659751"/>
                <a:ext cx="8674100" cy="10747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0298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4841662"/>
            <a:ext cx="497164" cy="4819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68952"/>
            <a:ext cx="5086928" cy="27474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&lt; True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= 2 True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= ½ True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/>
              <a:t>Estimated &gt;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definition of heritability</a:t>
            </a:r>
          </a:p>
        </p:txBody>
      </p:sp>
      <p:sp>
        <p:nvSpPr>
          <p:cNvPr id="7" name="&quot;No&quot; Symbol 6"/>
          <p:cNvSpPr/>
          <p:nvPr/>
        </p:nvSpPr>
        <p:spPr>
          <a:xfrm>
            <a:off x="457200" y="3582268"/>
            <a:ext cx="457200" cy="457200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444500" y="4243536"/>
            <a:ext cx="457200" cy="457200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617230"/>
                <a:ext cx="8674100" cy="1074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36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36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6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/>
                      <m:sup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7230"/>
                <a:ext cx="8674100" cy="10747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69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13" y="2806995"/>
            <a:ext cx="4435687" cy="26474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900" y="338328"/>
            <a:ext cx="8928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'MASS'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 </a:t>
            </a:r>
            <a:r>
              <a:rPr lang="en-US" sz="1200" dirty="0">
                <a:solidFill>
                  <a:srgbClr val="3E3E3E"/>
                </a:solidFill>
                <a:latin typeface="Candara" charset="0"/>
              </a:rPr>
              <a:t># required for </a:t>
            </a:r>
            <a:r>
              <a:rPr lang="en-US" sz="1200" dirty="0" err="1">
                <a:solidFill>
                  <a:srgbClr val="3E3E3E"/>
                </a:solidFill>
                <a:latin typeface="Candara" charset="0"/>
              </a:rPr>
              <a:t>ginv</a:t>
            </a:r>
            <a:endParaRPr lang="en-US" sz="1200" dirty="0">
              <a:solidFill>
                <a:srgbClr val="3E3E3E"/>
              </a:solidFill>
              <a:latin typeface="Candara" charset="0"/>
            </a:endParaRP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multtest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gplots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compiler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 </a:t>
            </a:r>
            <a:r>
              <a:rPr lang="en-US" sz="1200" dirty="0">
                <a:solidFill>
                  <a:srgbClr val="3E3E3E"/>
                </a:solidFill>
                <a:latin typeface="Candara" charset="0"/>
              </a:rPr>
              <a:t>#required for </a:t>
            </a:r>
            <a:r>
              <a:rPr lang="en-US" sz="1200" dirty="0" err="1">
                <a:solidFill>
                  <a:srgbClr val="3E3E3E"/>
                </a:solidFill>
                <a:latin typeface="Candara" charset="0"/>
              </a:rPr>
              <a:t>cmpfun</a:t>
            </a:r>
            <a:endParaRPr lang="en-US" sz="1200" dirty="0">
              <a:solidFill>
                <a:srgbClr val="3E3E3E"/>
              </a:solidFill>
              <a:latin typeface="Candara" charset="0"/>
            </a:endParaRP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"scatterplot3d"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sz="1200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source(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www.zzlab.net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/GAPIT/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emma.txt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source(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www.zzlab.net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/GAPIT/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gapit_functions.txt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source(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"~/Dropbox/GAPIT/Functions/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gapit_functions.txt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sz="1200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myGD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read.table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file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zzlab.net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/GAPIT/data/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mdp_numeric.txt"</a:t>
            </a:r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head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B5760C"/>
                </a:solidFill>
                <a:latin typeface="Candara" charset="0"/>
              </a:rPr>
              <a:t>T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myGM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read.table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file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zzlab.net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/GAPIT/data/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mdp_SNP_information.txt"</a:t>
            </a:r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head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B5760C"/>
                </a:solidFill>
                <a:latin typeface="Candara" charset="0"/>
              </a:rPr>
              <a:t>T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setwd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"~/Dropbox/Current/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ZZLab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/</a:t>
            </a:r>
            <a:r>
              <a:rPr lang="en-US" sz="1200" dirty="0" err="1">
                <a:solidFill>
                  <a:srgbClr val="9E0003"/>
                </a:solidFill>
                <a:latin typeface="Candara" charset="0"/>
              </a:rPr>
              <a:t>WSUCourse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/CROPS545/Demo"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source(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"G2P.R"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sz="1200" dirty="0">
              <a:solidFill>
                <a:srgbClr val="060087"/>
              </a:solidFill>
              <a:latin typeface="Candara" charset="0"/>
            </a:endParaRPr>
          </a:p>
          <a:p>
            <a:r>
              <a:rPr lang="pt-BR" sz="1200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andara" charset="0"/>
              </a:rPr>
              <a:t>myGD</a:t>
            </a:r>
            <a:r>
              <a:rPr lang="pt-BR" sz="1200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pt-BR" sz="1200" dirty="0">
                <a:solidFill>
                  <a:srgbClr val="0B4213"/>
                </a:solidFill>
                <a:latin typeface="Candara" charset="0"/>
              </a:rPr>
              <a:t>-1</a:t>
            </a:r>
            <a:r>
              <a:rPr lang="pt-BR" sz="1200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r>
              <a:rPr lang="pt-BR" sz="1200" dirty="0">
                <a:solidFill>
                  <a:srgbClr val="000000"/>
                </a:solidFill>
                <a:latin typeface="Candara" charset="0"/>
              </a:rPr>
              <a:t>index1to5</a:t>
            </a:r>
            <a:r>
              <a:rPr lang="pt-BR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andara" charset="0"/>
              </a:rPr>
              <a:t>myGM</a:t>
            </a:r>
            <a:r>
              <a:rPr lang="pt-BR" sz="1200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pt-BR" sz="1200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pt-BR" sz="1200" dirty="0">
                <a:solidFill>
                  <a:srgbClr val="060087"/>
                </a:solidFill>
                <a:latin typeface="Candara" charset="0"/>
              </a:rPr>
              <a:t>]&lt;</a:t>
            </a:r>
            <a:r>
              <a:rPr lang="pt-BR" sz="1200" dirty="0">
                <a:solidFill>
                  <a:srgbClr val="0B4213"/>
                </a:solidFill>
                <a:latin typeface="Candara" charset="0"/>
              </a:rPr>
              <a:t>6</a:t>
            </a:r>
            <a:endParaRPr lang="pt-BR" sz="1200" dirty="0">
              <a:solidFill>
                <a:srgbClr val="060087"/>
              </a:solidFill>
              <a:latin typeface="Candara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andara" charset="0"/>
              </a:rPr>
              <a:t>X1to5</a:t>
            </a:r>
            <a:r>
              <a:rPr lang="pt-BR" sz="1200" dirty="0">
                <a:solidFill>
                  <a:srgbClr val="060087"/>
                </a:solidFill>
                <a:latin typeface="Candara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sz="1200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pt-BR" sz="1200" dirty="0">
                <a:solidFill>
                  <a:srgbClr val="000000"/>
                </a:solidFill>
                <a:latin typeface="Candara" charset="0"/>
              </a:rPr>
              <a:t>index1to5</a:t>
            </a:r>
            <a:r>
              <a:rPr lang="pt-BR" sz="1200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r>
              <a:rPr lang="is-IS" sz="1200" dirty="0">
                <a:solidFill>
                  <a:srgbClr val="060087"/>
                </a:solidFill>
                <a:latin typeface="Candara" charset="0"/>
              </a:rPr>
              <a:t>set.seed(</a:t>
            </a:r>
            <a:r>
              <a:rPr lang="is-IS" sz="1200" dirty="0">
                <a:solidFill>
                  <a:srgbClr val="0B4213"/>
                </a:solidFill>
                <a:latin typeface="Candara" charset="0"/>
              </a:rPr>
              <a:t>99163</a:t>
            </a:r>
            <a:r>
              <a:rPr lang="is-I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mySim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=G2P(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 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X1to5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h2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.75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alpha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NQTN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0B4213"/>
                </a:solidFill>
                <a:latin typeface="Candara" charset="0"/>
              </a:rPr>
              <a:t>10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distribution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"norm"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sz="1200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setwd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1200" dirty="0">
                <a:solidFill>
                  <a:srgbClr val="9E0003"/>
                </a:solidFill>
                <a:latin typeface="Candara" charset="0"/>
              </a:rPr>
              <a:t>"~/Desktop/temp"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myY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cbind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as.data.frame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myGD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en-US" sz="1200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]), 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mySim</a:t>
            </a:r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y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sz="1200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myGAPIT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=GAPIT(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Y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myY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GD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myGD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andara" charset="0"/>
              </a:rPr>
              <a:t>GM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myGM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QTN.position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mySim</a:t>
            </a:r>
            <a:r>
              <a:rPr lang="en-US" sz="1200" dirty="0" err="1">
                <a:solidFill>
                  <a:srgbClr val="060087"/>
                </a:solidFill>
                <a:latin typeface="Candara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QTN.position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PCA.total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0B4213"/>
                </a:solidFill>
                <a:latin typeface="Candara" charset="0"/>
              </a:rPr>
              <a:t>3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group.from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0B4213"/>
                </a:solidFill>
                <a:latin typeface="Candara" charset="0"/>
              </a:rPr>
              <a:t>1000000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group.to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0B4213"/>
                </a:solidFill>
                <a:latin typeface="Candara" charset="0"/>
              </a:rPr>
              <a:t>1000000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</a:p>
          <a:p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andara" charset="0"/>
              </a:rPr>
              <a:t>group.by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1200" dirty="0">
                <a:solidFill>
                  <a:srgbClr val="0B4213"/>
                </a:solidFill>
                <a:latin typeface="Candara" charset="0"/>
              </a:rPr>
              <a:t>10</a:t>
            </a:r>
            <a:r>
              <a:rPr lang="en-US" sz="1200" dirty="0">
                <a:solidFill>
                  <a:srgbClr val="060087"/>
                </a:solidFill>
                <a:latin typeface="Candara" charset="0"/>
              </a:rPr>
              <a:t>,</a:t>
            </a:r>
          </a:p>
          <a:p>
            <a:r>
              <a:rPr lang="ro-RO" sz="1200" dirty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ro-RO" sz="1200" dirty="0">
                <a:solidFill>
                  <a:srgbClr val="000000"/>
                </a:solidFill>
                <a:latin typeface="Candara" charset="0"/>
              </a:rPr>
              <a:t>memo</a:t>
            </a:r>
            <a:r>
              <a:rPr lang="ro-RO" sz="12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ro-RO" sz="1200" dirty="0">
                <a:solidFill>
                  <a:srgbClr val="9E0003"/>
                </a:solidFill>
                <a:latin typeface="Candara" charset="0"/>
              </a:rPr>
              <a:t>"MLM"</a:t>
            </a:r>
            <a:r>
              <a:rPr lang="ro-RO" sz="12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ro-RO" sz="1200" dirty="0" err="1">
                <a:solidFill>
                  <a:srgbClr val="060087"/>
                </a:solidFill>
                <a:latin typeface="Candara" charset="0"/>
              </a:rPr>
              <a:t>myGAPIT$kinship</a:t>
            </a:r>
            <a:r>
              <a:rPr lang="ro-RO" sz="1200" dirty="0">
                <a:solidFill>
                  <a:srgbClr val="060087"/>
                </a:solidFill>
                <a:latin typeface="Candara" charset="0"/>
              </a:rPr>
              <a:t>[1:5,1:6]</a:t>
            </a:r>
            <a:endParaRPr lang="en-US" sz="12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Find out with GAPIT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22" y="5610019"/>
            <a:ext cx="6276078" cy="12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7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9322" y="1341443"/>
            <a:ext cx="494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myK</a:t>
            </a:r>
            <a:r>
              <a:rPr lang="en-US" sz="3200" dirty="0"/>
              <a:t>=</a:t>
            </a:r>
            <a:r>
              <a:rPr lang="en-US" sz="3200" dirty="0" err="1"/>
              <a:t>myGAPIT$kinship</a:t>
            </a:r>
            <a:endParaRPr lang="en-US" sz="3200" dirty="0"/>
          </a:p>
          <a:p>
            <a:r>
              <a:rPr lang="es-ES_tradnl" sz="3200" dirty="0" err="1"/>
              <a:t>myK</a:t>
            </a:r>
            <a:r>
              <a:rPr lang="es-ES_tradnl" sz="3200" dirty="0"/>
              <a:t>[,-1]=</a:t>
            </a:r>
            <a:r>
              <a:rPr lang="es-ES_tradnl" sz="3200" dirty="0" err="1"/>
              <a:t>myK</a:t>
            </a:r>
            <a:r>
              <a:rPr lang="es-ES_tradnl" sz="3200" dirty="0"/>
              <a:t>[,-1]/2</a:t>
            </a:r>
          </a:p>
          <a:p>
            <a:r>
              <a:rPr lang="ro-RO" sz="3200" dirty="0" err="1">
                <a:solidFill>
                  <a:srgbClr val="060087"/>
                </a:solidFill>
                <a:latin typeface="Candara" charset="0"/>
              </a:rPr>
              <a:t>myK</a:t>
            </a:r>
            <a:r>
              <a:rPr lang="ro-RO" sz="3200" dirty="0">
                <a:solidFill>
                  <a:srgbClr val="060087"/>
                </a:solidFill>
                <a:latin typeface="Candara" charset="0"/>
              </a:rPr>
              <a:t>[1:5,1:6]</a:t>
            </a:r>
            <a:endParaRPr lang="en-US" sz="32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06600" y="104340"/>
            <a:ext cx="5130800" cy="1252728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Kinship from GAPIT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163701"/>
            <a:ext cx="8801100" cy="171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30800"/>
            <a:ext cx="8978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96434"/>
            <a:ext cx="4305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myGAPIT2=GAPIT(</a:t>
            </a:r>
          </a:p>
          <a:p>
            <a:r>
              <a:rPr lang="en-US" sz="2800" dirty="0"/>
              <a:t>  Y=</a:t>
            </a:r>
            <a:r>
              <a:rPr lang="en-US" sz="2800" dirty="0" err="1"/>
              <a:t>myY</a:t>
            </a:r>
            <a:r>
              <a:rPr lang="en-US" sz="2800" dirty="0"/>
              <a:t>,</a:t>
            </a:r>
          </a:p>
          <a:p>
            <a:r>
              <a:rPr lang="en-US" sz="2800" dirty="0"/>
              <a:t>  GD=</a:t>
            </a:r>
            <a:r>
              <a:rPr lang="en-US" sz="2800" dirty="0" err="1"/>
              <a:t>myGD</a:t>
            </a:r>
            <a:r>
              <a:rPr lang="en-US" sz="2800" dirty="0"/>
              <a:t>,</a:t>
            </a:r>
          </a:p>
          <a:p>
            <a:r>
              <a:rPr lang="en-US" sz="2800" dirty="0"/>
              <a:t>  GM=</a:t>
            </a:r>
            <a:r>
              <a:rPr lang="en-US" sz="2800" dirty="0" err="1"/>
              <a:t>myGM</a:t>
            </a:r>
            <a:r>
              <a:rPr lang="en-US" sz="2800" dirty="0"/>
              <a:t>,</a:t>
            </a:r>
          </a:p>
          <a:p>
            <a:r>
              <a:rPr lang="cs-CZ" sz="2800" dirty="0"/>
              <a:t>  </a:t>
            </a:r>
            <a:r>
              <a:rPr lang="cs-CZ" sz="2800" dirty="0">
                <a:solidFill>
                  <a:srgbClr val="FF0000"/>
                </a:solidFill>
              </a:rPr>
              <a:t>KI=</a:t>
            </a:r>
            <a:r>
              <a:rPr lang="cs-CZ" sz="2800" dirty="0" err="1">
                <a:solidFill>
                  <a:srgbClr val="FF0000"/>
                </a:solidFill>
              </a:rPr>
              <a:t>myK</a:t>
            </a:r>
            <a:r>
              <a:rPr lang="cs-CZ" sz="2800" dirty="0"/>
              <a:t>,</a:t>
            </a:r>
          </a:p>
          <a:p>
            <a:r>
              <a:rPr lang="cs-CZ" sz="2800" dirty="0" err="1"/>
              <a:t>QTN.position</a:t>
            </a:r>
            <a:r>
              <a:rPr lang="cs-CZ" sz="2800" dirty="0"/>
              <a:t>=</a:t>
            </a:r>
            <a:r>
              <a:rPr lang="cs-CZ" sz="2800" dirty="0" err="1"/>
              <a:t>mySim$QTN.position</a:t>
            </a:r>
            <a:r>
              <a:rPr lang="cs-CZ" sz="2800" dirty="0"/>
              <a:t>,</a:t>
            </a:r>
          </a:p>
          <a:p>
            <a:r>
              <a:rPr lang="cs-CZ" sz="2800" dirty="0"/>
              <a:t>  </a:t>
            </a:r>
            <a:r>
              <a:rPr lang="cs-CZ" sz="2800" dirty="0" err="1"/>
              <a:t>PCA.total</a:t>
            </a:r>
            <a:r>
              <a:rPr lang="cs-CZ" sz="2800" dirty="0"/>
              <a:t>=3,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group.from</a:t>
            </a:r>
            <a:r>
              <a:rPr lang="en-US" sz="2800" dirty="0"/>
              <a:t>=1000000,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group.to</a:t>
            </a:r>
            <a:r>
              <a:rPr lang="en-US" sz="2800" dirty="0"/>
              <a:t>=1000000,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group.by</a:t>
            </a:r>
            <a:r>
              <a:rPr lang="en-US" sz="2800" dirty="0"/>
              <a:t>=10,</a:t>
            </a:r>
          </a:p>
          <a:p>
            <a:r>
              <a:rPr lang="ro-RO" sz="2800" dirty="0"/>
              <a:t>  memo="MLM2")</a:t>
            </a:r>
            <a:endParaRPr lang="en-US" sz="28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Using half of relationship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16" y="5651355"/>
            <a:ext cx="6272784" cy="12066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3151475"/>
            <a:ext cx="4434840" cy="24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094954"/>
            <a:ext cx="8801100" cy="171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30800"/>
            <a:ext cx="8978900" cy="17272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3412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Full vs. half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1739" y="2323237"/>
            <a:ext cx="1818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1"/>
                </a:solidFill>
              </a:rPr>
              <a:t>.5x</a:t>
            </a:r>
          </a:p>
        </p:txBody>
      </p:sp>
      <p:sp>
        <p:nvSpPr>
          <p:cNvPr id="5" name="Down Arrow 4"/>
          <p:cNvSpPr/>
          <p:nvPr/>
        </p:nvSpPr>
        <p:spPr>
          <a:xfrm>
            <a:off x="1727199" y="4022869"/>
            <a:ext cx="1244600" cy="106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99" y="946891"/>
            <a:ext cx="4540102" cy="2709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99" y="4283639"/>
            <a:ext cx="4540101" cy="25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of computing time</a:t>
            </a:r>
          </a:p>
          <a:p>
            <a:r>
              <a:rPr lang="en-US" dirty="0"/>
              <a:t>Idea of P3D</a:t>
            </a:r>
          </a:p>
          <a:p>
            <a:r>
              <a:rPr lang="en-US" dirty="0"/>
              <a:t>Consideration of heritability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01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 and 2K are the same for P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53" y="2615528"/>
            <a:ext cx="4413693" cy="42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6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of computing time</a:t>
            </a:r>
          </a:p>
          <a:p>
            <a:r>
              <a:rPr lang="en-US" dirty="0"/>
              <a:t>Idea of P3D</a:t>
            </a:r>
          </a:p>
          <a:p>
            <a:r>
              <a:rPr lang="en-US" dirty="0"/>
              <a:t>Consideration of heritability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677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 of inverse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76176" y="21917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n=500</a:t>
            </a:r>
          </a:p>
          <a:p>
            <a:r>
              <a:rPr lang="en-US" dirty="0"/>
              <a:t>a=matrix(sample(100,n*</a:t>
            </a:r>
            <a:r>
              <a:rPr lang="en-US" dirty="0" err="1"/>
              <a:t>n,replace</a:t>
            </a:r>
            <a:r>
              <a:rPr lang="en-US" dirty="0"/>
              <a:t>=T),</a:t>
            </a:r>
            <a:r>
              <a:rPr lang="en-US" dirty="0" err="1"/>
              <a:t>n,n</a:t>
            </a:r>
            <a:r>
              <a:rPr lang="en-US" dirty="0"/>
              <a:t>)</a:t>
            </a:r>
          </a:p>
          <a:p>
            <a:r>
              <a:rPr lang="en-US" dirty="0" err="1"/>
              <a:t>ptm</a:t>
            </a:r>
            <a:r>
              <a:rPr lang="en-US" dirty="0"/>
              <a:t> &lt;- </a:t>
            </a:r>
            <a:r>
              <a:rPr lang="en-US" dirty="0" err="1"/>
              <a:t>proc.time</a:t>
            </a:r>
            <a:r>
              <a:rPr lang="en-US" dirty="0"/>
              <a:t>()</a:t>
            </a:r>
          </a:p>
          <a:p>
            <a:r>
              <a:rPr lang="en-US" dirty="0"/>
              <a:t>b=solve(a)</a:t>
            </a:r>
          </a:p>
          <a:p>
            <a:r>
              <a:rPr lang="en-US" dirty="0" err="1"/>
              <a:t>proc.time</a:t>
            </a:r>
            <a:r>
              <a:rPr lang="en-US" dirty="0"/>
              <a:t>() - </a:t>
            </a:r>
            <a:r>
              <a:rPr lang="en-US" dirty="0" err="1"/>
              <a:t>ptm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8176" y="2468709"/>
            <a:ext cx="2838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proc.time</a:t>
            </a:r>
            <a:r>
              <a:rPr lang="en-US" dirty="0"/>
              <a:t>() - </a:t>
            </a:r>
            <a:r>
              <a:rPr lang="en-US" dirty="0" err="1"/>
              <a:t>ptm</a:t>
            </a:r>
            <a:r>
              <a:rPr lang="en-US" dirty="0"/>
              <a:t>   </a:t>
            </a:r>
          </a:p>
          <a:p>
            <a:r>
              <a:rPr lang="en-US" dirty="0"/>
              <a:t>user  system elapsed</a:t>
            </a:r>
          </a:p>
          <a:p>
            <a:r>
              <a:rPr lang="en-US" dirty="0"/>
              <a:t>0.284   0.004   0.291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47607"/>
              </p:ext>
            </p:extLst>
          </p:nvPr>
        </p:nvGraphicFramePr>
        <p:xfrm>
          <a:off x="878200" y="4034671"/>
          <a:ext cx="7408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Ratio (Time)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/>
              <p:cNvSpPr txBox="1">
                <a:spLocks/>
              </p:cNvSpPr>
              <p:nvPr/>
            </p:nvSpPr>
            <p:spPr>
              <a:xfrm>
                <a:off x="2838892" y="5633020"/>
                <a:ext cx="3466215" cy="1055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Symbol" pitchFamily="18" charset="2"/>
                  <a:buNone/>
                </a:pPr>
                <a:r>
                  <a:rPr lang="en-US" sz="6000" dirty="0"/>
                  <a:t>T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</m:oMath>
                </a14:m>
                <a:r>
                  <a:rPr lang="en-US" sz="6000" dirty="0"/>
                  <a:t> n</a:t>
                </a:r>
                <a:r>
                  <a:rPr lang="en-US" sz="6000" baseline="30000" dirty="0"/>
                  <a:t>3</a:t>
                </a:r>
              </a:p>
            </p:txBody>
          </p:sp>
        </mc:Choice>
        <mc:Fallback xmlns="">
          <p:sp>
            <p:nvSpPr>
              <p:cNvPr id="1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892" y="5633020"/>
                <a:ext cx="3466215" cy="1055285"/>
              </a:xfrm>
              <a:prstGeom prst="rect">
                <a:avLst/>
              </a:prstGeom>
              <a:blipFill rotWithShape="0">
                <a:blip r:embed="rId2"/>
                <a:stretch>
                  <a:fillRect t="-16185" b="-35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69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445343" y="2193251"/>
                <a:ext cx="2194560" cy="105528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6000" dirty="0"/>
                  <a:t>T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</m:oMath>
                </a14:m>
                <a:r>
                  <a:rPr lang="en-US" sz="6000" dirty="0"/>
                  <a:t> m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5343" y="2193251"/>
                <a:ext cx="2194560" cy="1055285"/>
              </a:xfrm>
              <a:blipFill rotWithShape="0">
                <a:blip r:embed="rId2"/>
                <a:stretch>
                  <a:fillRect l="-16667" t="-16763" r="-10833" b="-35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 of MLM GWAS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59926" y="3787615"/>
            <a:ext cx="2194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Number of markers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07214" y="3787615"/>
            <a:ext cx="2194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Number of individuals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89666" y="3787615"/>
            <a:ext cx="2194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Estimation of variances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2357206" y="2948138"/>
            <a:ext cx="1362200" cy="839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5901774" y="2974363"/>
            <a:ext cx="1585172" cy="8132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 flipH="1">
            <a:off x="4804494" y="3063240"/>
            <a:ext cx="14394" cy="7243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 txBox="1">
            <a:spLocks/>
          </p:cNvSpPr>
          <p:nvPr/>
        </p:nvSpPr>
        <p:spPr>
          <a:xfrm>
            <a:off x="4227576" y="2193251"/>
            <a:ext cx="1402926" cy="1055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sz="6000" dirty="0"/>
              <a:t>n</a:t>
            </a:r>
            <a:r>
              <a:rPr lang="en-US" sz="6000" baseline="30000" dirty="0"/>
              <a:t>3</a:t>
            </a:r>
            <a:r>
              <a:rPr lang="en-US" sz="6000" dirty="0"/>
              <a:t> 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5399067" y="2172547"/>
            <a:ext cx="578698" cy="1055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sz="6000" dirty="0"/>
              <a:t>p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585724" y="5500223"/>
            <a:ext cx="21083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</a:rPr>
              <a:t>EMMA </a:t>
            </a:r>
          </a:p>
          <a:p>
            <a:pPr algn="ctr" eaLnBrk="1" hangingPunct="1"/>
            <a:r>
              <a:rPr lang="en-US" dirty="0">
                <a:solidFill>
                  <a:srgbClr val="000000"/>
                </a:solidFill>
              </a:rPr>
              <a:t>Kang, 2008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063424" y="5500223"/>
            <a:ext cx="28470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</a:rPr>
              <a:t>Literature h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</a:p>
          <a:p>
            <a:pPr algn="ctr" eaLnBrk="1" hangingPunct="1"/>
            <a:r>
              <a:rPr lang="en-US" dirty="0">
                <a:solidFill>
                  <a:srgbClr val="000000"/>
                </a:solidFill>
              </a:rPr>
              <a:t>J </a:t>
            </a:r>
            <a:r>
              <a:rPr lang="en-US" dirty="0" err="1">
                <a:solidFill>
                  <a:srgbClr val="000000"/>
                </a:solidFill>
              </a:rPr>
              <a:t>Deckker</a:t>
            </a:r>
            <a:r>
              <a:rPr lang="en-US" dirty="0">
                <a:solidFill>
                  <a:srgbClr val="000000"/>
                </a:solidFill>
              </a:rPr>
              <a:t>, 2009</a:t>
            </a:r>
          </a:p>
        </p:txBody>
      </p:sp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4639903" y="4618612"/>
            <a:ext cx="1850769" cy="8816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28" idx="0"/>
          </p:cNvCxnSpPr>
          <p:nvPr/>
        </p:nvCxnSpPr>
        <p:spPr>
          <a:xfrm>
            <a:off x="7486946" y="4618612"/>
            <a:ext cx="0" cy="8816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  <p:bldP spid="18" grpId="0"/>
      <p:bldP spid="19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445343" y="2193251"/>
                <a:ext cx="2194560" cy="105528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6000" dirty="0"/>
                  <a:t>T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</m:oMath>
                </a14:m>
                <a:r>
                  <a:rPr lang="en-US" sz="6000" dirty="0"/>
                  <a:t> m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5343" y="2193251"/>
                <a:ext cx="2194560" cy="1055285"/>
              </a:xfrm>
              <a:blipFill rotWithShape="0">
                <a:blip r:embed="rId2"/>
                <a:stretch>
                  <a:fillRect l="-16667" t="-16763" r="-10833" b="-35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time of genetic evaluation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59926" y="3787615"/>
            <a:ext cx="21945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Number of markers</a:t>
            </a:r>
          </a:p>
          <a:p>
            <a:pPr algn="ctr" eaLnBrk="1" hangingPunct="1"/>
            <a:r>
              <a:rPr lang="en-US" dirty="0"/>
              <a:t>(1)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07214" y="3787615"/>
            <a:ext cx="21945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Number of individuals</a:t>
            </a:r>
          </a:p>
          <a:p>
            <a:pPr algn="ctr" eaLnBrk="1" hangingPunct="1"/>
            <a:r>
              <a:rPr lang="en-US" dirty="0"/>
              <a:t>(10M)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89666" y="3787615"/>
            <a:ext cx="21945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Estimation of variances</a:t>
            </a:r>
          </a:p>
          <a:p>
            <a:pPr algn="ctr" eaLnBrk="1" hangingPunct="1"/>
            <a:r>
              <a:rPr lang="en-US" dirty="0"/>
              <a:t>(1)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2357206" y="2948138"/>
            <a:ext cx="1362200" cy="839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5901774" y="2974363"/>
            <a:ext cx="1585172" cy="8132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 flipH="1">
            <a:off x="4804494" y="3063240"/>
            <a:ext cx="14394" cy="7243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 txBox="1">
            <a:spLocks/>
          </p:cNvSpPr>
          <p:nvPr/>
        </p:nvSpPr>
        <p:spPr>
          <a:xfrm>
            <a:off x="4227576" y="2193251"/>
            <a:ext cx="1402926" cy="1055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sz="6000" dirty="0"/>
              <a:t>n</a:t>
            </a:r>
            <a:r>
              <a:rPr lang="en-US" sz="6000" baseline="30000" dirty="0"/>
              <a:t>3</a:t>
            </a:r>
            <a:r>
              <a:rPr lang="en-US" sz="6000" dirty="0"/>
              <a:t> 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5399067" y="2172547"/>
            <a:ext cx="578698" cy="1055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sz="6000" dirty="0"/>
              <a:t>p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700017" y="5886345"/>
            <a:ext cx="2194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A week!</a:t>
            </a:r>
          </a:p>
        </p:txBody>
      </p:sp>
      <p:cxnSp>
        <p:nvCxnSpPr>
          <p:cNvPr id="17" name="Straight Arrow Connector 16"/>
          <p:cNvCxnSpPr>
            <a:stCxn id="5" idx="2"/>
            <a:endCxn id="16" idx="0"/>
          </p:cNvCxnSpPr>
          <p:nvPr/>
        </p:nvCxnSpPr>
        <p:spPr>
          <a:xfrm flipH="1">
            <a:off x="4797297" y="4987944"/>
            <a:ext cx="7197" cy="8984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  <p:bldP spid="18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/>
          </a:bodyPr>
          <a:lstStyle/>
          <a:p>
            <a:r>
              <a:rPr lang="en-US" sz="4000" dirty="0"/>
              <a:t>genetic </a:t>
            </a:r>
            <a:r>
              <a:rPr lang="en-US" sz="4000"/>
              <a:t>evaluation strategy </a:t>
            </a:r>
            <a:r>
              <a:rPr lang="en-US" sz="4000" dirty="0"/>
              <a:t>for GWAS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18167" y="4582633"/>
                <a:ext cx="5507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y = </a:t>
                </a:r>
                <a:r>
                  <a:rPr lang="en-US" sz="3600" dirty="0" err="1"/>
                  <a:t>Wv</a:t>
                </a:r>
                <a:r>
                  <a:rPr lang="en-US" sz="3600" dirty="0"/>
                  <a:t> + X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𝑍𝑢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67" y="4582633"/>
                <a:ext cx="5507665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3208" b="-36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18166" y="2763679"/>
                <a:ext cx="5507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y =           X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𝑍𝑢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66" y="2763679"/>
                <a:ext cx="5507665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12264" b="-36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Screen Shot 2015-09-29 at 12.00.2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4" r="20952"/>
          <a:stretch/>
        </p:blipFill>
        <p:spPr>
          <a:xfrm>
            <a:off x="7467060" y="3744526"/>
            <a:ext cx="897753" cy="6985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7915937" y="3138349"/>
            <a:ext cx="10633" cy="657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68634" y="3138349"/>
            <a:ext cx="105793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68634" y="4905798"/>
            <a:ext cx="10579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23" idx="2"/>
          </p:cNvCxnSpPr>
          <p:nvPr/>
        </p:nvCxnSpPr>
        <p:spPr>
          <a:xfrm flipH="1" flipV="1">
            <a:off x="7915937" y="4443026"/>
            <a:ext cx="10633" cy="46277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86105"/>
          </a:xfrm>
        </p:spPr>
        <p:txBody>
          <a:bodyPr>
            <a:normAutofit/>
          </a:bodyPr>
          <a:lstStyle/>
          <a:p>
            <a:r>
              <a:rPr lang="en-US" dirty="0"/>
              <a:t>Completely different story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8416"/>
            <a:ext cx="2996782" cy="2816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82" y="3328416"/>
            <a:ext cx="3004377" cy="3012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59" y="3283019"/>
            <a:ext cx="2996782" cy="3058119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6650" y="2255454"/>
            <a:ext cx="8950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Full optimization: estimate h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for every SNPs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P3D: Estimate h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without SNP and fix it for testing SNPs</a:t>
            </a:r>
          </a:p>
        </p:txBody>
      </p:sp>
    </p:spTree>
    <p:extLst>
      <p:ext uri="{BB962C8B-B14F-4D97-AF65-F5344CB8AC3E}">
        <p14:creationId xmlns:p14="http://schemas.microsoft.com/office/powerpoint/2010/main" val="17067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1" y="338328"/>
            <a:ext cx="8187070" cy="937579"/>
          </a:xfrm>
        </p:spPr>
        <p:txBody>
          <a:bodyPr>
            <a:normAutofit/>
          </a:bodyPr>
          <a:lstStyle/>
          <a:p>
            <a:r>
              <a:rPr lang="en-US"/>
              <a:t>P3D</a:t>
            </a:r>
            <a:endParaRPr lang="en-US" dirty="0"/>
          </a:p>
        </p:txBody>
      </p:sp>
      <p:pic>
        <p:nvPicPr>
          <p:cNvPr id="15" name="Picture 14" descr="Screen Shot 2015-09-29 at 12.0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57" y="3404284"/>
            <a:ext cx="2921000" cy="698500"/>
          </a:xfrm>
          <a:prstGeom prst="rect">
            <a:avLst/>
          </a:prstGeom>
        </p:spPr>
      </p:pic>
      <p:pic>
        <p:nvPicPr>
          <p:cNvPr id="16" name="Picture 15" descr="Screen Shot 2015-09-29 at 12.00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57" y="4335693"/>
            <a:ext cx="3175000" cy="749300"/>
          </a:xfrm>
          <a:prstGeom prst="rect">
            <a:avLst/>
          </a:prstGeom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3234" y="1173793"/>
            <a:ext cx="8242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Population Parameters Previously Determined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1" y="5560680"/>
            <a:ext cx="8242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C is compression level in CMLM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0450" y="2520109"/>
                <a:ext cx="5507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y = </a:t>
                </a:r>
                <a:r>
                  <a:rPr lang="en-US" sz="3600" dirty="0" err="1"/>
                  <a:t>Wv</a:t>
                </a:r>
                <a:r>
                  <a:rPr lang="en-US" sz="3600" dirty="0"/>
                  <a:t> + X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𝑍𝑢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50" y="2520109"/>
                <a:ext cx="5507665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2264" b="-36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86105"/>
          </a:xfrm>
        </p:spPr>
        <p:txBody>
          <a:bodyPr>
            <a:normAutofit/>
          </a:bodyPr>
          <a:lstStyle/>
          <a:p>
            <a:r>
              <a:rPr lang="en-US" dirty="0"/>
              <a:t>Compression + P3D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12" y="2483293"/>
            <a:ext cx="4152900" cy="355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18167" y="6190404"/>
            <a:ext cx="550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100~10,000X faster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0567" y="5790294"/>
            <a:ext cx="550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Compression levels</a:t>
            </a:r>
          </a:p>
        </p:txBody>
      </p:sp>
    </p:spTree>
    <p:extLst>
      <p:ext uri="{BB962C8B-B14F-4D97-AF65-F5344CB8AC3E}">
        <p14:creationId xmlns:p14="http://schemas.microsoft.com/office/powerpoint/2010/main" val="838957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2302</TotalTime>
  <Words>858</Words>
  <Application>Microsoft Macintosh PowerPoint</Application>
  <PresentationFormat>On-screen Show (4:3)</PresentationFormat>
  <Paragraphs>158</Paragraphs>
  <Slides>21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Calibri</vt:lpstr>
      <vt:lpstr>Cambria Math</vt:lpstr>
      <vt:lpstr>Candara</vt:lpstr>
      <vt:lpstr>Symbol</vt:lpstr>
      <vt:lpstr>Verdana</vt:lpstr>
      <vt:lpstr>Waveform</vt:lpstr>
      <vt:lpstr>Statistical Genomics</vt:lpstr>
      <vt:lpstr>Outline</vt:lpstr>
      <vt:lpstr>Computing time of inverse</vt:lpstr>
      <vt:lpstr>Computing time of MLM GWAS</vt:lpstr>
      <vt:lpstr>Computing time of genetic evaluation</vt:lpstr>
      <vt:lpstr>genetic evaluation strategy for GWAS</vt:lpstr>
      <vt:lpstr>Completely different story</vt:lpstr>
      <vt:lpstr>P3D</vt:lpstr>
      <vt:lpstr>Compression + P3D</vt:lpstr>
      <vt:lpstr>P3D/EMMAx</vt:lpstr>
      <vt:lpstr>EMMA kinship</vt:lpstr>
      <vt:lpstr>A kinship matrix was incorrectly used as Numerator Relationship Matrix (NRM), which is twice of kinship matrix, to estimate heritability. In this case, the estimated and true heritabilities have relationship of:</vt:lpstr>
      <vt:lpstr>By definition of heritability</vt:lpstr>
      <vt:lpstr>Genetic variance</vt:lpstr>
      <vt:lpstr>By definition of heritability</vt:lpstr>
      <vt:lpstr>Find out with GAPIT</vt:lpstr>
      <vt:lpstr>Kinship from GAPIT</vt:lpstr>
      <vt:lpstr>Using half of relationship</vt:lpstr>
      <vt:lpstr>Full vs. half</vt:lpstr>
      <vt:lpstr>K and 2K are the same for P value</vt:lpstr>
      <vt:lpstr>Highlight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170</cp:revision>
  <dcterms:created xsi:type="dcterms:W3CDTF">2013-08-24T13:03:35Z</dcterms:created>
  <dcterms:modified xsi:type="dcterms:W3CDTF">2018-03-09T17:10:58Z</dcterms:modified>
</cp:coreProperties>
</file>