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392" r:id="rId2"/>
    <p:sldId id="413" r:id="rId3"/>
    <p:sldId id="415" r:id="rId4"/>
    <p:sldId id="372" r:id="rId5"/>
    <p:sldId id="386" r:id="rId6"/>
    <p:sldId id="401" r:id="rId7"/>
    <p:sldId id="403" r:id="rId8"/>
    <p:sldId id="402" r:id="rId9"/>
    <p:sldId id="404" r:id="rId10"/>
    <p:sldId id="387" r:id="rId11"/>
    <p:sldId id="373" r:id="rId12"/>
    <p:sldId id="388" r:id="rId13"/>
    <p:sldId id="389" r:id="rId14"/>
    <p:sldId id="391" r:id="rId15"/>
    <p:sldId id="390" r:id="rId16"/>
    <p:sldId id="370" r:id="rId17"/>
    <p:sldId id="394" r:id="rId18"/>
    <p:sldId id="395" r:id="rId19"/>
    <p:sldId id="396" r:id="rId20"/>
    <p:sldId id="397" r:id="rId21"/>
    <p:sldId id="398" r:id="rId22"/>
    <p:sldId id="399" r:id="rId23"/>
    <p:sldId id="414" r:id="rId24"/>
    <p:sldId id="3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30"/>
    <p:restoredTop sz="97574" autoAdjust="0"/>
  </p:normalViewPr>
  <p:slideViewPr>
    <p:cSldViewPr snapToGrid="0" snapToObjects="1">
      <p:cViewPr varScale="1">
        <p:scale>
          <a:sx n="207" d="100"/>
          <a:sy n="207" d="100"/>
        </p:scale>
        <p:origin x="113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Lecture 20</a:t>
            </a:r>
            <a:r>
              <a:rPr lang="en-US" sz="2800" b="1">
                <a:solidFill>
                  <a:schemeClr val="bg2">
                    <a:lumMod val="50000"/>
                  </a:schemeClr>
                </a:solidFill>
              </a:rPr>
              <a:t>: MLMM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6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0-05 at 11.02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5"/>
          <a:stretch/>
        </p:blipFill>
        <p:spPr>
          <a:xfrm>
            <a:off x="558800" y="571500"/>
            <a:ext cx="7391400" cy="1981200"/>
          </a:xfrm>
          <a:prstGeom prst="rect">
            <a:avLst/>
          </a:prstGeom>
        </p:spPr>
      </p:pic>
      <p:sp>
        <p:nvSpPr>
          <p:cNvPr id="4" name="TextBox 14"/>
          <p:cNvSpPr txBox="1">
            <a:spLocks noChangeArrowheads="1"/>
          </p:cNvSpPr>
          <p:nvPr/>
        </p:nvSpPr>
        <p:spPr bwMode="auto">
          <a:xfrm rot="16200000">
            <a:off x="7785101" y="1536699"/>
            <a:ext cx="116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GLM</a:t>
            </a: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2527300" y="952498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Two QTNs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 rot="16200000">
            <a:off x="7785102" y="3086099"/>
            <a:ext cx="116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MLM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 rot="16200000">
            <a:off x="7785103" y="5016499"/>
            <a:ext cx="116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MLMM</a:t>
            </a:r>
          </a:p>
        </p:txBody>
      </p:sp>
      <p:pic>
        <p:nvPicPr>
          <p:cNvPr id="9" name="Picture 8" descr="Screen Shot 2015-10-05 at 11.02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3" b="37374"/>
          <a:stretch/>
        </p:blipFill>
        <p:spPr>
          <a:xfrm>
            <a:off x="558800" y="2552700"/>
            <a:ext cx="7391400" cy="1968500"/>
          </a:xfrm>
          <a:prstGeom prst="rect">
            <a:avLst/>
          </a:prstGeom>
        </p:spPr>
      </p:pic>
      <p:pic>
        <p:nvPicPr>
          <p:cNvPr id="8" name="Picture 7" descr="Screen Shot 2015-10-05 at 11.02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50"/>
          <a:stretch/>
        </p:blipFill>
        <p:spPr>
          <a:xfrm>
            <a:off x="558800" y="4455320"/>
            <a:ext cx="7391400" cy="23542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4103" y="158040"/>
            <a:ext cx="676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Nature Genetics, 2012, 44, 825-830 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1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4584D3"/>
                </a:solidFill>
                <a:latin typeface="Calibri" charset="0"/>
              </a:rPr>
              <a:t>MLMM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236068" y="1401483"/>
            <a:ext cx="87174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y = SNP + </a:t>
            </a:r>
            <a:r>
              <a:rPr lang="en-US" sz="3200" dirty="0">
                <a:solidFill>
                  <a:srgbClr val="FF0000"/>
                </a:solidFill>
              </a:rPr>
              <a:t>Q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accent2"/>
                </a:solidFill>
              </a:rPr>
              <a:t>K </a:t>
            </a:r>
            <a:r>
              <a:rPr lang="en-US" sz="3200" dirty="0"/>
              <a:t>+ e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36068" y="3402417"/>
            <a:ext cx="87174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y = SNP + QTN1 + </a:t>
            </a:r>
            <a:r>
              <a:rPr lang="en-US" sz="3200" dirty="0">
                <a:solidFill>
                  <a:srgbClr val="FF0000"/>
                </a:solidFill>
              </a:rPr>
              <a:t>Q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accent2"/>
                </a:solidFill>
              </a:rPr>
              <a:t>K </a:t>
            </a:r>
            <a:r>
              <a:rPr lang="en-US" sz="3200" dirty="0"/>
              <a:t>+ e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236068" y="5447117"/>
            <a:ext cx="87174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y = SNP + QTN1 + QTN2 + </a:t>
            </a:r>
            <a:r>
              <a:rPr lang="en-US" sz="3200" dirty="0">
                <a:solidFill>
                  <a:srgbClr val="FF0000"/>
                </a:solidFill>
              </a:rPr>
              <a:t>Q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accent2"/>
                </a:solidFill>
              </a:rPr>
              <a:t>K </a:t>
            </a:r>
            <a:r>
              <a:rPr lang="en-US" sz="3200" dirty="0"/>
              <a:t>+ e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87884" y="2386160"/>
            <a:ext cx="5390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Most significant SNP as pseudo QTN</a:t>
            </a:r>
          </a:p>
        </p:txBody>
      </p:sp>
      <p:cxnSp>
        <p:nvCxnSpPr>
          <p:cNvPr id="13" name="Straight Arrow Connector 32"/>
          <p:cNvCxnSpPr>
            <a:cxnSpLocks noChangeShapeType="1"/>
          </p:cNvCxnSpPr>
          <p:nvPr/>
        </p:nvCxnSpPr>
        <p:spPr bwMode="auto">
          <a:xfrm>
            <a:off x="1638300" y="2786270"/>
            <a:ext cx="1028700" cy="616147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stealth" w="lg" len="lg"/>
          </a:ln>
        </p:spPr>
      </p:cxnSp>
      <p:sp>
        <p:nvSpPr>
          <p:cNvPr id="19" name="左大括号 16"/>
          <p:cNvSpPr/>
          <p:nvPr/>
        </p:nvSpPr>
        <p:spPr>
          <a:xfrm rot="16200000">
            <a:off x="1438135" y="1743416"/>
            <a:ext cx="376427" cy="862115"/>
          </a:xfrm>
          <a:prstGeom prst="leftBrac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187884" y="4410430"/>
            <a:ext cx="5390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Most significant SNP as pseudo QTN</a:t>
            </a:r>
          </a:p>
        </p:txBody>
      </p:sp>
      <p:cxnSp>
        <p:nvCxnSpPr>
          <p:cNvPr id="24" name="Straight Arrow Connector 32"/>
          <p:cNvCxnSpPr>
            <a:cxnSpLocks noChangeShapeType="1"/>
          </p:cNvCxnSpPr>
          <p:nvPr/>
        </p:nvCxnSpPr>
        <p:spPr bwMode="auto">
          <a:xfrm>
            <a:off x="1638300" y="4810540"/>
            <a:ext cx="2705100" cy="77746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stealth" w="lg" len="lg"/>
          </a:ln>
        </p:spPr>
      </p:cxnSp>
      <p:sp>
        <p:nvSpPr>
          <p:cNvPr id="25" name="左大括号 16"/>
          <p:cNvSpPr/>
          <p:nvPr/>
        </p:nvSpPr>
        <p:spPr>
          <a:xfrm rot="16200000">
            <a:off x="1438135" y="3767686"/>
            <a:ext cx="376427" cy="862115"/>
          </a:xfrm>
          <a:prstGeom prst="leftBrac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236068" y="6196160"/>
            <a:ext cx="5390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So on and so forth until…</a:t>
            </a:r>
          </a:p>
        </p:txBody>
      </p:sp>
    </p:spTree>
    <p:extLst>
      <p:ext uri="{BB962C8B-B14F-4D97-AF65-F5344CB8AC3E}">
        <p14:creationId xmlns:p14="http://schemas.microsoft.com/office/powerpoint/2010/main" val="36717540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 animBg="1"/>
      <p:bldP spid="23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4584D3"/>
                </a:solidFill>
                <a:latin typeface="Calibri" charset="0"/>
              </a:rPr>
              <a:t>Forward regression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236068" y="1370417"/>
            <a:ext cx="87174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y = SNP +QTN1+QTN2+…+ </a:t>
            </a:r>
            <a:r>
              <a:rPr lang="en-US" sz="3200" dirty="0">
                <a:solidFill>
                  <a:srgbClr val="FF0000"/>
                </a:solidFill>
              </a:rPr>
              <a:t>Q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accent2"/>
                </a:solidFill>
              </a:rPr>
              <a:t>K </a:t>
            </a:r>
            <a:r>
              <a:rPr lang="en-US" sz="3200" dirty="0"/>
              <a:t>+ e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801468" y="3961217"/>
            <a:ext cx="35866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 err="1"/>
              <a:t>Var</a:t>
            </a:r>
            <a:r>
              <a:rPr lang="en-US" sz="3200" dirty="0"/>
              <a:t>(y)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801468" y="3097617"/>
            <a:ext cx="35866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 err="1"/>
              <a:t>Var</a:t>
            </a:r>
            <a:r>
              <a:rPr lang="en-US" sz="3200" dirty="0"/>
              <a:t>(u)</a:t>
            </a:r>
          </a:p>
        </p:txBody>
      </p:sp>
      <p:cxnSp>
        <p:nvCxnSpPr>
          <p:cNvPr id="16" name="Straight Arrow Connector 32"/>
          <p:cNvCxnSpPr>
            <a:cxnSpLocks noChangeShapeType="1"/>
          </p:cNvCxnSpPr>
          <p:nvPr/>
        </p:nvCxnSpPr>
        <p:spPr bwMode="auto">
          <a:xfrm>
            <a:off x="3860800" y="3865770"/>
            <a:ext cx="16002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</p:cxn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889000" y="5117205"/>
            <a:ext cx="72771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FF0000"/>
                </a:solidFill>
              </a:rPr>
              <a:t>Stop when the ratio close to zero</a:t>
            </a:r>
          </a:p>
        </p:txBody>
      </p:sp>
      <p:cxnSp>
        <p:nvCxnSpPr>
          <p:cNvPr id="22" name="Straight Arrow Connector 32"/>
          <p:cNvCxnSpPr>
            <a:cxnSpLocks noChangeShapeType="1"/>
          </p:cNvCxnSpPr>
          <p:nvPr/>
        </p:nvCxnSpPr>
        <p:spPr bwMode="auto">
          <a:xfrm>
            <a:off x="584200" y="1955193"/>
            <a:ext cx="3276600" cy="2185007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stealth" w="lg" len="lg"/>
          </a:ln>
        </p:spPr>
      </p:cxnSp>
      <p:cxnSp>
        <p:nvCxnSpPr>
          <p:cNvPr id="26" name="Straight Arrow Connector 32"/>
          <p:cNvCxnSpPr>
            <a:cxnSpLocks noChangeShapeType="1"/>
          </p:cNvCxnSpPr>
          <p:nvPr/>
        </p:nvCxnSpPr>
        <p:spPr bwMode="auto">
          <a:xfrm flipH="1">
            <a:off x="5321300" y="1955193"/>
            <a:ext cx="1879600" cy="1397607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903675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4584D3"/>
                </a:solidFill>
                <a:latin typeface="Calibri" charset="0"/>
              </a:rPr>
              <a:t>Backward elimination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0" y="1370417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/>
              <a:t>y = QTN</a:t>
            </a:r>
            <a:r>
              <a:rPr lang="en-US" sz="3000" baseline="-25000" dirty="0"/>
              <a:t>1</a:t>
            </a:r>
            <a:r>
              <a:rPr lang="en-US" sz="3000" dirty="0"/>
              <a:t>+QTN</a:t>
            </a:r>
            <a:r>
              <a:rPr lang="en-US" sz="3000" baseline="-25000" dirty="0"/>
              <a:t>2</a:t>
            </a:r>
            <a:r>
              <a:rPr lang="en-US" sz="3000" dirty="0"/>
              <a:t>+…+</a:t>
            </a:r>
            <a:r>
              <a:rPr lang="en-US" sz="3000" dirty="0" err="1"/>
              <a:t>QTN</a:t>
            </a:r>
            <a:r>
              <a:rPr lang="en-US" sz="3000" baseline="-25000" dirty="0" err="1"/>
              <a:t>t</a:t>
            </a:r>
            <a:r>
              <a:rPr lang="en-US" sz="3000" dirty="0"/>
              <a:t>+ </a:t>
            </a:r>
            <a:r>
              <a:rPr lang="en-US" sz="3000" dirty="0">
                <a:solidFill>
                  <a:srgbClr val="FF0000"/>
                </a:solidFill>
              </a:rPr>
              <a:t>Q </a:t>
            </a:r>
            <a:r>
              <a:rPr lang="en-US" sz="3000" dirty="0"/>
              <a:t>+ </a:t>
            </a:r>
            <a:r>
              <a:rPr lang="en-US" sz="3000" dirty="0">
                <a:solidFill>
                  <a:schemeClr val="accent2"/>
                </a:solidFill>
              </a:rPr>
              <a:t>K </a:t>
            </a:r>
            <a:r>
              <a:rPr lang="en-US" sz="3000" dirty="0"/>
              <a:t>+ e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2700" y="3644900"/>
            <a:ext cx="9131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/>
              <a:t>y = QTN</a:t>
            </a:r>
            <a:r>
              <a:rPr lang="en-US" sz="3000" baseline="-25000" dirty="0"/>
              <a:t>1</a:t>
            </a:r>
            <a:r>
              <a:rPr lang="en-US" sz="3000" dirty="0"/>
              <a:t>+QTN</a:t>
            </a:r>
            <a:r>
              <a:rPr lang="en-US" sz="3000" baseline="-25000" dirty="0"/>
              <a:t>2</a:t>
            </a:r>
            <a:r>
              <a:rPr lang="en-US" sz="3000" dirty="0"/>
              <a:t>+…+QTN</a:t>
            </a:r>
            <a:r>
              <a:rPr lang="en-US" sz="3000" baseline="-25000" dirty="0"/>
              <a:t>t-1</a:t>
            </a:r>
            <a:r>
              <a:rPr lang="en-US" sz="3000" dirty="0"/>
              <a:t>+ </a:t>
            </a:r>
            <a:r>
              <a:rPr lang="en-US" sz="3000" dirty="0">
                <a:solidFill>
                  <a:srgbClr val="FF0000"/>
                </a:solidFill>
              </a:rPr>
              <a:t>Q </a:t>
            </a:r>
            <a:r>
              <a:rPr lang="en-US" sz="3000" dirty="0"/>
              <a:t>+ </a:t>
            </a:r>
            <a:r>
              <a:rPr lang="en-US" sz="3000" dirty="0">
                <a:solidFill>
                  <a:schemeClr val="accent2"/>
                </a:solidFill>
              </a:rPr>
              <a:t>K </a:t>
            </a:r>
            <a:r>
              <a:rPr lang="en-US" sz="3000" dirty="0"/>
              <a:t>+ 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7884" y="2586215"/>
            <a:ext cx="5958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Remove the least significant pseudo QTN</a:t>
            </a:r>
          </a:p>
        </p:txBody>
      </p:sp>
      <p:cxnSp>
        <p:nvCxnSpPr>
          <p:cNvPr id="17" name="Straight Arrow Connector 32"/>
          <p:cNvCxnSpPr>
            <a:cxnSpLocks noChangeShapeType="1"/>
          </p:cNvCxnSpPr>
          <p:nvPr/>
        </p:nvCxnSpPr>
        <p:spPr bwMode="auto">
          <a:xfrm>
            <a:off x="2933700" y="3094343"/>
            <a:ext cx="0" cy="550557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stealth" w="lg" len="lg"/>
          </a:ln>
        </p:spPr>
      </p:cxnSp>
      <p:sp>
        <p:nvSpPr>
          <p:cNvPr id="18" name="左大括号 16"/>
          <p:cNvSpPr/>
          <p:nvPr/>
        </p:nvSpPr>
        <p:spPr>
          <a:xfrm rot="16200000">
            <a:off x="2783586" y="115145"/>
            <a:ext cx="376427" cy="4165600"/>
          </a:xfrm>
          <a:prstGeom prst="leftBrace">
            <a:avLst>
              <a:gd name="adj1" fmla="val 62314"/>
              <a:gd name="adj2" fmla="val 50000"/>
            </a:avLst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4384" y="5562600"/>
            <a:ext cx="871481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/>
              <a:t>Until all pseudo QTNs are significant</a:t>
            </a:r>
          </a:p>
        </p:txBody>
      </p:sp>
      <p:cxnSp>
        <p:nvCxnSpPr>
          <p:cNvPr id="23" name="Straight Arrow Connector 32"/>
          <p:cNvCxnSpPr>
            <a:cxnSpLocks noChangeShapeType="1"/>
          </p:cNvCxnSpPr>
          <p:nvPr/>
        </p:nvCxnSpPr>
        <p:spPr bwMode="auto">
          <a:xfrm>
            <a:off x="2933700" y="5012043"/>
            <a:ext cx="0" cy="550557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900076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4584D3"/>
                </a:solidFill>
                <a:latin typeface="Calibri" charset="0"/>
              </a:rPr>
              <a:t>Final p values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0" y="2146300"/>
            <a:ext cx="9131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/>
              <a:t>y = QTN</a:t>
            </a:r>
            <a:r>
              <a:rPr lang="en-US" sz="3000" baseline="-25000" dirty="0"/>
              <a:t>1</a:t>
            </a:r>
            <a:r>
              <a:rPr lang="en-US" sz="3000" dirty="0"/>
              <a:t>+QTN</a:t>
            </a:r>
            <a:r>
              <a:rPr lang="en-US" sz="3000" baseline="-25000" dirty="0"/>
              <a:t>2</a:t>
            </a:r>
            <a:r>
              <a:rPr lang="en-US" sz="3000" dirty="0"/>
              <a:t>+…+ </a:t>
            </a:r>
            <a:r>
              <a:rPr lang="en-US" sz="3000" dirty="0">
                <a:solidFill>
                  <a:srgbClr val="FF0000"/>
                </a:solidFill>
              </a:rPr>
              <a:t>Q </a:t>
            </a:r>
            <a:r>
              <a:rPr lang="en-US" sz="3000" dirty="0"/>
              <a:t>+ </a:t>
            </a:r>
            <a:r>
              <a:rPr lang="en-US" sz="3000" dirty="0">
                <a:solidFill>
                  <a:schemeClr val="accent2"/>
                </a:solidFill>
              </a:rPr>
              <a:t>K </a:t>
            </a:r>
            <a:r>
              <a:rPr lang="en-US" sz="3000" dirty="0"/>
              <a:t>+ 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8884" y="1561524"/>
            <a:ext cx="871481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Pseudo QTNs: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0" y="3763074"/>
            <a:ext cx="9131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/>
              <a:t>y = SNP +QTN</a:t>
            </a:r>
            <a:r>
              <a:rPr lang="en-US" sz="3000" baseline="-25000" dirty="0"/>
              <a:t>1</a:t>
            </a:r>
            <a:r>
              <a:rPr lang="en-US" sz="3000" dirty="0"/>
              <a:t>+QTN</a:t>
            </a:r>
            <a:r>
              <a:rPr lang="en-US" sz="3000" baseline="-25000" dirty="0"/>
              <a:t>2</a:t>
            </a:r>
            <a:r>
              <a:rPr lang="en-US" sz="3000" dirty="0"/>
              <a:t>+…+ </a:t>
            </a:r>
            <a:r>
              <a:rPr lang="en-US" sz="3000" dirty="0">
                <a:solidFill>
                  <a:srgbClr val="FF0000"/>
                </a:solidFill>
              </a:rPr>
              <a:t>Q </a:t>
            </a:r>
            <a:r>
              <a:rPr lang="en-US" sz="3000" dirty="0"/>
              <a:t>+ </a:t>
            </a:r>
            <a:r>
              <a:rPr lang="en-US" sz="3000" dirty="0">
                <a:solidFill>
                  <a:schemeClr val="accent2"/>
                </a:solidFill>
              </a:rPr>
              <a:t>K </a:t>
            </a:r>
            <a:r>
              <a:rPr lang="en-US" sz="3000" dirty="0"/>
              <a:t>+ 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8884" y="3178298"/>
            <a:ext cx="871481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Other markers:</a:t>
            </a:r>
          </a:p>
        </p:txBody>
      </p:sp>
    </p:spTree>
    <p:extLst>
      <p:ext uri="{BB962C8B-B14F-4D97-AF65-F5344CB8AC3E}">
        <p14:creationId xmlns:p14="http://schemas.microsoft.com/office/powerpoint/2010/main" val="795628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87552"/>
          </a:xfrm>
        </p:spPr>
        <p:txBody>
          <a:bodyPr/>
          <a:lstStyle/>
          <a:p>
            <a:r>
              <a:rPr lang="en-US" dirty="0"/>
              <a:t>MLMM R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08"/>
            <a:ext cx="9144000" cy="529707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043971" y="2901329"/>
            <a:ext cx="996902" cy="453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8" y="541223"/>
            <a:ext cx="38609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rm</a:t>
            </a:r>
            <a:r>
              <a:rPr lang="en-US" sz="800" dirty="0"/>
              <a:t>(list=</a:t>
            </a:r>
            <a:r>
              <a:rPr lang="en-US" sz="800" dirty="0" err="1"/>
              <a:t>ls</a:t>
            </a:r>
            <a:r>
              <a:rPr lang="en-US" sz="800" dirty="0"/>
              <a:t>())</a:t>
            </a:r>
          </a:p>
          <a:p>
            <a:r>
              <a:rPr lang="en-US" sz="800" dirty="0" err="1"/>
              <a:t>setwd</a:t>
            </a:r>
            <a:r>
              <a:rPr lang="en-US" sz="800" dirty="0"/>
              <a:t>('/Users/Zhiwu/Dropbox/Current/</a:t>
            </a:r>
            <a:r>
              <a:rPr lang="en-US" sz="800" dirty="0" err="1"/>
              <a:t>ZZLab</a:t>
            </a:r>
            <a:r>
              <a:rPr lang="en-US" sz="800" dirty="0"/>
              <a:t>/</a:t>
            </a:r>
            <a:r>
              <a:rPr lang="en-US" sz="800" dirty="0" err="1"/>
              <a:t>WSUCourse</a:t>
            </a:r>
            <a:r>
              <a:rPr lang="en-US" sz="800" dirty="0"/>
              <a:t>/CROPS545/</a:t>
            </a:r>
            <a:r>
              <a:rPr lang="en-US" sz="800" dirty="0" err="1"/>
              <a:t>mlmm</a:t>
            </a:r>
            <a:r>
              <a:rPr lang="en-US" sz="800" dirty="0"/>
              <a:t>-master')</a:t>
            </a:r>
          </a:p>
          <a:p>
            <a:r>
              <a:rPr lang="en-US" sz="800" dirty="0"/>
              <a:t>source('</a:t>
            </a:r>
            <a:r>
              <a:rPr lang="en-US" sz="800" dirty="0" err="1"/>
              <a:t>mlmm_cof.r</a:t>
            </a:r>
            <a:r>
              <a:rPr lang="en-US" sz="800" dirty="0"/>
              <a:t>')</a:t>
            </a:r>
          </a:p>
          <a:p>
            <a:endParaRPr lang="en-US" sz="800" dirty="0"/>
          </a:p>
          <a:p>
            <a:r>
              <a:rPr lang="en-US" sz="800" dirty="0"/>
              <a:t>library("MASS") # required for </a:t>
            </a:r>
            <a:r>
              <a:rPr lang="en-US" sz="800" dirty="0" err="1"/>
              <a:t>ginv</a:t>
            </a:r>
            <a:endParaRPr lang="en-US" sz="800" dirty="0"/>
          </a:p>
          <a:p>
            <a:r>
              <a:rPr lang="en-US" sz="800" dirty="0"/>
              <a:t>library(</a:t>
            </a:r>
            <a:r>
              <a:rPr lang="en-US" sz="800" dirty="0" err="1"/>
              <a:t>multtest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gplots</a:t>
            </a:r>
            <a:r>
              <a:rPr lang="en-US" sz="800" dirty="0"/>
              <a:t>)</a:t>
            </a:r>
          </a:p>
          <a:p>
            <a:r>
              <a:rPr lang="en-US" sz="800" dirty="0"/>
              <a:t>library(compiler) #required for </a:t>
            </a:r>
            <a:r>
              <a:rPr lang="en-US" sz="800" dirty="0" err="1"/>
              <a:t>cmpfun</a:t>
            </a:r>
            <a:endParaRPr lang="en-US" sz="800" dirty="0"/>
          </a:p>
          <a:p>
            <a:r>
              <a:rPr lang="en-US" sz="800" dirty="0"/>
              <a:t>library("scatterplot3d")</a:t>
            </a:r>
          </a:p>
          <a:p>
            <a:r>
              <a:rPr lang="en-US" sz="800" dirty="0"/>
              <a:t>source("http://</a:t>
            </a:r>
            <a:r>
              <a:rPr lang="en-US" sz="800" dirty="0" err="1"/>
              <a:t>www.zzlab.net</a:t>
            </a:r>
            <a:r>
              <a:rPr lang="en-US" sz="800" dirty="0"/>
              <a:t>/GAPIT/</a:t>
            </a:r>
            <a:r>
              <a:rPr lang="en-US" sz="800" dirty="0" err="1"/>
              <a:t>emma.txt</a:t>
            </a:r>
            <a:r>
              <a:rPr lang="en-US" sz="800" dirty="0"/>
              <a:t>")</a:t>
            </a:r>
          </a:p>
          <a:p>
            <a:r>
              <a:rPr lang="en-US" sz="800" dirty="0"/>
              <a:t>source("http://</a:t>
            </a:r>
            <a:r>
              <a:rPr lang="en-US" sz="800" dirty="0" err="1"/>
              <a:t>www.zzlab.net</a:t>
            </a:r>
            <a:r>
              <a:rPr lang="en-US" sz="800" dirty="0"/>
              <a:t>/GAPIT/</a:t>
            </a:r>
            <a:r>
              <a:rPr lang="en-US" sz="800" dirty="0" err="1"/>
              <a:t>gapit_functions.txt</a:t>
            </a:r>
            <a:r>
              <a:rPr lang="en-US" sz="800" dirty="0"/>
              <a:t>")</a:t>
            </a:r>
          </a:p>
          <a:p>
            <a:r>
              <a:rPr lang="en-US" sz="800" dirty="0"/>
              <a:t>source("/Users/Zhiwu/Dropbox//GAPIT/functions/</a:t>
            </a:r>
            <a:r>
              <a:rPr lang="en-US" sz="800" dirty="0" err="1"/>
              <a:t>gapit_functions.txt</a:t>
            </a:r>
            <a:r>
              <a:rPr lang="en-US" sz="800" dirty="0"/>
              <a:t>")</a:t>
            </a:r>
          </a:p>
          <a:p>
            <a:r>
              <a:rPr lang="en-US" sz="800" dirty="0" err="1"/>
              <a:t>setwd</a:t>
            </a:r>
            <a:r>
              <a:rPr lang="en-US" sz="800" dirty="0"/>
              <a:t>("/Users/Zhiwu/Dropbox/Current/</a:t>
            </a:r>
            <a:r>
              <a:rPr lang="en-US" sz="800" dirty="0" err="1"/>
              <a:t>ZZLab</a:t>
            </a:r>
            <a:r>
              <a:rPr lang="en-US" sz="800" dirty="0"/>
              <a:t>/</a:t>
            </a:r>
            <a:r>
              <a:rPr lang="en-US" sz="800" dirty="0" err="1"/>
              <a:t>WSUCourse</a:t>
            </a:r>
            <a:r>
              <a:rPr lang="en-US" sz="800" dirty="0"/>
              <a:t>/CROPS512/Demo")</a:t>
            </a:r>
          </a:p>
          <a:p>
            <a:r>
              <a:rPr lang="en-US" sz="800" dirty="0" err="1"/>
              <a:t>myGD</a:t>
            </a:r>
            <a:r>
              <a:rPr lang="en-US" sz="800" dirty="0"/>
              <a:t> &lt;- </a:t>
            </a:r>
            <a:r>
              <a:rPr lang="en-US" sz="800" dirty="0" err="1"/>
              <a:t>read.table</a:t>
            </a:r>
            <a:r>
              <a:rPr lang="en-US" sz="800" dirty="0"/>
              <a:t>("</a:t>
            </a:r>
            <a:r>
              <a:rPr lang="en-US" sz="800" dirty="0" err="1"/>
              <a:t>mdp_numeric.txt</a:t>
            </a:r>
            <a:r>
              <a:rPr lang="en-US" sz="800" dirty="0"/>
              <a:t>", head = TRUE)</a:t>
            </a:r>
          </a:p>
          <a:p>
            <a:r>
              <a:rPr lang="en-US" sz="800" dirty="0" err="1"/>
              <a:t>myGM</a:t>
            </a:r>
            <a:r>
              <a:rPr lang="en-US" sz="800" dirty="0"/>
              <a:t> &lt;- </a:t>
            </a:r>
            <a:r>
              <a:rPr lang="en-US" sz="800" dirty="0" err="1"/>
              <a:t>read.table</a:t>
            </a:r>
            <a:r>
              <a:rPr lang="en-US" sz="800" dirty="0"/>
              <a:t>("</a:t>
            </a:r>
            <a:r>
              <a:rPr lang="en-US" sz="800" dirty="0" err="1"/>
              <a:t>mdp_SNP_information.txt</a:t>
            </a:r>
            <a:r>
              <a:rPr lang="en-US" sz="800" dirty="0"/>
              <a:t>" , head = TRUE)</a:t>
            </a:r>
          </a:p>
          <a:p>
            <a:endParaRPr lang="en-US" sz="800" dirty="0"/>
          </a:p>
          <a:p>
            <a:r>
              <a:rPr lang="en-US" sz="800" dirty="0"/>
              <a:t>#for PC and K</a:t>
            </a:r>
          </a:p>
          <a:p>
            <a:r>
              <a:rPr lang="en-US" sz="800" dirty="0" err="1"/>
              <a:t>setwd</a:t>
            </a:r>
            <a:r>
              <a:rPr lang="en-US" sz="800" dirty="0"/>
              <a:t>("~/Desktop/temp")</a:t>
            </a:r>
          </a:p>
          <a:p>
            <a:r>
              <a:rPr lang="en-US" sz="800" dirty="0"/>
              <a:t>myGAPIT0=GAPIT(GD=</a:t>
            </a:r>
            <a:r>
              <a:rPr lang="en-US" sz="800" dirty="0" err="1"/>
              <a:t>myGD,GM</a:t>
            </a:r>
            <a:r>
              <a:rPr lang="en-US" sz="800" dirty="0"/>
              <a:t>=</a:t>
            </a:r>
            <a:r>
              <a:rPr lang="en-US" sz="800" dirty="0" err="1"/>
              <a:t>myGM,PCA.total</a:t>
            </a:r>
            <a:r>
              <a:rPr lang="en-US" sz="800" dirty="0"/>
              <a:t>=3,)</a:t>
            </a:r>
          </a:p>
          <a:p>
            <a:r>
              <a:rPr lang="en-US" sz="800" dirty="0" err="1"/>
              <a:t>myPC</a:t>
            </a:r>
            <a:r>
              <a:rPr lang="en-US" sz="800" dirty="0"/>
              <a:t>=</a:t>
            </a:r>
            <a:r>
              <a:rPr lang="en-US" sz="800" dirty="0" err="1"/>
              <a:t>as.matrix</a:t>
            </a:r>
            <a:r>
              <a:rPr lang="en-US" sz="800" dirty="0"/>
              <a:t>(myGAPIT0$PCA[,-1])</a:t>
            </a:r>
          </a:p>
          <a:p>
            <a:r>
              <a:rPr lang="en-US" sz="800" dirty="0" err="1"/>
              <a:t>myK</a:t>
            </a:r>
            <a:r>
              <a:rPr lang="en-US" sz="800" dirty="0"/>
              <a:t>=</a:t>
            </a:r>
            <a:r>
              <a:rPr lang="en-US" sz="800" dirty="0" err="1"/>
              <a:t>as.matrix</a:t>
            </a:r>
            <a:r>
              <a:rPr lang="en-US" sz="800" dirty="0"/>
              <a:t>(myGAPIT0$kinship[,-1])</a:t>
            </a:r>
          </a:p>
          <a:p>
            <a:r>
              <a:rPr lang="en-US" sz="800" dirty="0" err="1"/>
              <a:t>myX</a:t>
            </a:r>
            <a:r>
              <a:rPr lang="en-US" sz="800" dirty="0"/>
              <a:t>=</a:t>
            </a:r>
            <a:r>
              <a:rPr lang="en-US" sz="800" dirty="0" err="1"/>
              <a:t>as.matrix</a:t>
            </a:r>
            <a:r>
              <a:rPr lang="en-US" sz="800" dirty="0"/>
              <a:t>(</a:t>
            </a:r>
            <a:r>
              <a:rPr lang="en-US" sz="800" dirty="0" err="1"/>
              <a:t>myGD</a:t>
            </a:r>
            <a:r>
              <a:rPr lang="en-US" sz="800" dirty="0"/>
              <a:t>[,-1])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001359" y="234089"/>
            <a:ext cx="479376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</a:t>
            </a:r>
            <a:r>
              <a:rPr lang="en-US" sz="1200" dirty="0" err="1"/>
              <a:t>Siultate</a:t>
            </a:r>
            <a:r>
              <a:rPr lang="en-US" sz="1200" dirty="0"/>
              <a:t> 10 QTN on the first chromosomes</a:t>
            </a:r>
          </a:p>
          <a:p>
            <a:r>
              <a:rPr lang="en-US" sz="1200" dirty="0"/>
              <a:t>X=</a:t>
            </a:r>
            <a:r>
              <a:rPr lang="en-US" sz="1200" dirty="0" err="1"/>
              <a:t>myGD</a:t>
            </a:r>
            <a:r>
              <a:rPr lang="en-US" sz="1200" dirty="0"/>
              <a:t>[,-1]</a:t>
            </a:r>
          </a:p>
          <a:p>
            <a:r>
              <a:rPr lang="en-US" sz="1200" dirty="0"/>
              <a:t>index1to5=</a:t>
            </a:r>
            <a:r>
              <a:rPr lang="en-US" sz="1200" dirty="0" err="1"/>
              <a:t>myGM</a:t>
            </a:r>
            <a:r>
              <a:rPr lang="en-US" sz="1200" dirty="0"/>
              <a:t>[,2]&lt;6</a:t>
            </a:r>
          </a:p>
          <a:p>
            <a:r>
              <a:rPr lang="en-US" sz="1200" dirty="0"/>
              <a:t>X1to5 = X[,index1to5]</a:t>
            </a:r>
          </a:p>
          <a:p>
            <a:r>
              <a:rPr lang="en-US" sz="1200" dirty="0"/>
              <a:t>taxa=</a:t>
            </a:r>
            <a:r>
              <a:rPr lang="en-US" sz="1200" dirty="0" err="1"/>
              <a:t>myGD</a:t>
            </a:r>
            <a:r>
              <a:rPr lang="en-US" sz="1200" dirty="0"/>
              <a:t>[,1]</a:t>
            </a:r>
          </a:p>
          <a:p>
            <a:r>
              <a:rPr lang="en-US" sz="1200" dirty="0" err="1"/>
              <a:t>set.seed</a:t>
            </a:r>
            <a:r>
              <a:rPr lang="en-US" sz="1200" dirty="0"/>
              <a:t>(99164)</a:t>
            </a:r>
          </a:p>
          <a:p>
            <a:r>
              <a:rPr lang="en-US" sz="1200" dirty="0" err="1"/>
              <a:t>GD.candidate</a:t>
            </a:r>
            <a:r>
              <a:rPr lang="en-US" sz="1200" dirty="0"/>
              <a:t>=</a:t>
            </a:r>
            <a:r>
              <a:rPr lang="en-US" sz="1200" dirty="0" err="1"/>
              <a:t>cbind</a:t>
            </a:r>
            <a:r>
              <a:rPr lang="en-US" sz="1200" dirty="0"/>
              <a:t>(taxa,X1to5)</a:t>
            </a:r>
          </a:p>
          <a:p>
            <a:r>
              <a:rPr lang="en-US" sz="1200" dirty="0" err="1"/>
              <a:t>mySim</a:t>
            </a:r>
            <a:r>
              <a:rPr lang="en-US" sz="1200" dirty="0"/>
              <a:t>=</a:t>
            </a:r>
            <a:r>
              <a:rPr lang="en-US" sz="1200" dirty="0" err="1"/>
              <a:t>GAPIT.Phenotype.Simulation</a:t>
            </a:r>
            <a:r>
              <a:rPr lang="en-US" sz="1200" dirty="0"/>
              <a:t>(GD=</a:t>
            </a:r>
            <a:r>
              <a:rPr lang="en-US" sz="1200" dirty="0" err="1"/>
              <a:t>GD.candidate,GM</a:t>
            </a:r>
            <a:r>
              <a:rPr lang="en-US" sz="1200" dirty="0"/>
              <a:t>=</a:t>
            </a:r>
            <a:r>
              <a:rPr lang="en-US" sz="1200" dirty="0" err="1"/>
              <a:t>myGM</a:t>
            </a:r>
            <a:r>
              <a:rPr lang="en-US" sz="1200" dirty="0"/>
              <a:t>[index1to5,],h2=.5,NQTN=10,QTNDist="norm")</a:t>
            </a:r>
          </a:p>
          <a:p>
            <a:r>
              <a:rPr lang="en-US" sz="1200" dirty="0" err="1"/>
              <a:t>myy</a:t>
            </a:r>
            <a:r>
              <a:rPr lang="en-US" sz="1200" dirty="0"/>
              <a:t>=</a:t>
            </a:r>
            <a:r>
              <a:rPr lang="en-US" sz="1200" dirty="0" err="1"/>
              <a:t>as.numeric</a:t>
            </a:r>
            <a:r>
              <a:rPr lang="en-US" sz="1200" dirty="0"/>
              <a:t>(</a:t>
            </a:r>
            <a:r>
              <a:rPr lang="en-US" sz="1200" dirty="0" err="1"/>
              <a:t>mySim$Y</a:t>
            </a:r>
            <a:r>
              <a:rPr lang="en-US" sz="1200" dirty="0"/>
              <a:t>[,-1])</a:t>
            </a:r>
          </a:p>
          <a:p>
            <a:r>
              <a:rPr lang="en-US" sz="1200" dirty="0" err="1"/>
              <a:t>myMLMM</a:t>
            </a:r>
            <a:r>
              <a:rPr lang="en-US" sz="1200" dirty="0"/>
              <a:t>&lt;-</a:t>
            </a:r>
            <a:r>
              <a:rPr lang="en-US" sz="1200" dirty="0" err="1"/>
              <a:t>mlmm_cof</a:t>
            </a:r>
            <a:r>
              <a:rPr lang="en-US" sz="1200" dirty="0"/>
              <a:t>(</a:t>
            </a:r>
            <a:r>
              <a:rPr lang="en-US" sz="1200" dirty="0" err="1"/>
              <a:t>myy,myX,myPC</a:t>
            </a:r>
            <a:r>
              <a:rPr lang="en-US" sz="1200" dirty="0"/>
              <a:t>[,1:2],</a:t>
            </a:r>
            <a:r>
              <a:rPr lang="en-US" sz="1200" dirty="0" err="1"/>
              <a:t>myK,nbchunks</a:t>
            </a:r>
            <a:r>
              <a:rPr lang="en-US" sz="1200" dirty="0"/>
              <a:t>=2,maxsteps=20)</a:t>
            </a:r>
          </a:p>
          <a:p>
            <a:r>
              <a:rPr lang="en-US" sz="1200" dirty="0" err="1"/>
              <a:t>myP</a:t>
            </a:r>
            <a:r>
              <a:rPr lang="en-US" sz="1200" dirty="0"/>
              <a:t>=</a:t>
            </a:r>
            <a:r>
              <a:rPr lang="en-US" sz="1200" dirty="0" err="1"/>
              <a:t>myMLMM$pval_step</a:t>
            </a:r>
            <a:r>
              <a:rPr lang="en-US" sz="1200" dirty="0"/>
              <a:t>[[1]]$out[,2]</a:t>
            </a:r>
          </a:p>
          <a:p>
            <a:r>
              <a:rPr lang="en-US" sz="1200" dirty="0" err="1"/>
              <a:t>myGI.MP</a:t>
            </a:r>
            <a:r>
              <a:rPr lang="en-US" sz="1200" dirty="0"/>
              <a:t>=</a:t>
            </a:r>
            <a:r>
              <a:rPr lang="en-US" sz="1200" dirty="0" err="1"/>
              <a:t>cbind</a:t>
            </a:r>
            <a:r>
              <a:rPr lang="en-US" sz="1200" dirty="0"/>
              <a:t>(</a:t>
            </a:r>
            <a:r>
              <a:rPr lang="en-US" sz="1200" dirty="0" err="1"/>
              <a:t>myGM</a:t>
            </a:r>
            <a:r>
              <a:rPr lang="en-US" sz="1200" dirty="0"/>
              <a:t>[,-1],</a:t>
            </a:r>
            <a:r>
              <a:rPr lang="en-US" sz="1200" dirty="0" err="1"/>
              <a:t>myP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setwd</a:t>
            </a:r>
            <a:r>
              <a:rPr lang="en-US" sz="1200" dirty="0"/>
              <a:t>("~/Desktop/temp")</a:t>
            </a:r>
          </a:p>
          <a:p>
            <a:r>
              <a:rPr lang="en-US" sz="1200" dirty="0" err="1"/>
              <a:t>GAPIT.Manhattan</a:t>
            </a:r>
            <a:r>
              <a:rPr lang="en-US" sz="1200" dirty="0"/>
              <a:t>(GI.MP=</a:t>
            </a:r>
            <a:r>
              <a:rPr lang="en-US" sz="1200" dirty="0" err="1"/>
              <a:t>myGI.MP,seqQTN</a:t>
            </a:r>
            <a:r>
              <a:rPr lang="en-US" sz="1200" dirty="0"/>
              <a:t>=</a:t>
            </a:r>
            <a:r>
              <a:rPr lang="en-US" sz="1200" dirty="0" err="1"/>
              <a:t>mySim$QTN.position</a:t>
            </a:r>
            <a:r>
              <a:rPr lang="en-US" sz="1200" dirty="0"/>
              <a:t>)</a:t>
            </a:r>
          </a:p>
          <a:p>
            <a:r>
              <a:rPr lang="en-US" sz="1200" dirty="0"/>
              <a:t>GAPIT.QQ(</a:t>
            </a:r>
            <a:r>
              <a:rPr lang="en-US" sz="1200" dirty="0" err="1"/>
              <a:t>myP</a:t>
            </a:r>
            <a:r>
              <a:rPr lang="en-US" sz="120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0"/>
          <a:stretch/>
        </p:blipFill>
        <p:spPr>
          <a:xfrm>
            <a:off x="0" y="3437594"/>
            <a:ext cx="9144000" cy="3420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7"/>
          <a:stretch/>
        </p:blipFill>
        <p:spPr>
          <a:xfrm>
            <a:off x="7264070" y="3520187"/>
            <a:ext cx="1715807" cy="1409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1500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91972"/>
          </a:xfrm>
        </p:spPr>
        <p:txBody>
          <a:bodyPr/>
          <a:lstStyle/>
          <a:p>
            <a:r>
              <a:rPr lang="en-US" dirty="0" err="1"/>
              <a:t>GAPIT.FDR.TypeI</a:t>
            </a:r>
            <a:r>
              <a:rPr lang="en-US" dirty="0"/>
              <a:t>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27300"/>
            <a:ext cx="840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myGWAS</a:t>
            </a:r>
            <a:r>
              <a:rPr lang="en-US" sz="2400" dirty="0"/>
              <a:t>=</a:t>
            </a:r>
            <a:r>
              <a:rPr lang="en-US" sz="2400" dirty="0" err="1"/>
              <a:t>cbind</a:t>
            </a:r>
            <a:r>
              <a:rPr lang="en-US" sz="2400" dirty="0"/>
              <a:t>(</a:t>
            </a:r>
            <a:r>
              <a:rPr lang="en-US" sz="2400" dirty="0" err="1"/>
              <a:t>myGM,myP,NA</a:t>
            </a:r>
            <a:r>
              <a:rPr lang="en-US" sz="2400"/>
              <a:t>)</a:t>
            </a:r>
          </a:p>
          <a:p>
            <a:endParaRPr lang="en-US" sz="2400" dirty="0"/>
          </a:p>
          <a:p>
            <a:r>
              <a:rPr lang="en-US" sz="2400" dirty="0" err="1"/>
              <a:t>myStat</a:t>
            </a:r>
            <a:r>
              <a:rPr lang="en-US" sz="2400" dirty="0"/>
              <a:t>=</a:t>
            </a:r>
            <a:r>
              <a:rPr lang="en-US" sz="2400" dirty="0" err="1"/>
              <a:t>GAPIT.FDR.TypeI</a:t>
            </a:r>
            <a:r>
              <a:rPr lang="en-US" sz="2400" dirty="0"/>
              <a:t>(WS=c(1e0,1e3,1e4,1e5),</a:t>
            </a:r>
          </a:p>
          <a:p>
            <a:r>
              <a:rPr lang="en-US" sz="2400" dirty="0"/>
              <a:t>GM=</a:t>
            </a:r>
            <a:r>
              <a:rPr lang="en-US" sz="2400" dirty="0" err="1"/>
              <a:t>myGM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seqQTN</a:t>
            </a:r>
            <a:r>
              <a:rPr lang="en-US" sz="2400" dirty="0"/>
              <a:t>=</a:t>
            </a:r>
            <a:r>
              <a:rPr lang="en-US" sz="2400" dirty="0" err="1"/>
              <a:t>mySim$QTN.position</a:t>
            </a:r>
            <a:r>
              <a:rPr lang="en-US" sz="2400" dirty="0"/>
              <a:t>,</a:t>
            </a:r>
          </a:p>
          <a:p>
            <a:r>
              <a:rPr lang="en-US" sz="2400" dirty="0"/>
              <a:t>GWAS=</a:t>
            </a:r>
            <a:r>
              <a:rPr lang="en-US" sz="2400" dirty="0" err="1"/>
              <a:t>myGWAS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122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91972"/>
          </a:xfrm>
        </p:spPr>
        <p:txBody>
          <a:bodyPr/>
          <a:lstStyle/>
          <a:p>
            <a:r>
              <a:rPr lang="en-US" dirty="0"/>
              <a:t>Return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46717"/>
            <a:ext cx="8572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840" y="1675721"/>
            <a:ext cx="8910320" cy="10156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dirty="0"/>
              <a:t>par(</a:t>
            </a:r>
            <a:r>
              <a:rPr lang="pl-PL" sz="2000" dirty="0" err="1"/>
              <a:t>mfrow</a:t>
            </a:r>
            <a:r>
              <a:rPr lang="pl-PL" sz="2000" dirty="0"/>
              <a:t>=c(1,2),mar = c(5,2,5,2))</a:t>
            </a:r>
          </a:p>
          <a:p>
            <a:r>
              <a:rPr lang="pl-PL" sz="2000" dirty="0"/>
              <a:t>plot(</a:t>
            </a:r>
            <a:r>
              <a:rPr lang="pl-PL" sz="2000" dirty="0" err="1"/>
              <a:t>myStat$FDR</a:t>
            </a:r>
            <a:r>
              <a:rPr lang="pl-PL" sz="2000" dirty="0"/>
              <a:t>[,1],</a:t>
            </a:r>
            <a:r>
              <a:rPr lang="pl-PL" sz="2000" dirty="0" err="1"/>
              <a:t>myStat$Power,type</a:t>
            </a:r>
            <a:r>
              <a:rPr lang="pl-PL" sz="2000" dirty="0"/>
              <a:t>="b")</a:t>
            </a:r>
          </a:p>
          <a:p>
            <a:r>
              <a:rPr lang="pl-PL" sz="2000" dirty="0"/>
              <a:t>plot(</a:t>
            </a:r>
            <a:r>
              <a:rPr lang="pl-PL" sz="2000" dirty="0" err="1"/>
              <a:t>myStat$TypeI</a:t>
            </a:r>
            <a:r>
              <a:rPr lang="pl-PL" sz="2000" dirty="0"/>
              <a:t>[,1],</a:t>
            </a:r>
            <a:r>
              <a:rPr lang="pl-PL" sz="2000" dirty="0" err="1"/>
              <a:t>myStat$Power,type</a:t>
            </a:r>
            <a:r>
              <a:rPr lang="pl-PL" sz="2000" dirty="0"/>
              <a:t>="b")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044700"/>
            <a:ext cx="71501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8045613" cy="3450696"/>
          </a:xfrm>
        </p:spPr>
        <p:txBody>
          <a:bodyPr/>
          <a:lstStyle/>
          <a:p>
            <a:r>
              <a:rPr lang="en-US" dirty="0">
                <a:latin typeface="Constantia" charset="0"/>
              </a:rPr>
              <a:t>Crop and Soil Science Seminar</a:t>
            </a:r>
          </a:p>
          <a:p>
            <a:r>
              <a:rPr lang="en-US" dirty="0">
                <a:latin typeface="Constantia" charset="0"/>
              </a:rPr>
              <a:t>Monday, March 26, 1:10pm, Johnson Hall 343</a:t>
            </a:r>
          </a:p>
          <a:p>
            <a:r>
              <a:rPr lang="en-US" dirty="0">
                <a:latin typeface="Constantia" charset="0"/>
              </a:rPr>
              <a:t>Student Presentations</a:t>
            </a:r>
          </a:p>
          <a:p>
            <a:r>
              <a:rPr lang="en-US" dirty="0">
                <a:latin typeface="Constantia" charset="0"/>
              </a:rPr>
              <a:t>Yvonne Thompson, Alexandra Davis, Jacob </a:t>
            </a:r>
            <a:r>
              <a:rPr lang="en-US" dirty="0" err="1">
                <a:latin typeface="Constantia" charset="0"/>
              </a:rPr>
              <a:t>Lamkey</a:t>
            </a:r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80" y="1591056"/>
            <a:ext cx="8910320" cy="440120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nrep</a:t>
            </a:r>
            <a:r>
              <a:rPr lang="en-US" sz="2000" dirty="0"/>
              <a:t>=10</a:t>
            </a:r>
          </a:p>
          <a:p>
            <a:r>
              <a:rPr lang="en-US" sz="2000" dirty="0" err="1"/>
              <a:t>set.seed</a:t>
            </a:r>
            <a:r>
              <a:rPr lang="en-US" sz="2000" dirty="0"/>
              <a:t>(99164)</a:t>
            </a:r>
          </a:p>
          <a:p>
            <a:r>
              <a:rPr lang="en-US" sz="2000" dirty="0" err="1"/>
              <a:t>statRep</a:t>
            </a:r>
            <a:r>
              <a:rPr lang="en-US" sz="2000" dirty="0"/>
              <a:t>=replicate(</a:t>
            </a:r>
            <a:r>
              <a:rPr lang="en-US" sz="2000" dirty="0" err="1"/>
              <a:t>nrep</a:t>
            </a:r>
            <a:r>
              <a:rPr lang="en-US" sz="2000" dirty="0"/>
              <a:t>,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mySim</a:t>
            </a:r>
            <a:r>
              <a:rPr lang="en-US" sz="2000" dirty="0"/>
              <a:t>=</a:t>
            </a:r>
            <a:r>
              <a:rPr lang="en-US" sz="2000" dirty="0" err="1"/>
              <a:t>GAPIT.Phenotype.Simulation</a:t>
            </a:r>
            <a:r>
              <a:rPr lang="en-US" sz="2000" dirty="0"/>
              <a:t>(GD=</a:t>
            </a:r>
            <a:r>
              <a:rPr lang="en-US" sz="2000" dirty="0" err="1"/>
              <a:t>GD.candidate,GM</a:t>
            </a:r>
            <a:r>
              <a:rPr lang="en-US" sz="2000" dirty="0"/>
              <a:t>=</a:t>
            </a:r>
            <a:r>
              <a:rPr lang="en-US" sz="2000" dirty="0" err="1"/>
              <a:t>myGM</a:t>
            </a:r>
            <a:r>
              <a:rPr lang="en-US" sz="2000" dirty="0"/>
              <a:t>[index1to5,],h2=.5,NQTN=10,QTNDist="norm")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myy</a:t>
            </a:r>
            <a:r>
              <a:rPr lang="en-US" sz="2000" dirty="0"/>
              <a:t>=</a:t>
            </a:r>
            <a:r>
              <a:rPr lang="en-US" sz="2000" dirty="0" err="1"/>
              <a:t>as.numeric</a:t>
            </a:r>
            <a:r>
              <a:rPr lang="en-US" sz="2000" dirty="0"/>
              <a:t>(</a:t>
            </a:r>
            <a:r>
              <a:rPr lang="en-US" sz="2000" dirty="0" err="1"/>
              <a:t>mySim$Y</a:t>
            </a:r>
            <a:r>
              <a:rPr lang="en-US" sz="2000" dirty="0"/>
              <a:t>[,-1])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myMLMM</a:t>
            </a:r>
            <a:r>
              <a:rPr lang="en-US" sz="2000" dirty="0"/>
              <a:t>&lt;-</a:t>
            </a:r>
            <a:r>
              <a:rPr lang="en-US" sz="2000" dirty="0" err="1"/>
              <a:t>mlmm_cof</a:t>
            </a:r>
            <a:r>
              <a:rPr lang="en-US" sz="2000" dirty="0"/>
              <a:t>(</a:t>
            </a:r>
            <a:r>
              <a:rPr lang="en-US" sz="2000" dirty="0" err="1"/>
              <a:t>myy,myX,myPC</a:t>
            </a:r>
            <a:r>
              <a:rPr lang="en-US" sz="2000" dirty="0"/>
              <a:t>[,1:2],</a:t>
            </a:r>
            <a:r>
              <a:rPr lang="en-US" sz="2000" dirty="0" err="1"/>
              <a:t>myK,nbchunks</a:t>
            </a:r>
            <a:r>
              <a:rPr lang="en-US" sz="2000" dirty="0"/>
              <a:t>=2,maxsteps=20)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myP</a:t>
            </a:r>
            <a:r>
              <a:rPr lang="en-US" sz="2000" dirty="0"/>
              <a:t>=</a:t>
            </a:r>
            <a:r>
              <a:rPr lang="en-US" sz="2000" dirty="0" err="1"/>
              <a:t>myMLMM$pval_step</a:t>
            </a:r>
            <a:r>
              <a:rPr lang="en-US" sz="2000" dirty="0"/>
              <a:t>[[1]]$out[,2]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myGWAS</a:t>
            </a:r>
            <a:r>
              <a:rPr lang="en-US" sz="2000" dirty="0"/>
              <a:t>=</a:t>
            </a:r>
            <a:r>
              <a:rPr lang="en-US" sz="2000" dirty="0" err="1"/>
              <a:t>cbind</a:t>
            </a:r>
            <a:r>
              <a:rPr lang="en-US" sz="2000" dirty="0"/>
              <a:t>(</a:t>
            </a:r>
            <a:r>
              <a:rPr lang="en-US" sz="2000" dirty="0" err="1"/>
              <a:t>myGM,myP,NA</a:t>
            </a:r>
            <a:r>
              <a:rPr lang="en-US" sz="2000" dirty="0"/>
              <a:t>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myStat</a:t>
            </a:r>
            <a:r>
              <a:rPr lang="en-US" sz="2000" dirty="0"/>
              <a:t>=</a:t>
            </a:r>
            <a:r>
              <a:rPr lang="en-US" sz="2000" dirty="0" err="1"/>
              <a:t>GAPIT.FDR.TypeI</a:t>
            </a:r>
            <a:r>
              <a:rPr lang="en-US" sz="2000" dirty="0"/>
              <a:t>(WS=c(1e0,1e3,1e4,1e5),GM=</a:t>
            </a:r>
            <a:r>
              <a:rPr lang="en-US" sz="2000" dirty="0" err="1"/>
              <a:t>myGM,seqQTN</a:t>
            </a:r>
            <a:r>
              <a:rPr lang="en-US" sz="2000" dirty="0"/>
              <a:t>=</a:t>
            </a:r>
            <a:r>
              <a:rPr lang="en-US" sz="2000" dirty="0" err="1"/>
              <a:t>mySim$QTN.position,GWAS</a:t>
            </a:r>
            <a:r>
              <a:rPr lang="en-US" sz="2000" dirty="0"/>
              <a:t>=</a:t>
            </a:r>
            <a:r>
              <a:rPr lang="en-US" sz="2000" dirty="0" err="1"/>
              <a:t>myGWAS</a:t>
            </a:r>
            <a:r>
              <a:rPr lang="en-US" sz="2000" dirty="0"/>
              <a:t>)</a:t>
            </a:r>
          </a:p>
          <a:p>
            <a:r>
              <a:rPr lang="en-US" sz="20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61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5472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str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statRep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314552"/>
            <a:ext cx="7702550" cy="54545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0" y="5218772"/>
            <a:ext cx="7915275" cy="1550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over replicates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840" y="2578868"/>
            <a:ext cx="8910320" cy="31700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power=</a:t>
            </a:r>
            <a:r>
              <a:rPr lang="en-US" sz="2000" dirty="0" err="1"/>
              <a:t>statRep</a:t>
            </a:r>
            <a:r>
              <a:rPr lang="en-US" sz="2000" dirty="0"/>
              <a:t>[[2]]</a:t>
            </a:r>
          </a:p>
          <a:p>
            <a:r>
              <a:rPr lang="en-US" sz="2000" dirty="0"/>
              <a:t>#FDR</a:t>
            </a:r>
          </a:p>
          <a:p>
            <a:r>
              <a:rPr lang="en-US" sz="2000" dirty="0" err="1"/>
              <a:t>s.fdr</a:t>
            </a:r>
            <a:r>
              <a:rPr lang="en-US" sz="2000" dirty="0"/>
              <a:t>=</a:t>
            </a:r>
            <a:r>
              <a:rPr lang="en-US" sz="2000" dirty="0" err="1"/>
              <a:t>seq</a:t>
            </a:r>
            <a:r>
              <a:rPr lang="en-US" sz="2000" dirty="0"/>
              <a:t>(3,length(</a:t>
            </a:r>
            <a:r>
              <a:rPr lang="en-US" sz="2000" dirty="0" err="1"/>
              <a:t>statRep</a:t>
            </a:r>
            <a:r>
              <a:rPr lang="en-US" sz="2000" dirty="0"/>
              <a:t>),7)</a:t>
            </a:r>
          </a:p>
          <a:p>
            <a:r>
              <a:rPr lang="en-US" sz="2000" dirty="0" err="1"/>
              <a:t>fdr</a:t>
            </a:r>
            <a:r>
              <a:rPr lang="en-US" sz="2000" dirty="0"/>
              <a:t>=</a:t>
            </a:r>
            <a:r>
              <a:rPr lang="en-US" sz="2000" dirty="0" err="1"/>
              <a:t>statRep</a:t>
            </a:r>
            <a:r>
              <a:rPr lang="en-US" sz="2000" dirty="0"/>
              <a:t>[</a:t>
            </a:r>
            <a:r>
              <a:rPr lang="en-US" sz="2000" dirty="0" err="1"/>
              <a:t>s.fdr</a:t>
            </a:r>
            <a:r>
              <a:rPr lang="en-US" sz="2000" dirty="0"/>
              <a:t>]</a:t>
            </a:r>
          </a:p>
          <a:p>
            <a:r>
              <a:rPr lang="en-US" sz="2000" dirty="0" err="1"/>
              <a:t>fdr.mean</a:t>
            </a:r>
            <a:r>
              <a:rPr lang="en-US" sz="2000" dirty="0"/>
              <a:t>=Reduce ("+", </a:t>
            </a:r>
            <a:r>
              <a:rPr lang="en-US" sz="2000" dirty="0" err="1"/>
              <a:t>fdr</a:t>
            </a:r>
            <a:r>
              <a:rPr lang="en-US" sz="2000" dirty="0"/>
              <a:t>) / length(</a:t>
            </a:r>
            <a:r>
              <a:rPr lang="en-US" sz="2000" dirty="0" err="1"/>
              <a:t>fdr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#</a:t>
            </a:r>
            <a:r>
              <a:rPr lang="en-US" sz="2000" dirty="0" err="1"/>
              <a:t>TypeI</a:t>
            </a:r>
            <a:endParaRPr lang="en-US" sz="2000" dirty="0"/>
          </a:p>
          <a:p>
            <a:r>
              <a:rPr lang="en-US" sz="2000" dirty="0"/>
              <a:t>s.t1=</a:t>
            </a:r>
            <a:r>
              <a:rPr lang="en-US" sz="2000" dirty="0" err="1"/>
              <a:t>seq</a:t>
            </a:r>
            <a:r>
              <a:rPr lang="en-US" sz="2000" dirty="0"/>
              <a:t>(4,length(</a:t>
            </a:r>
            <a:r>
              <a:rPr lang="en-US" sz="2000" dirty="0" err="1"/>
              <a:t>statRep</a:t>
            </a:r>
            <a:r>
              <a:rPr lang="en-US" sz="2000" dirty="0"/>
              <a:t>),7)</a:t>
            </a:r>
          </a:p>
          <a:p>
            <a:r>
              <a:rPr lang="en-US" sz="2000" dirty="0"/>
              <a:t>t1=</a:t>
            </a:r>
            <a:r>
              <a:rPr lang="en-US" sz="2000" dirty="0" err="1"/>
              <a:t>statRep</a:t>
            </a:r>
            <a:r>
              <a:rPr lang="en-US" sz="2000" dirty="0"/>
              <a:t>[s.t1]</a:t>
            </a:r>
          </a:p>
          <a:p>
            <a:r>
              <a:rPr lang="en-US" sz="2000" dirty="0"/>
              <a:t>t1.mean=Reduce ("+", t1) / length(t1)</a:t>
            </a:r>
          </a:p>
        </p:txBody>
      </p:sp>
    </p:spTree>
    <p:extLst>
      <p:ext uri="{BB962C8B-B14F-4D97-AF65-F5344CB8AC3E}">
        <p14:creationId xmlns:p14="http://schemas.microsoft.com/office/powerpoint/2010/main" val="192276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840" y="1675721"/>
            <a:ext cx="8910320" cy="10156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dirty="0"/>
              <a:t>par(</a:t>
            </a:r>
            <a:r>
              <a:rPr lang="pl-PL" sz="2000" dirty="0" err="1"/>
              <a:t>mfrow</a:t>
            </a:r>
            <a:r>
              <a:rPr lang="pl-PL" sz="2000" dirty="0"/>
              <a:t>=c(1,2),mar = c(5,2,5,2))</a:t>
            </a:r>
          </a:p>
          <a:p>
            <a:r>
              <a:rPr lang="en-US" sz="2000" dirty="0"/>
              <a:t>plot(</a:t>
            </a:r>
            <a:r>
              <a:rPr lang="en-US" sz="2000" dirty="0" err="1"/>
              <a:t>fdr.mean</a:t>
            </a:r>
            <a:r>
              <a:rPr lang="en-US" sz="2000" dirty="0"/>
              <a:t>[,1],power , type="b")</a:t>
            </a:r>
          </a:p>
          <a:p>
            <a:r>
              <a:rPr lang="en-US" sz="2000" dirty="0"/>
              <a:t>plot(t1.mean[,1],power , type="b")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1" y="2776049"/>
            <a:ext cx="7695526" cy="40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</a:rPr>
              <a:t>Stepwise regression</a:t>
            </a:r>
          </a:p>
          <a:p>
            <a:r>
              <a:rPr lang="en-US" dirty="0">
                <a:latin typeface="Constantia" charset="0"/>
              </a:rPr>
              <a:t>Criteria</a:t>
            </a:r>
          </a:p>
          <a:p>
            <a:r>
              <a:rPr lang="en-US" dirty="0">
                <a:latin typeface="Constantia" charset="0"/>
              </a:rPr>
              <a:t>MLMM</a:t>
            </a:r>
          </a:p>
          <a:p>
            <a:r>
              <a:rPr lang="en-US" dirty="0">
                <a:latin typeface="Constantia" charset="0"/>
              </a:rPr>
              <a:t>Power vs FDR and Type I error</a:t>
            </a:r>
          </a:p>
          <a:p>
            <a:r>
              <a:rPr lang="en-US" dirty="0">
                <a:latin typeface="Constantia" charset="0"/>
              </a:rPr>
              <a:t>Replicate and mean</a:t>
            </a:r>
          </a:p>
          <a:p>
            <a:endParaRPr lang="en-US" dirty="0">
              <a:latin typeface="Constantia" charset="0"/>
            </a:endParaRP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8045613" cy="3450696"/>
          </a:xfrm>
        </p:spPr>
        <p:txBody>
          <a:bodyPr/>
          <a:lstStyle/>
          <a:p>
            <a:r>
              <a:rPr lang="en-US" dirty="0">
                <a:latin typeface="Constantia" charset="0"/>
              </a:rPr>
              <a:t>Stepwise regression</a:t>
            </a:r>
          </a:p>
          <a:p>
            <a:r>
              <a:rPr lang="en-US" dirty="0">
                <a:latin typeface="Constantia" charset="0"/>
              </a:rPr>
              <a:t>Criteria</a:t>
            </a:r>
          </a:p>
          <a:p>
            <a:r>
              <a:rPr lang="en-US" dirty="0">
                <a:latin typeface="Constantia" charset="0"/>
              </a:rPr>
              <a:t>MLMM</a:t>
            </a:r>
          </a:p>
          <a:p>
            <a:r>
              <a:rPr lang="en-US" dirty="0">
                <a:latin typeface="Constantia" charset="0"/>
              </a:rPr>
              <a:t>Power vs FDR and Type I error</a:t>
            </a:r>
          </a:p>
          <a:p>
            <a:r>
              <a:rPr lang="en-US" dirty="0">
                <a:latin typeface="Constantia" charset="0"/>
              </a:rPr>
              <a:t>Replicate and mean</a:t>
            </a: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Testing SNPs, one at a time</a:t>
            </a:r>
          </a:p>
        </p:txBody>
      </p:sp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3276600" y="142875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Phenotype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2819400" y="2571750"/>
            <a:ext cx="190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Population 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</a:rPr>
              <a:t>structure</a:t>
            </a: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5638800" y="257175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70C0"/>
                </a:solidFill>
              </a:rPr>
              <a:t>Unequal </a:t>
            </a:r>
          </a:p>
          <a:p>
            <a:pPr algn="ctr" eaLnBrk="1" hangingPunct="1"/>
            <a:r>
              <a:rPr lang="en-US" dirty="0">
                <a:solidFill>
                  <a:srgbClr val="0070C0"/>
                </a:solidFill>
              </a:rPr>
              <a:t>relatedness</a:t>
            </a:r>
          </a:p>
        </p:txBody>
      </p:sp>
      <p:cxnSp>
        <p:nvCxnSpPr>
          <p:cNvPr id="30725" name="Straight Arrow Connector 8"/>
          <p:cNvCxnSpPr>
            <a:cxnSpLocks noChangeShapeType="1"/>
          </p:cNvCxnSpPr>
          <p:nvPr/>
        </p:nvCxnSpPr>
        <p:spPr bwMode="auto">
          <a:xfrm rot="10800000" flipV="1">
            <a:off x="3810000" y="1962150"/>
            <a:ext cx="1143000" cy="533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0726" name="Straight Arrow Connector 9"/>
          <p:cNvCxnSpPr>
            <a:cxnSpLocks noChangeShapeType="1"/>
            <a:endCxn id="30724" idx="0"/>
          </p:cNvCxnSpPr>
          <p:nvPr/>
        </p:nvCxnSpPr>
        <p:spPr bwMode="auto">
          <a:xfrm>
            <a:off x="5715000" y="1962150"/>
            <a:ext cx="914400" cy="60960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30727" name="TextBox 12"/>
          <p:cNvSpPr txBox="1">
            <a:spLocks noChangeArrowheads="1"/>
          </p:cNvSpPr>
          <p:nvPr/>
        </p:nvSpPr>
        <p:spPr bwMode="auto">
          <a:xfrm>
            <a:off x="152400" y="424815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Y = SNP + </a:t>
            </a:r>
            <a:r>
              <a:rPr lang="en-US" sz="3600">
                <a:solidFill>
                  <a:srgbClr val="FF0000"/>
                </a:solidFill>
              </a:rPr>
              <a:t>Q (or PCs)</a:t>
            </a:r>
            <a:r>
              <a:rPr lang="en-US" sz="3600"/>
              <a:t> + </a:t>
            </a:r>
            <a:r>
              <a:rPr lang="en-US" sz="3600">
                <a:solidFill>
                  <a:srgbClr val="0070C0"/>
                </a:solidFill>
              </a:rPr>
              <a:t>Kinship</a:t>
            </a:r>
            <a:r>
              <a:rPr lang="en-US" sz="3600"/>
              <a:t> + e</a:t>
            </a:r>
          </a:p>
        </p:txBody>
      </p:sp>
      <p:sp>
        <p:nvSpPr>
          <p:cNvPr id="30728" name="TextBox 13"/>
          <p:cNvSpPr txBox="1">
            <a:spLocks noChangeArrowheads="1"/>
          </p:cNvSpPr>
          <p:nvPr/>
        </p:nvSpPr>
        <p:spPr bwMode="auto">
          <a:xfrm>
            <a:off x="2743200" y="48006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(fixed effect)</a:t>
            </a:r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5638800" y="4800600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(random effect)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304800" y="5257800"/>
            <a:ext cx="487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General Linear Model (GLM)</a:t>
            </a:r>
          </a:p>
        </p:txBody>
      </p:sp>
      <p:cxnSp>
        <p:nvCxnSpPr>
          <p:cNvPr id="30731" name="Straight Arrow Connector 16"/>
          <p:cNvCxnSpPr>
            <a:cxnSpLocks noChangeShapeType="1"/>
          </p:cNvCxnSpPr>
          <p:nvPr/>
        </p:nvCxnSpPr>
        <p:spPr bwMode="auto">
          <a:xfrm rot="10800000">
            <a:off x="304800" y="5257800"/>
            <a:ext cx="50292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2" name="Straight Arrow Connector 19"/>
          <p:cNvCxnSpPr>
            <a:cxnSpLocks noChangeShapeType="1"/>
          </p:cNvCxnSpPr>
          <p:nvPr/>
        </p:nvCxnSpPr>
        <p:spPr bwMode="auto">
          <a:xfrm rot="5400000">
            <a:off x="3314701" y="3905250"/>
            <a:ext cx="838200" cy="31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0733" name="Straight Arrow Connector 21"/>
          <p:cNvCxnSpPr>
            <a:cxnSpLocks noChangeShapeType="1"/>
          </p:cNvCxnSpPr>
          <p:nvPr/>
        </p:nvCxnSpPr>
        <p:spPr bwMode="auto">
          <a:xfrm rot="5400000">
            <a:off x="6211094" y="3904456"/>
            <a:ext cx="8382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0734" name="Straight Arrow Connector 24"/>
          <p:cNvCxnSpPr>
            <a:cxnSpLocks noChangeShapeType="1"/>
          </p:cNvCxnSpPr>
          <p:nvPr/>
        </p:nvCxnSpPr>
        <p:spPr bwMode="auto">
          <a:xfrm rot="5400000">
            <a:off x="7162800" y="2952750"/>
            <a:ext cx="2592388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0735" name="Straight Arrow Connector 27"/>
          <p:cNvCxnSpPr>
            <a:cxnSpLocks noChangeShapeType="1"/>
          </p:cNvCxnSpPr>
          <p:nvPr/>
        </p:nvCxnSpPr>
        <p:spPr bwMode="auto">
          <a:xfrm rot="10800000">
            <a:off x="6781800" y="1657350"/>
            <a:ext cx="16764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0736" name="Straight Arrow Connector 25"/>
          <p:cNvCxnSpPr>
            <a:cxnSpLocks noChangeShapeType="1"/>
          </p:cNvCxnSpPr>
          <p:nvPr/>
        </p:nvCxnSpPr>
        <p:spPr bwMode="auto">
          <a:xfrm rot="5400000">
            <a:off x="533400" y="2952750"/>
            <a:ext cx="2592388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0737" name="Straight Arrow Connector 26"/>
          <p:cNvCxnSpPr>
            <a:cxnSpLocks noChangeShapeType="1"/>
          </p:cNvCxnSpPr>
          <p:nvPr/>
        </p:nvCxnSpPr>
        <p:spPr bwMode="auto">
          <a:xfrm rot="10800000">
            <a:off x="1828800" y="1657350"/>
            <a:ext cx="15240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</p:cxnSp>
      <p:sp>
        <p:nvSpPr>
          <p:cNvPr id="30738" name="TextBox 31"/>
          <p:cNvSpPr txBox="1">
            <a:spLocks noChangeArrowheads="1"/>
          </p:cNvSpPr>
          <p:nvPr/>
        </p:nvSpPr>
        <p:spPr bwMode="auto">
          <a:xfrm>
            <a:off x="2362200" y="5878513"/>
            <a:ext cx="495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70C0"/>
                </a:solidFill>
              </a:rPr>
              <a:t>Mixed Linear Model (MLM)</a:t>
            </a:r>
          </a:p>
        </p:txBody>
      </p:sp>
      <p:cxnSp>
        <p:nvCxnSpPr>
          <p:cNvPr id="30739" name="Straight Arrow Connector 32"/>
          <p:cNvCxnSpPr>
            <a:cxnSpLocks noChangeShapeType="1"/>
          </p:cNvCxnSpPr>
          <p:nvPr/>
        </p:nvCxnSpPr>
        <p:spPr bwMode="auto">
          <a:xfrm rot="10800000">
            <a:off x="304800" y="5878513"/>
            <a:ext cx="7315200" cy="1587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</p:cxnSp>
      <p:sp>
        <p:nvSpPr>
          <p:cNvPr id="30740" name="TextBox 34"/>
          <p:cNvSpPr txBox="1">
            <a:spLocks noChangeArrowheads="1"/>
          </p:cNvSpPr>
          <p:nvPr/>
        </p:nvSpPr>
        <p:spPr bwMode="auto">
          <a:xfrm>
            <a:off x="304800" y="4800600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(fixed effect)</a:t>
            </a:r>
          </a:p>
        </p:txBody>
      </p:sp>
      <p:sp>
        <p:nvSpPr>
          <p:cNvPr id="30741" name="TextBox 22"/>
          <p:cNvSpPr txBox="1">
            <a:spLocks noChangeArrowheads="1"/>
          </p:cNvSpPr>
          <p:nvPr/>
        </p:nvSpPr>
        <p:spPr bwMode="auto">
          <a:xfrm>
            <a:off x="1981200" y="6324600"/>
            <a:ext cx="563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(Yu et al. 2005, Nature Genetics)</a:t>
            </a:r>
          </a:p>
        </p:txBody>
      </p:sp>
    </p:spTree>
    <p:extLst>
      <p:ext uri="{BB962C8B-B14F-4D97-AF65-F5344CB8AC3E}">
        <p14:creationId xmlns:p14="http://schemas.microsoft.com/office/powerpoint/2010/main" val="12674224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Hind from MHC (Major histocompatibility complex)</a:t>
            </a:r>
          </a:p>
        </p:txBody>
      </p:sp>
      <p:pic>
        <p:nvPicPr>
          <p:cNvPr id="3" name="Picture 2" descr="3015094_ard-70-2-0259-fig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209800"/>
            <a:ext cx="6502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1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100" y="2566507"/>
            <a:ext cx="855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Choose m predictive variables from M (M&gt;&gt;m) variables</a:t>
            </a:r>
          </a:p>
          <a:p>
            <a:pPr algn="ctr"/>
            <a:r>
              <a:rPr lang="en-US" sz="2800" dirty="0"/>
              <a:t>The challenges 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2800" y="3619500"/>
            <a:ext cx="8039100" cy="32385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Choosing m from M is an NP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Option: approximation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Non unique criteria</a:t>
            </a:r>
          </a:p>
        </p:txBody>
      </p:sp>
    </p:spTree>
    <p:extLst>
      <p:ext uri="{BB962C8B-B14F-4D97-AF65-F5344CB8AC3E}">
        <p14:creationId xmlns:p14="http://schemas.microsoft.com/office/powerpoint/2010/main" val="29370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1" y="2349500"/>
            <a:ext cx="8039100" cy="37766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sequence of F-tests or 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Adjusted R-square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Akaike</a:t>
            </a:r>
            <a:r>
              <a:rPr lang="en-US" sz="2800" dirty="0"/>
              <a:t> information criterion (AIC)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Bayesian information criterion (BIC)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Mallows's</a:t>
            </a:r>
            <a:r>
              <a:rPr lang="en-US" sz="2800" dirty="0"/>
              <a:t> </a:t>
            </a:r>
            <a:r>
              <a:rPr lang="en-US" sz="2800" dirty="0" err="1"/>
              <a:t>Cp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discovery rate (FDR)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 procedures </a:t>
            </a:r>
          </a:p>
        </p:txBody>
      </p:sp>
      <p:sp>
        <p:nvSpPr>
          <p:cNvPr id="7" name="Left Arrow 6"/>
          <p:cNvSpPr/>
          <p:nvPr/>
        </p:nvSpPr>
        <p:spPr>
          <a:xfrm>
            <a:off x="6108700" y="2965317"/>
            <a:ext cx="2743200" cy="167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Why so many?</a:t>
            </a:r>
          </a:p>
        </p:txBody>
      </p:sp>
    </p:spTree>
    <p:extLst>
      <p:ext uri="{BB962C8B-B14F-4D97-AF65-F5344CB8AC3E}">
        <p14:creationId xmlns:p14="http://schemas.microsoft.com/office/powerpoint/2010/main" val="47901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Stepwise regression</a:t>
            </a:r>
            <a:br>
              <a:rPr lang="en-US" dirty="0"/>
            </a:br>
            <a:r>
              <a:rPr lang="en-US" dirty="0"/>
              <a:t> Forward 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1884248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Test M </a:t>
            </a:r>
            <a:r>
              <a:rPr lang="en-US" sz="2800" dirty="0"/>
              <a:t>variables one at a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279093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Fit the most significant variable as covariate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00300" y="3697612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Test rest </a:t>
            </a:r>
            <a:r>
              <a:rPr lang="en-US" sz="2800" dirty="0"/>
              <a:t>variables one at a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3600" y="4590138"/>
            <a:ext cx="3098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Is the most </a:t>
            </a:r>
          </a:p>
          <a:p>
            <a:pPr algn="ctr"/>
            <a:r>
              <a:rPr lang="en-US" sz="2800" dirty="0"/>
              <a:t>influential variable </a:t>
            </a:r>
          </a:p>
          <a:p>
            <a:pPr algn="ctr"/>
            <a:r>
              <a:rPr lang="en-US" sz="2800" dirty="0"/>
              <a:t>significant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75150" y="6344439"/>
            <a:ext cx="115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End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4953000" y="2407468"/>
            <a:ext cx="0" cy="3834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953000" y="3314150"/>
            <a:ext cx="0" cy="3834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4953000" y="4220832"/>
            <a:ext cx="0" cy="369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953000" y="5975133"/>
            <a:ext cx="0" cy="369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1"/>
          </p:cNvCxnSpPr>
          <p:nvPr/>
        </p:nvCxnSpPr>
        <p:spPr>
          <a:xfrm>
            <a:off x="965200" y="3052540"/>
            <a:ext cx="482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65200" y="3021590"/>
            <a:ext cx="0" cy="2289096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1"/>
          </p:cNvCxnSpPr>
          <p:nvPr/>
        </p:nvCxnSpPr>
        <p:spPr>
          <a:xfrm>
            <a:off x="965200" y="5282635"/>
            <a:ext cx="2438400" cy="1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06550" y="4784141"/>
            <a:ext cx="115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64100" y="5898176"/>
            <a:ext cx="115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992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2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Stepwise regression</a:t>
            </a:r>
            <a:br>
              <a:rPr lang="en-US" dirty="0"/>
            </a:br>
            <a:r>
              <a:rPr lang="en-US" dirty="0"/>
              <a:t> Backward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1536" y="2767309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Test m variables simultaneously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3071" y="3774284"/>
            <a:ext cx="3282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Is the least</a:t>
            </a:r>
          </a:p>
          <a:p>
            <a:pPr algn="ctr"/>
            <a:r>
              <a:rPr lang="en-US" sz="2800" dirty="0"/>
              <a:t>influential variable </a:t>
            </a:r>
          </a:p>
          <a:p>
            <a:pPr algn="ctr"/>
            <a:r>
              <a:rPr lang="en-US" sz="2800" dirty="0"/>
              <a:t>significant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5265" y="5688585"/>
            <a:ext cx="5057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Remove it and test the rest (m)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98704" y="4205171"/>
            <a:ext cx="115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End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4734236" y="3290529"/>
            <a:ext cx="0" cy="4837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734236" y="5159279"/>
            <a:ext cx="0" cy="529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1"/>
          </p:cNvCxnSpPr>
          <p:nvPr/>
        </p:nvCxnSpPr>
        <p:spPr>
          <a:xfrm flipV="1">
            <a:off x="6375400" y="4466781"/>
            <a:ext cx="122330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646462" y="3023623"/>
            <a:ext cx="1535074" cy="52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46462" y="3023623"/>
            <a:ext cx="0" cy="294404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1"/>
          </p:cNvCxnSpPr>
          <p:nvPr/>
        </p:nvCxnSpPr>
        <p:spPr>
          <a:xfrm flipV="1">
            <a:off x="646462" y="5950195"/>
            <a:ext cx="1558803" cy="17468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75400" y="3858923"/>
            <a:ext cx="115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80882" y="5159279"/>
            <a:ext cx="115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595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46" grpId="0"/>
      <p:bldP spid="4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2206</TotalTime>
  <Words>1213</Words>
  <Application>Microsoft Macintosh PowerPoint</Application>
  <PresentationFormat>On-screen Show (4:3)</PresentationFormat>
  <Paragraphs>174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华文楷体</vt:lpstr>
      <vt:lpstr>Calibri</vt:lpstr>
      <vt:lpstr>Candara</vt:lpstr>
      <vt:lpstr>Constantia</vt:lpstr>
      <vt:lpstr>Symbol</vt:lpstr>
      <vt:lpstr>Verdana</vt:lpstr>
      <vt:lpstr>Waveform</vt:lpstr>
      <vt:lpstr>Statistical Genomics</vt:lpstr>
      <vt:lpstr>Administration</vt:lpstr>
      <vt:lpstr>Outline</vt:lpstr>
      <vt:lpstr>Testing SNPs, one at a time</vt:lpstr>
      <vt:lpstr>Hind from MHC (Major histocompatibility complex)</vt:lpstr>
      <vt:lpstr>Stepwise regression </vt:lpstr>
      <vt:lpstr>Stepwise regression procedures </vt:lpstr>
      <vt:lpstr>Stepwise regression  Forward </vt:lpstr>
      <vt:lpstr>Stepwise regression  Backward </vt:lpstr>
      <vt:lpstr>PowerPoint Presentation</vt:lpstr>
      <vt:lpstr>MLMM</vt:lpstr>
      <vt:lpstr>Forward regression</vt:lpstr>
      <vt:lpstr>Backward elimination</vt:lpstr>
      <vt:lpstr>Final p values</vt:lpstr>
      <vt:lpstr>MLMM R on GitHub</vt:lpstr>
      <vt:lpstr>PowerPoint Presentation</vt:lpstr>
      <vt:lpstr>GAPIT.FDR.TypeI Function</vt:lpstr>
      <vt:lpstr>Return</vt:lpstr>
      <vt:lpstr>Area Under Curve (AUC)</vt:lpstr>
      <vt:lpstr>Replicates</vt:lpstr>
      <vt:lpstr>str(statRep)</vt:lpstr>
      <vt:lpstr>Means over replicates</vt:lpstr>
      <vt:lpstr>Area Under Curve (AUC)</vt:lpstr>
      <vt:lpstr>Highlight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206</cp:revision>
  <dcterms:created xsi:type="dcterms:W3CDTF">2013-08-24T13:03:35Z</dcterms:created>
  <dcterms:modified xsi:type="dcterms:W3CDTF">2018-03-23T17:05:18Z</dcterms:modified>
</cp:coreProperties>
</file>