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367" r:id="rId2"/>
    <p:sldId id="374" r:id="rId3"/>
    <p:sldId id="453" r:id="rId4"/>
    <p:sldId id="454" r:id="rId5"/>
    <p:sldId id="455" r:id="rId6"/>
    <p:sldId id="456" r:id="rId7"/>
    <p:sldId id="457" r:id="rId8"/>
    <p:sldId id="458" r:id="rId9"/>
    <p:sldId id="386" r:id="rId10"/>
    <p:sldId id="359" r:id="rId11"/>
    <p:sldId id="385" r:id="rId12"/>
    <p:sldId id="380" r:id="rId13"/>
    <p:sldId id="381" r:id="rId14"/>
    <p:sldId id="382" r:id="rId15"/>
    <p:sldId id="387" r:id="rId16"/>
    <p:sldId id="388" r:id="rId17"/>
    <p:sldId id="389" r:id="rId18"/>
    <p:sldId id="390" r:id="rId19"/>
    <p:sldId id="391" r:id="rId20"/>
    <p:sldId id="3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1"/>
    <p:restoredTop sz="96980" autoAdjust="0"/>
  </p:normalViewPr>
  <p:slideViewPr>
    <p:cSldViewPr snapToGrid="0" snapToObjects="1">
      <p:cViewPr varScale="1">
        <p:scale>
          <a:sx n="174" d="100"/>
          <a:sy n="174" d="100"/>
        </p:scale>
        <p:origin x="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Massman%20JM%5bAuthor%5d&amp;cauthor=true&amp;cauthor_uid=2288635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ubmed/?term=Bernardo%20R%5bAuthor%5d&amp;cauthor=true&amp;cauthor_uid=22886355" TargetMode="External"/><Relationship Id="rId5" Type="http://schemas.openxmlformats.org/officeDocument/2006/relationships/hyperlink" Target="http://www.ncbi.nlm.nih.gov/pubmed/?term=Lorenzana%20RE%5bAuthor%5d&amp;cauthor=true&amp;cauthor_uid=22886355" TargetMode="External"/><Relationship Id="rId4" Type="http://schemas.openxmlformats.org/officeDocument/2006/relationships/hyperlink" Target="http://www.ncbi.nlm.nih.gov/pubmed/?term=Gordillo%20A%5bAuthor%5d&amp;cauthor=true&amp;cauthor_uid=228863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Zhiwu Zhang</a:t>
            </a:r>
          </a:p>
          <a:p>
            <a:pPr marL="0" indent="0" algn="ctr">
              <a:buNone/>
            </a:pPr>
            <a:r>
              <a:rPr lang="en-US" sz="2800" dirty="0"/>
              <a:t>Washington State University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Lecture 23: </a:t>
            </a:r>
            <a:r>
              <a:rPr lang="en-US" sz="2800" b="1">
                <a:solidFill>
                  <a:schemeClr val="bg2">
                    <a:lumMod val="50000"/>
                  </a:schemeClr>
                </a:solidFill>
              </a:rPr>
              <a:t>Cross validation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5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utoShape 6" descr="http://branch.gdpu.edu.cn/zys/UploadFile/Agilent1100%E5%9E%8B%E8%87%AA%E5%8A%A8%E9%AB%98%E6%95%88%E6%B6%B2%E7%9B%B8%E8%89%B2%E8%B0%B1%E4%BB%A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Five fold </a:t>
            </a:r>
            <a:r>
              <a:rPr lang="en-US" altLang="zh-CN" dirty="0">
                <a:solidFill>
                  <a:schemeClr val="accent2"/>
                </a:solidFill>
              </a:rPr>
              <a:t>Cross validation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418437" y="18748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289849" y="21097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058074" y="18748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418437" y="24765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562899" y="220027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4921674" y="18811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4885162" y="15319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5897987" y="23431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5170912" y="15462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678912" y="19399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170912" y="18653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616999" y="22955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410624" y="17494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356649" y="20272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21749" y="25765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4956599" y="24225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586712" y="16049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12049" y="23431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031212" y="26304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5248699" y="22748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214862" y="4572000"/>
            <a:ext cx="71437" cy="7921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1230737" y="5287963"/>
            <a:ext cx="795337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954637" y="4572000"/>
            <a:ext cx="71437" cy="7921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834112" y="4572000"/>
            <a:ext cx="73025" cy="792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849987" y="5287963"/>
            <a:ext cx="796925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573887" y="4572000"/>
            <a:ext cx="73025" cy="792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539087" y="4575175"/>
            <a:ext cx="73025" cy="7921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554962" y="5291138"/>
            <a:ext cx="796925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278862" y="4575175"/>
            <a:ext cx="73025" cy="7921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126587" y="4503738"/>
            <a:ext cx="73025" cy="7921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6142462" y="5219700"/>
            <a:ext cx="796925" cy="76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6866362" y="4503738"/>
            <a:ext cx="73025" cy="7921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7639474" y="4503738"/>
            <a:ext cx="71438" cy="792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655349" y="5219700"/>
            <a:ext cx="795338" cy="76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8379249" y="4503738"/>
            <a:ext cx="71438" cy="792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594399" y="4073634"/>
            <a:ext cx="6088063" cy="137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998961" y="4071938"/>
            <a:ext cx="6035040" cy="137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554962" y="4071938"/>
            <a:ext cx="3814762" cy="137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905299" y="4073525"/>
            <a:ext cx="1189038" cy="137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1151362" y="4071938"/>
            <a:ext cx="3192462" cy="1371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5909098" y="4071938"/>
            <a:ext cx="2743200" cy="1371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071033" y="4072067"/>
            <a:ext cx="4754880" cy="1371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7287050" y="4071937"/>
            <a:ext cx="1395412" cy="1371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4238106" y="3711624"/>
            <a:ext cx="331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Reference</a:t>
            </a:r>
            <a:endParaRPr lang="zh-CN" altLang="en-US" sz="2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936255" y="3724275"/>
            <a:ext cx="156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Inference</a:t>
            </a:r>
            <a:endParaRPr lang="zh-CN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057824" y="62845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60087"/>
                </a:solidFill>
                <a:latin typeface="Candara" charset="0"/>
              </a:rPr>
              <a:t>By Yao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C -0.03229 0.00301 -0.0585 0.02292 -0.08802 0.03634 C -0.10173 0.04282 -0.11562 0.04699 -0.12864 0.05579 C -0.14253 0.06458 -0.1526 0.07431 -0.16371 0.0875 C -0.16788 0.09236 -0.171 0.09815 -0.17465 0.10347 C -0.17604 0.10556 -0.17864 0.10972 -0.17864 0.10995 C -0.1868 0.13889 -0.17569 0.10139 -0.18541 0.12731 C -0.19027 0.14028 -0.19375 0.15394 -0.20034 0.16574 C -0.20243 0.175 -0.20677 0.18264 -0.20972 0.1912 C -0.21875 0.21667 -0.21076 0.19606 -0.21527 0.21343 C -0.21597 0.2162 -0.21718 0.21875 -0.21788 0.22153 C -0.21892 0.22593 -0.22066 0.23426 -0.22066 0.23449 C -0.2217 0.24606 -0.22291 0.26157 -0.22465 0.27269 C -0.22534 0.27708 -0.22951 0.28171 -0.23142 0.28542 C -0.23402 0.29028 -0.23576 0.29653 -0.23819 0.30139 C -0.23819 0.30162 -0.24843 0.31713 -0.25034 0.32037 C -0.25659 0.33009 -0.25521 0.34375 -0.26389 0.35069 C -0.26423 0.35255 -0.2658 0.36019 -0.26666 0.36204 C -0.26823 0.36551 -0.271 0.36806 -0.27205 0.37153 C -0.27378 0.37778 -0.275 0.3831 -0.27743 0.38912 C -0.27864 0.41111 -0.28142 0.43634 -0.28142 0.45949 " pathEditMode="relative" rAng="0" ptsTypes="AAAAAAAAAAAAAAAAAAAAA">
                                      <p:cBhvr>
                                        <p:cTn id="3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80" y="229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3403 C -0.00208 -0.02685 -0.00069 -0.0287 -0.00712 -0.02338 C -0.02031 -0.01273 -0.03298 -0.00139 -0.04635 0.00856 C -0.04791 0.00995 -0.05 0.00972 -0.05191 0.01042 C -0.06215 0.02037 -0.07309 0.03218 -0.08142 0.04444 C -0.09114 0.0588 -0.09757 0.07731 -0.10798 0.09074 C -0.11093 0.1 -0.11198 0.11111 -0.11632 0.11921 C -0.12014 0.14236 -0.12187 0.16574 -0.12482 0.18889 C -0.12534 0.23287 -0.125 0.27685 -0.12621 0.32083 C -0.12708 0.35139 -0.13923 0.38032 -0.14305 0.41019 C -0.14375 0.42245 -0.14392 0.44236 -0.14861 0.45463 C -0.15121 0.46111 -0.1526 0.46551 -0.15416 0.47245 C -0.15451 0.47431 -0.15555 0.47801 -0.15555 0.47824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8" y="2560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6829 C 0.00469 -0.04583 0.00608 -0.02199 0.01285 -0.00023 C 0.01701 0.01296 0.0224 0.02616 0.02674 0.03935 C 0.0349 0.06435 0.02517 0.03704 0.0309 0.05903 C 0.03455 0.07315 0.03906 0.08819 0.0434 0.10208 C 0.04861 0.14282 0.0566 0.18241 0.06424 0.22245 C 0.06319 0.2838 0.06198 0.3419 0.07118 0.40185 C 0.07066 0.4044 0.07101 0.40694 0.06979 0.40903 C 0.06892 0.41065 0.06684 0.40972 0.06563 0.41088 C 0.06424 0.41227 0.06233 0.41736 0.06146 0.41991 " pathEditMode="relative" rAng="0" ptsTypes="AAAAAAAAAA">
                                      <p:cBhvr>
                                        <p:cTn id="4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2439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1 -0.0919 C 0.06961 -0.04746 0.10434 -0.00371 0.13819 0.04143 C 0.15034 0.05764 0.15833 0.08333 0.16736 0.10254 C 0.18333 0.1368 0.16493 0.09629 0.18263 0.12477 C 0.20208 0.15578 0.21788 0.19027 0.23958 0.21921 C 0.24843 0.23102 0.26197 0.23379 0.27152 0.24328 C 0.28211 0.25393 0.27239 0.24861 0.28125 0.25254 C 0.28732 0.25856 0.28975 0.25856 0.29652 0.2618 C 0.30625 0.26666 0.29826 0.26389 0.30625 0.26921 C 0.31145 0.27268 0.31718 0.27477 0.32291 0.27662 C 0.30954 0.28472 0.30364 0.28588 0.29097 0.29143 C 0.27951 0.30671 0.28888 0.2919 0.28402 0.33588 C 0.28003 0.37152 0.28125 0.31805 0.28125 0.3618 L 0.29097 0.3544 " pathEditMode="relative" rAng="0" ptsTypes="AAAAAAAAAAAAAA">
                                      <p:cBhvr>
                                        <p:cTn id="4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226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7 -0.09028 C 0.06597 -0.05694 0.08924 -0.03657 0.12986 -0.0162 C 0.16702 0.00232 0.11979 -0.01875 0.15347 -0.00324 C 0.16181 0.0007 0.17847 0.00787 0.17847 0.0081 C 0.18889 0.01783 0.19931 0.02037 0.21042 0.02824 C 0.2224 0.03658 0.2349 0.04676 0.24653 0.05602 C 0.25903 0.06597 0.26858 0.0794 0.27986 0.09121 C 0.28559 0.09722 0.29271 0.10093 0.29792 0.10787 C 0.30486 0.11713 0.31528 0.13171 0.32292 0.1375 C 0.33663 0.14792 0.32969 0.1419 0.34375 0.15602 C 0.35261 0.16482 0.36528 0.16968 0.37292 0.18195 C 0.37847 0.19074 0.37934 0.20232 0.38403 0.21158 C 0.38646 0.22778 0.38368 0.21412 0.38959 0.23009 C 0.39375 0.24144 0.39393 0.2544 0.4007 0.26343 C 0.40313 0.27662 0.40608 0.28912 0.41181 0.30046 C 0.41354 0.31366 0.41563 0.32662 0.41875 0.33935 C 0.41979 0.34375 0.42292 0.35232 0.42292 0.35255 L 0.39514 0.3375 " pathEditMode="relative" rAng="0" ptsTypes="AAAAAAAAAAAAAAAAAA">
                                      <p:cBhvr>
                                        <p:cTn id="4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2213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4977 C -0.00625 -0.04607 -0.00521 -0.04144 -0.00712 -0.03866 C -0.00886 -0.03635 -0.01181 -0.0375 -0.01406 -0.03681 C -0.02934 -0.03148 -0.04445 -0.025 -0.0599 -0.02014 C -0.06389 -0.01875 -0.06823 -0.01922 -0.0724 -0.01829 C -0.08368 -0.01598 -0.10573 -0.01088 -0.10573 -0.01065 C -0.12084 -0.00348 -0.13646 -0.00139 -0.15156 0.00578 C -0.16545 0.01227 -0.17952 0.01875 -0.19323 0.02615 C -0.21875 0.03981 -0.24011 0.06319 -0.26406 0.07986 C -0.27396 0.0868 -0.28542 0.08981 -0.29462 0.09838 C -0.31459 0.11666 -0.32778 0.14259 -0.34462 0.16504 C -0.34601 0.1669 -0.34618 0.17014 -0.3474 0.17245 C -0.35313 0.1831 -0.35903 0.19398 -0.36545 0.20393 C -0.36788 0.21389 -0.37101 0.2206 -0.37656 0.22801 C -0.38021 0.24236 -0.39427 0.24768 -0.40295 0.25578 C -0.41476 0.2669 -0.40226 0.25486 -0.41406 0.2706 C -0.42101 0.27986 -0.43021 0.28611 -0.43768 0.29467 C -0.44549 0.3037 -0.44948 0.31412 -0.4599 0.31875 C -0.46702 0.32824 -0.46736 0.33449 -0.46962 0.34838 C -0.46945 0.35416 -0.47483 0.3949 -0.46268 0.40023 C -0.45886 0.39907 -0.45295 0.39815 -0.45295 0.39097 " pathEditMode="relative" rAng="0" ptsTypes="AAAAAAAAAAAAAAAAAAAAA">
                                      <p:cBhvr>
                                        <p:cTn id="4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22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5046 C -0.01302 -0.03495 -0.01094 -0.01389 -0.0191 0.00139 C -0.02621 0.01482 -0.04062 0.03241 -0.05104 0.04213 C -0.05833 0.04885 -0.06771 0.05139 -0.07465 0.0588 C -0.08316 0.06806 -0.09271 0.07709 -0.10104 0.08658 C -0.10816 0.09468 -0.11128 0.10579 -0.11771 0.11436 C -0.13021 0.13102 -0.14427 0.14746 -0.15521 0.16621 C -0.17031 0.19213 -0.15069 0.16135 -0.16215 0.18287 C -0.16736 0.1926 -0.17344 0.20116 -0.17882 0.21065 C -0.1816 0.21574 -0.18298 0.22223 -0.18576 0.22732 C -0.18819 0.24352 -0.19392 0.25811 -0.19826 0.27361 C -0.20434 0.29537 -0.20798 0.31829 -0.21354 0.34028 C -0.2151 0.35602 -0.21597 0.35394 -0.2191 0.36621 C -0.22274 0.39769 -0.22187 0.38218 -0.22187 0.4125 " pathEditMode="relative" rAng="0" ptsTypes="AAAAAAAAAAAAAA">
                                      <p:cBhvr>
                                        <p:cTn id="4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1" y="2314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7061 C 0.00503 0.01134 0.00086 0.09351 0.01284 0.17384 C 0.01232 0.18634 0.01389 0.21342 0.00729 0.22754 C 0.00503 0.2324 0.00156 0.23587 -0.00105 0.2405 C -0.0033 0.24976 -0.01476 0.27731 -0.02049 0.28495 C -0.02761 0.29444 -0.03507 0.29861 -0.04132 0.31087 C -0.0408 0.31273 -0.04132 0.31597 -0.03993 0.31643 C -0.02917 0.31898 -0.01198 0.30856 -0.00105 0.30532 C 0.00086 0.30601 0.0033 0.30532 0.00451 0.30717 C 0.00816 0.31296 0.00729 0.32291 0.00729 0.32939 " pathEditMode="relative" rAng="0" ptsTypes="AAAAAAAAAA">
                                      <p:cBhvr>
                                        <p:cTn id="5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200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0.0095 C 0.02014 0.02338 0.02813 0.06297 0.03924 0.08542 C 0.0408 0.09538 0.0441 0.10394 0.04757 0.1132 C 0.05104 0.14514 0.05643 0.18102 0.06702 0.2095 C 0.07084 0.24005 0.08247 0.2838 0.09896 0.30579 C 0.10174 0.31667 0.09844 0.30625 0.10452 0.3169 C 0.11406 0.33334 0.125 0.35 0.12813 0.37061 C 0.12691 0.38496 0.12761 0.39399 0.11841 0.40209 C 0.11702 0.40093 0.11545 0.39977 0.11424 0.39838 C 0.11268 0.39676 0.11163 0.39445 0.11007 0.39283 C 0.10712 0.39005 0.10347 0.3882 0.10035 0.38542 C 0.09219 0.36922 0.10764 0.38195 0.11007 0.38357 C 0.11233 0.38797 0.11493 0.3919 0.11702 0.39653 C 0.12257 0.4088 0.11493 0.41667 0.12813 0.42246 C 0.13698 0.41852 0.13472 0.41389 0.13368 0.40209 C 0.13316 0.39653 0.13386 0.39051 0.13229 0.38542 C 0.13143 0.38264 0.12865 0.38172 0.12674 0.37987 C 0.12396 0.37732 0.12153 0.37385 0.11841 0.37246 C 0.11702 0.37176 0.11424 0.37061 0.11424 0.37084 " pathEditMode="relative" rAng="0" ptsTypes="AAAAAAAAAAAAAAAAAAA">
                                      <p:cBhvr>
                                        <p:cTn id="5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2064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8148 C 0.00781 -0.06967 0.03715 -0.05833 0.04636 -0.0537 C 0.06736 -0.04328 0.09427 -0.02963 0.11302 -0.01296 C 0.11736 -0.00902 0.12083 -0.00324 0.12552 -3.7037E-6 C 0.13507 0.00649 0.1533 0.01806 0.16163 0.02593 C 0.17136 0.03519 0.18177 0.04584 0.19219 0.05371 C 0.20434 0.06297 0.21771 0.07014 0.22969 0.07963 C 0.23368 0.08287 0.23681 0.0875 0.2408 0.09074 C 0.25573 0.10324 0.2717 0.11366 0.28663 0.12593 C 0.29896 0.13588 0.3099 0.14885 0.32274 0.15741 C 0.35035 0.17593 0.37639 0.19954 0.40191 0.22223 C 0.40521 0.22894 0.40972 0.23403 0.41302 0.24074 C 0.41667 0.26065 0.4191 0.25625 0.4158 0.28519 C 0.41528 0.28912 0.40799 0.30232 0.40747 0.30371 C 0.40504 0.31019 0.40087 0.31528 0.39913 0.32223 C 0.39827 0.32593 0.39636 0.33334 0.39636 0.33357 C 0.39549 0.34399 0.39601 0.35278 0.3908 0.36111 C 0.38958 0.3632 0.38785 0.36459 0.38663 0.36667 C 0.38455 0.37014 0.38108 0.37778 0.38108 0.37801 C 0.3632 0.37686 0.34653 0.38611 0.3408 0.36297 C 0.34254 0.35371 0.34514 0.35116 0.35191 0.34815 C 0.35747 0.34908 0.36389 0.34838 0.36858 0.35371 C 0.37865 0.36482 0.36563 0.35556 0.37413 0.36111 " pathEditMode="relative" rAng="0" ptsTypes="AAAAAAAAAAAAAAAAAAAAAAA">
                                      <p:cBhvr>
                                        <p:cTn id="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4" y="2300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C -0.00191 0.00833 -0.00313 0.0169 -0.00556 0.025 C -0.00938 0.03796 -0.03108 0.06875 -0.03924 0.07893 C -0.04636 0.08796 -0.04497 0.08356 -0.05261 0.09051 C -0.06355 0.10046 -0.07292 0.11088 -0.0823 0.12245 C -0.08716 0.1287 -0.09028 0.12662 -0.09584 0.13102 C -0.10053 0.13449 -0.10487 0.13842 -0.10921 0.14259 C -0.12969 0.1625 -0.14879 0.18426 -0.16858 0.20486 C -0.18351 0.22037 -0.20278 0.23565 -0.21303 0.25694 C -0.22726 0.28657 -0.23994 0.31736 -0.25348 0.34768 C -0.25625 0.36204 -0.25278 0.34629 -0.25747 0.36111 C -0.25851 0.36435 -0.26007 0.37106 -0.26007 0.37129 C -0.26164 0.38842 -0.26216 0.40833 -0.27761 0.41319 C -0.2941 0.42685 -0.27587 0.41296 -0.32483 0.41829 C -0.32813 0.41852 -0.33091 0.42222 -0.33421 0.42315 C -0.33681 0.42546 -0.34011 0.42546 -0.34237 0.42824 C -0.34341 0.42963 -0.34306 0.43194 -0.34375 0.43333 C -0.34514 0.4368 -0.34809 0.43958 -0.34914 0.44352 C -0.35209 0.45486 -0.35226 0.46643 -0.35313 0.4787 C -0.35261 0.48773 -0.35504 0.49768 -0.35174 0.50555 C -0.35018 0.50926 -0.34549 0.50416 -0.34237 0.50393 C -0.33872 0.5037 -0.33507 0.50393 -0.3316 0.50393 " pathEditMode="relative" rAng="0" ptsTypes="AAAAAAAAAAAAAAAAAAAAAA">
                                      <p:cBhvr>
                                        <p:cTn id="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1" y="2532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07686 C -0.04722 -0.02362 -0.09028 0.02569 -0.12118 0.08981 C -0.12327 0.09421 -0.12709 0.09699 -0.12952 0.10092 C -0.13733 0.11342 -0.13334 0.11064 -0.13924 0.125 C -0.14323 0.13472 -0.14966 0.14259 -0.15313 0.15277 C -0.1592 0.1706 -0.1533 0.15694 -0.15729 0.17314 C -0.16181 0.1912 -0.16858 0.20902 -0.17396 0.22685 C -0.17448 0.23055 -0.17448 0.23426 -0.17535 0.23796 C -0.17587 0.24051 -0.17761 0.24259 -0.17813 0.24537 C -0.18038 0.25879 -0.18195 0.27245 -0.18368 0.28611 C -0.18698 0.31296 -0.1908 0.34051 -0.19896 0.36574 C -0.20087 0.37176 -0.20295 0.37801 -0.20452 0.38426 C -0.20625 0.39097 -0.20538 0.39907 -0.20868 0.40463 C -0.21094 0.40833 -0.21441 0.41041 -0.21702 0.41388 C -0.21893 0.41319 -0.22205 0.41458 -0.22257 0.41203 C -0.22622 0.39583 -0.22327 0.39629 -0.21702 0.39351 C -0.20365 0.40532 -0.19045 0.40509 -0.17535 0.41018 C -0.17396 0.4375 -0.17691 0.42847 -0.17257 0.43981 " pathEditMode="relative" rAng="0" ptsTypes="AAAAAAAAAAAAAAAAAA">
                                      <p:cBhvr>
                                        <p:cTn id="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1" y="2583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7731 C 0.01319 -0.0618 0.01406 -0.05903 0.01562 -0.04213 C 0.00868 0.04884 0.01475 0.05949 -0.00243 0.11898 C -0.00886 0.14097 -0.01407 0.16366 -0.02049 0.18565 C -0.02188 0.19028 -0.02466 0.19398 -0.02604 0.19861 C -0.03073 0.21297 -0.03316 0.22685 -0.03854 0.24121 C -0.04132 0.24838 -0.04271 0.25625 -0.04549 0.26343 C -0.04636 0.26597 -0.04827 0.27084 -0.04827 0.27107 C -0.05052 0.28588 -0.054 0.30047 -0.0566 0.31528 C -0.05764 0.3213 -0.05938 0.3338 -0.05938 0.33403 C -0.05764 0.38056 -0.06545 0.3794 -0.03438 0.37639 C -0.03212 0.37755 -0.0283 0.37685 -0.02743 0.38009 C -0.02691 0.38241 -0.03108 0.38148 -0.03299 0.38195 C -0.03525 0.38264 -0.03768 0.3831 -0.03993 0.3838 C -0.04636 0.38588 -0.05243 0.3882 -0.05799 0.39306 C -0.06007 0.40116 -0.06372 0.40764 -0.06632 0.41528 C -0.06736 0.41829 -0.0691 0.42454 -0.0691 0.42477 " pathEditMode="relative" rAng="0" ptsTypes="AAAAAAAAAAAAAAAAA">
                                      <p:cBhvr>
                                        <p:cTn id="6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250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6 -0.08241 C 0.02239 -0.07245 0.03038 -0.06204 0.03906 -0.05278 C 0.04271 -0.04884 0.04774 -0.04745 0.05156 -0.04352 C 0.06423 -0.03055 0.07934 -0.02083 0.09323 -0.01018 C 0.1085 0.00139 0.12621 0.00417 0.13906 0.0213 C 0.13958 0.03912 0.14045 0.05718 0.14045 0.075 C 0.14045 0.0794 0.13975 0.0838 0.13906 0.08796 C 0.13836 0.09167 0.13628 0.09908 0.13628 0.09931 C 0.13316 0.13287 0.13281 0.16783 0.13906 0.20093 C 0.1408 0.22338 0.14479 0.24398 0.15017 0.26574 C 0.14965 0.2831 0.15 0.30046 0.14878 0.31759 C 0.14861 0.31991 0.14444 0.32361 0.146 0.32315 C 0.1493 0.32199 0.15156 0.31829 0.15434 0.31574 C 0.1559 0.30764 0.15937 0.30301 0.16128 0.29537 C 0.16284 0.31783 0.15746 0.3507 0.17934 0.33611 " pathEditMode="relative" rAng="0" ptsTypes="AAAAAAAAAAAAAAA">
                                      <p:cBhvr>
                                        <p:cTn id="6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210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04305 C 0.01303 -0.0331 0.03091 -0.02546 0.05174 -0.01157 C 0.05851 -0.00717 0.06216 0.00301 0.06841 0.0088 C 0.07466 0.01458 0.08195 0.01875 0.08785 0.02546 C 0.09775 0.03681 0.10712 0.04931 0.11702 0.06065 C 0.13664 0.0831 0.11684 0.05579 0.13646 0.08102 C 0.16059 0.11181 0.18247 0.14745 0.2073 0.17732 C 0.22414 0.19745 0.24306 0.21644 0.2573 0.24028 C 0.26355 0.26366 0.27622 0.33449 0.2948 0.37176 C 0.29532 0.38056 0.29705 0.41204 0.29896 0.41991 C 0.30243 0.43472 0.30834 0.44815 0.31285 0.4625 C 0.31563 0.47107 0.31372 0.47963 0.32118 0.48287 C 0.32535 0.47454 0.32344 0.47338 0.32118 0.46435 C 0.32205 0.4625 0.32396 0.4588 0.32396 0.45903 " pathEditMode="relative" rAng="0" ptsTypes="AAAAAAAAAAAAAA">
                                      <p:cBhvr>
                                        <p:cTn id="6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2629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-0.04352 C -0.0592 -0.00718 -0.11215 0.03009 -0.16563 0.06574 C -0.1724 0.07014 -0.17969 0.07269 -0.18646 0.07685 C -0.24444 0.11157 -0.30226 0.14722 -0.36007 0.18241 C -0.37483 0.19144 -0.38767 0.20347 -0.40174 0.21389 C -0.41354 0.22269 -0.4283 0.22778 -0.43785 0.24167 C -0.45122 0.26111 -0.46372 0.28125 -0.47674 0.30093 C -0.47899 0.31019 -0.48056 0.31921 -0.48229 0.3287 C -0.48125 0.35532 -0.4816 0.36389 -0.47396 0.38426 C -0.47326 0.39167 -0.47465 0.4007 -0.47118 0.40648 C -0.46493 0.4169 -0.4375 0.41551 -0.43368 0.41574 C -0.43212 0.42616 -0.43229 0.42176 -0.43229 0.4287 " pathEditMode="relative" rAng="0" ptsTypes="AAAAAAAAAAAA">
                                      <p:cBhvr>
                                        <p:cTn id="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9" y="2361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1574 C 0.00347 -0.00671 0.0033 -0.0125 -0.00156 -0.00277 C -0.00955 0.0132 -0.0191 0.02824 -0.02795 0.04352 C -0.0467 0.07616 -0.07083 0.10579 -0.08629 0.14167 C -0.09531 0.1625 -0.10278 0.1838 -0.11406 0.20278 C -0.12569 0.24398 -0.14288 0.28357 -0.1599 0.3213 C -0.16181 0.3338 -0.16493 0.34584 -0.16684 0.35834 C -0.16944 0.37593 -0.17257 0.39445 -0.17934 0.41019 C -0.18142 0.41528 -0.18993 0.42986 -0.19045 0.43056 C -0.19479 0.43843 -0.19983 0.44769 -0.20712 0.45093 C -0.21667 0.4551 -0.22639 0.45695 -0.23629 0.46019 C -0.24045 0.45949 -0.24479 0.45973 -0.24879 0.45834 C -0.25035 0.45787 -0.25122 0.4544 -0.25295 0.45463 C -0.26181 0.45579 -0.26163 0.45741 -0.26406 0.46389 " pathEditMode="relative" rAng="0" ptsTypes="AAAAAAAAAAAAAA">
                                      <p:cBhvr>
                                        <p:cTn id="6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239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C -0.00677 0.14028 -0.04583 0.37593 0.00417 0.46481 C 0.00521 0.46875 0.0073 0.47199 0.00834 0.47593 C 0.01042 0.48403 0.01077 0.49051 0.01389 0.49815 C 0.01546 0.50208 0.01754 0.50556 0.01945 0.50926 C 0.02032 0.51111 0.02223 0.51481 0.02223 0.51505 C 0.02136 0.51667 0.02014 0.51829 0.01945 0.52037 C 0.01875 0.52222 0.01806 0.52593 0.01806 0.52616 " pathEditMode="relative" rAng="0" ptsTypes="AAAAAAAA">
                                      <p:cBhvr>
                                        <p:cTn id="7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629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4 -0.02801 C 0.02327 -0.00578 0.02275 -0.01064 0.0323 0.00533 C 0.03594 0.01968 0.04202 0.0338 0.04618 0.04792 C 0.05261 0.06945 0.0573 0.08704 0.06563 0.10718 C 0.07553 0.15556 0.09358 0.19908 0.10591 0.24607 C 0.11563 0.28357 0.12448 0.3213 0.13368 0.35903 C 0.13664 0.38704 0.13733 0.39144 0.13507 0.4294 C 0.13386 0.45047 0.12813 0.46922 0.12813 0.49051 " pathEditMode="relative" rAng="0" ptsTypes="AAAAAAAA">
                                      <p:cBhvr>
                                        <p:cTn id="7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2592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74 -0.0324 C 0.0118 -2.59259E-6 0.06354 0.03449 0.09687 0.08241 C 0.11597 0.10996 0.12587 0.14607 0.14132 0.17685 C 0.14375 0.18148 0.14722 0.18519 0.14965 0.18982 C 0.16128 0.21297 0.17135 0.23935 0.1816 0.26389 C 0.18854 0.28033 0.19913 0.29375 0.20799 0.30834 C 0.21076 0.31968 0.20851 0.31227 0.21771 0.32871 L 0.21771 0.32894 C 0.22014 0.33519 0.2217 0.34121 0.22465 0.34722 C 0.22483 0.34815 0.22656 0.35857 0.22743 0.36019 C 0.22847 0.36227 0.23038 0.36366 0.2316 0.36574 C 0.23264 0.36736 0.23351 0.36945 0.23437 0.3713 C 0.23576 0.37431 0.23698 0.37755 0.23854 0.38056 C 0.23976 0.3831 0.24271 0.38797 0.24271 0.3882 L 0.25799 0.37685 " pathEditMode="relative" rAng="0" ptsTypes="AAAAAAAAAAAAAAA">
                                      <p:cBhvr>
                                        <p:cTn id="7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50" grpId="0"/>
      <p:bldP spid="150" grpId="1"/>
      <p:bldP spid="151" grpId="0"/>
      <p:bldP spid="15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82"/>
          <p:cNvSpPr/>
          <p:nvPr/>
        </p:nvSpPr>
        <p:spPr>
          <a:xfrm>
            <a:off x="5582498" y="2032001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" name="AutoShape 6" descr="http://branch.gdpu.edu.cn/zys/UploadFile/Agilent1100%E5%9E%8B%E8%87%AA%E5%8A%A8%E9%AB%98%E6%95%88%E6%B6%B2%E7%9B%B8%E8%89%B2%E8%B0%B1%E4%BB%A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Jack Knife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418437" y="18748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289849" y="21097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058074" y="18748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418437" y="24765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562899" y="220027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4921674" y="18811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4885162" y="15319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5897987" y="23431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5170912" y="15462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630123" y="16383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170912" y="18653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616999" y="22955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410624" y="17494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356649" y="20272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21749" y="25765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4956599" y="24225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586712" y="16049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12049" y="23431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031212" y="26304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5248699" y="22748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椭圆 82"/>
          <p:cNvSpPr/>
          <p:nvPr/>
        </p:nvSpPr>
        <p:spPr>
          <a:xfrm>
            <a:off x="5575724" y="1357312"/>
            <a:ext cx="107950" cy="1079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椭圆 82"/>
          <p:cNvSpPr/>
          <p:nvPr/>
        </p:nvSpPr>
        <p:spPr>
          <a:xfrm>
            <a:off x="5439623" y="2136776"/>
            <a:ext cx="107950" cy="1079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椭圆 82"/>
          <p:cNvSpPr/>
          <p:nvPr/>
        </p:nvSpPr>
        <p:spPr>
          <a:xfrm>
            <a:off x="5575724" y="1357312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058074" y="1357312"/>
            <a:ext cx="1947863" cy="1381126"/>
            <a:chOff x="4058074" y="1357312"/>
            <a:chExt cx="1947863" cy="1381126"/>
          </a:xfrm>
        </p:grpSpPr>
        <p:sp>
          <p:nvSpPr>
            <p:cNvPr id="121" name="椭圆 82"/>
            <p:cNvSpPr/>
            <p:nvPr/>
          </p:nvSpPr>
          <p:spPr>
            <a:xfrm>
              <a:off x="5582498" y="2032001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2" name="椭圆 80"/>
            <p:cNvSpPr/>
            <p:nvPr/>
          </p:nvSpPr>
          <p:spPr>
            <a:xfrm>
              <a:off x="4418437" y="187483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" name="椭圆 81"/>
            <p:cNvSpPr/>
            <p:nvPr/>
          </p:nvSpPr>
          <p:spPr>
            <a:xfrm>
              <a:off x="4289849" y="210978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4" name="椭圆 82"/>
            <p:cNvSpPr/>
            <p:nvPr/>
          </p:nvSpPr>
          <p:spPr>
            <a:xfrm>
              <a:off x="4058074" y="187483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5" name="椭圆 83"/>
            <p:cNvSpPr/>
            <p:nvPr/>
          </p:nvSpPr>
          <p:spPr>
            <a:xfrm>
              <a:off x="4418437" y="2476500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6" name="椭圆 84"/>
            <p:cNvSpPr/>
            <p:nvPr/>
          </p:nvSpPr>
          <p:spPr>
            <a:xfrm>
              <a:off x="4562899" y="2200275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7" name="椭圆 85"/>
            <p:cNvSpPr/>
            <p:nvPr/>
          </p:nvSpPr>
          <p:spPr>
            <a:xfrm>
              <a:off x="4921674" y="188118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8" name="椭圆 86"/>
            <p:cNvSpPr/>
            <p:nvPr/>
          </p:nvSpPr>
          <p:spPr>
            <a:xfrm>
              <a:off x="4885162" y="153193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9" name="椭圆 87"/>
            <p:cNvSpPr/>
            <p:nvPr/>
          </p:nvSpPr>
          <p:spPr>
            <a:xfrm>
              <a:off x="5897987" y="2343150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0" name="椭圆 88"/>
            <p:cNvSpPr/>
            <p:nvPr/>
          </p:nvSpPr>
          <p:spPr>
            <a:xfrm>
              <a:off x="5170912" y="1546225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1" name="椭圆 89"/>
            <p:cNvSpPr/>
            <p:nvPr/>
          </p:nvSpPr>
          <p:spPr>
            <a:xfrm>
              <a:off x="5630123" y="1638300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2" name="椭圆 90"/>
            <p:cNvSpPr/>
            <p:nvPr/>
          </p:nvSpPr>
          <p:spPr>
            <a:xfrm>
              <a:off x="5170912" y="1865313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" name="椭圆 91"/>
            <p:cNvSpPr/>
            <p:nvPr/>
          </p:nvSpPr>
          <p:spPr>
            <a:xfrm>
              <a:off x="5616999" y="2295525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4" name="椭圆 92"/>
            <p:cNvSpPr/>
            <p:nvPr/>
          </p:nvSpPr>
          <p:spPr>
            <a:xfrm>
              <a:off x="5410624" y="1749425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5" name="椭圆 93"/>
            <p:cNvSpPr/>
            <p:nvPr/>
          </p:nvSpPr>
          <p:spPr>
            <a:xfrm>
              <a:off x="5356649" y="202723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6" name="椭圆 94"/>
            <p:cNvSpPr/>
            <p:nvPr/>
          </p:nvSpPr>
          <p:spPr>
            <a:xfrm>
              <a:off x="5521749" y="2576513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7" name="椭圆 95"/>
            <p:cNvSpPr/>
            <p:nvPr/>
          </p:nvSpPr>
          <p:spPr>
            <a:xfrm>
              <a:off x="4956599" y="2422525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8" name="椭圆 96"/>
            <p:cNvSpPr/>
            <p:nvPr/>
          </p:nvSpPr>
          <p:spPr>
            <a:xfrm>
              <a:off x="4586712" y="1604963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9" name="椭圆 97"/>
            <p:cNvSpPr/>
            <p:nvPr/>
          </p:nvSpPr>
          <p:spPr>
            <a:xfrm>
              <a:off x="4112049" y="2343150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0" name="椭圆 98"/>
            <p:cNvSpPr/>
            <p:nvPr/>
          </p:nvSpPr>
          <p:spPr>
            <a:xfrm>
              <a:off x="5031212" y="263048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1" name="椭圆 99"/>
            <p:cNvSpPr/>
            <p:nvPr/>
          </p:nvSpPr>
          <p:spPr>
            <a:xfrm>
              <a:off x="5248699" y="227488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2" name="椭圆 82"/>
            <p:cNvSpPr/>
            <p:nvPr/>
          </p:nvSpPr>
          <p:spPr>
            <a:xfrm>
              <a:off x="5575724" y="1357312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7" name="椭圆 82"/>
            <p:cNvSpPr/>
            <p:nvPr/>
          </p:nvSpPr>
          <p:spPr>
            <a:xfrm>
              <a:off x="5439623" y="2136776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8" name="椭圆 82"/>
            <p:cNvSpPr/>
            <p:nvPr/>
          </p:nvSpPr>
          <p:spPr>
            <a:xfrm>
              <a:off x="5575724" y="1357312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243395" y="3367087"/>
            <a:ext cx="49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Until </a:t>
            </a:r>
            <a:r>
              <a:rPr lang="en-US" altLang="zh-CN" sz="2400" dirty="0"/>
              <a:t>every individuals get predicted</a:t>
            </a:r>
            <a:endParaRPr lang="zh-CN" altLang="en-US" sz="2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44820" y="4664045"/>
            <a:ext cx="173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Inference</a:t>
            </a:r>
            <a:endParaRPr lang="zh-CN" altLang="en-US" sz="2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091620" y="5159375"/>
            <a:ext cx="173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Inference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9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-0.04352 C -0.0592 -0.00718 -0.11215 0.03009 -0.16562 0.06574 C -0.17239 0.07014 -0.17969 0.07268 -0.18646 0.07685 C -0.24444 0.11157 -0.30226 0.14722 -0.36007 0.18241 C -0.37482 0.19143 -0.38767 0.20347 -0.40173 0.21389 C -0.41354 0.22268 -0.4283 0.22778 -0.43785 0.24167 C -0.45121 0.26111 -0.46371 0.28125 -0.47673 0.30093 C -0.47899 0.31018 -0.48055 0.31921 -0.48229 0.3287 C -0.48125 0.35532 -0.4816 0.36389 -0.47396 0.38426 C -0.47326 0.39167 -0.47465 0.40069 -0.47118 0.40648 C -0.46493 0.4169 -0.4375 0.41551 -0.43368 0.41574 C -0.43212 0.42616 -0.43229 0.42176 -0.43229 0.4287 " pathEditMode="relative" rAng="0" ptsTypes="AAAAAAAAAAAA">
                                      <p:cBhvr>
                                        <p:cTn id="1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9" y="236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-0.02338 C 0.01875 0.00903 0.07049 0.04352 0.10382 0.09144 C 0.12292 0.11898 0.13281 0.1551 0.14826 0.18588 C 0.15069 0.19051 0.15417 0.19422 0.1566 0.19885 C 0.16823 0.22199 0.1783 0.24838 0.18854 0.27292 C 0.19549 0.28935 0.20608 0.30278 0.21493 0.31736 C 0.21771 0.32871 0.21545 0.3213 0.22465 0.33773 L 0.22465 0.33797 C 0.22708 0.34422 0.22864 0.35023 0.2316 0.35625 C 0.23177 0.35718 0.23351 0.3676 0.23437 0.36922 C 0.23542 0.3713 0.23733 0.37269 0.23854 0.37477 C 0.23958 0.37639 0.24045 0.37847 0.24132 0.38033 C 0.24271 0.38334 0.24392 0.38658 0.24549 0.38959 C 0.2467 0.39213 0.24965 0.39699 0.24965 0.39722 L 0.26493 0.38588 " pathEditMode="relative" rAng="0" ptsTypes="AAAAAAAAAAAAAAA">
                                      <p:cBhvr>
                                        <p:cTn id="2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21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90" grpId="0" animBg="1"/>
      <p:bldP spid="92" grpId="0" animBg="1"/>
      <p:bldP spid="50" grpId="0" animBg="1"/>
      <p:bldP spid="51" grpId="0" animBg="1"/>
      <p:bldP spid="52" grpId="0" animBg="1"/>
      <p:bldP spid="149" grpId="0"/>
      <p:bldP spid="152" grpId="0"/>
      <p:bldP spid="1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3201" y="1930400"/>
            <a:ext cx="8597900" cy="4677627"/>
          </a:xfrm>
        </p:spPr>
        <p:txBody>
          <a:bodyPr>
            <a:noAutofit/>
          </a:bodyPr>
          <a:lstStyle/>
          <a:p>
            <a:r>
              <a:rPr lang="en-US" sz="2800" dirty="0"/>
              <a:t>N: number of individuals</a:t>
            </a:r>
          </a:p>
          <a:p>
            <a:r>
              <a:rPr lang="en-US" sz="2800" dirty="0"/>
              <a:t>K: number of folds</a:t>
            </a:r>
          </a:p>
          <a:p>
            <a:r>
              <a:rPr lang="en-US" sz="2800" dirty="0"/>
              <a:t>Leave-one-out cross-validation</a:t>
            </a:r>
          </a:p>
          <a:p>
            <a:r>
              <a:rPr lang="en-US" sz="2800" dirty="0"/>
              <a:t>Inference (training) contain only one individuals</a:t>
            </a:r>
          </a:p>
          <a:p>
            <a:r>
              <a:rPr lang="en-US" sz="2800" dirty="0"/>
              <a:t>Not possible to calculate correlation between observed and predicted within inference</a:t>
            </a:r>
          </a:p>
          <a:p>
            <a:r>
              <a:rPr lang="en-US" sz="2800" dirty="0"/>
              <a:t>Evaluation of accuracy must be </a:t>
            </a:r>
            <a:r>
              <a:rPr lang="en-US" sz="2800" dirty="0">
                <a:solidFill>
                  <a:srgbClr val="FF0000"/>
                </a:solidFill>
              </a:rPr>
              <a:t>hold</a:t>
            </a:r>
            <a:r>
              <a:rPr lang="en-US" sz="2800" dirty="0"/>
              <a:t> until every individuals receive predictions.</a:t>
            </a:r>
          </a:p>
          <a:p>
            <a:r>
              <a:rPr lang="en-US" sz="2800" dirty="0"/>
              <a:t>Resampling is </a:t>
            </a:r>
            <a:r>
              <a:rPr lang="en-US" sz="2800"/>
              <a:t>not available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Jack Knife: extreme case of  K=N</a:t>
            </a:r>
          </a:p>
        </p:txBody>
      </p:sp>
    </p:spTree>
    <p:extLst>
      <p:ext uri="{BB962C8B-B14F-4D97-AF65-F5344CB8AC3E}">
        <p14:creationId xmlns:p14="http://schemas.microsoft.com/office/powerpoint/2010/main" val="213584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partial population, e.g., 20%, as inference (testing), and  leave the rest as reference (Training)</a:t>
            </a:r>
          </a:p>
          <a:p>
            <a:r>
              <a:rPr lang="en-US" dirty="0">
                <a:solidFill>
                  <a:srgbClr val="FF0000"/>
                </a:solidFill>
              </a:rPr>
              <a:t>Instantly</a:t>
            </a:r>
            <a:r>
              <a:rPr lang="en-US" dirty="0"/>
              <a:t> evaluate accuracy of inference</a:t>
            </a:r>
          </a:p>
          <a:p>
            <a:r>
              <a:rPr lang="en-US" dirty="0"/>
              <a:t>Repeated for multiple times</a:t>
            </a:r>
          </a:p>
          <a:p>
            <a:r>
              <a:rPr lang="en-US" dirty="0"/>
              <a:t>Average accuracy across replicates</a:t>
            </a:r>
          </a:p>
          <a:p>
            <a:r>
              <a:rPr lang="en-US" dirty="0"/>
              <a:t>Some individuals may never be in the testing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Re-sampling: stochastic validation</a:t>
            </a:r>
          </a:p>
        </p:txBody>
      </p:sp>
    </p:spTree>
    <p:extLst>
      <p:ext uri="{BB962C8B-B14F-4D97-AF65-F5344CB8AC3E}">
        <p14:creationId xmlns:p14="http://schemas.microsoft.com/office/powerpoint/2010/main" val="12393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ways of calculating correlation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6437"/>
            <a:ext cx="9144000" cy="199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28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Artefactual negative hold accuracy </a:t>
            </a:r>
          </a:p>
        </p:txBody>
      </p:sp>
      <p:pic>
        <p:nvPicPr>
          <p:cNvPr id="4" name="Picture 3" descr="../../../Desktop/Screen%20Shot%202016-03-17%20at%2010.36.31%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9045"/>
            <a:ext cx="7315200" cy="4898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52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Hold bias relates to number of fold</a:t>
            </a:r>
          </a:p>
        </p:txBody>
      </p:sp>
      <p:pic>
        <p:nvPicPr>
          <p:cNvPr id="5" name="Picture 4" descr="../../../Desktop/Screen%20Shot%202016-03-17%20at%2011.26.44%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9822"/>
            <a:ext cx="7315200" cy="4838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36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Problem of instant accuracy</a:t>
            </a:r>
          </a:p>
        </p:txBody>
      </p:sp>
      <p:pic>
        <p:nvPicPr>
          <p:cNvPr id="4" name="Picture 3" descr="../../../Desktop/Screen%20Shot%202016-03-17%20at%2011.39.46%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7482"/>
            <a:ext cx="7315200" cy="4380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34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Small sample causes bias</a:t>
            </a:r>
          </a:p>
        </p:txBody>
      </p:sp>
      <p:pic>
        <p:nvPicPr>
          <p:cNvPr id="5" name="Picture 4" descr="../../../Desktop/Screen%20Shot%202016-03-16%20at%206.42.20%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36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Correction of instant accuracy</a:t>
            </a:r>
          </a:p>
        </p:txBody>
      </p:sp>
      <p:pic>
        <p:nvPicPr>
          <p:cNvPr id="4" name="Picture 3" descr="../../../Desktop/Screen%20Shot%202016-03-17%20at%2011.39.46%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7482"/>
            <a:ext cx="7315200" cy="4380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0400" y="1570617"/>
            <a:ext cx="143147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49" y="1117185"/>
            <a:ext cx="2171701" cy="90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tantia" charset="0"/>
              </a:rPr>
              <a:t>Cross validation</a:t>
            </a:r>
          </a:p>
          <a:p>
            <a:r>
              <a:rPr lang="en-US" dirty="0">
                <a:latin typeface="Constantia" charset="0"/>
              </a:rPr>
              <a:t>K-fold validation</a:t>
            </a:r>
          </a:p>
          <a:p>
            <a:r>
              <a:rPr lang="en-US" dirty="0">
                <a:latin typeface="Constantia" charset="0"/>
              </a:rPr>
              <a:t>Jack knife</a:t>
            </a:r>
          </a:p>
          <a:p>
            <a:r>
              <a:rPr lang="en-US" dirty="0">
                <a:latin typeface="Constantia" charset="0"/>
              </a:rPr>
              <a:t>Re-sampling</a:t>
            </a:r>
          </a:p>
          <a:p>
            <a:r>
              <a:rPr lang="en-US" dirty="0">
                <a:latin typeface="Constantia" charset="0"/>
              </a:rPr>
              <a:t>Two ways of calculating accuracy</a:t>
            </a:r>
          </a:p>
          <a:p>
            <a:r>
              <a:rPr lang="en-US" dirty="0">
                <a:latin typeface="Constantia" charset="0"/>
              </a:rPr>
              <a:t>Bias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15273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tantia" charset="0"/>
              </a:rPr>
              <a:t>GS by GWAS</a:t>
            </a:r>
          </a:p>
          <a:p>
            <a:r>
              <a:rPr lang="en-US" dirty="0">
                <a:latin typeface="Constantia" charset="0"/>
              </a:rPr>
              <a:t>Over fitting</a:t>
            </a:r>
          </a:p>
          <a:p>
            <a:r>
              <a:rPr lang="en-US" dirty="0">
                <a:latin typeface="Constantia" charset="0"/>
              </a:rPr>
              <a:t>Cross validation</a:t>
            </a:r>
          </a:p>
          <a:p>
            <a:r>
              <a:rPr lang="en-US" dirty="0">
                <a:latin typeface="Constantia" charset="0"/>
              </a:rPr>
              <a:t>K-fold validation</a:t>
            </a:r>
          </a:p>
          <a:p>
            <a:r>
              <a:rPr lang="en-US" dirty="0">
                <a:latin typeface="Constantia" charset="0"/>
              </a:rPr>
              <a:t>Jack knife</a:t>
            </a:r>
          </a:p>
          <a:p>
            <a:r>
              <a:rPr lang="en-US" dirty="0">
                <a:latin typeface="Constantia" charset="0"/>
              </a:rPr>
              <a:t>Re-sampling</a:t>
            </a:r>
          </a:p>
          <a:p>
            <a:r>
              <a:rPr lang="en-US" dirty="0">
                <a:latin typeface="Constantia" charset="0"/>
              </a:rPr>
              <a:t>Two ways of calculating accuracy</a:t>
            </a:r>
          </a:p>
          <a:p>
            <a:r>
              <a:rPr lang="en-US" dirty="0">
                <a:latin typeface="Constantia" charset="0"/>
              </a:rPr>
              <a:t>Bias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6692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28F8F6-3326-4A4C-A7D5-7C034928E1C2}"/>
              </a:ext>
            </a:extLst>
          </p:cNvPr>
          <p:cNvSpPr txBox="1"/>
          <p:nvPr/>
        </p:nvSpPr>
        <p:spPr>
          <a:xfrm>
            <a:off x="924592" y="5819190"/>
            <a:ext cx="821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y = PC + u(Kinship) +                 SNP + 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64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Models for GWAS&amp;GS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522" y="5819191"/>
            <a:ext cx="171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QTNs +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621814" y="3162336"/>
            <a:ext cx="533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y = PC + u(Kinship) + 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4362" y="3154203"/>
            <a:ext cx="137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QTNs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667232" y="1910705"/>
            <a:ext cx="0" cy="11131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382751" y="3477369"/>
            <a:ext cx="2574651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3620" y="3023837"/>
            <a:ext cx="243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FarmCPU</a:t>
            </a:r>
            <a:r>
              <a:rPr lang="en-US" sz="2400" dirty="0"/>
              <a:t>: -2LL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095028" y="3941643"/>
            <a:ext cx="572204" cy="19483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227956" y="3838499"/>
            <a:ext cx="1766165" cy="184222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BAFD5C-45C5-9541-A9BD-9FA7A54FA7C4}"/>
              </a:ext>
            </a:extLst>
          </p:cNvPr>
          <p:cNvSpPr txBox="1"/>
          <p:nvPr/>
        </p:nvSpPr>
        <p:spPr>
          <a:xfrm rot="2736555">
            <a:off x="4692588" y="4729485"/>
            <a:ext cx="2434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Complementary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39A76-2689-EA4D-8E38-9C19F4A4D0AF}"/>
              </a:ext>
            </a:extLst>
          </p:cNvPr>
          <p:cNvSpPr txBox="1"/>
          <p:nvPr/>
        </p:nvSpPr>
        <p:spPr>
          <a:xfrm>
            <a:off x="2044144" y="1224839"/>
            <a:ext cx="646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y = PC +                     SNP +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496C04-033A-2541-83FC-6B8C4C3C9E33}"/>
              </a:ext>
            </a:extLst>
          </p:cNvPr>
          <p:cNvSpPr txBox="1"/>
          <p:nvPr/>
        </p:nvSpPr>
        <p:spPr>
          <a:xfrm>
            <a:off x="3792983" y="1222198"/>
            <a:ext cx="177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QTNs 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41A57-913E-5D4F-A233-441ABDE0D72A}"/>
              </a:ext>
            </a:extLst>
          </p:cNvPr>
          <p:cNvSpPr txBox="1"/>
          <p:nvPr/>
        </p:nvSpPr>
        <p:spPr>
          <a:xfrm rot="16200000">
            <a:off x="5848913" y="3352296"/>
            <a:ext cx="428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y = PC + </a:t>
            </a:r>
            <a:r>
              <a:rPr lang="en-US" sz="3600" dirty="0"/>
              <a:t>QTNs</a:t>
            </a:r>
            <a:r>
              <a:rPr lang="en-US" sz="3600" dirty="0">
                <a:solidFill>
                  <a:schemeClr val="accent2"/>
                </a:solidFill>
              </a:rPr>
              <a:t> + 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D4EAB1-47EA-3C4D-B797-64324F5B63C8}"/>
              </a:ext>
            </a:extLst>
          </p:cNvPr>
          <p:cNvCxnSpPr>
            <a:cxnSpLocks/>
          </p:cNvCxnSpPr>
          <p:nvPr/>
        </p:nvCxnSpPr>
        <p:spPr>
          <a:xfrm>
            <a:off x="5404178" y="3451877"/>
            <a:ext cx="2256710" cy="190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535149-5D61-0D42-AD42-F52C13C37219}"/>
              </a:ext>
            </a:extLst>
          </p:cNvPr>
          <p:cNvSpPr txBox="1"/>
          <p:nvPr/>
        </p:nvSpPr>
        <p:spPr>
          <a:xfrm>
            <a:off x="5376154" y="2992113"/>
            <a:ext cx="222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BLINK: -2LL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8CCE7-82C1-7342-B98B-45FBF16FEC9D}"/>
              </a:ext>
            </a:extLst>
          </p:cNvPr>
          <p:cNvSpPr txBox="1"/>
          <p:nvPr/>
        </p:nvSpPr>
        <p:spPr>
          <a:xfrm rot="2721952">
            <a:off x="5720113" y="4372503"/>
            <a:ext cx="142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236FA1-82D5-954D-8362-6323776AF08C}"/>
              </a:ext>
            </a:extLst>
          </p:cNvPr>
          <p:cNvSpPr txBox="1"/>
          <p:nvPr/>
        </p:nvSpPr>
        <p:spPr>
          <a:xfrm>
            <a:off x="2373385" y="853513"/>
            <a:ext cx="411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GLM and Stepwise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F509B5-A659-D84E-87AE-63E4A13E1069}"/>
              </a:ext>
            </a:extLst>
          </p:cNvPr>
          <p:cNvSpPr txBox="1"/>
          <p:nvPr/>
        </p:nvSpPr>
        <p:spPr>
          <a:xfrm>
            <a:off x="2526882" y="6374904"/>
            <a:ext cx="411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MLM and MLMM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E5D8F3-29F2-654E-803F-A6942AFEBCE9}"/>
              </a:ext>
            </a:extLst>
          </p:cNvPr>
          <p:cNvSpPr txBox="1"/>
          <p:nvPr/>
        </p:nvSpPr>
        <p:spPr>
          <a:xfrm rot="16200000">
            <a:off x="-714453" y="3302143"/>
            <a:ext cx="252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BLUP/</a:t>
            </a:r>
            <a:r>
              <a:rPr lang="en-US" sz="2400" dirty="0" err="1"/>
              <a:t>gBLUP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7B1FF-4D97-E74C-B161-7DC3B60F6B7B}"/>
              </a:ext>
            </a:extLst>
          </p:cNvPr>
          <p:cNvSpPr txBox="1"/>
          <p:nvPr/>
        </p:nvSpPr>
        <p:spPr>
          <a:xfrm rot="16200000">
            <a:off x="7214676" y="3254670"/>
            <a:ext cx="252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ACF3FF-F1FC-524F-BB2F-951B9D4FDB83}"/>
              </a:ext>
            </a:extLst>
          </p:cNvPr>
          <p:cNvCxnSpPr>
            <a:cxnSpLocks/>
          </p:cNvCxnSpPr>
          <p:nvPr/>
        </p:nvCxnSpPr>
        <p:spPr>
          <a:xfrm>
            <a:off x="4755386" y="3941643"/>
            <a:ext cx="463868" cy="18775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0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  <p:bldP spid="10" grpId="0"/>
      <p:bldP spid="23" grpId="0"/>
      <p:bldP spid="18" grpId="0"/>
      <p:bldP spid="21" grpId="0"/>
      <p:bldP spid="22" grpId="0"/>
      <p:bldP spid="28" grpId="0"/>
      <p:bldP spid="25" grpId="0"/>
      <p:bldP spid="26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Which method does not involve with QTNs?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4" y="2223710"/>
            <a:ext cx="2680038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CMLM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SUPER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MLMM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>
                <a:latin typeface="Constantia" charset="0"/>
              </a:rPr>
              <a:t>FarmCPU</a:t>
            </a:r>
            <a:endParaRPr lang="en-US" dirty="0">
              <a:latin typeface="Constantia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BLINK</a:t>
            </a:r>
          </a:p>
          <a:p>
            <a:endParaRPr lang="en-US" dirty="0">
              <a:latin typeface="Constantia" charset="0"/>
            </a:endParaRPr>
          </a:p>
          <a:p>
            <a:pPr marL="0" indent="0">
              <a:buNone/>
            </a:pPr>
            <a:r>
              <a:rPr lang="en-US" dirty="0">
                <a:latin typeface="Constantia" charset="0"/>
              </a:rPr>
              <a:t>The answer is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D5FA-93CB-924F-AC3C-5D95CFF4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1" y="1883640"/>
            <a:ext cx="5383987" cy="3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Which method does not involve with kinship?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4" y="2223710"/>
            <a:ext cx="2680038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CMLM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SUPER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MLMM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>
                <a:latin typeface="Constantia" charset="0"/>
              </a:rPr>
              <a:t>FarmCPU</a:t>
            </a:r>
            <a:endParaRPr lang="en-US" dirty="0">
              <a:latin typeface="Constantia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BLINK</a:t>
            </a:r>
          </a:p>
          <a:p>
            <a:endParaRPr lang="en-US" dirty="0">
              <a:latin typeface="Constantia" charset="0"/>
            </a:endParaRPr>
          </a:p>
          <a:p>
            <a:pPr marL="0" indent="0">
              <a:buNone/>
            </a:pPr>
            <a:r>
              <a:rPr lang="en-US" dirty="0">
                <a:latin typeface="Constantia" charset="0"/>
              </a:rPr>
              <a:t>The answer is 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D5FA-93CB-924F-AC3C-5D95CFF4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1" y="1883640"/>
            <a:ext cx="5383987" cy="3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Which method uses QTNs to build kinship?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4" y="2223710"/>
            <a:ext cx="2680038" cy="3450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MLM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CMLM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ECMLM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MLMM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>
                <a:latin typeface="Constantia" charset="0"/>
              </a:rPr>
              <a:t>FarmCPU</a:t>
            </a:r>
            <a:endParaRPr lang="en-US" dirty="0">
              <a:latin typeface="Constantia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BLINK</a:t>
            </a:r>
          </a:p>
          <a:p>
            <a:endParaRPr lang="en-US" dirty="0">
              <a:latin typeface="Constantia" charset="0"/>
            </a:endParaRPr>
          </a:p>
          <a:p>
            <a:pPr marL="0" indent="0">
              <a:buNone/>
            </a:pPr>
            <a:r>
              <a:rPr lang="en-US" dirty="0">
                <a:latin typeface="Constantia" charset="0"/>
              </a:rPr>
              <a:t>The answer is 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D5FA-93CB-924F-AC3C-5D95CFF4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1" y="1883640"/>
            <a:ext cx="5383987" cy="3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Which model can be used for genomic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4" y="2223710"/>
            <a:ext cx="2680038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1 and 2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3 and 4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2 and 3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1 and 4</a:t>
            </a:r>
          </a:p>
          <a:p>
            <a:endParaRPr lang="en-US" dirty="0">
              <a:latin typeface="Constantia" charset="0"/>
            </a:endParaRPr>
          </a:p>
          <a:p>
            <a:pPr marL="0" indent="0">
              <a:buNone/>
            </a:pPr>
            <a:r>
              <a:rPr lang="en-US" dirty="0">
                <a:latin typeface="Constantia" charset="0"/>
              </a:rPr>
              <a:t>The answer is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D5FA-93CB-924F-AC3C-5D95CFF4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1" y="1883640"/>
            <a:ext cx="5383987" cy="37907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2ABBE7-5521-4B48-9DAD-7A0CF50F85D9}"/>
              </a:ext>
            </a:extLst>
          </p:cNvPr>
          <p:cNvSpPr/>
          <p:nvPr/>
        </p:nvSpPr>
        <p:spPr>
          <a:xfrm>
            <a:off x="4473243" y="2223710"/>
            <a:ext cx="3507640" cy="358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84DC3-1C3D-474C-8A89-FDDE4880DAF0}"/>
              </a:ext>
            </a:extLst>
          </p:cNvPr>
          <p:cNvSpPr/>
          <p:nvPr/>
        </p:nvSpPr>
        <p:spPr>
          <a:xfrm>
            <a:off x="3876073" y="2223711"/>
            <a:ext cx="439895" cy="27665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D1163-AA3E-9746-AFA5-F86EC124769B}"/>
              </a:ext>
            </a:extLst>
          </p:cNvPr>
          <p:cNvSpPr/>
          <p:nvPr/>
        </p:nvSpPr>
        <p:spPr>
          <a:xfrm>
            <a:off x="8200339" y="2582266"/>
            <a:ext cx="439895" cy="22896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AD077-3256-464F-B4C0-03F331C3A97B}"/>
              </a:ext>
            </a:extLst>
          </p:cNvPr>
          <p:cNvSpPr/>
          <p:nvPr/>
        </p:nvSpPr>
        <p:spPr>
          <a:xfrm>
            <a:off x="3893378" y="5076749"/>
            <a:ext cx="4746856" cy="358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1F49-73B9-664E-8405-739548F8552C}"/>
              </a:ext>
            </a:extLst>
          </p:cNvPr>
          <p:cNvSpPr txBox="1"/>
          <p:nvPr/>
        </p:nvSpPr>
        <p:spPr>
          <a:xfrm>
            <a:off x="7432243" y="1692221"/>
            <a:ext cx="65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7657E-CCFA-A045-85E8-56774B9D633B}"/>
              </a:ext>
            </a:extLst>
          </p:cNvPr>
          <p:cNvSpPr txBox="1"/>
          <p:nvPr/>
        </p:nvSpPr>
        <p:spPr>
          <a:xfrm>
            <a:off x="8077317" y="2050777"/>
            <a:ext cx="65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47C96-0783-BF4D-A012-6236996A9ADE}"/>
              </a:ext>
            </a:extLst>
          </p:cNvPr>
          <p:cNvSpPr txBox="1"/>
          <p:nvPr/>
        </p:nvSpPr>
        <p:spPr>
          <a:xfrm>
            <a:off x="3346881" y="4405507"/>
            <a:ext cx="65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05D29-F32C-CC42-AB26-6E68183E213B}"/>
              </a:ext>
            </a:extLst>
          </p:cNvPr>
          <p:cNvSpPr txBox="1"/>
          <p:nvPr/>
        </p:nvSpPr>
        <p:spPr>
          <a:xfrm>
            <a:off x="3766836" y="5300240"/>
            <a:ext cx="65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3269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All the models can be used for GS if remove the term of ___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4" y="2223710"/>
            <a:ext cx="2680038" cy="345069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SNP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QTNs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U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Kinship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PC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nstantia" charset="0"/>
              </a:rPr>
              <a:t>Y</a:t>
            </a:r>
          </a:p>
          <a:p>
            <a:endParaRPr lang="en-US" dirty="0">
              <a:latin typeface="Constantia" charset="0"/>
            </a:endParaRPr>
          </a:p>
          <a:p>
            <a:pPr marL="0" indent="0">
              <a:buNone/>
            </a:pPr>
            <a:r>
              <a:rPr lang="en-US" dirty="0">
                <a:latin typeface="Constantia" charset="0"/>
              </a:rPr>
              <a:t>The answer is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D5FA-93CB-924F-AC3C-5D95CFF4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1" y="1883640"/>
            <a:ext cx="5383987" cy="3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808"/>
            <a:ext cx="9144000" cy="60761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80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Negative prediction accuracy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6700" y="6026428"/>
            <a:ext cx="494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u="sng" dirty="0" err="1">
                <a:solidFill>
                  <a:srgbClr val="262626"/>
                </a:solidFill>
                <a:latin typeface="ArialMT" charset="0"/>
              </a:rPr>
              <a:t>Theor</a:t>
            </a:r>
            <a:r>
              <a:rPr lang="tr-TR" sz="1200" u="sng" dirty="0">
                <a:solidFill>
                  <a:srgbClr val="262626"/>
                </a:solidFill>
                <a:latin typeface="ArialMT" charset="0"/>
              </a:rPr>
              <a:t> </a:t>
            </a:r>
            <a:r>
              <a:rPr lang="tr-TR" sz="1200" u="sng" dirty="0" err="1">
                <a:solidFill>
                  <a:srgbClr val="262626"/>
                </a:solidFill>
                <a:latin typeface="ArialMT" charset="0"/>
              </a:rPr>
              <a:t>Appl</a:t>
            </a:r>
            <a:r>
              <a:rPr lang="tr-TR" sz="1200" u="sng" dirty="0">
                <a:solidFill>
                  <a:srgbClr val="262626"/>
                </a:solidFill>
                <a:latin typeface="ArialMT" charset="0"/>
              </a:rPr>
              <a:t> </a:t>
            </a:r>
            <a:r>
              <a:rPr lang="tr-TR" sz="1200" u="sng" dirty="0" err="1">
                <a:solidFill>
                  <a:srgbClr val="262626"/>
                </a:solidFill>
                <a:latin typeface="ArialMT" charset="0"/>
              </a:rPr>
              <a:t>Genet</a:t>
            </a:r>
            <a:r>
              <a:rPr lang="tr-TR" sz="1200" u="sng" dirty="0">
                <a:solidFill>
                  <a:srgbClr val="262626"/>
                </a:solidFill>
                <a:latin typeface="ArialMT" charset="0"/>
              </a:rPr>
              <a:t>.</a:t>
            </a:r>
            <a:r>
              <a:rPr lang="tr-TR" sz="1200" u="sng" dirty="0">
                <a:solidFill>
                  <a:prstClr val="black"/>
                </a:solidFill>
                <a:latin typeface="ArialMT" charset="0"/>
              </a:rPr>
              <a:t> 2013 Jan;126(1):13-22</a:t>
            </a:r>
          </a:p>
          <a:p>
            <a:r>
              <a:rPr lang="tr-TR" sz="1200" b="1" u="sng" dirty="0" err="1">
                <a:solidFill>
                  <a:prstClr val="black"/>
                </a:solidFill>
                <a:latin typeface="ArialMT" charset="0"/>
              </a:rPr>
              <a:t>Genomewide</a:t>
            </a:r>
            <a:r>
              <a:rPr lang="tr-TR" sz="1200" b="1" u="sng" dirty="0">
                <a:solidFill>
                  <a:prstClr val="black"/>
                </a:solidFill>
                <a:latin typeface="ArialMT" charset="0"/>
              </a:rPr>
              <a:t> </a:t>
            </a:r>
            <a:r>
              <a:rPr lang="tr-TR" sz="1200" b="1" u="sng" dirty="0" err="1">
                <a:solidFill>
                  <a:prstClr val="black"/>
                </a:solidFill>
                <a:latin typeface="ArialMT" charset="0"/>
              </a:rPr>
              <a:t>predictions</a:t>
            </a:r>
            <a:r>
              <a:rPr lang="tr-TR" sz="1200" b="1" u="sng" dirty="0">
                <a:solidFill>
                  <a:prstClr val="black"/>
                </a:solidFill>
                <a:latin typeface="ArialMT" charset="0"/>
              </a:rPr>
              <a:t> </a:t>
            </a:r>
            <a:r>
              <a:rPr lang="tr-TR" sz="1200" b="1" u="sng" dirty="0" err="1">
                <a:solidFill>
                  <a:prstClr val="black"/>
                </a:solidFill>
                <a:latin typeface="ArialMT" charset="0"/>
              </a:rPr>
              <a:t>from</a:t>
            </a:r>
            <a:r>
              <a:rPr lang="tr-TR" sz="1200" b="1" u="sng" dirty="0">
                <a:solidFill>
                  <a:prstClr val="black"/>
                </a:solidFill>
                <a:latin typeface="ArialMT" charset="0"/>
              </a:rPr>
              <a:t> </a:t>
            </a:r>
            <a:r>
              <a:rPr lang="tr-TR" sz="1200" b="1" u="sng" dirty="0" err="1">
                <a:solidFill>
                  <a:prstClr val="black"/>
                </a:solidFill>
                <a:latin typeface="ArialMT" charset="0"/>
              </a:rPr>
              <a:t>maize</a:t>
            </a:r>
            <a:r>
              <a:rPr lang="tr-TR" sz="1200" b="1" u="sng" dirty="0">
                <a:solidFill>
                  <a:prstClr val="black"/>
                </a:solidFill>
                <a:latin typeface="ArialMT" charset="0"/>
              </a:rPr>
              <a:t> </a:t>
            </a:r>
            <a:r>
              <a:rPr lang="tr-TR" sz="1200" b="1" u="sng" dirty="0" err="1">
                <a:solidFill>
                  <a:prstClr val="black"/>
                </a:solidFill>
                <a:latin typeface="ArialMT" charset="0"/>
              </a:rPr>
              <a:t>single-cross</a:t>
            </a:r>
            <a:r>
              <a:rPr lang="tr-TR" sz="1200" b="1" u="sng" dirty="0">
                <a:solidFill>
                  <a:prstClr val="black"/>
                </a:solidFill>
                <a:latin typeface="ArialMT" charset="0"/>
              </a:rPr>
              <a:t> data.</a:t>
            </a:r>
          </a:p>
          <a:p>
            <a:r>
              <a:rPr lang="tr-TR" sz="1200" u="sng" dirty="0">
                <a:solidFill>
                  <a:srgbClr val="262626"/>
                </a:solidFill>
                <a:latin typeface="ArialMT" charset="0"/>
                <a:hlinkClick r:id="rId3" invalidUrl="http://www.ncbi.nlm.nih.gov/pubmed/?term=Massman JM[Author]&amp;cauthor=true&amp;cauthor_uid=22886355"/>
              </a:rPr>
              <a:t>Massman JM</a:t>
            </a:r>
            <a:r>
              <a:rPr lang="tr-TR" sz="1200" u="sng" dirty="0">
                <a:solidFill>
                  <a:prstClr val="black"/>
                </a:solidFill>
                <a:latin typeface="ArialMT" charset="0"/>
                <a:hlinkClick r:id="rId3" invalidUrl="http://www.ncbi.nlm.nih.gov/pubmed/?term=Massman JM[Author]&amp;cauthor=true&amp;cauthor_uid=22886355"/>
              </a:rPr>
              <a:t>1, </a:t>
            </a:r>
            <a:r>
              <a:rPr lang="tr-TR" sz="1200" u="sng" dirty="0">
                <a:solidFill>
                  <a:srgbClr val="262626"/>
                </a:solidFill>
                <a:latin typeface="ArialMT" charset="0"/>
                <a:hlinkClick r:id="rId4" invalidUrl="http://www.ncbi.nlm.nih.gov/pubmed/?term=Gordillo A[Author]&amp;cauthor=true&amp;cauthor_uid=22886355"/>
              </a:rPr>
              <a:t>Gordillo A</a:t>
            </a:r>
            <a:r>
              <a:rPr lang="tr-TR" sz="1200" u="sng" dirty="0">
                <a:solidFill>
                  <a:prstClr val="black"/>
                </a:solidFill>
                <a:latin typeface="ArialMT" charset="0"/>
                <a:hlinkClick r:id="rId4" invalidUrl="http://www.ncbi.nlm.nih.gov/pubmed/?term=Gordillo A[Author]&amp;cauthor=true&amp;cauthor_uid=22886355"/>
              </a:rPr>
              <a:t>, </a:t>
            </a:r>
            <a:r>
              <a:rPr lang="tr-TR" sz="1200" u="sng" dirty="0">
                <a:solidFill>
                  <a:srgbClr val="262626"/>
                </a:solidFill>
                <a:latin typeface="ArialMT" charset="0"/>
                <a:hlinkClick r:id="rId5" invalidUrl="http://www.ncbi.nlm.nih.gov/pubmed/?term=Lorenzana RE[Author]&amp;cauthor=true&amp;cauthor_uid=22886355"/>
              </a:rPr>
              <a:t>Lorenzana RE</a:t>
            </a:r>
            <a:r>
              <a:rPr lang="tr-TR" sz="1200" u="sng" dirty="0">
                <a:solidFill>
                  <a:prstClr val="black"/>
                </a:solidFill>
                <a:latin typeface="ArialMT" charset="0"/>
                <a:hlinkClick r:id="rId5" invalidUrl="http://www.ncbi.nlm.nih.gov/pubmed/?term=Lorenzana RE[Author]&amp;cauthor=true&amp;cauthor_uid=22886355"/>
              </a:rPr>
              <a:t>, </a:t>
            </a:r>
            <a:r>
              <a:rPr lang="tr-TR" sz="1200" u="sng" dirty="0">
                <a:solidFill>
                  <a:srgbClr val="262626"/>
                </a:solidFill>
                <a:latin typeface="ArialMT" charset="0"/>
                <a:hlinkClick r:id="rId6" invalidUrl="http://www.ncbi.nlm.nih.gov/pubmed/?term=Bernardo R[Author]&amp;cauthor=true&amp;cauthor_uid=22886355"/>
              </a:rPr>
              <a:t>Bernardo R</a:t>
            </a:r>
            <a:r>
              <a:rPr lang="tr-TR" sz="1200" u="sng" dirty="0">
                <a:solidFill>
                  <a:prstClr val="black"/>
                </a:solidFill>
                <a:latin typeface="ArialMT" charset="0"/>
                <a:hlinkClick r:id="rId6" invalidUrl="http://www.ncbi.nlm.nih.gov/pubmed/?term=Bernardo R[Author]&amp;cauthor=true&amp;cauthor_uid=22886355"/>
              </a:rPr>
              <a:t>.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6997700" y="2984500"/>
            <a:ext cx="1028700" cy="3556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61300" y="5077760"/>
            <a:ext cx="1028700" cy="3556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1832</TotalTime>
  <Words>405</Words>
  <Application>Microsoft Macintosh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ArialMT</vt:lpstr>
      <vt:lpstr>华文楷体</vt:lpstr>
      <vt:lpstr>华文新魏</vt:lpstr>
      <vt:lpstr>Calibri</vt:lpstr>
      <vt:lpstr>Candara</vt:lpstr>
      <vt:lpstr>Constantia</vt:lpstr>
      <vt:lpstr>Symbol</vt:lpstr>
      <vt:lpstr>Waveform</vt:lpstr>
      <vt:lpstr>Statistical Genomics</vt:lpstr>
      <vt:lpstr>Outline</vt:lpstr>
      <vt:lpstr>Models for GWAS&amp;GS</vt:lpstr>
      <vt:lpstr>Which method does not involve with QTNs?</vt:lpstr>
      <vt:lpstr>Which method does not involve with kinship?</vt:lpstr>
      <vt:lpstr>Which method uses QTNs to build kinship?</vt:lpstr>
      <vt:lpstr>Which model can be used for genomic selection?</vt:lpstr>
      <vt:lpstr>All the models can be used for GS if remove the term of ___</vt:lpstr>
      <vt:lpstr>Negative prediction accuracy</vt:lpstr>
      <vt:lpstr>PowerPoint Presentation</vt:lpstr>
      <vt:lpstr>PowerPoint Presentation</vt:lpstr>
      <vt:lpstr>Jack Knife: extreme case of  K=N</vt:lpstr>
      <vt:lpstr>Re-sampling: stochastic validation</vt:lpstr>
      <vt:lpstr>Two ways of calculating correlation</vt:lpstr>
      <vt:lpstr>Artefactual negative hold accuracy </vt:lpstr>
      <vt:lpstr>Hold bias relates to number of fold</vt:lpstr>
      <vt:lpstr>Problem of instant accuracy</vt:lpstr>
      <vt:lpstr>Small sample causes bias</vt:lpstr>
      <vt:lpstr>Correction of instant accuracy</vt:lpstr>
      <vt:lpstr>Highlight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144</cp:revision>
  <dcterms:created xsi:type="dcterms:W3CDTF">2013-08-24T13:03:35Z</dcterms:created>
  <dcterms:modified xsi:type="dcterms:W3CDTF">2018-04-02T18:34:41Z</dcterms:modified>
</cp:coreProperties>
</file>