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356" r:id="rId2"/>
    <p:sldId id="348" r:id="rId3"/>
    <p:sldId id="369" r:id="rId4"/>
    <p:sldId id="372" r:id="rId5"/>
    <p:sldId id="359" r:id="rId6"/>
    <p:sldId id="360" r:id="rId7"/>
    <p:sldId id="375" r:id="rId8"/>
    <p:sldId id="380" r:id="rId9"/>
    <p:sldId id="387" r:id="rId10"/>
    <p:sldId id="382" r:id="rId11"/>
    <p:sldId id="381" r:id="rId12"/>
    <p:sldId id="385" r:id="rId13"/>
    <p:sldId id="386" r:id="rId14"/>
    <p:sldId id="351" r:id="rId15"/>
    <p:sldId id="378" r:id="rId16"/>
    <p:sldId id="384" r:id="rId17"/>
    <p:sldId id="350" r:id="rId18"/>
    <p:sldId id="374" r:id="rId19"/>
    <p:sldId id="368" r:id="rId20"/>
    <p:sldId id="388" r:id="rId21"/>
    <p:sldId id="389" r:id="rId22"/>
    <p:sldId id="391" r:id="rId23"/>
    <p:sldId id="390" r:id="rId24"/>
    <p:sldId id="392" r:id="rId25"/>
    <p:sldId id="3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2"/>
    <p:restoredTop sz="95946"/>
  </p:normalViewPr>
  <p:slideViewPr>
    <p:cSldViewPr snapToGrid="0" snapToObjects="1">
      <p:cViewPr varScale="1">
        <p:scale>
          <a:sx n="93" d="100"/>
          <a:sy n="93" d="100"/>
        </p:scale>
        <p:origin x="18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145/321105.321114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src/contrib/rrBLUP_4.4.tar.gz" TargetMode="External"/><Relationship Id="rId13" Type="http://schemas.openxmlformats.org/officeDocument/2006/relationships/hyperlink" Target="https://cran.r-project.org/bin/macosx/contrib/3.1/rrBLUP_4.3.tgz" TargetMode="External"/><Relationship Id="rId3" Type="http://schemas.openxmlformats.org/officeDocument/2006/relationships/hyperlink" Target="http://potatobreeding.cals.wisc.edu/software" TargetMode="External"/><Relationship Id="rId7" Type="http://schemas.openxmlformats.org/officeDocument/2006/relationships/hyperlink" Target="https://cran.r-project.org/web/packages/rrBLUP/rrBLUP.pdf" TargetMode="External"/><Relationship Id="rId12" Type="http://schemas.openxmlformats.org/officeDocument/2006/relationships/hyperlink" Target="https://cran.r-project.org/bin/macosx/contrib/3.2/rrBLUP_4.4.tgz" TargetMode="External"/><Relationship Id="rId17" Type="http://schemas.openxmlformats.org/officeDocument/2006/relationships/hyperlink" Target="https://cran.r-project.org/web/packages/PopVar/index.html" TargetMode="External"/><Relationship Id="rId2" Type="http://schemas.openxmlformats.org/officeDocument/2006/relationships/hyperlink" Target="https://cran.r-project.org/web/licenses/GPL-3" TargetMode="External"/><Relationship Id="rId16" Type="http://schemas.openxmlformats.org/officeDocument/2006/relationships/hyperlink" Target="https://cran.r-project.org/web/packages/GeneticSubsett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checks/check_results_rrBLUP.html" TargetMode="External"/><Relationship Id="rId11" Type="http://schemas.openxmlformats.org/officeDocument/2006/relationships/hyperlink" Target="https://cran.r-project.org/bin/windows/contrib/3.1/rrBLUP_4.4.zip" TargetMode="External"/><Relationship Id="rId5" Type="http://schemas.openxmlformats.org/officeDocument/2006/relationships/hyperlink" Target="https://cran.r-project.org/web/packages/rrBLUP/NEWS" TargetMode="External"/><Relationship Id="rId15" Type="http://schemas.openxmlformats.org/officeDocument/2006/relationships/hyperlink" Target="https://cran.r-project.org/src/contrib/Archive/rrBLUP" TargetMode="External"/><Relationship Id="rId10" Type="http://schemas.openxmlformats.org/officeDocument/2006/relationships/hyperlink" Target="https://cran.r-project.org/bin/windows/contrib/3.2/rrBLUP_4.4.zip" TargetMode="External"/><Relationship Id="rId4" Type="http://schemas.openxmlformats.org/officeDocument/2006/relationships/hyperlink" Target="https://cran.r-project.org/web/packages/rrBLUP/citation.html" TargetMode="External"/><Relationship Id="rId9" Type="http://schemas.openxmlformats.org/officeDocument/2006/relationships/hyperlink" Target="https://cran.r-project.org/bin/windows/contrib/3.3/rrBLUP_4.4.zip" TargetMode="External"/><Relationship Id="rId14" Type="http://schemas.openxmlformats.org/officeDocument/2006/relationships/hyperlink" Target="https://cran.r-project.org/bin/macosx/mavericks/contrib/3.2/rrBLUP_4.4.tgz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Lecture 25: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0081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BLUP of individuals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/>
          <a:stretch/>
        </p:blipFill>
        <p:spPr>
          <a:xfrm>
            <a:off x="7758" y="2542726"/>
            <a:ext cx="4055359" cy="3164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939" y="575387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endParaRPr lang="pt-BR" sz="2400" dirty="0">
              <a:latin typeface="Candar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9657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1036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8830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x2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7520" y="1663610"/>
            <a:ext cx="182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 err="1">
                <a:latin typeface="Candara" charset="0"/>
              </a:rPr>
              <a:t>observation</a:t>
            </a:r>
            <a:endParaRPr lang="pt-BR" sz="2400" dirty="0">
              <a:latin typeface="Candar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8614" y="166361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>
                <a:latin typeface="Candara" charset="0"/>
              </a:rPr>
              <a:t>mean</a:t>
            </a:r>
            <a:endParaRPr lang="pt-BR" sz="2400" dirty="0">
              <a:latin typeface="Candar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0559" y="166361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PC2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7296" y="575387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3412" y="575387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9630" y="5753872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=</a:t>
            </a:r>
            <a:r>
              <a:rPr lang="pt-BR" sz="2400" dirty="0" err="1">
                <a:latin typeface="Candara" charset="0"/>
              </a:rPr>
              <a:t>X</a:t>
            </a:r>
            <a:endParaRPr lang="pt-BR" sz="2400" dirty="0">
              <a:latin typeface="Candar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6593" y="212839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0559" y="209839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0611" y="207794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8699" y="2089730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2310" y="208078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b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5487" y="6374519"/>
            <a:ext cx="389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r>
              <a:rPr lang="pt-BR" sz="2400" dirty="0">
                <a:latin typeface="Candara" charset="0"/>
              </a:rPr>
              <a:t> = </a:t>
            </a:r>
            <a:r>
              <a:rPr lang="pt-BR" sz="2400" dirty="0" err="1">
                <a:latin typeface="Candara" charset="0"/>
              </a:rPr>
              <a:t>Xb</a:t>
            </a:r>
            <a:r>
              <a:rPr lang="pt-BR" sz="2400" dirty="0">
                <a:latin typeface="Candara" charset="0"/>
              </a:rPr>
              <a:t> + </a:t>
            </a:r>
            <a:r>
              <a:rPr lang="pt-BR" sz="2400" dirty="0" err="1">
                <a:latin typeface="Candara" charset="0"/>
              </a:rPr>
              <a:t>Zu</a:t>
            </a:r>
            <a:r>
              <a:rPr lang="pt-BR" sz="2400" dirty="0">
                <a:latin typeface="Candara" charset="0"/>
              </a:rPr>
              <a:t> +e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70019"/>
              </p:ext>
            </p:extLst>
          </p:nvPr>
        </p:nvGraphicFramePr>
        <p:xfrm>
          <a:off x="5412680" y="1663611"/>
          <a:ext cx="3584955" cy="3931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/>
                          </a:solidFill>
                          <a:effectLst/>
                        </a:rPr>
                        <a:t>Ind2</a:t>
                      </a:r>
                      <a:endParaRPr lang="en-US" sz="2000" b="0" i="0" u="none" strike="noStrike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accent2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Ind19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Ind20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u1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accent2"/>
                          </a:solidFill>
                          <a:effectLst/>
                        </a:rPr>
                        <a:t>u2</a:t>
                      </a:r>
                      <a:endParaRPr lang="is-IS" sz="2000" b="0" i="0" u="none" strike="noStrike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u19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u20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737241" y="575387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Z</a:t>
            </a:r>
            <a:endParaRPr lang="pt-BR" sz="2400" dirty="0">
              <a:latin typeface="Candar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95935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u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73651" y="200936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918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12680" y="2590056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97634" y="2557043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2679" y="2590056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66216" y="2556480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25596" y="5594143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94631" y="5545069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Switch individuals to SNPs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9"/>
          <a:stretch/>
        </p:blipFill>
        <p:spPr>
          <a:xfrm>
            <a:off x="7758" y="2542726"/>
            <a:ext cx="3936089" cy="3164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939" y="575387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endParaRPr lang="pt-BR" sz="2400" dirty="0">
              <a:latin typeface="Candar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9657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1036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7520" y="1663610"/>
            <a:ext cx="182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 err="1">
                <a:latin typeface="Candara" charset="0"/>
              </a:rPr>
              <a:t>observation</a:t>
            </a:r>
            <a:endParaRPr lang="pt-BR" sz="2400" dirty="0">
              <a:latin typeface="Candar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8614" y="166361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>
                <a:latin typeface="Candara" charset="0"/>
              </a:rPr>
              <a:t>mean</a:t>
            </a:r>
            <a:endParaRPr lang="pt-BR" sz="2400" dirty="0">
              <a:latin typeface="Candar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0559" y="166361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PC2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7296" y="575387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88699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4917" y="575387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=</a:t>
            </a:r>
            <a:r>
              <a:rPr lang="pt-BR" sz="2400" dirty="0" err="1">
                <a:latin typeface="Candara" charset="0"/>
              </a:rPr>
              <a:t>X</a:t>
            </a:r>
            <a:endParaRPr lang="pt-BR" sz="2400" dirty="0">
              <a:latin typeface="Candar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6593" y="212839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0559" y="209839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0611" y="207794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2310" y="208078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b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5487" y="6374519"/>
            <a:ext cx="389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r>
              <a:rPr lang="pt-BR" sz="2400" dirty="0">
                <a:latin typeface="Candara" charset="0"/>
              </a:rPr>
              <a:t> = </a:t>
            </a:r>
            <a:r>
              <a:rPr lang="pt-BR" sz="2400" dirty="0" err="1">
                <a:latin typeface="Candara" charset="0"/>
              </a:rPr>
              <a:t>Xb</a:t>
            </a:r>
            <a:r>
              <a:rPr lang="pt-BR" sz="2400" dirty="0">
                <a:latin typeface="Candara" charset="0"/>
              </a:rPr>
              <a:t> + </a:t>
            </a:r>
            <a:r>
              <a:rPr lang="pt-BR" sz="2400" dirty="0" err="1">
                <a:latin typeface="Candara" charset="0"/>
              </a:rPr>
              <a:t>Ms</a:t>
            </a:r>
            <a:r>
              <a:rPr lang="pt-BR" sz="2400" dirty="0">
                <a:latin typeface="Candara" charset="0"/>
              </a:rPr>
              <a:t> +e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2354"/>
              </p:ext>
            </p:extLst>
          </p:nvPr>
        </p:nvGraphicFramePr>
        <p:xfrm>
          <a:off x="5412680" y="1663611"/>
          <a:ext cx="3584955" cy="3931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SNP1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SNP2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SNPm-1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SNPm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S2</a:t>
                      </a:r>
                      <a:endParaRPr lang="is-I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Sm-1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7241" y="5753871"/>
                <a:ext cx="7554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400" dirty="0" err="1">
                    <a:latin typeface="Candara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pt-BR" sz="2400" baseline="30000" dirty="0">
                  <a:latin typeface="Candara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241" y="5753871"/>
                <a:ext cx="755433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579" b="-1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795935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s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73651" y="2009361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918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12680" y="2590056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97634" y="2557043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2679" y="2590056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66216" y="2556480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25596" y="5594143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94631" y="5545069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88699" y="2089730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6912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198" y="146107"/>
            <a:ext cx="8229600" cy="1143000"/>
          </a:xfrm>
        </p:spPr>
        <p:txBody>
          <a:bodyPr/>
          <a:lstStyle/>
          <a:p>
            <a:r>
              <a:rPr lang="en-US" dirty="0"/>
              <a:t>BLUP on individuals</a:t>
            </a:r>
            <a:endParaRPr lang="en-US" dirty="0">
              <a:latin typeface="Calibri" charset="0"/>
            </a:endParaRPr>
          </a:p>
        </p:txBody>
      </p:sp>
      <p:sp>
        <p:nvSpPr>
          <p:cNvPr id="37893" name="TextBox 12"/>
          <p:cNvSpPr txBox="1">
            <a:spLocks noChangeArrowheads="1"/>
          </p:cNvSpPr>
          <p:nvPr/>
        </p:nvSpPr>
        <p:spPr bwMode="auto">
          <a:xfrm>
            <a:off x="457198" y="1911221"/>
            <a:ext cx="84029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/>
              <a:t>y = </a:t>
            </a:r>
            <a:r>
              <a:rPr lang="en-US" sz="3600" dirty="0" err="1"/>
              <a:t>Xb</a:t>
            </a:r>
            <a:r>
              <a:rPr lang="en-US" sz="3600" dirty="0"/>
              <a:t> + </a:t>
            </a:r>
            <a:r>
              <a:rPr lang="en-US" sz="3600" dirty="0" err="1"/>
              <a:t>Zu</a:t>
            </a:r>
            <a:r>
              <a:rPr lang="en-US" sz="3600" dirty="0"/>
              <a:t> +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8" y="3801781"/>
                <a:ext cx="5081451" cy="1117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bg-BG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3801781"/>
                <a:ext cx="5081451" cy="1117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323918"/>
                <a:ext cx="6453052" cy="1453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𝑍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ctrlPr>
                                              <a:rPr lang="bg-BG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23918"/>
                <a:ext cx="6453052" cy="1453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199" y="2962139"/>
                <a:ext cx="5081451" cy="435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800" dirty="0"/>
                  <a:t>u</a:t>
                </a:r>
                <a:r>
                  <a:rPr lang="pt-BR" sz="2800" dirty="0" err="1"/>
                  <a:t>~N</a:t>
                </a:r>
                <a:r>
                  <a:rPr lang="pt-BR" sz="2800" dirty="0"/>
                  <a:t>(0, 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),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charset="0"/>
                      </a:rPr>
                      <m:t>e</m:t>
                    </m:r>
                    <m:r>
                      <m:rPr>
                        <m:nor/>
                      </m:rPr>
                      <a:rPr lang="pt-BR" sz="2800" dirty="0"/>
                      <m:t>~</m:t>
                    </m:r>
                    <m:r>
                      <m:rPr>
                        <m:nor/>
                      </m:rPr>
                      <a:rPr lang="pt-BR" sz="2800" dirty="0"/>
                      <m:t>N</m:t>
                    </m:r>
                    <m:r>
                      <m:rPr>
                        <m:nor/>
                      </m:rPr>
                      <a:rPr lang="pt-BR" sz="2800" dirty="0"/>
                      <m:t>(0,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I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𝑒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charset="0"/>
                      </a:rPr>
                      <m:t>),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62139"/>
                <a:ext cx="5081451" cy="435056"/>
              </a:xfrm>
              <a:prstGeom prst="rect">
                <a:avLst/>
              </a:prstGeom>
              <a:blipFill rotWithShape="0">
                <a:blip r:embed="rId4"/>
                <a:stretch>
                  <a:fillRect l="-4197" t="-22535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54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198" y="146107"/>
            <a:ext cx="8229600" cy="1833768"/>
          </a:xfrm>
        </p:spPr>
        <p:txBody>
          <a:bodyPr>
            <a:normAutofit/>
          </a:bodyPr>
          <a:lstStyle/>
          <a:p>
            <a:r>
              <a:rPr lang="en-US" dirty="0"/>
              <a:t>BLUP on markers</a:t>
            </a:r>
            <a:br>
              <a:rPr lang="en-US" dirty="0"/>
            </a:br>
            <a:r>
              <a:rPr lang="en-US" sz="2800" dirty="0"/>
              <a:t>(Z to M, and u to s)</a:t>
            </a:r>
            <a:endParaRPr lang="en-US" sz="2800" dirty="0">
              <a:latin typeface="Calibri" charset="0"/>
            </a:endParaRPr>
          </a:p>
        </p:txBody>
      </p:sp>
      <p:sp>
        <p:nvSpPr>
          <p:cNvPr id="37893" name="TextBox 12"/>
          <p:cNvSpPr txBox="1">
            <a:spLocks noChangeArrowheads="1"/>
          </p:cNvSpPr>
          <p:nvPr/>
        </p:nvSpPr>
        <p:spPr bwMode="auto">
          <a:xfrm>
            <a:off x="457198" y="1911221"/>
            <a:ext cx="84029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/>
              <a:t>y = </a:t>
            </a:r>
            <a:r>
              <a:rPr lang="en-US" sz="3600" dirty="0" err="1"/>
              <a:t>Xb</a:t>
            </a:r>
            <a:r>
              <a:rPr lang="en-US" sz="3600" dirty="0"/>
              <a:t> + </a:t>
            </a:r>
            <a:r>
              <a:rPr lang="en-US" sz="3600" dirty="0" err="1"/>
              <a:t>Ms</a:t>
            </a:r>
            <a:r>
              <a:rPr lang="en-US" sz="3600" dirty="0"/>
              <a:t> +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8" y="3801781"/>
                <a:ext cx="5081451" cy="1117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bg-BG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3801781"/>
                <a:ext cx="5081451" cy="1117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323918"/>
                <a:ext cx="6453052" cy="1453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𝑀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𝑀𝑋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ctrlPr>
                                              <a:rPr lang="bg-BG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23918"/>
                <a:ext cx="6453052" cy="1453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199" y="2962139"/>
                <a:ext cx="5081451" cy="435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800" dirty="0"/>
                  <a:t>s~N(0, 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),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charset="0"/>
                      </a:rPr>
                      <m:t>e</m:t>
                    </m:r>
                    <m:r>
                      <m:rPr>
                        <m:nor/>
                      </m:rPr>
                      <a:rPr lang="pt-BR" sz="2800" dirty="0"/>
                      <m:t>~</m:t>
                    </m:r>
                    <m:r>
                      <m:rPr>
                        <m:nor/>
                      </m:rPr>
                      <a:rPr lang="pt-BR" sz="2800" dirty="0"/>
                      <m:t>N</m:t>
                    </m:r>
                    <m:r>
                      <m:rPr>
                        <m:nor/>
                      </m:rPr>
                      <a:rPr lang="pt-BR" sz="2800" dirty="0"/>
                      <m:t>(0,</m:t>
                    </m:r>
                    <m:r>
                      <m:rPr>
                        <m:nor/>
                      </m:rPr>
                      <a:rPr lang="en-US" sz="2800" b="0" i="0" dirty="0" smtClean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I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𝑒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charset="0"/>
                      </a:rPr>
                      <m:t>),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𝐼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62139"/>
                <a:ext cx="5081451" cy="435056"/>
              </a:xfrm>
              <a:prstGeom prst="rect">
                <a:avLst/>
              </a:prstGeom>
              <a:blipFill rotWithShape="0">
                <a:blip r:embed="rId4"/>
                <a:stretch>
                  <a:fillRect l="-4197" t="-22535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633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890" y="2380593"/>
            <a:ext cx="8765627" cy="3745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Independently invented in many contexts </a:t>
            </a:r>
          </a:p>
          <a:p>
            <a:r>
              <a:rPr lang="en-US" dirty="0"/>
              <a:t>Different names: e.g. </a:t>
            </a:r>
            <a:r>
              <a:rPr lang="en-US" dirty="0" err="1"/>
              <a:t>Tikhonov</a:t>
            </a:r>
            <a:r>
              <a:rPr lang="en-US" dirty="0"/>
              <a:t> regularization (1963), Phillips–</a:t>
            </a:r>
            <a:r>
              <a:rPr lang="en-US" dirty="0" err="1"/>
              <a:t>Twomey</a:t>
            </a:r>
            <a:r>
              <a:rPr lang="en-US" dirty="0"/>
              <a:t> method, and constrained linear inversion</a:t>
            </a:r>
          </a:p>
          <a:p>
            <a:pPr lvl="1">
              <a:buFont typeface="Wingdings" charset="2"/>
              <a:buChar char="Ø"/>
            </a:pPr>
            <a:r>
              <a:rPr lang="en-US" dirty="0" err="1"/>
              <a:t>Tikhonov</a:t>
            </a:r>
            <a:r>
              <a:rPr lang="en-US" dirty="0"/>
              <a:t>, A. N. (1963). "</a:t>
            </a:r>
            <a:r>
              <a:rPr lang="en-US" dirty="0" err="1"/>
              <a:t>О</a:t>
            </a:r>
            <a:r>
              <a:rPr lang="en-US" dirty="0"/>
              <a:t> </a:t>
            </a:r>
            <a:r>
              <a:rPr lang="en-US" dirty="0" err="1"/>
              <a:t>решении</a:t>
            </a:r>
            <a:r>
              <a:rPr lang="en-US" dirty="0"/>
              <a:t> </a:t>
            </a:r>
            <a:r>
              <a:rPr lang="en-US" dirty="0" err="1"/>
              <a:t>некорректно</a:t>
            </a:r>
            <a:r>
              <a:rPr lang="en-US" dirty="0"/>
              <a:t> </a:t>
            </a:r>
            <a:r>
              <a:rPr lang="en-US" dirty="0" err="1"/>
              <a:t>поставленных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методе</a:t>
            </a:r>
            <a:r>
              <a:rPr lang="en-US" dirty="0"/>
              <a:t> </a:t>
            </a:r>
            <a:r>
              <a:rPr lang="en-US" dirty="0" err="1"/>
              <a:t>регуляризации</a:t>
            </a:r>
            <a:r>
              <a:rPr lang="en-US" dirty="0"/>
              <a:t>". </a:t>
            </a:r>
            <a:r>
              <a:rPr lang="en-US" i="1" dirty="0" err="1"/>
              <a:t>Doklady</a:t>
            </a:r>
            <a:r>
              <a:rPr lang="en-US" i="1" dirty="0"/>
              <a:t> </a:t>
            </a:r>
            <a:r>
              <a:rPr lang="en-US" i="1" dirty="0" err="1"/>
              <a:t>Akademii</a:t>
            </a:r>
            <a:r>
              <a:rPr lang="en-US" i="1" dirty="0"/>
              <a:t> </a:t>
            </a:r>
            <a:r>
              <a:rPr lang="en-US" i="1" dirty="0" err="1"/>
              <a:t>Nauk</a:t>
            </a:r>
            <a:r>
              <a:rPr lang="en-US" i="1" dirty="0"/>
              <a:t> SSSR</a:t>
            </a:r>
            <a:r>
              <a:rPr lang="en-US" dirty="0"/>
              <a:t> </a:t>
            </a:r>
            <a:r>
              <a:rPr lang="en-US" b="1" dirty="0"/>
              <a:t>151</a:t>
            </a:r>
            <a:r>
              <a:rPr lang="en-US" dirty="0"/>
              <a:t>: 501–504.. Translated in "Solution of incorrectly formulated problems and the </a:t>
            </a:r>
            <a:r>
              <a:rPr lang="en-US" dirty="0">
                <a:solidFill>
                  <a:srgbClr val="FF0000"/>
                </a:solidFill>
              </a:rPr>
              <a:t>regularization</a:t>
            </a:r>
            <a:r>
              <a:rPr lang="en-US" dirty="0"/>
              <a:t> method". </a:t>
            </a:r>
            <a:r>
              <a:rPr lang="en-US" i="1" dirty="0"/>
              <a:t>Soviet Mathematics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: 1035–1038.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Phillips, D. L. (1962). "A Technique for the Numerical Solution of Certain Integral Equations of the First Kind". </a:t>
            </a:r>
            <a:r>
              <a:rPr lang="en-US" i="1" dirty="0"/>
              <a:t>Journal of the ACM</a:t>
            </a:r>
            <a:r>
              <a:rPr lang="en-US" dirty="0"/>
              <a:t> </a:t>
            </a:r>
            <a:r>
              <a:rPr lang="en-US" b="1" dirty="0"/>
              <a:t>9</a:t>
            </a:r>
            <a:r>
              <a:rPr lang="en-US" dirty="0"/>
              <a:t>: 84. </a:t>
            </a:r>
            <a:r>
              <a:rPr lang="en-US" dirty="0">
                <a:hlinkClick r:id="rId2"/>
              </a:rPr>
              <a:t>doi:</a:t>
            </a:r>
            <a:r>
              <a:rPr lang="en-US" dirty="0">
                <a:hlinkClick r:id="rId3"/>
              </a:rPr>
              <a:t>10.1145/321105.321114.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405709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rrBLUP</a:t>
            </a:r>
            <a:r>
              <a:rPr lang="en-US" dirty="0"/>
              <a:t> vs. </a:t>
            </a:r>
            <a:r>
              <a:rPr lang="en-US" dirty="0" err="1"/>
              <a:t>gBLUP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6700" y="3618271"/>
            <a:ext cx="676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y=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1</a:t>
            </a:r>
            <a:r>
              <a:rPr lang="en-US" sz="4000" dirty="0">
                <a:solidFill>
                  <a:srgbClr val="0000FF"/>
                </a:solidFill>
              </a:rPr>
              <a:t>s</a:t>
            </a:r>
            <a:r>
              <a:rPr lang="en-US" sz="4000" baseline="-25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 + 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2</a:t>
            </a:r>
            <a:r>
              <a:rPr lang="en-US" sz="4000" dirty="0">
                <a:solidFill>
                  <a:srgbClr val="0000FF"/>
                </a:solidFill>
              </a:rPr>
              <a:t>s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dirty="0"/>
              <a:t> + … + </a:t>
            </a:r>
            <a:r>
              <a:rPr lang="en-US" sz="4000" dirty="0" err="1">
                <a:solidFill>
                  <a:srgbClr val="FF0000"/>
                </a:solidFill>
              </a:rPr>
              <a:t>x</a:t>
            </a:r>
            <a:r>
              <a:rPr lang="en-US" sz="4000" baseline="-25000" dirty="0" err="1">
                <a:solidFill>
                  <a:srgbClr val="FF0000"/>
                </a:solidFill>
              </a:rPr>
              <a:t>p</a:t>
            </a:r>
            <a:r>
              <a:rPr lang="en-US" sz="4000" dirty="0" err="1">
                <a:solidFill>
                  <a:srgbClr val="0000FF"/>
                </a:solidFill>
              </a:rPr>
              <a:t>s</a:t>
            </a:r>
            <a:r>
              <a:rPr lang="en-US" sz="4000" baseline="-25000" dirty="0" err="1">
                <a:solidFill>
                  <a:srgbClr val="0000FF"/>
                </a:solidFill>
              </a:rPr>
              <a:t>p</a:t>
            </a:r>
            <a:r>
              <a:rPr lang="en-US" sz="4000" dirty="0"/>
              <a:t> + 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917" y="6081643"/>
            <a:ext cx="15328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    ~N(0,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26000" y="4478557"/>
            <a:ext cx="847066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9200" y="4478557"/>
            <a:ext cx="1066800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36800" y="4478557"/>
            <a:ext cx="2489200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6715" y="2144643"/>
            <a:ext cx="288256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00FF"/>
                </a:solidFill>
              </a:rPr>
              <a:t>s~N</a:t>
            </a:r>
            <a:r>
              <a:rPr lang="en-US" sz="3200" dirty="0">
                <a:solidFill>
                  <a:srgbClr val="0000FF"/>
                </a:solidFill>
              </a:rPr>
              <a:t>(0, I σ</a:t>
            </a:r>
            <a:r>
              <a:rPr lang="en-US" sz="3200" baseline="-25000" dirty="0">
                <a:solidFill>
                  <a:srgbClr val="0000FF"/>
                </a:solidFill>
              </a:rPr>
              <a:t>r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2715118" y="2601843"/>
            <a:ext cx="1602882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V="1">
            <a:off x="3972418" y="2601843"/>
            <a:ext cx="345582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 flipH="1" flipV="1">
            <a:off x="4318000" y="2601843"/>
            <a:ext cx="1927720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44700" y="4364257"/>
            <a:ext cx="4635500" cy="1"/>
          </a:xfrm>
          <a:prstGeom prst="line">
            <a:avLst/>
          </a:prstGeom>
          <a:ln w="38100" cmpd="sng">
            <a:solidFill>
              <a:srgbClr val="008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0"/>
          </p:cNvCxnSpPr>
          <p:nvPr/>
        </p:nvCxnSpPr>
        <p:spPr>
          <a:xfrm flipH="1">
            <a:off x="3278517" y="4478557"/>
            <a:ext cx="1039483" cy="165223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24834" y="6130788"/>
            <a:ext cx="7073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9634" y="6130788"/>
            <a:ext cx="65273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26000" y="6081643"/>
            <a:ext cx="10502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σ</a:t>
            </a:r>
            <a:r>
              <a:rPr lang="en-US" sz="3200" baseline="-25000" dirty="0">
                <a:solidFill>
                  <a:srgbClr val="FF0000"/>
                </a:solidFill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1107" y="2144643"/>
            <a:ext cx="17098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rrBLUP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6077796"/>
            <a:ext cx="16119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gBLUP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33" grpId="0"/>
      <p:bldP spid="35" grpId="0"/>
      <p:bldP spid="36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08" y="1952442"/>
            <a:ext cx="8229600" cy="1299642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2"/>
                </a:solidFill>
              </a:rPr>
              <a:t>u=</a:t>
            </a:r>
            <a:r>
              <a:rPr lang="en-US" sz="9600" dirty="0" err="1">
                <a:solidFill>
                  <a:schemeClr val="accent2"/>
                </a:solidFill>
              </a:rPr>
              <a:t>Ms</a:t>
            </a:r>
            <a:endParaRPr lang="en-US" sz="9600" baseline="30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504908" y="3456564"/>
                <a:ext cx="8229600" cy="8530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5600">
                    <a:solidFill>
                      <a:schemeClr val="accent2"/>
                    </a:solidFill>
                  </a:rPr>
                  <a:t>if </a:t>
                </a:r>
                <a:r>
                  <a:rPr lang="en-US" sz="5600" dirty="0">
                    <a:solidFill>
                      <a:schemeClr val="accent2"/>
                    </a:solidFill>
                  </a:rPr>
                  <a:t>A=MM</a:t>
                </a:r>
                <a14:m>
                  <m:oMath xmlns:m="http://schemas.openxmlformats.org/officeDocument/2006/math">
                    <m:r>
                      <a:rPr lang="en-US" sz="5600" i="1">
                        <a:solidFill>
                          <a:schemeClr val="accent2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endParaRPr lang="en-US" sz="5600" baseline="30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08" y="3456564"/>
                <a:ext cx="8229600" cy="853044"/>
              </a:xfrm>
              <a:prstGeom prst="rect">
                <a:avLst/>
              </a:prstGeom>
              <a:blipFill rotWithShape="0">
                <a:blip r:embed="rId2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0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rrBlupMethod6</a:t>
            </a:r>
          </a:p>
          <a:p>
            <a:r>
              <a:rPr lang="en-US" dirty="0"/>
              <a:t>ridge</a:t>
            </a:r>
          </a:p>
          <a:p>
            <a:r>
              <a:rPr lang="en-US" dirty="0" err="1"/>
              <a:t>Lm.ridge</a:t>
            </a:r>
            <a:r>
              <a:rPr lang="en-US" dirty="0"/>
              <a:t> (from MASS): library(MASS)</a:t>
            </a:r>
          </a:p>
          <a:p>
            <a:r>
              <a:rPr lang="en-US" dirty="0" err="1"/>
              <a:t>rrBLUP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7883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Ridge Regression + BLUP</a:t>
            </a:r>
          </a:p>
          <a:p>
            <a:r>
              <a:rPr lang="en-US" sz="2400" dirty="0"/>
              <a:t>EMMA to estimate variance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rrBLUP</a:t>
            </a:r>
            <a:r>
              <a:rPr lang="en-US" dirty="0"/>
              <a:t> R package</a:t>
            </a:r>
          </a:p>
        </p:txBody>
      </p:sp>
    </p:spTree>
    <p:extLst>
      <p:ext uri="{BB962C8B-B14F-4D97-AF65-F5344CB8AC3E}">
        <p14:creationId xmlns:p14="http://schemas.microsoft.com/office/powerpoint/2010/main" val="20305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902E00-7B29-9D43-AA35-1F2794496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1"/>
          <a:stretch/>
        </p:blipFill>
        <p:spPr>
          <a:xfrm>
            <a:off x="0" y="1470211"/>
            <a:ext cx="9137850" cy="4944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71"/>
          <a:stretch/>
        </p:blipFill>
        <p:spPr>
          <a:xfrm>
            <a:off x="0" y="365464"/>
            <a:ext cx="9144000" cy="110474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207920" y="2423730"/>
            <a:ext cx="2162755" cy="50449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CD31-41E8-F343-9973-55FB613BB177}"/>
              </a:ext>
            </a:extLst>
          </p:cNvPr>
          <p:cNvSpPr/>
          <p:nvPr/>
        </p:nvSpPr>
        <p:spPr>
          <a:xfrm>
            <a:off x="966768" y="6414654"/>
            <a:ext cx="698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75% </a:t>
            </a:r>
            <a:r>
              <a:rPr lang="de-DE" b="1" dirty="0" err="1">
                <a:solidFill>
                  <a:srgbClr val="FF0000"/>
                </a:solidFill>
              </a:rPr>
              <a:t>from</a:t>
            </a:r>
            <a:r>
              <a:rPr lang="de-DE" b="1" dirty="0">
                <a:solidFill>
                  <a:srgbClr val="FF0000"/>
                </a:solidFill>
              </a:rPr>
              <a:t> Cornell</a:t>
            </a:r>
          </a:p>
        </p:txBody>
      </p:sp>
    </p:spTree>
    <p:extLst>
      <p:ext uri="{BB962C8B-B14F-4D97-AF65-F5344CB8AC3E}">
        <p14:creationId xmlns:p14="http://schemas.microsoft.com/office/powerpoint/2010/main" val="13357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Concept development</a:t>
            </a:r>
          </a:p>
          <a:p>
            <a:r>
              <a:rPr lang="en-US" dirty="0">
                <a:latin typeface="Constantia" charset="0"/>
              </a:rPr>
              <a:t>Ridge Regression</a:t>
            </a:r>
          </a:p>
          <a:p>
            <a:r>
              <a:rPr lang="en-US" dirty="0" err="1">
                <a:latin typeface="Constantia" charset="0"/>
              </a:rPr>
              <a:t>rrBLUP</a:t>
            </a:r>
            <a:r>
              <a:rPr lang="en-US" dirty="0">
                <a:latin typeface="Constantia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4172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rrBLUP</a:t>
            </a:r>
            <a:r>
              <a:rPr lang="en-US" dirty="0"/>
              <a:t> on CRAN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123" y="2091152"/>
            <a:ext cx="87702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535353"/>
                </a:solidFill>
                <a:latin typeface="Courier-Bold" charset="0"/>
              </a:rPr>
              <a:t>rrBLUP</a:t>
            </a:r>
            <a:r>
              <a:rPr lang="en-US" sz="1200" b="1" dirty="0">
                <a:solidFill>
                  <a:srgbClr val="535353"/>
                </a:solidFill>
                <a:latin typeface="Courier-Bold" charset="0"/>
              </a:rPr>
              <a:t>: Ridge Regression and Other Kernels for Genomic Selection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Software for genomic prediction with the RR-BLUP mixed model. One application is to estimate marker effects by ridge regression; alternatively, BLUPs can be calculated based on an additive relationship matrix or a Gaussian kernel.</a:t>
            </a:r>
          </a:p>
          <a:p>
            <a:r>
              <a:rPr lang="de-DE" sz="1200" dirty="0">
                <a:solidFill>
                  <a:prstClr val="black"/>
                </a:solidFill>
                <a:latin typeface="Times-Roman" charset="0"/>
              </a:rPr>
              <a:t>Version:	4.4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Depends:	R (≥ 2.14)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Suggests:	parallel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Published:	2015-10-28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Author:	Jeffrey </a:t>
            </a:r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Endelman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Maintainer:	Jeffrey </a:t>
            </a:r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Endelman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 &lt;</a:t>
            </a:r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endelman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 at </a:t>
            </a:r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wisc.edu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&gt;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License: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2"/>
              </a:rPr>
              <a:t>GPL-3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2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URL: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3"/>
              </a:rPr>
              <a:t>http://potatobreeding.cals.wisc.edu/software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3"/>
              </a:rPr>
              <a:t>	</a:t>
            </a:r>
          </a:p>
          <a:p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NeedsCompilation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:	no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Citation: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4"/>
              </a:rPr>
              <a:t>rrBLUP citation info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4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Materials: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5"/>
              </a:rPr>
              <a:t>NEWS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5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CRAN checks: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6"/>
              </a:rPr>
              <a:t>rrBLUP results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6"/>
              </a:rPr>
              <a:t>	</a:t>
            </a:r>
          </a:p>
          <a:p>
            <a:r>
              <a:rPr lang="en-US" sz="1200" b="1" dirty="0">
                <a:solidFill>
                  <a:srgbClr val="535353"/>
                </a:solidFill>
                <a:latin typeface="Courier-Bold" charset="0"/>
              </a:rPr>
              <a:t>Downloads: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Reference manual: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7"/>
              </a:rPr>
              <a:t>rrBLUP.pdf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7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Package source: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8"/>
              </a:rPr>
              <a:t>rrBLUP_4.4.tar.gz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8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Windows binaries:	r-</a:t>
            </a:r>
            <a:r>
              <a:rPr lang="en-US" sz="1200" dirty="0" err="1">
                <a:solidFill>
                  <a:prstClr val="black"/>
                </a:solidFill>
                <a:latin typeface="Times-Roman" charset="0"/>
              </a:rPr>
              <a:t>devel</a:t>
            </a:r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9"/>
              </a:rPr>
              <a:t>rrBLUP_4.4.zip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9"/>
              </a:rPr>
              <a:t>, r-release: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0"/>
              </a:rPr>
              <a:t>rrBLUP_4.4.zip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0"/>
              </a:rPr>
              <a:t>, r-oldrel: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1"/>
              </a:rPr>
              <a:t>rrBLUP_4.4.zip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1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OS X Snow Leopard binaries:	r-release: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2"/>
              </a:rPr>
              <a:t>rrBLUP_4.4.tgz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2"/>
              </a:rPr>
              <a:t>, r-oldrel: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3"/>
              </a:rPr>
              <a:t>rrBLUP_4.3.tgz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3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OS X Mavericks binaries:	r-release: 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4"/>
              </a:rPr>
              <a:t>rrBLUP_4.4.tgz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4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Old sources: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5"/>
              </a:rPr>
              <a:t>rrBLUP archive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5"/>
              </a:rPr>
              <a:t>	</a:t>
            </a:r>
          </a:p>
          <a:p>
            <a:r>
              <a:rPr lang="en-US" sz="1200" b="1" dirty="0">
                <a:solidFill>
                  <a:srgbClr val="535353"/>
                </a:solidFill>
                <a:latin typeface="Courier-Bold" charset="0"/>
              </a:rPr>
              <a:t>Reverse dependencies: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Reverse depends: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6"/>
              </a:rPr>
              <a:t>GeneticSubsetter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6"/>
              </a:rPr>
              <a:t>	</a:t>
            </a:r>
          </a:p>
          <a:p>
            <a:r>
              <a:rPr lang="en-US" sz="1200" dirty="0">
                <a:solidFill>
                  <a:prstClr val="black"/>
                </a:solidFill>
                <a:latin typeface="Times-Roman" charset="0"/>
              </a:rPr>
              <a:t>Reverse imports:	</a:t>
            </a:r>
            <a:r>
              <a:rPr lang="en-US" sz="1200" u="sng" dirty="0">
                <a:solidFill>
                  <a:srgbClr val="0000FF"/>
                </a:solidFill>
                <a:latin typeface="Times-Roman" charset="0"/>
                <a:hlinkClick r:id="rId17"/>
              </a:rPr>
              <a:t>PopVar</a:t>
            </a:r>
            <a:r>
              <a:rPr lang="en-US" sz="1200" u="sng" dirty="0">
                <a:solidFill>
                  <a:prstClr val="black"/>
                </a:solidFill>
                <a:latin typeface="Times-Roman" charset="0"/>
                <a:hlinkClick r:id="rId1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020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GAPIT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0212" y="2370451"/>
            <a:ext cx="64821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#Import GAPIT</a:t>
            </a:r>
          </a:p>
          <a:p>
            <a:r>
              <a:rPr lang="de-DE" dirty="0"/>
              <a:t>#</a:t>
            </a:r>
            <a:r>
              <a:rPr lang="de-DE" dirty="0" err="1"/>
              <a:t>source</a:t>
            </a:r>
            <a:r>
              <a:rPr lang="de-DE" dirty="0"/>
              <a:t>("http://</a:t>
            </a:r>
            <a:r>
              <a:rPr lang="de-DE" dirty="0" err="1"/>
              <a:t>www.bioconductor.org</a:t>
            </a:r>
            <a:r>
              <a:rPr lang="de-DE" dirty="0"/>
              <a:t>/</a:t>
            </a:r>
            <a:r>
              <a:rPr lang="de-DE" dirty="0" err="1"/>
              <a:t>biocLite.R</a:t>
            </a:r>
            <a:r>
              <a:rPr lang="de-DE" dirty="0"/>
              <a:t>") </a:t>
            </a:r>
          </a:p>
          <a:p>
            <a:r>
              <a:rPr lang="de-DE" dirty="0"/>
              <a:t>#</a:t>
            </a:r>
            <a:r>
              <a:rPr lang="de-DE" dirty="0" err="1"/>
              <a:t>biocLite</a:t>
            </a:r>
            <a:r>
              <a:rPr lang="de-DE" dirty="0"/>
              <a:t>("</a:t>
            </a:r>
            <a:r>
              <a:rPr lang="de-DE" dirty="0" err="1"/>
              <a:t>multtest</a:t>
            </a:r>
            <a:r>
              <a:rPr lang="de-DE" dirty="0"/>
              <a:t>")</a:t>
            </a:r>
          </a:p>
          <a:p>
            <a:r>
              <a:rPr lang="de-DE" dirty="0"/>
              <a:t>#</a:t>
            </a:r>
            <a:r>
              <a:rPr lang="de-DE" dirty="0" err="1"/>
              <a:t>install.packages</a:t>
            </a:r>
            <a:r>
              <a:rPr lang="de-DE" dirty="0"/>
              <a:t>("EMMREML")</a:t>
            </a:r>
          </a:p>
          <a:p>
            <a:r>
              <a:rPr lang="de-DE" dirty="0"/>
              <a:t>#</a:t>
            </a:r>
            <a:r>
              <a:rPr lang="de-DE" dirty="0" err="1"/>
              <a:t>install.packages</a:t>
            </a:r>
            <a:r>
              <a:rPr lang="de-DE" dirty="0"/>
              <a:t>("</a:t>
            </a:r>
            <a:r>
              <a:rPr lang="de-DE" dirty="0" err="1"/>
              <a:t>gplots</a:t>
            </a:r>
            <a:r>
              <a:rPr lang="de-DE" dirty="0"/>
              <a:t>")</a:t>
            </a:r>
          </a:p>
          <a:p>
            <a:r>
              <a:rPr lang="de-DE" dirty="0"/>
              <a:t>#</a:t>
            </a:r>
            <a:r>
              <a:rPr lang="de-DE" dirty="0" err="1"/>
              <a:t>install.packages</a:t>
            </a:r>
            <a:r>
              <a:rPr lang="de-DE" dirty="0"/>
              <a:t>("scatterplot3d")</a:t>
            </a:r>
          </a:p>
          <a:p>
            <a:r>
              <a:rPr lang="de-DE" dirty="0" err="1"/>
              <a:t>library</a:t>
            </a:r>
            <a:r>
              <a:rPr lang="de-DE" dirty="0"/>
              <a:t>('MASS') #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ginv</a:t>
            </a:r>
            <a:endParaRPr lang="de-DE" dirty="0"/>
          </a:p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multtest</a:t>
            </a:r>
            <a:r>
              <a:rPr lang="de-DE" dirty="0"/>
              <a:t>)</a:t>
            </a:r>
          </a:p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gplots</a:t>
            </a:r>
            <a:r>
              <a:rPr lang="de-DE" dirty="0"/>
              <a:t>)</a:t>
            </a:r>
          </a:p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compiler</a:t>
            </a:r>
            <a:r>
              <a:rPr lang="de-DE" dirty="0"/>
              <a:t>) #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cmpfun</a:t>
            </a:r>
            <a:endParaRPr lang="de-DE" dirty="0"/>
          </a:p>
          <a:p>
            <a:r>
              <a:rPr lang="de-DE" dirty="0" err="1"/>
              <a:t>library</a:t>
            </a:r>
            <a:r>
              <a:rPr lang="de-DE" dirty="0"/>
              <a:t>("scatterplot3d")</a:t>
            </a:r>
          </a:p>
          <a:p>
            <a:r>
              <a:rPr lang="de-DE" dirty="0" err="1"/>
              <a:t>library</a:t>
            </a:r>
            <a:r>
              <a:rPr lang="de-DE" dirty="0"/>
              <a:t>("EMMREML")</a:t>
            </a:r>
          </a:p>
          <a:p>
            <a:r>
              <a:rPr lang="de-DE" dirty="0" err="1"/>
              <a:t>source</a:t>
            </a:r>
            <a:r>
              <a:rPr lang="de-DE" dirty="0"/>
              <a:t>("http://</a:t>
            </a:r>
            <a:r>
              <a:rPr lang="de-DE" dirty="0" err="1"/>
              <a:t>www.zzlab.net</a:t>
            </a:r>
            <a:r>
              <a:rPr lang="de-DE" dirty="0"/>
              <a:t>/GAPIT/</a:t>
            </a:r>
            <a:r>
              <a:rPr lang="de-DE" dirty="0" err="1"/>
              <a:t>emma.txt</a:t>
            </a:r>
            <a:r>
              <a:rPr lang="de-DE" dirty="0"/>
              <a:t>")</a:t>
            </a:r>
          </a:p>
          <a:p>
            <a:r>
              <a:rPr lang="de-DE" dirty="0" err="1"/>
              <a:t>source</a:t>
            </a:r>
            <a:r>
              <a:rPr lang="de-DE" dirty="0"/>
              <a:t>("http://</a:t>
            </a:r>
            <a:r>
              <a:rPr lang="de-DE" dirty="0" err="1"/>
              <a:t>www.zzlab.net</a:t>
            </a:r>
            <a:r>
              <a:rPr lang="de-DE" dirty="0"/>
              <a:t>/GAPIT/</a:t>
            </a:r>
            <a:r>
              <a:rPr lang="de-DE" dirty="0" err="1"/>
              <a:t>gapit_functions.txt</a:t>
            </a:r>
            <a:r>
              <a:rPr lang="de-DE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7804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and simulation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559" y="1779687"/>
            <a:ext cx="83109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/>
              <a:t>#Import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myGD</a:t>
            </a:r>
            <a:r>
              <a:rPr lang="de-DE" dirty="0"/>
              <a:t>=</a:t>
            </a:r>
            <a:r>
              <a:rPr lang="de-DE" dirty="0" err="1"/>
              <a:t>read.table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="http://</a:t>
            </a:r>
            <a:r>
              <a:rPr lang="de-DE" dirty="0" err="1"/>
              <a:t>zzlab.net</a:t>
            </a:r>
            <a:r>
              <a:rPr lang="de-DE" dirty="0"/>
              <a:t>/GAPIT/</a:t>
            </a:r>
            <a:r>
              <a:rPr lang="de-DE" dirty="0" err="1"/>
              <a:t>data</a:t>
            </a:r>
            <a:r>
              <a:rPr lang="de-DE" dirty="0"/>
              <a:t>/mdp_numeric.</a:t>
            </a:r>
            <a:r>
              <a:rPr lang="de-DE" dirty="0" err="1"/>
              <a:t>txt</a:t>
            </a:r>
            <a:r>
              <a:rPr lang="de-DE" dirty="0"/>
              <a:t>",</a:t>
            </a:r>
            <a:r>
              <a:rPr lang="de-DE" dirty="0" err="1"/>
              <a:t>head</a:t>
            </a:r>
            <a:r>
              <a:rPr lang="de-DE" dirty="0"/>
              <a:t>=T)</a:t>
            </a:r>
          </a:p>
          <a:p>
            <a:r>
              <a:rPr lang="de-DE" dirty="0" err="1"/>
              <a:t>myGM</a:t>
            </a:r>
            <a:r>
              <a:rPr lang="de-DE" dirty="0"/>
              <a:t>=</a:t>
            </a:r>
            <a:r>
              <a:rPr lang="de-DE" dirty="0" err="1"/>
              <a:t>read.table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="http://</a:t>
            </a:r>
            <a:r>
              <a:rPr lang="de-DE" dirty="0" err="1"/>
              <a:t>zzlab.net</a:t>
            </a:r>
            <a:r>
              <a:rPr lang="de-DE" dirty="0"/>
              <a:t>/GAPIT/</a:t>
            </a:r>
            <a:r>
              <a:rPr lang="de-DE" dirty="0" err="1"/>
              <a:t>data</a:t>
            </a:r>
            <a:r>
              <a:rPr lang="de-DE" dirty="0"/>
              <a:t>/mdp_SNP_information.</a:t>
            </a:r>
            <a:r>
              <a:rPr lang="de-DE" dirty="0" err="1"/>
              <a:t>txt</a:t>
            </a:r>
            <a:r>
              <a:rPr lang="de-DE" dirty="0"/>
              <a:t>",</a:t>
            </a:r>
            <a:r>
              <a:rPr lang="de-DE" dirty="0" err="1"/>
              <a:t>head</a:t>
            </a:r>
            <a:r>
              <a:rPr lang="de-DE" dirty="0"/>
              <a:t>=T)</a:t>
            </a:r>
          </a:p>
          <a:p>
            <a:r>
              <a:rPr lang="de-DE" dirty="0" err="1"/>
              <a:t>myCV</a:t>
            </a:r>
            <a:r>
              <a:rPr lang="de-DE" dirty="0"/>
              <a:t>=</a:t>
            </a:r>
            <a:r>
              <a:rPr lang="de-DE" dirty="0" err="1"/>
              <a:t>read.table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="http://</a:t>
            </a:r>
            <a:r>
              <a:rPr lang="de-DE" dirty="0" err="1"/>
              <a:t>zzlab.net</a:t>
            </a:r>
            <a:r>
              <a:rPr lang="de-DE" dirty="0"/>
              <a:t>/GAPIT/</a:t>
            </a:r>
            <a:r>
              <a:rPr lang="de-DE" dirty="0" err="1"/>
              <a:t>data</a:t>
            </a:r>
            <a:r>
              <a:rPr lang="de-DE" dirty="0"/>
              <a:t>/mdp_env.</a:t>
            </a:r>
            <a:r>
              <a:rPr lang="de-DE" dirty="0" err="1"/>
              <a:t>txt</a:t>
            </a:r>
            <a:r>
              <a:rPr lang="de-DE" dirty="0"/>
              <a:t>",</a:t>
            </a:r>
            <a:r>
              <a:rPr lang="de-DE" dirty="0" err="1"/>
              <a:t>head</a:t>
            </a:r>
            <a:r>
              <a:rPr lang="de-DE" dirty="0"/>
              <a:t>=T)</a:t>
            </a:r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Simultate</a:t>
            </a:r>
            <a:r>
              <a:rPr lang="de-DE" dirty="0"/>
              <a:t> 10 QTN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half </a:t>
            </a:r>
            <a:r>
              <a:rPr lang="de-DE" dirty="0" err="1"/>
              <a:t>chromosomes</a:t>
            </a:r>
            <a:endParaRPr lang="de-DE" dirty="0"/>
          </a:p>
          <a:p>
            <a:r>
              <a:rPr lang="pt-BR" dirty="0" err="1"/>
              <a:t>X</a:t>
            </a:r>
            <a:r>
              <a:rPr lang="pt-BR" dirty="0"/>
              <a:t>=</a:t>
            </a:r>
            <a:r>
              <a:rPr lang="pt-BR" dirty="0" err="1"/>
              <a:t>myGD</a:t>
            </a:r>
            <a:r>
              <a:rPr lang="pt-BR" dirty="0"/>
              <a:t>[,-1]</a:t>
            </a:r>
          </a:p>
          <a:p>
            <a:r>
              <a:rPr lang="pt-BR" dirty="0"/>
              <a:t>index1to5=</a:t>
            </a:r>
            <a:r>
              <a:rPr lang="pt-BR" dirty="0" err="1"/>
              <a:t>myGM</a:t>
            </a:r>
            <a:r>
              <a:rPr lang="pt-BR" dirty="0"/>
              <a:t>[,2]&lt;6</a:t>
            </a:r>
          </a:p>
          <a:p>
            <a:r>
              <a:rPr lang="pt-BR" dirty="0"/>
              <a:t>X1to5 = </a:t>
            </a:r>
            <a:r>
              <a:rPr lang="pt-BR" dirty="0" err="1"/>
              <a:t>X</a:t>
            </a:r>
            <a:r>
              <a:rPr lang="pt-BR" dirty="0"/>
              <a:t>[,index1to5]</a:t>
            </a:r>
          </a:p>
          <a:p>
            <a:r>
              <a:rPr lang="pt-BR" dirty="0"/>
              <a:t>taxa=</a:t>
            </a:r>
            <a:r>
              <a:rPr lang="pt-BR" dirty="0" err="1"/>
              <a:t>myGD</a:t>
            </a:r>
            <a:r>
              <a:rPr lang="pt-BR" dirty="0"/>
              <a:t>[,1]</a:t>
            </a:r>
          </a:p>
          <a:p>
            <a:endParaRPr lang="pt-BR" dirty="0"/>
          </a:p>
          <a:p>
            <a:r>
              <a:rPr lang="is-IS" dirty="0"/>
              <a:t>set.seed(99164)</a:t>
            </a:r>
          </a:p>
          <a:p>
            <a:r>
              <a:rPr lang="en-US" dirty="0" err="1"/>
              <a:t>GD.candidate</a:t>
            </a:r>
            <a:r>
              <a:rPr lang="en-US" dirty="0"/>
              <a:t>=</a:t>
            </a:r>
            <a:r>
              <a:rPr lang="en-US" dirty="0" err="1"/>
              <a:t>cbind</a:t>
            </a:r>
            <a:r>
              <a:rPr lang="en-US" dirty="0"/>
              <a:t>(taxa,X1to5)</a:t>
            </a:r>
          </a:p>
          <a:p>
            <a:r>
              <a:rPr lang="en-US" dirty="0" err="1"/>
              <a:t>mySim</a:t>
            </a:r>
            <a:r>
              <a:rPr lang="en-US" dirty="0"/>
              <a:t>=</a:t>
            </a:r>
            <a:r>
              <a:rPr lang="en-US" dirty="0" err="1"/>
              <a:t>GAPIT.Phenotype.Simulation</a:t>
            </a:r>
            <a:r>
              <a:rPr lang="en-US" dirty="0"/>
              <a:t>(GD=</a:t>
            </a:r>
            <a:r>
              <a:rPr lang="en-US" dirty="0" err="1"/>
              <a:t>GD.candidate,GM</a:t>
            </a:r>
            <a:r>
              <a:rPr lang="en-US" dirty="0"/>
              <a:t>=</a:t>
            </a:r>
            <a:r>
              <a:rPr lang="en-US" dirty="0" err="1"/>
              <a:t>myGM</a:t>
            </a:r>
            <a:r>
              <a:rPr lang="en-US" dirty="0"/>
              <a:t>[index1to5,],h2=.5,NQTN=20, </a:t>
            </a:r>
            <a:r>
              <a:rPr lang="en-US" dirty="0" err="1"/>
              <a:t>effectunit</a:t>
            </a:r>
            <a:r>
              <a:rPr lang="en-US" dirty="0"/>
              <a:t> =.95,QTNDist="</a:t>
            </a:r>
            <a:r>
              <a:rPr lang="en-US" dirty="0" err="1"/>
              <a:t>normal",CV</a:t>
            </a:r>
            <a:r>
              <a:rPr lang="en-US" dirty="0"/>
              <a:t>=</a:t>
            </a:r>
            <a:r>
              <a:rPr lang="en-US" dirty="0" err="1"/>
              <a:t>myCV,cveff</a:t>
            </a:r>
            <a:r>
              <a:rPr lang="en-US" dirty="0"/>
              <a:t>=c(.01,.01))</a:t>
            </a:r>
          </a:p>
        </p:txBody>
      </p:sp>
    </p:spTree>
    <p:extLst>
      <p:ext uri="{BB962C8B-B14F-4D97-AF65-F5344CB8AC3E}">
        <p14:creationId xmlns:p14="http://schemas.microsoft.com/office/powerpoint/2010/main" val="165458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vs. </a:t>
            </a:r>
            <a:r>
              <a:rPr lang="en-US" dirty="0" err="1"/>
              <a:t>gBLUP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837782"/>
            <a:ext cx="4774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#Import 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rrBLUP</a:t>
            </a:r>
            <a:endParaRPr lang="en-US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install.packages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("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rrBLUP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") 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rrBLUP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pt-BR" dirty="0"/>
          </a:p>
          <a:p>
            <a:r>
              <a:rPr lang="pt-BR" dirty="0"/>
              <a:t>#prepare data</a:t>
            </a:r>
          </a:p>
          <a:p>
            <a:r>
              <a:rPr lang="pt-BR" dirty="0" err="1"/>
              <a:t>y</a:t>
            </a:r>
            <a:r>
              <a:rPr lang="pt-BR" dirty="0"/>
              <a:t> &lt;- </a:t>
            </a:r>
            <a:r>
              <a:rPr lang="pt-BR" dirty="0" err="1"/>
              <a:t>mySim$Y</a:t>
            </a:r>
            <a:r>
              <a:rPr lang="pt-BR" dirty="0"/>
              <a:t>[,2]</a:t>
            </a:r>
          </a:p>
          <a:p>
            <a:r>
              <a:rPr lang="pt-BR" dirty="0"/>
              <a:t>M=</a:t>
            </a:r>
            <a:r>
              <a:rPr lang="pt-BR" dirty="0" err="1"/>
              <a:t>as.matrix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Ridge</a:t>
            </a:r>
            <a:r>
              <a:rPr lang="pt-BR" dirty="0"/>
              <a:t> </a:t>
            </a:r>
            <a:r>
              <a:rPr lang="pt-BR" dirty="0" err="1"/>
              <a:t>Regression</a:t>
            </a:r>
            <a:endParaRPr lang="pt-BR" dirty="0"/>
          </a:p>
          <a:p>
            <a:r>
              <a:rPr lang="pt-BR" dirty="0"/>
              <a:t>ans1 &lt;- </a:t>
            </a:r>
            <a:r>
              <a:rPr lang="pt-BR" dirty="0" err="1"/>
              <a:t>mixed.solve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=</a:t>
            </a:r>
            <a:r>
              <a:rPr lang="pt-BR" dirty="0" err="1"/>
              <a:t>y,Z</a:t>
            </a:r>
            <a:r>
              <a:rPr lang="pt-BR" dirty="0"/>
              <a:t>=M)</a:t>
            </a:r>
          </a:p>
          <a:p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gBLUP</a:t>
            </a:r>
            <a:endParaRPr lang="pt-BR" dirty="0"/>
          </a:p>
          <a:p>
            <a:r>
              <a:rPr lang="pt-BR" dirty="0" err="1"/>
              <a:t>K</a:t>
            </a:r>
            <a:r>
              <a:rPr lang="pt-BR" dirty="0"/>
              <a:t> &lt;- </a:t>
            </a:r>
            <a:r>
              <a:rPr lang="pt-BR" dirty="0" err="1"/>
              <a:t>tcrossprod</a:t>
            </a:r>
            <a:r>
              <a:rPr lang="pt-BR" dirty="0"/>
              <a:t>(M) #</a:t>
            </a:r>
            <a:r>
              <a:rPr lang="pt-BR" dirty="0" err="1"/>
              <a:t>K</a:t>
            </a:r>
            <a:r>
              <a:rPr lang="pt-BR" dirty="0"/>
              <a:t> = MM'</a:t>
            </a:r>
          </a:p>
          <a:p>
            <a:r>
              <a:rPr lang="pt-BR" dirty="0"/>
              <a:t>ans2 &lt;- </a:t>
            </a:r>
            <a:r>
              <a:rPr lang="pt-BR" dirty="0" err="1"/>
              <a:t>mixed.solve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=</a:t>
            </a:r>
            <a:r>
              <a:rPr lang="pt-BR" dirty="0" err="1"/>
              <a:t>y,K</a:t>
            </a:r>
            <a:r>
              <a:rPr lang="pt-BR" dirty="0"/>
              <a:t>=</a:t>
            </a:r>
            <a:r>
              <a:rPr lang="pt-BR" dirty="0" err="1"/>
              <a:t>K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dirty="0"/>
              <a:t>#Compare GEBV</a:t>
            </a:r>
          </a:p>
          <a:p>
            <a:r>
              <a:rPr lang="en-US" dirty="0"/>
              <a:t>plot(M%*%ans1$u, ans2$u)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8" y="4066744"/>
            <a:ext cx="6024282" cy="2572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3" y="2174486"/>
            <a:ext cx="2468443" cy="268510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32727" y="4756765"/>
            <a:ext cx="717176" cy="353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78940" y="6164231"/>
            <a:ext cx="717176" cy="353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rrBLUP</a:t>
            </a:r>
            <a:r>
              <a:rPr lang="en-US" dirty="0"/>
              <a:t> vs GAPIT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35" y="1930150"/>
            <a:ext cx="46795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myGAPIT</a:t>
            </a:r>
            <a:r>
              <a:rPr lang="en-US" dirty="0"/>
              <a:t> &lt;- GAPIT(</a:t>
            </a:r>
          </a:p>
          <a:p>
            <a:r>
              <a:rPr lang="en-US" dirty="0"/>
              <a:t>Y=</a:t>
            </a:r>
            <a:r>
              <a:rPr lang="en-US" dirty="0" err="1"/>
              <a:t>mySim$Y</a:t>
            </a:r>
            <a:r>
              <a:rPr lang="en-US" dirty="0"/>
              <a:t>,</a:t>
            </a:r>
          </a:p>
          <a:p>
            <a:r>
              <a:rPr lang="en-US" dirty="0"/>
              <a:t>GD=</a:t>
            </a:r>
            <a:r>
              <a:rPr lang="en-US" dirty="0" err="1"/>
              <a:t>myGD</a:t>
            </a:r>
            <a:r>
              <a:rPr lang="en-US" dirty="0"/>
              <a:t>,</a:t>
            </a:r>
          </a:p>
          <a:p>
            <a:r>
              <a:rPr lang="en-US" dirty="0"/>
              <a:t>GM=</a:t>
            </a:r>
            <a:r>
              <a:rPr lang="en-US" dirty="0" err="1"/>
              <a:t>myGM</a:t>
            </a:r>
            <a:r>
              <a:rPr lang="en-US" dirty="0"/>
              <a:t>,</a:t>
            </a:r>
          </a:p>
          <a:p>
            <a:r>
              <a:rPr lang="en-US" dirty="0" err="1"/>
              <a:t>group.from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1000</a:t>
            </a:r>
            <a:r>
              <a:rPr lang="en-US" dirty="0"/>
              <a:t>,</a:t>
            </a:r>
          </a:p>
          <a:p>
            <a:r>
              <a:rPr lang="fr-FR" dirty="0" err="1"/>
              <a:t>group.to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1000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en-US" dirty="0" err="1"/>
              <a:t>order.raw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taxa,myGAPIT$Pred</a:t>
            </a:r>
            <a:r>
              <a:rPr lang="en-US" dirty="0"/>
              <a:t>[,1])</a:t>
            </a:r>
          </a:p>
          <a:p>
            <a:r>
              <a:rPr lang="en-US" dirty="0"/>
              <a:t>plot(ans2$u, </a:t>
            </a:r>
            <a:r>
              <a:rPr lang="en-US" dirty="0" err="1"/>
              <a:t>myGAPIT$Pred</a:t>
            </a:r>
            <a:r>
              <a:rPr lang="en-US" dirty="0"/>
              <a:t>[order.raw,5])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2451100"/>
            <a:ext cx="4051300" cy="440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435" y="4762127"/>
            <a:ext cx="3594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first=c("</a:t>
            </a:r>
            <a:r>
              <a:rPr lang="en-US" dirty="0" err="1"/>
              <a:t>c","a","b","d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second=c("</a:t>
            </a:r>
            <a:r>
              <a:rPr lang="en-US" dirty="0" err="1"/>
              <a:t>a","d","c","e","f</a:t>
            </a:r>
            <a:r>
              <a:rPr lang="en-US" dirty="0"/>
              <a:t>")</a:t>
            </a:r>
          </a:p>
          <a:p>
            <a:r>
              <a:rPr lang="en-US" dirty="0"/>
              <a:t>match(</a:t>
            </a:r>
            <a:r>
              <a:rPr lang="en-US" dirty="0" err="1"/>
              <a:t>first,second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[1]  3  1 NA 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74376" y="5047129"/>
            <a:ext cx="887506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1318" y="5598583"/>
            <a:ext cx="1479176" cy="613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20906" y="5047129"/>
            <a:ext cx="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2682" y="5598583"/>
            <a:ext cx="510989" cy="6139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10872" y="5047129"/>
            <a:ext cx="349622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353671" y="5598583"/>
            <a:ext cx="376517" cy="5898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Concept development</a:t>
            </a:r>
          </a:p>
          <a:p>
            <a:r>
              <a:rPr lang="en-US" dirty="0">
                <a:latin typeface="Constantia" charset="0"/>
              </a:rPr>
              <a:t>Ridge Regression</a:t>
            </a:r>
          </a:p>
          <a:p>
            <a:r>
              <a:rPr lang="en-US" dirty="0" err="1">
                <a:latin typeface="Constantia" charset="0"/>
              </a:rPr>
              <a:t>rrBLUP</a:t>
            </a:r>
            <a:r>
              <a:rPr lang="en-US" dirty="0">
                <a:latin typeface="Constantia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186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Development of genomic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265" y="1516118"/>
            <a:ext cx="18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MAS</a:t>
            </a:r>
            <a:endParaRPr lang="en-US" sz="2800" baseline="-12000" dirty="0"/>
          </a:p>
        </p:txBody>
      </p:sp>
      <p:sp>
        <p:nvSpPr>
          <p:cNvPr id="5" name="TextBox 4"/>
          <p:cNvSpPr txBox="1"/>
          <p:nvPr/>
        </p:nvSpPr>
        <p:spPr>
          <a:xfrm>
            <a:off x="3635265" y="2245626"/>
            <a:ext cx="18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Over-fit</a:t>
            </a:r>
            <a:endParaRPr lang="en-US" sz="2800" baseline="-12000" dirty="0"/>
          </a:p>
        </p:txBody>
      </p:sp>
      <p:sp>
        <p:nvSpPr>
          <p:cNvPr id="6" name="TextBox 5"/>
          <p:cNvSpPr txBox="1"/>
          <p:nvPr/>
        </p:nvSpPr>
        <p:spPr>
          <a:xfrm>
            <a:off x="3635264" y="2975134"/>
            <a:ext cx="18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CV</a:t>
            </a:r>
            <a:endParaRPr lang="en-US" sz="2800" baseline="-12000" dirty="0"/>
          </a:p>
        </p:txBody>
      </p:sp>
      <p:sp>
        <p:nvSpPr>
          <p:cNvPr id="7" name="TextBox 6"/>
          <p:cNvSpPr txBox="1"/>
          <p:nvPr/>
        </p:nvSpPr>
        <p:spPr>
          <a:xfrm>
            <a:off x="6151176" y="1593062"/>
            <a:ext cx="27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 for a few genes</a:t>
            </a:r>
            <a:endParaRPr lang="en-US" baseline="-1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5263" y="3704642"/>
            <a:ext cx="18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Inaccurate</a:t>
            </a:r>
            <a:endParaRPr lang="en-US" sz="2800" baseline="-12000" dirty="0"/>
          </a:p>
        </p:txBody>
      </p:sp>
      <p:sp>
        <p:nvSpPr>
          <p:cNvPr id="9" name="TextBox 8"/>
          <p:cNvSpPr txBox="1"/>
          <p:nvPr/>
        </p:nvSpPr>
        <p:spPr>
          <a:xfrm>
            <a:off x="6151176" y="3643086"/>
            <a:ext cx="274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not works </a:t>
            </a:r>
            <a:r>
              <a:rPr lang="en-US"/>
              <a:t>for polygenes</a:t>
            </a:r>
            <a:endParaRPr lang="en-US" baseline="-12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4407" y="4434150"/>
            <a:ext cx="265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Whole genome</a:t>
            </a:r>
            <a:endParaRPr lang="en-US" sz="2800" baseline="-1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1175" y="4315079"/>
            <a:ext cx="274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Concept in 1990s implement in 2000s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766" y="5163658"/>
            <a:ext cx="265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RR</a:t>
            </a:r>
            <a:r>
              <a:rPr lang="en-US" sz="2800" dirty="0"/>
              <a:t> and Bayes</a:t>
            </a:r>
            <a:endParaRPr lang="en-US" sz="2800" baseline="-1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2889" y="5200234"/>
            <a:ext cx="265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gBLUP</a:t>
            </a:r>
            <a:endParaRPr lang="en-US" sz="2800" baseline="-1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8570" y="6118882"/>
            <a:ext cx="11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=RR</a:t>
            </a:r>
            <a:endParaRPr lang="en-US" sz="2800" baseline="-1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1842" y="6099266"/>
            <a:ext cx="309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Pedigree+Marker</a:t>
            </a:r>
            <a:endParaRPr lang="en-US" sz="2800" baseline="-1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8069" y="6099266"/>
            <a:ext cx="224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cBLUP</a:t>
            </a:r>
            <a:r>
              <a:rPr lang="en-US" sz="2800" dirty="0"/>
              <a:t>/</a:t>
            </a:r>
            <a:r>
              <a:rPr lang="en-US" sz="2800" dirty="0" err="1"/>
              <a:t>sBLUP</a:t>
            </a:r>
            <a:endParaRPr lang="en-US" sz="2800" baseline="-12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4572000" y="2039338"/>
            <a:ext cx="0" cy="2062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4571999" y="2768846"/>
            <a:ext cx="1" cy="2062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71996" y="3516642"/>
            <a:ext cx="1" cy="2062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71995" y="4227862"/>
            <a:ext cx="1" cy="2062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55124" y="4957370"/>
            <a:ext cx="228600" cy="31980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18870" y="4936661"/>
            <a:ext cx="228477" cy="3009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95606" y="5740122"/>
            <a:ext cx="849096" cy="40830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15" idx="0"/>
          </p:cNvCxnSpPr>
          <p:nvPr/>
        </p:nvCxnSpPr>
        <p:spPr>
          <a:xfrm>
            <a:off x="5570479" y="5723454"/>
            <a:ext cx="0" cy="37581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92917" y="5686878"/>
            <a:ext cx="788276" cy="43200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1"/>
            <a:endCxn id="4" idx="3"/>
          </p:cNvCxnSpPr>
          <p:nvPr/>
        </p:nvCxnSpPr>
        <p:spPr>
          <a:xfrm flipH="1">
            <a:off x="5508734" y="1777728"/>
            <a:ext cx="64244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40768" y="3966251"/>
            <a:ext cx="64244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29954" y="4695760"/>
            <a:ext cx="64244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13945"/>
          </a:xfrm>
        </p:spPr>
        <p:txBody>
          <a:bodyPr/>
          <a:lstStyle/>
          <a:p>
            <a:r>
              <a:rPr lang="en-US" dirty="0"/>
              <a:t>Concept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483" y="1474953"/>
            <a:ext cx="8718331" cy="4547474"/>
          </a:xfrm>
        </p:spPr>
        <p:txBody>
          <a:bodyPr>
            <a:normAutofit/>
          </a:bodyPr>
          <a:lstStyle/>
          <a:p>
            <a:r>
              <a:rPr lang="en-US" sz="2800" dirty="0"/>
              <a:t>Over fitting</a:t>
            </a:r>
          </a:p>
          <a:p>
            <a:r>
              <a:rPr lang="en-US" sz="2800" dirty="0"/>
              <a:t>Governed by less parameters</a:t>
            </a:r>
          </a:p>
          <a:p>
            <a:r>
              <a:rPr lang="en-US" sz="2800" dirty="0"/>
              <a:t>Free fixed effects into random effects</a:t>
            </a:r>
          </a:p>
          <a:p>
            <a:r>
              <a:rPr lang="en-US" sz="2800" dirty="0"/>
              <a:t>Only regulate their distribution </a:t>
            </a:r>
          </a:p>
          <a:p>
            <a:r>
              <a:rPr lang="en-US" sz="2800" dirty="0"/>
              <a:t>Random effects = total genetic effects of individuals</a:t>
            </a:r>
          </a:p>
          <a:p>
            <a:r>
              <a:rPr lang="en-US" sz="2800" dirty="0"/>
              <a:t>Random effects = effects of markers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1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interest, nothing behind, e.g. a fertilizer</a:t>
            </a:r>
          </a:p>
          <a:p>
            <a:r>
              <a:rPr lang="en-US" dirty="0"/>
              <a:t>Limited levels, e.g. M and F only for sex</a:t>
            </a:r>
          </a:p>
          <a:p>
            <a:r>
              <a:rPr lang="en-US" dirty="0"/>
              <a:t>Access to any specific level</a:t>
            </a:r>
          </a:p>
          <a:p>
            <a:r>
              <a:rPr lang="en-US" dirty="0"/>
              <a:t>No distribution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</a:t>
            </a:r>
          </a:p>
        </p:txBody>
      </p:sp>
    </p:spTree>
    <p:extLst>
      <p:ext uri="{BB962C8B-B14F-4D97-AF65-F5344CB8AC3E}">
        <p14:creationId xmlns:p14="http://schemas.microsoft.com/office/powerpoint/2010/main" val="20942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behind, e.g. average and variance</a:t>
            </a:r>
          </a:p>
          <a:p>
            <a:r>
              <a:rPr lang="en-US" dirty="0"/>
              <a:t>Many levels, e.g. individuals genetic effects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No control to access a specific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</a:t>
            </a:r>
          </a:p>
        </p:txBody>
      </p:sp>
    </p:spTree>
    <p:extLst>
      <p:ext uri="{BB962C8B-B14F-4D97-AF65-F5344CB8AC3E}">
        <p14:creationId xmlns:p14="http://schemas.microsoft.com/office/powerpoint/2010/main" val="2628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971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Pioneers of implementation</a:t>
            </a:r>
          </a:p>
        </p:txBody>
      </p:sp>
      <p:pic>
        <p:nvPicPr>
          <p:cNvPr id="4" name="Picture 3" descr="Screen Shot 2015-07-02 at 2.2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623"/>
            <a:ext cx="9144000" cy="2581221"/>
          </a:xfrm>
          <a:prstGeom prst="rect">
            <a:avLst/>
          </a:prstGeom>
        </p:spPr>
      </p:pic>
      <p:pic>
        <p:nvPicPr>
          <p:cNvPr id="6" name="Picture 5" descr="Theo_Meuwiss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6" y="4640099"/>
            <a:ext cx="1371600" cy="18288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841" t="1388" r="9259" b="4514"/>
          <a:stretch/>
        </p:blipFill>
        <p:spPr>
          <a:xfrm>
            <a:off x="6154244" y="4640099"/>
            <a:ext cx="1444145" cy="1828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324" y="4640099"/>
            <a:ext cx="1463040" cy="18288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05056" y="1100441"/>
            <a:ext cx="319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RR and Bayes</a:t>
            </a:r>
            <a:endParaRPr lang="en-US" sz="2800" baseline="-12000" dirty="0"/>
          </a:p>
        </p:txBody>
      </p:sp>
    </p:spTree>
    <p:extLst>
      <p:ext uri="{BB962C8B-B14F-4D97-AF65-F5344CB8AC3E}">
        <p14:creationId xmlns:p14="http://schemas.microsoft.com/office/powerpoint/2010/main" val="9724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Fixed effect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/>
          <a:stretch/>
        </p:blipFill>
        <p:spPr>
          <a:xfrm>
            <a:off x="7758" y="2542726"/>
            <a:ext cx="4055359" cy="3164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939" y="575387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endParaRPr lang="pt-BR" sz="2400" dirty="0">
              <a:latin typeface="Candar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9657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1036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3871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x2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7520" y="1663610"/>
            <a:ext cx="182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 err="1">
                <a:latin typeface="Candara" charset="0"/>
              </a:rPr>
              <a:t>observation</a:t>
            </a:r>
            <a:endParaRPr lang="pt-BR" sz="2400" dirty="0">
              <a:latin typeface="Candar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8614" y="166361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>
                <a:latin typeface="Candara" charset="0"/>
              </a:rPr>
              <a:t>mean</a:t>
            </a:r>
            <a:endParaRPr lang="pt-BR" sz="2400" dirty="0">
              <a:latin typeface="Candar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0559" y="166361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PC2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7296" y="575387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2349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6593" y="212839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0559" y="209839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0611" y="207794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2310" y="208078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b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5487" y="6374519"/>
            <a:ext cx="389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r>
              <a:rPr lang="pt-BR" sz="2400" dirty="0">
                <a:latin typeface="Candara" charset="0"/>
              </a:rPr>
              <a:t> = </a:t>
            </a:r>
            <a:r>
              <a:rPr lang="pt-BR" sz="2400" dirty="0" err="1">
                <a:latin typeface="Candara" charset="0"/>
              </a:rPr>
              <a:t>Xb</a:t>
            </a:r>
            <a:r>
              <a:rPr lang="pt-BR" sz="2400" dirty="0">
                <a:latin typeface="Candara" charset="0"/>
              </a:rPr>
              <a:t> +e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97497"/>
              </p:ext>
            </p:extLst>
          </p:nvPr>
        </p:nvGraphicFramePr>
        <p:xfrm>
          <a:off x="5412680" y="1663611"/>
          <a:ext cx="3584955" cy="3931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endParaRPr lang="is-I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619918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12680" y="2590056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97634" y="2557043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2679" y="2590056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66216" y="2556480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25596" y="5594143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94631" y="5545069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42178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16325" y="572816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38326" y="572547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163150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Fixed effect model over-fitting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/>
          <a:stretch/>
        </p:blipFill>
        <p:spPr>
          <a:xfrm>
            <a:off x="7758" y="2542726"/>
            <a:ext cx="4055359" cy="3164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939" y="5753875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endParaRPr lang="pt-BR" sz="2400" dirty="0">
              <a:latin typeface="Candar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9657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1036" y="5753874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3871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x2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7520" y="1663610"/>
            <a:ext cx="182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 err="1">
                <a:latin typeface="Candara" charset="0"/>
              </a:rPr>
              <a:t>observation</a:t>
            </a:r>
            <a:endParaRPr lang="pt-BR" sz="2400" dirty="0">
              <a:latin typeface="Candar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8614" y="166361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>
                <a:latin typeface="Candara" charset="0"/>
              </a:rPr>
              <a:t>mean</a:t>
            </a:r>
            <a:endParaRPr lang="pt-BR" sz="2400" dirty="0">
              <a:latin typeface="Candar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0559" y="166361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PC2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7296" y="575387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2349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6593" y="2128391"/>
            <a:ext cx="1013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0559" y="209839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b1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0611" y="2077948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[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2310" y="2080787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b</a:t>
            </a:r>
            <a:r>
              <a:rPr lang="pt-BR" sz="2400" dirty="0">
                <a:latin typeface="Candara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5487" y="6374519"/>
            <a:ext cx="3895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>
                <a:latin typeface="Candara" charset="0"/>
              </a:rPr>
              <a:t>y</a:t>
            </a:r>
            <a:r>
              <a:rPr lang="pt-BR" sz="2400" dirty="0">
                <a:latin typeface="Candara" charset="0"/>
              </a:rPr>
              <a:t> = </a:t>
            </a:r>
            <a:r>
              <a:rPr lang="pt-BR" sz="2400" dirty="0" err="1">
                <a:latin typeface="Candara" charset="0"/>
              </a:rPr>
              <a:t>Xb</a:t>
            </a:r>
            <a:r>
              <a:rPr lang="pt-BR" sz="2400" dirty="0">
                <a:latin typeface="Candara" charset="0"/>
              </a:rPr>
              <a:t> +e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89298"/>
              </p:ext>
            </p:extLst>
          </p:nvPr>
        </p:nvGraphicFramePr>
        <p:xfrm>
          <a:off x="5412680" y="1663611"/>
          <a:ext cx="3584955" cy="3931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SNP10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endParaRPr lang="is-I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…</a:t>
                      </a:r>
                      <a:endParaRPr lang="is-I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619918" y="200032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]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12680" y="2590056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97634" y="2557043"/>
            <a:ext cx="22383" cy="3004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2679" y="2590056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66216" y="2556480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25596" y="5594143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94631" y="5545069"/>
            <a:ext cx="1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42178" y="5753873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16325" y="5728166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38326" y="5725479"/>
            <a:ext cx="755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Candara" charset="0"/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24302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1785</TotalTime>
  <Words>1225</Words>
  <Application>Microsoft Macintosh PowerPoint</Application>
  <PresentationFormat>On-screen Show (4:3)</PresentationFormat>
  <Paragraphs>370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Calibri</vt:lpstr>
      <vt:lpstr>Cambria Math</vt:lpstr>
      <vt:lpstr>Candara</vt:lpstr>
      <vt:lpstr>Constantia</vt:lpstr>
      <vt:lpstr>Courier-Bold</vt:lpstr>
      <vt:lpstr>Symbol</vt:lpstr>
      <vt:lpstr>Times-Roman</vt:lpstr>
      <vt:lpstr>Verdana</vt:lpstr>
      <vt:lpstr>Wingdings</vt:lpstr>
      <vt:lpstr>Waveform</vt:lpstr>
      <vt:lpstr>Statistical Genomics</vt:lpstr>
      <vt:lpstr>Outline</vt:lpstr>
      <vt:lpstr>Development of genomic Selection</vt:lpstr>
      <vt:lpstr>Concept development</vt:lpstr>
      <vt:lpstr>Fixed effect</vt:lpstr>
      <vt:lpstr>Random effect</vt:lpstr>
      <vt:lpstr>Pioneers of implementation</vt:lpstr>
      <vt:lpstr>Fixed effect model</vt:lpstr>
      <vt:lpstr>Fixed effect model over-fitting</vt:lpstr>
      <vt:lpstr>BLUP of individuals</vt:lpstr>
      <vt:lpstr>Switch individuals to SNPs</vt:lpstr>
      <vt:lpstr>BLUP on individuals</vt:lpstr>
      <vt:lpstr>BLUP on markers (Z to M, and u to s)</vt:lpstr>
      <vt:lpstr>Ridge Regression</vt:lpstr>
      <vt:lpstr>rrBLUP vs. gBLUP</vt:lpstr>
      <vt:lpstr>u=Ms</vt:lpstr>
      <vt:lpstr>R packages for ridge regression</vt:lpstr>
      <vt:lpstr>rrBLUP R package</vt:lpstr>
      <vt:lpstr>PowerPoint Presentation</vt:lpstr>
      <vt:lpstr>rrBLUP on CRAN</vt:lpstr>
      <vt:lpstr>Setup GAPIT</vt:lpstr>
      <vt:lpstr>Import data and simulation</vt:lpstr>
      <vt:lpstr>Ridge Regression vs. gBLUP</vt:lpstr>
      <vt:lpstr>rrBLUP vs GAPIT</vt:lpstr>
      <vt:lpstr>Highlight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170</cp:revision>
  <dcterms:created xsi:type="dcterms:W3CDTF">2013-08-24T13:03:35Z</dcterms:created>
  <dcterms:modified xsi:type="dcterms:W3CDTF">2018-04-09T18:00:54Z</dcterms:modified>
</cp:coreProperties>
</file>