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379" r:id="rId2"/>
    <p:sldId id="336" r:id="rId3"/>
    <p:sldId id="382" r:id="rId4"/>
    <p:sldId id="390" r:id="rId5"/>
    <p:sldId id="365" r:id="rId6"/>
    <p:sldId id="371" r:id="rId7"/>
    <p:sldId id="373" r:id="rId8"/>
    <p:sldId id="375" r:id="rId9"/>
    <p:sldId id="374" r:id="rId10"/>
    <p:sldId id="391" r:id="rId11"/>
    <p:sldId id="376" r:id="rId12"/>
    <p:sldId id="385" r:id="rId13"/>
    <p:sldId id="372" r:id="rId14"/>
    <p:sldId id="395" r:id="rId15"/>
    <p:sldId id="400" r:id="rId16"/>
    <p:sldId id="410" r:id="rId17"/>
    <p:sldId id="412" r:id="rId18"/>
    <p:sldId id="411" r:id="rId19"/>
    <p:sldId id="398" r:id="rId20"/>
    <p:sldId id="399" r:id="rId21"/>
    <p:sldId id="419" r:id="rId22"/>
    <p:sldId id="41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5946"/>
  </p:normalViewPr>
  <p:slideViewPr>
    <p:cSldViewPr snapToGrid="0" snapToObjects="1">
      <p:cViewPr varScale="1">
        <p:scale>
          <a:sx n="110" d="100"/>
          <a:sy n="110" d="100"/>
        </p:scale>
        <p:origin x="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Zhiwu Zhang</a:t>
            </a:r>
          </a:p>
          <a:p>
            <a:pPr marL="0" indent="0" algn="ctr">
              <a:buNone/>
            </a:pPr>
            <a:r>
              <a:rPr lang="en-US" sz="2800" dirty="0"/>
              <a:t>Washington State University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Lecture 26: Bayesian theory</a:t>
            </a:r>
          </a:p>
        </p:txBody>
      </p:sp>
    </p:spTree>
    <p:extLst>
      <p:ext uri="{BB962C8B-B14F-4D97-AF65-F5344CB8AC3E}">
        <p14:creationId xmlns:p14="http://schemas.microsoft.com/office/powerpoint/2010/main" val="194806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Boy|Pants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40232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 | Boy) P(Boy) + P(Pants | Girl) P(Girl)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089" y="2628469"/>
            <a:ext cx="3372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60%*100+40%50%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4089" y="2189124"/>
            <a:ext cx="3372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60%*100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3452" y="2481512"/>
            <a:ext cx="2028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     75%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24291" y="2758220"/>
            <a:ext cx="3329870" cy="156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611335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 | Boy) P(Boy)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94932" y="4196111"/>
            <a:ext cx="7755331" cy="156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72504" y="6061768"/>
            <a:ext cx="26928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4230" y="5405258"/>
            <a:ext cx="418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 | Boy) P(Boy)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680036" y="6017647"/>
            <a:ext cx="3200400" cy="156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BE74E-9BC1-7142-AD99-89627C2A360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57200" y="964692"/>
            <a:ext cx="0" cy="539869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40FD03-18F2-BD46-93FF-55BA8EFB0B5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57200" y="6354156"/>
            <a:ext cx="2315304" cy="922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94BA26-51A8-1C49-81E1-C4334658DDD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457200" y="964692"/>
            <a:ext cx="2424896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theorem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578736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P(</a:t>
            </a:r>
            <a:r>
              <a:rPr lang="en-US" sz="3600" dirty="0" err="1"/>
              <a:t>Boy|Pants</a:t>
            </a:r>
            <a:r>
              <a:rPr lang="en-US" sz="3600" dirty="0"/>
              <a:t>)P(Pants)=P(</a:t>
            </a:r>
            <a:r>
              <a:rPr lang="en-US" sz="3600" dirty="0" err="1"/>
              <a:t>Pants|Boy</a:t>
            </a:r>
            <a:r>
              <a:rPr lang="en-US" sz="3600" dirty="0"/>
              <a:t>)P(Boy)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004" y="5192416"/>
            <a:ext cx="204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y(data)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29640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ymbol" charset="2"/>
                <a:ea typeface="Symbol" charset="2"/>
                <a:cs typeface="Symbol" charset="2"/>
              </a:rPr>
              <a:t>q(</a:t>
            </a:r>
            <a:r>
              <a:rPr lang="en-US" sz="3200" dirty="0"/>
              <a:t>parameters</a:t>
            </a:r>
            <a:r>
              <a:rPr lang="en-US" sz="3200" dirty="0">
                <a:latin typeface="Symbol" charset="2"/>
                <a:ea typeface="Symbol" charset="2"/>
                <a:cs typeface="Symbol" charset="2"/>
              </a:rPr>
              <a:t>)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2101762" y="4225067"/>
            <a:ext cx="1358" cy="967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49680" y="2611387"/>
            <a:ext cx="0" cy="10289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117071"/>
            <a:ext cx="114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7BA05-9EAE-0343-AA7D-6D9A657AB245}"/>
              </a:ext>
            </a:extLst>
          </p:cNvPr>
          <p:cNvSpPr txBox="1"/>
          <p:nvPr/>
        </p:nvSpPr>
        <p:spPr>
          <a:xfrm>
            <a:off x="2343715" y="4339408"/>
            <a:ext cx="255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27649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0"/>
            <a:ext cx="8229600" cy="97321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Bayesian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4577" y="3013203"/>
            <a:ext cx="393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rbel" charset="0"/>
                <a:ea typeface="Corbel" charset="0"/>
                <a:cs typeface="Corbel" charset="0"/>
              </a:rPr>
              <a:t>P(Boy | Pants)</a:t>
            </a:r>
            <a:endParaRPr lang="en-US" sz="3200" dirty="0">
              <a:solidFill>
                <a:schemeClr val="accent2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7073" y="4266625"/>
            <a:ext cx="459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 | Boy) P(Boy)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5036" y="1941216"/>
            <a:ext cx="204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y(data)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000" y="1941216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ymbol" charset="2"/>
                <a:ea typeface="Symbol" charset="2"/>
                <a:cs typeface="Symbol" charset="2"/>
              </a:rPr>
              <a:t>q(</a:t>
            </a:r>
            <a:r>
              <a:rPr lang="en-US" sz="3200" dirty="0"/>
              <a:t>parameters</a:t>
            </a:r>
            <a:r>
              <a:rPr lang="en-US" sz="3200" dirty="0">
                <a:latin typeface="Symbol" charset="2"/>
                <a:ea typeface="Symbol" charset="2"/>
                <a:cs typeface="Symbol" charset="2"/>
              </a:rPr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31421" y="3494597"/>
                <a:ext cx="70243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>
                          <a:latin typeface="Cambria Math" charset="0"/>
                        </a:rPr>
                        <m:t>∝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421" y="3494597"/>
                <a:ext cx="702436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26834" y="5231718"/>
            <a:ext cx="459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Likelihood of data given parameters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P(</a:t>
            </a:r>
            <a:r>
              <a:rPr lang="en-US" sz="3200" dirty="0" err="1">
                <a:solidFill>
                  <a:schemeClr val="accent2"/>
                </a:solidFill>
              </a:rPr>
              <a:t>y|</a:t>
            </a:r>
            <a:r>
              <a:rPr lang="en-US" sz="3200" dirty="0" err="1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5221633"/>
            <a:ext cx="459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Distribution of parameters (prior)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P(</a:t>
            </a:r>
            <a:r>
              <a:rPr lang="en-US" sz="3200" dirty="0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577" y="2266590"/>
            <a:ext cx="393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sz="3200" dirty="0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rPr>
              <a:t> | 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6119" y="996244"/>
            <a:ext cx="4153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Posterior distribution of </a:t>
            </a:r>
            <a:r>
              <a:rPr lang="en-US" sz="3200" dirty="0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rPr>
              <a:t> given  y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502166" y="2440378"/>
            <a:ext cx="1255707" cy="5728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14577" y="2525991"/>
            <a:ext cx="1242568" cy="575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1572" y="5013238"/>
            <a:ext cx="536028" cy="2083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66320" y="4824664"/>
            <a:ext cx="2364827" cy="2305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68287" y="4822359"/>
            <a:ext cx="1182414" cy="2305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059494" y="4903998"/>
            <a:ext cx="325542" cy="30098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 hard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58718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public school containing 60% males and 40% females. What is the probability to draw four males?   -- </a:t>
            </a:r>
            <a:r>
              <a:rPr lang="en-US" sz="3200" dirty="0">
                <a:solidFill>
                  <a:schemeClr val="accent2"/>
                </a:solidFill>
              </a:rPr>
              <a:t>Probability (0.6^</a:t>
            </a:r>
            <a:r>
              <a:rPr lang="en-US" sz="3200" baseline="30000" dirty="0">
                <a:solidFill>
                  <a:schemeClr val="accent2"/>
                </a:solidFill>
              </a:rPr>
              <a:t>4</a:t>
            </a:r>
            <a:r>
              <a:rPr lang="en-US" sz="3200" dirty="0">
                <a:solidFill>
                  <a:schemeClr val="accent2"/>
                </a:solidFill>
              </a:rPr>
              <a:t>=12.96%)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434684"/>
            <a:ext cx="849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Four males were draw from a </a:t>
            </a:r>
            <a:r>
              <a:rPr lang="en-US" sz="3200" dirty="0">
                <a:solidFill>
                  <a:srgbClr val="FF0000"/>
                </a:solidFill>
              </a:rPr>
              <a:t>public</a:t>
            </a:r>
            <a:r>
              <a:rPr lang="en-US" sz="3200" dirty="0"/>
              <a:t> school. What are the male proportion?   -- </a:t>
            </a:r>
            <a:r>
              <a:rPr lang="en-US" sz="3200" dirty="0">
                <a:solidFill>
                  <a:schemeClr val="accent2"/>
                </a:solidFill>
              </a:rPr>
              <a:t>Inverse  probability (?)</a:t>
            </a:r>
          </a:p>
        </p:txBody>
      </p:sp>
    </p:spTree>
    <p:extLst>
      <p:ext uri="{BB962C8B-B14F-4D97-AF65-F5344CB8AC3E}">
        <p14:creationId xmlns:p14="http://schemas.microsoft.com/office/powerpoint/2010/main" val="4291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31" y="56974"/>
            <a:ext cx="8229600" cy="88087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Prior knowledge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22" t="19922" r="11556" b="29766"/>
          <a:stretch/>
        </p:blipFill>
        <p:spPr>
          <a:xfrm>
            <a:off x="3842360" y="1524381"/>
            <a:ext cx="1557472" cy="15654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18503" y="1553771"/>
            <a:ext cx="1" cy="150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99958" y="3062531"/>
            <a:ext cx="1600200" cy="1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388" t="21740" r="10311" b="29704"/>
          <a:stretch/>
        </p:blipFill>
        <p:spPr>
          <a:xfrm>
            <a:off x="2248711" y="1568943"/>
            <a:ext cx="1596002" cy="151083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1415253" y="3515115"/>
            <a:ext cx="1859395" cy="18175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27037" y="4169262"/>
            <a:ext cx="1238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U</a:t>
            </a:r>
            <a:r>
              <a:rPr lang="en-US" sz="2000"/>
              <a:t>nsure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47508" y="3462937"/>
            <a:ext cx="2024184" cy="1921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23488" y="4249271"/>
            <a:ext cx="1345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Reject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694314" y="3481748"/>
            <a:ext cx="20980" cy="1903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915805" y="3481748"/>
            <a:ext cx="1042572" cy="1840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51231" y="3398280"/>
            <a:ext cx="1019909" cy="19865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60749" y="2088235"/>
            <a:ext cx="134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100% male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74648" y="994734"/>
            <a:ext cx="2672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Gender distribution</a:t>
            </a:r>
            <a:endParaRPr lang="en-US" sz="2000" baseline="30000" dirty="0"/>
          </a:p>
        </p:txBody>
      </p:sp>
      <p:pic>
        <p:nvPicPr>
          <p:cNvPr id="22" name="Picture 21"/>
          <p:cNvPicPr>
            <a:picLocks/>
          </p:cNvPicPr>
          <p:nvPr/>
        </p:nvPicPr>
        <p:blipFill rotWithShape="1">
          <a:blip r:embed="rId3"/>
          <a:srcRect l="28388" t="21740" r="10311" b="29704"/>
          <a:stretch/>
        </p:blipFill>
        <p:spPr>
          <a:xfrm flipH="1">
            <a:off x="5276209" y="1582354"/>
            <a:ext cx="1600200" cy="151083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593680" y="1583391"/>
            <a:ext cx="1" cy="150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993481" y="3078573"/>
            <a:ext cx="1600200" cy="1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74113" y="2077122"/>
            <a:ext cx="134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100% female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68829" y="3664287"/>
            <a:ext cx="1117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unlikely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2108921" y="3729524"/>
            <a:ext cx="1117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Likely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47438" y="3592023"/>
            <a:ext cx="1117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Safe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2928" y="5332686"/>
            <a:ext cx="849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Four males were draw from a </a:t>
            </a:r>
            <a:r>
              <a:rPr lang="en-US" sz="3200" dirty="0">
                <a:solidFill>
                  <a:srgbClr val="FF0000"/>
                </a:solidFill>
              </a:rPr>
              <a:t>public</a:t>
            </a:r>
            <a:r>
              <a:rPr lang="en-US" sz="3200" dirty="0"/>
              <a:t> school. What is the male proportion?   -- </a:t>
            </a:r>
            <a:r>
              <a:rPr lang="en-US" sz="3200" dirty="0">
                <a:solidFill>
                  <a:schemeClr val="accent2"/>
                </a:solidFill>
              </a:rPr>
              <a:t>Inverse  probability (?)</a:t>
            </a:r>
          </a:p>
        </p:txBody>
      </p:sp>
    </p:spTree>
    <p:extLst>
      <p:ext uri="{BB962C8B-B14F-4D97-AF65-F5344CB8AC3E}">
        <p14:creationId xmlns:p14="http://schemas.microsoft.com/office/powerpoint/2010/main" val="10639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7" grpId="0"/>
      <p:bldP spid="26" grpId="0"/>
      <p:bldP spid="28" grpId="0"/>
      <p:bldP spid="30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8318"/>
            <a:ext cx="3048000" cy="125272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/>
                </a:solidFill>
              </a:rPr>
              <a:t>P(</a:t>
            </a:r>
            <a:r>
              <a:rPr lang="en-US" sz="6600" dirty="0" err="1">
                <a:solidFill>
                  <a:schemeClr val="accent2"/>
                </a:solidFill>
              </a:rPr>
              <a:t>G|y</a:t>
            </a:r>
            <a:r>
              <a:rPr lang="en-US" sz="66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56" y="3790335"/>
            <a:ext cx="29418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Probability of unknown given data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(hard to solve)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4156" y="3790334"/>
            <a:ext cx="29418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Probability of observed given unknown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(easy to solve)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2156" y="3790334"/>
            <a:ext cx="29418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Prior knowledge of unknown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(freedom)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61510" y="2723490"/>
            <a:ext cx="20980" cy="91440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566588" y="2723490"/>
            <a:ext cx="20980" cy="91440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617004" y="2723490"/>
            <a:ext cx="20980" cy="91440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2631440" y="1301598"/>
                <a:ext cx="3464560" cy="12527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6600" smtClean="0">
                        <a:solidFill>
                          <a:schemeClr val="accent2"/>
                        </a:solidFill>
                        <a:latin typeface="Cambria Math" charset="0"/>
                      </a:rPr>
                      <m:t>∝ </m:t>
                    </m:r>
                  </m:oMath>
                </a14:m>
                <a:r>
                  <a:rPr lang="en-US" sz="6600" dirty="0">
                    <a:solidFill>
                      <a:schemeClr val="accent2"/>
                    </a:solidFill>
                  </a:rPr>
                  <a:t>P(</a:t>
                </a:r>
                <a:r>
                  <a:rPr lang="en-US" sz="6600" dirty="0" err="1">
                    <a:solidFill>
                      <a:schemeClr val="accent2"/>
                    </a:solidFill>
                  </a:rPr>
                  <a:t>y|G</a:t>
                </a:r>
                <a:r>
                  <a:rPr lang="en-US" sz="6600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440" y="1301598"/>
                <a:ext cx="3464560" cy="1252728"/>
              </a:xfrm>
              <a:prstGeom prst="rect">
                <a:avLst/>
              </a:prstGeom>
              <a:blipFill rotWithShape="0">
                <a:blip r:embed="rId2"/>
                <a:stretch>
                  <a:fillRect t="-9756" r="-7394" b="-3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6364716" y="1301598"/>
            <a:ext cx="226568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chemeClr val="accent2"/>
                </a:solidFill>
              </a:rPr>
              <a:t>P(G)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2831" y="56974"/>
            <a:ext cx="8229600" cy="880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Transform hard problem to easy one </a:t>
            </a:r>
          </a:p>
        </p:txBody>
      </p:sp>
    </p:spTree>
    <p:extLst>
      <p:ext uri="{BB962C8B-B14F-4D97-AF65-F5344CB8AC3E}">
        <p14:creationId xmlns:p14="http://schemas.microsoft.com/office/powerpoint/2010/main" val="17576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P(</a:t>
            </a:r>
            <a:r>
              <a:rPr lang="en-US" dirty="0" err="1">
                <a:solidFill>
                  <a:schemeClr val="accent2"/>
                </a:solidFill>
              </a:rPr>
              <a:t>y|G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579161"/>
            <a:ext cx="6492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seq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0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 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 </a:t>
            </a:r>
            <a:r>
              <a:rPr lang="pt-BR" dirty="0">
                <a:solidFill>
                  <a:srgbClr val="000000"/>
                </a:solidFill>
                <a:latin typeface="Candara" charset="0"/>
              </a:rPr>
              <a:t>.01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4</a:t>
            </a:r>
            <a:endParaRPr lang="pt-BR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k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n</a:t>
            </a:r>
            <a:endParaRPr lang="pt-BR" dirty="0">
              <a:solidFill>
                <a:srgbClr val="060087"/>
              </a:solidFill>
              <a:latin typeface="Candara" charset="0"/>
            </a:endParaRPr>
          </a:p>
          <a:p>
            <a:endParaRPr lang="pt-BR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pyp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FF0000"/>
                </a:solidFill>
                <a:latin typeface="Candara" charset="0"/>
              </a:rPr>
              <a:t>dbinom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k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theMax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pyp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==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max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pyp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pMax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theMax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pt-BR" dirty="0" err="1">
                <a:solidFill>
                  <a:srgbClr val="060087"/>
                </a:solidFill>
                <a:latin typeface="Candara" charset="0"/>
              </a:rPr>
              <a:t>plot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pyp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type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pt-BR" dirty="0" err="1">
                <a:solidFill>
                  <a:srgbClr val="9E0003"/>
                </a:solidFill>
                <a:latin typeface="Candara" charset="0"/>
              </a:rPr>
              <a:t>b</a:t>
            </a:r>
            <a:r>
              <a:rPr lang="pt-BR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main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=paste(</a:t>
            </a:r>
            <a:r>
              <a:rPr lang="pt-BR" dirty="0">
                <a:solidFill>
                  <a:srgbClr val="9E0003"/>
                </a:solidFill>
                <a:latin typeface="Candara" charset="0"/>
              </a:rPr>
              <a:t>"Data="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pMax</a:t>
            </a:r>
            <a:r>
              <a:rPr lang="pt-BR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latin typeface="Candara" charset="0"/>
              </a:rPr>
              <a:t>sep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dirty="0">
                <a:solidFill>
                  <a:srgbClr val="9E0003"/>
                </a:solidFill>
                <a:latin typeface="Candara" charset="0"/>
              </a:rPr>
              <a:t>""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67667"/>
          <a:stretch/>
        </p:blipFill>
        <p:spPr>
          <a:xfrm>
            <a:off x="1070923" y="4114800"/>
            <a:ext cx="7002154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" y="828626"/>
            <a:ext cx="849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Probability of having 4 males given male proportion</a:t>
            </a:r>
          </a:p>
        </p:txBody>
      </p:sp>
    </p:spTree>
    <p:extLst>
      <p:ext uri="{BB962C8B-B14F-4D97-AF65-F5344CB8AC3E}">
        <p14:creationId xmlns:p14="http://schemas.microsoft.com/office/powerpoint/2010/main" val="18114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94"/>
            <a:ext cx="8229600" cy="852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P(G)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51846"/>
            <a:ext cx="6492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00"/>
                </a:solidFill>
                <a:latin typeface="Candara" charset="0"/>
              </a:rPr>
              <a:t>ps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*</a:t>
            </a:r>
            <a:r>
              <a:rPr lang="cs-CZ" dirty="0">
                <a:solidFill>
                  <a:srgbClr val="0B4213"/>
                </a:solidFill>
                <a:latin typeface="Candara" charset="0"/>
              </a:rPr>
              <a:t>10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-</a:t>
            </a:r>
            <a:r>
              <a:rPr lang="cs-CZ" dirty="0">
                <a:solidFill>
                  <a:srgbClr val="0B4213"/>
                </a:solidFill>
                <a:latin typeface="Candara" charset="0"/>
              </a:rPr>
              <a:t>5</a:t>
            </a:r>
            <a:endParaRPr lang="cs-CZ" dirty="0">
              <a:solidFill>
                <a:srgbClr val="060087"/>
              </a:solidFill>
              <a:latin typeface="Candara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andara" charset="0"/>
              </a:rPr>
              <a:t>pd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 err="1">
                <a:solidFill>
                  <a:srgbClr val="FF0000"/>
                </a:solidFill>
                <a:latin typeface="Candara" charset="0"/>
              </a:rPr>
              <a:t>dnorm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ps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cs-CZ" dirty="0" err="1">
                <a:solidFill>
                  <a:srgbClr val="000000"/>
                </a:solidFill>
                <a:latin typeface="Candara" charset="0"/>
              </a:rPr>
              <a:t>theMax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pd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==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pd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cs-CZ" dirty="0" err="1">
                <a:solidFill>
                  <a:srgbClr val="000000"/>
                </a:solidFill>
                <a:latin typeface="Candara" charset="0"/>
              </a:rPr>
              <a:t>pMax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theMax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cs-CZ" dirty="0">
                <a:solidFill>
                  <a:srgbClr val="060087"/>
                </a:solidFill>
                <a:latin typeface="Candara" charset="0"/>
              </a:rPr>
              <a:t>plot(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pd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type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>
                <a:solidFill>
                  <a:srgbClr val="9E0003"/>
                </a:solidFill>
                <a:latin typeface="Candara" charset="0"/>
              </a:rPr>
              <a:t>"b"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main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=paste(</a:t>
            </a:r>
            <a:r>
              <a:rPr lang="cs-CZ" dirty="0">
                <a:solidFill>
                  <a:srgbClr val="9E0003"/>
                </a:solidFill>
                <a:latin typeface="Candara" charset="0"/>
              </a:rPr>
              <a:t>"Prior="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pMax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sep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>
                <a:solidFill>
                  <a:srgbClr val="9E0003"/>
                </a:solidFill>
                <a:latin typeface="Candara" charset="0"/>
              </a:rPr>
              <a:t>""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1855" b="34256"/>
          <a:stretch/>
        </p:blipFill>
        <p:spPr>
          <a:xfrm>
            <a:off x="888043" y="3982720"/>
            <a:ext cx="7002154" cy="2875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50" y="828626"/>
            <a:ext cx="849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Probability of male proportion</a:t>
            </a:r>
          </a:p>
        </p:txBody>
      </p:sp>
    </p:spTree>
    <p:extLst>
      <p:ext uri="{BB962C8B-B14F-4D97-AF65-F5344CB8AC3E}">
        <p14:creationId xmlns:p14="http://schemas.microsoft.com/office/powerpoint/2010/main" val="14719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99118"/>
                <a:ext cx="8229600" cy="12527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2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2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charset="0"/>
                      </a:rPr>
                      <m:t>∝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P(</a:t>
                </a:r>
                <a:r>
                  <a:rPr lang="en-US" dirty="0" err="1">
                    <a:solidFill>
                      <a:schemeClr val="accent2"/>
                    </a:solidFill>
                  </a:rPr>
                  <a:t>y|G</a:t>
                </a:r>
                <a:r>
                  <a:rPr lang="en-US" dirty="0">
                    <a:solidFill>
                      <a:schemeClr val="accent2"/>
                    </a:solidFill>
                  </a:rPr>
                  <a:t>) P(G)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99118"/>
                <a:ext cx="8229600" cy="1252728"/>
              </a:xfrm>
              <a:blipFill rotWithShape="0">
                <a:blip r:embed="rId2"/>
                <a:stretch>
                  <a:fillRect b="-4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57200" y="1910646"/>
            <a:ext cx="6492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dirty="0">
              <a:solidFill>
                <a:srgbClr val="060087"/>
              </a:solidFill>
              <a:latin typeface="Candara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andara" charset="0"/>
              </a:rPr>
              <a:t>ppy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pd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*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pyp</a:t>
            </a:r>
            <a:endParaRPr lang="cs-CZ" dirty="0">
              <a:solidFill>
                <a:srgbClr val="060087"/>
              </a:solidFill>
              <a:latin typeface="Candara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andara" charset="0"/>
              </a:rPr>
              <a:t>theMax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ppy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==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ppy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cs-CZ" dirty="0" err="1">
                <a:solidFill>
                  <a:srgbClr val="000000"/>
                </a:solidFill>
                <a:latin typeface="Candara" charset="0"/>
              </a:rPr>
              <a:t>pMax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theMax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cs-CZ" dirty="0">
                <a:solidFill>
                  <a:srgbClr val="060087"/>
                </a:solidFill>
                <a:latin typeface="Candara" charset="0"/>
              </a:rPr>
              <a:t>plot(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ppy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type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>
                <a:solidFill>
                  <a:srgbClr val="9E0003"/>
                </a:solidFill>
                <a:latin typeface="Candara" charset="0"/>
              </a:rPr>
              <a:t>"b"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main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=paste(</a:t>
            </a:r>
            <a:r>
              <a:rPr lang="cs-CZ" dirty="0">
                <a:solidFill>
                  <a:srgbClr val="9E0003"/>
                </a:solidFill>
                <a:latin typeface="Candara" charset="0"/>
              </a:rPr>
              <a:t>"Optimum="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pMax</a:t>
            </a:r>
            <a:r>
              <a:rPr lang="cs-CZ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cs-CZ" dirty="0" err="1">
                <a:solidFill>
                  <a:srgbClr val="000000"/>
                </a:solidFill>
                <a:latin typeface="Candara" charset="0"/>
              </a:rPr>
              <a:t>sep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cs-CZ" dirty="0">
                <a:solidFill>
                  <a:srgbClr val="9E0003"/>
                </a:solidFill>
                <a:latin typeface="Candara" charset="0"/>
              </a:rPr>
              <a:t>""</a:t>
            </a:r>
            <a:r>
              <a:rPr lang="cs-CZ" dirty="0">
                <a:solidFill>
                  <a:srgbClr val="060087"/>
                </a:solidFill>
                <a:latin typeface="Candara" charset="0"/>
              </a:rPr>
              <a:t>))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6174" b="1494"/>
          <a:stretch/>
        </p:blipFill>
        <p:spPr>
          <a:xfrm>
            <a:off x="815966" y="3637280"/>
            <a:ext cx="7002154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" y="1214889"/>
            <a:ext cx="849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Probability of male proportion given  4 males drawn</a:t>
            </a:r>
          </a:p>
        </p:txBody>
      </p:sp>
    </p:spTree>
    <p:extLst>
      <p:ext uri="{BB962C8B-B14F-4D97-AF65-F5344CB8AC3E}">
        <p14:creationId xmlns:p14="http://schemas.microsoft.com/office/powerpoint/2010/main" val="136676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Depend what you believe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1500"/>
            <a:ext cx="4140200" cy="501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1841500"/>
            <a:ext cx="4140200" cy="50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950" y="1318280"/>
            <a:ext cx="229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Male=Female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7350" y="1340388"/>
            <a:ext cx="229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More Male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04A6AD-ACC1-0748-8BB0-FCE5636E97AE}"/>
              </a:ext>
            </a:extLst>
          </p:cNvPr>
          <p:cNvCxnSpPr>
            <a:cxnSpLocks/>
          </p:cNvCxnSpPr>
          <p:nvPr/>
        </p:nvCxnSpPr>
        <p:spPr>
          <a:xfrm flipH="1">
            <a:off x="7127079" y="3391843"/>
            <a:ext cx="362286" cy="1392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A9941-E0FE-1644-8E24-6D65402CCCFC}"/>
              </a:ext>
            </a:extLst>
          </p:cNvPr>
          <p:cNvCxnSpPr>
            <a:cxnSpLocks/>
          </p:cNvCxnSpPr>
          <p:nvPr/>
        </p:nvCxnSpPr>
        <p:spPr>
          <a:xfrm flipH="1">
            <a:off x="2986879" y="3461446"/>
            <a:ext cx="405114" cy="92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</a:rPr>
              <a:t>Concept development for genomic selection</a:t>
            </a:r>
          </a:p>
          <a:p>
            <a:r>
              <a:rPr lang="en-US" dirty="0">
                <a:latin typeface="Constantia" charset="0"/>
              </a:rPr>
              <a:t>Bayesian theorem</a:t>
            </a:r>
          </a:p>
          <a:p>
            <a:r>
              <a:rPr lang="en-US" dirty="0">
                <a:latin typeface="Constantia" charset="0"/>
              </a:rPr>
              <a:t>Bayesian transformation</a:t>
            </a:r>
          </a:p>
          <a:p>
            <a:r>
              <a:rPr lang="en-US" dirty="0">
                <a:latin typeface="Constantia" charset="0"/>
              </a:rPr>
              <a:t>Bayesian likelihood</a:t>
            </a:r>
          </a:p>
          <a:p>
            <a:r>
              <a:rPr lang="en-US" dirty="0">
                <a:latin typeface="Constantia" charset="0"/>
              </a:rPr>
              <a:t>Bayesian alphabet for genomic selection</a:t>
            </a:r>
          </a:p>
        </p:txBody>
      </p:sp>
    </p:spTree>
    <p:extLst>
      <p:ext uri="{BB962C8B-B14F-4D97-AF65-F5344CB8AC3E}">
        <p14:creationId xmlns:p14="http://schemas.microsoft.com/office/powerpoint/2010/main" val="28965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Ten are all males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841500"/>
            <a:ext cx="2882900" cy="501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1841500"/>
            <a:ext cx="2882900" cy="501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40" y="1841500"/>
            <a:ext cx="2882900" cy="501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710" y="1390889"/>
            <a:ext cx="229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Male=Female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5270" y="1316168"/>
            <a:ext cx="229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More 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3540" y="1390889"/>
            <a:ext cx="229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Much more male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370" y="5698729"/>
            <a:ext cx="114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vs. 57%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584960" y="2275840"/>
            <a:ext cx="812800" cy="538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0"/>
            <a:ext cx="8229600" cy="97321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Bayesian likelihood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4577" y="3013203"/>
            <a:ext cx="393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rbel" charset="0"/>
                <a:ea typeface="Corbel" charset="0"/>
                <a:cs typeface="Corbel" charset="0"/>
              </a:rPr>
              <a:t>P(Boy | Pants)</a:t>
            </a:r>
            <a:endParaRPr lang="en-US" sz="3200" dirty="0">
              <a:solidFill>
                <a:schemeClr val="accent2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7073" y="4266625"/>
            <a:ext cx="459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 | Boy) P(Boy)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5036" y="1941216"/>
            <a:ext cx="204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y(data)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000" y="1941216"/>
            <a:ext cx="2669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ymbol" charset="2"/>
                <a:ea typeface="Symbol" charset="2"/>
                <a:cs typeface="Symbol" charset="2"/>
              </a:rPr>
              <a:t>q(</a:t>
            </a:r>
            <a:r>
              <a:rPr lang="en-US" sz="3200" dirty="0"/>
              <a:t>parameters</a:t>
            </a:r>
            <a:r>
              <a:rPr lang="en-US" sz="3200" dirty="0">
                <a:latin typeface="Symbol" charset="2"/>
                <a:ea typeface="Symbol" charset="2"/>
                <a:cs typeface="Symbol" charset="2"/>
              </a:rPr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31421" y="3494597"/>
                <a:ext cx="70243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>
                          <a:latin typeface="Cambria Math" charset="0"/>
                        </a:rPr>
                        <m:t>∝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421" y="3494597"/>
                <a:ext cx="702436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26834" y="5231718"/>
            <a:ext cx="459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Likelihood of data given parameters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P(</a:t>
            </a:r>
            <a:r>
              <a:rPr lang="en-US" sz="3200" dirty="0" err="1">
                <a:solidFill>
                  <a:schemeClr val="accent2"/>
                </a:solidFill>
              </a:rPr>
              <a:t>y|</a:t>
            </a:r>
            <a:r>
              <a:rPr lang="en-US" sz="3200" dirty="0" err="1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5221633"/>
            <a:ext cx="459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Distribution of parameters (prior)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P(</a:t>
            </a:r>
            <a:r>
              <a:rPr lang="en-US" sz="32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4577" y="2266590"/>
            <a:ext cx="393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sz="3200" dirty="0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rPr>
              <a:t> | 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6119" y="996244"/>
            <a:ext cx="4153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Posterior distribution of </a:t>
            </a:r>
            <a:r>
              <a:rPr lang="en-US" sz="3200" dirty="0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sz="3200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rPr>
              <a:t> given  y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502166" y="2440378"/>
            <a:ext cx="1255707" cy="5728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14577" y="2525991"/>
            <a:ext cx="1242568" cy="5754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1572" y="5013238"/>
            <a:ext cx="536028" cy="20839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66320" y="4824664"/>
            <a:ext cx="2364827" cy="2305"/>
          </a:xfrm>
          <a:prstGeom prst="straightConnector1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68287" y="4822359"/>
            <a:ext cx="1182414" cy="230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059494" y="4920649"/>
            <a:ext cx="325542" cy="3009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  <p:bldP spid="11" grpId="0"/>
      <p:bldP spid="12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</a:rPr>
              <a:t>Concept development for genomic selection</a:t>
            </a:r>
          </a:p>
          <a:p>
            <a:r>
              <a:rPr lang="en-US" dirty="0">
                <a:latin typeface="Constantia" charset="0"/>
              </a:rPr>
              <a:t>Bayesian theorem</a:t>
            </a:r>
          </a:p>
          <a:p>
            <a:r>
              <a:rPr lang="en-US" dirty="0">
                <a:latin typeface="Constantia" charset="0"/>
              </a:rPr>
              <a:t>Bayesian transformation</a:t>
            </a:r>
          </a:p>
          <a:p>
            <a:r>
              <a:rPr lang="en-US" dirty="0">
                <a:latin typeface="Constantia" charset="0"/>
              </a:rPr>
              <a:t>Bayesian likelihood</a:t>
            </a:r>
          </a:p>
          <a:p>
            <a:r>
              <a:rPr lang="en-US" dirty="0">
                <a:latin typeface="Constantia" charset="0"/>
              </a:rPr>
              <a:t>Bayesian alphabet for genomic selection</a:t>
            </a:r>
          </a:p>
        </p:txBody>
      </p:sp>
    </p:spTree>
    <p:extLst>
      <p:ext uri="{BB962C8B-B14F-4D97-AF65-F5344CB8AC3E}">
        <p14:creationId xmlns:p14="http://schemas.microsoft.com/office/powerpoint/2010/main" val="8213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All SNPs have same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6700" y="3618271"/>
            <a:ext cx="676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y=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baseline="-25000" dirty="0">
                <a:solidFill>
                  <a:srgbClr val="FF0000"/>
                </a:solidFill>
              </a:rPr>
              <a:t>1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1</a:t>
            </a:r>
            <a:r>
              <a:rPr lang="en-US" sz="4000" dirty="0"/>
              <a:t> + 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baseline="-25000" dirty="0">
                <a:solidFill>
                  <a:srgbClr val="FF0000"/>
                </a:solidFill>
              </a:rPr>
              <a:t>2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dirty="0"/>
              <a:t> + … + </a:t>
            </a:r>
            <a:r>
              <a:rPr lang="en-US" sz="4000" dirty="0" err="1">
                <a:solidFill>
                  <a:srgbClr val="FF0000"/>
                </a:solidFill>
              </a:rPr>
              <a:t>x</a:t>
            </a:r>
            <a:r>
              <a:rPr lang="en-US" sz="4000" baseline="-25000" dirty="0" err="1">
                <a:solidFill>
                  <a:srgbClr val="FF0000"/>
                </a:solidFill>
              </a:rPr>
              <a:t>p</a:t>
            </a:r>
            <a:r>
              <a:rPr lang="en-US" sz="4000" dirty="0" err="1">
                <a:solidFill>
                  <a:srgbClr val="0000FF"/>
                </a:solidFill>
              </a:rPr>
              <a:t>g</a:t>
            </a:r>
            <a:r>
              <a:rPr lang="en-US" sz="4000" baseline="-25000" dirty="0" err="1">
                <a:solidFill>
                  <a:srgbClr val="0000FF"/>
                </a:solidFill>
              </a:rPr>
              <a:t>p</a:t>
            </a:r>
            <a:r>
              <a:rPr lang="en-US" sz="4000" dirty="0"/>
              <a:t> + 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9917" y="6081643"/>
            <a:ext cx="15328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    ~N(0,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26000" y="4478557"/>
            <a:ext cx="847066" cy="1603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59200" y="4478557"/>
            <a:ext cx="1066800" cy="1603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36800" y="4478557"/>
            <a:ext cx="2489200" cy="16030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6715" y="2144643"/>
            <a:ext cx="288256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00FF"/>
                </a:solidFill>
              </a:rPr>
              <a:t>g</a:t>
            </a:r>
            <a:r>
              <a:rPr lang="en-US" sz="3200" baseline="-25000" dirty="0" err="1">
                <a:solidFill>
                  <a:srgbClr val="0000FF"/>
                </a:solidFill>
              </a:rPr>
              <a:t>i</a:t>
            </a:r>
            <a:r>
              <a:rPr lang="en-US" sz="3200" dirty="0" err="1">
                <a:solidFill>
                  <a:srgbClr val="0000FF"/>
                </a:solidFill>
              </a:rPr>
              <a:t>~N</a:t>
            </a:r>
            <a:r>
              <a:rPr lang="en-US" sz="3200" dirty="0">
                <a:solidFill>
                  <a:srgbClr val="0000FF"/>
                </a:solidFill>
              </a:rPr>
              <a:t>(0, I σ</a:t>
            </a:r>
            <a:r>
              <a:rPr lang="en-US" sz="3200" baseline="-25000" dirty="0">
                <a:solidFill>
                  <a:srgbClr val="0000FF"/>
                </a:solidFill>
              </a:rPr>
              <a:t>g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2715118" y="2601843"/>
            <a:ext cx="1602882" cy="101642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V="1">
            <a:off x="3972418" y="2601843"/>
            <a:ext cx="345582" cy="101642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2"/>
          </p:cNvCxnSpPr>
          <p:nvPr/>
        </p:nvCxnSpPr>
        <p:spPr>
          <a:xfrm flipH="1" flipV="1">
            <a:off x="4318000" y="2601843"/>
            <a:ext cx="1927720" cy="101642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44700" y="4364257"/>
            <a:ext cx="4635500" cy="1"/>
          </a:xfrm>
          <a:prstGeom prst="line">
            <a:avLst/>
          </a:prstGeom>
          <a:ln w="38100" cmpd="sng">
            <a:solidFill>
              <a:srgbClr val="008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0"/>
          </p:cNvCxnSpPr>
          <p:nvPr/>
        </p:nvCxnSpPr>
        <p:spPr>
          <a:xfrm flipH="1">
            <a:off x="3278517" y="4478557"/>
            <a:ext cx="1039483" cy="165223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24834" y="6130788"/>
            <a:ext cx="7073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9634" y="6130788"/>
            <a:ext cx="65273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26000" y="6081643"/>
            <a:ext cx="10502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σ</a:t>
            </a:r>
            <a:r>
              <a:rPr lang="en-US" sz="3200" baseline="-25000" dirty="0">
                <a:solidFill>
                  <a:srgbClr val="FF0000"/>
                </a:solidFill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1107" y="2144643"/>
            <a:ext cx="170987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rrBLUP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6077796"/>
            <a:ext cx="16119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gBLUP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33" grpId="0"/>
      <p:bldP spid="35" grpId="0"/>
      <p:bldP spid="36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5400000" flipH="1" flipV="1">
            <a:off x="1352285" y="2824284"/>
            <a:ext cx="16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453885" y="2825488"/>
            <a:ext cx="1600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31" y="56974"/>
            <a:ext cx="8229600" cy="88087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Selection of priors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941430" y="3625588"/>
            <a:ext cx="1246683" cy="1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66091" y="6040914"/>
            <a:ext cx="6189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Distributions of </a:t>
            </a:r>
            <a:r>
              <a:rPr lang="en-US" sz="3200" dirty="0" err="1"/>
              <a:t>g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85478" y="4000670"/>
            <a:ext cx="758091" cy="18374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09590" y="4564959"/>
            <a:ext cx="1078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LSE</a:t>
            </a:r>
          </a:p>
          <a:p>
            <a:pPr algn="ctr"/>
            <a:r>
              <a:rPr lang="en-US" sz="2000" dirty="0"/>
              <a:t>solve LL solely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28492" y="4181231"/>
            <a:ext cx="802950" cy="16568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89246" y="1477107"/>
            <a:ext cx="1121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Flat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51502" y="1505651"/>
            <a:ext cx="2147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Identical normal</a:t>
            </a:r>
            <a:endParaRPr lang="en-US" sz="2000" baseline="30000" dirty="0"/>
          </a:p>
        </p:txBody>
      </p:sp>
      <p:sp>
        <p:nvSpPr>
          <p:cNvPr id="43" name="Rectangle 42"/>
          <p:cNvSpPr/>
          <p:nvPr/>
        </p:nvSpPr>
        <p:spPr>
          <a:xfrm>
            <a:off x="5502305" y="4559300"/>
            <a:ext cx="1380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RR</a:t>
            </a:r>
          </a:p>
          <a:p>
            <a:pPr algn="ctr"/>
            <a:r>
              <a:rPr lang="en-US" sz="2000" dirty="0"/>
              <a:t>solve REML by EMMA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8479" t="19921" r="11556" b="16486"/>
          <a:stretch/>
        </p:blipFill>
        <p:spPr>
          <a:xfrm>
            <a:off x="5916246" y="1877215"/>
            <a:ext cx="1817870" cy="230401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rot="5400000" flipH="1" flipV="1">
            <a:off x="5948708" y="2905916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736108" y="2959100"/>
            <a:ext cx="261592" cy="7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30106" y="2774434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σ</a:t>
            </a:r>
            <a:r>
              <a:rPr lang="en-US" baseline="-25000" dirty="0">
                <a:solidFill>
                  <a:srgbClr val="0000FF"/>
                </a:solidFill>
              </a:rPr>
              <a:t>g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35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7 1.85185E-6 L 0.01059 1.8518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path" presetSubtype="0" repeatCount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48 0.00093 L 3.33333E-6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4" grpId="0"/>
      <p:bldP spid="47" grpId="0"/>
      <p:bldP spid="4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65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More realistic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8100" y="5571184"/>
            <a:ext cx="676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y=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baseline="-25000" dirty="0">
                <a:solidFill>
                  <a:srgbClr val="FF0000"/>
                </a:solidFill>
              </a:rPr>
              <a:t>1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1</a:t>
            </a:r>
            <a:r>
              <a:rPr lang="en-US" sz="4000" dirty="0"/>
              <a:t> + 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baseline="-25000" dirty="0">
                <a:solidFill>
                  <a:srgbClr val="FF0000"/>
                </a:solidFill>
              </a:rPr>
              <a:t>2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dirty="0"/>
              <a:t> + … + </a:t>
            </a:r>
            <a:r>
              <a:rPr lang="en-US" sz="4000" dirty="0" err="1">
                <a:solidFill>
                  <a:srgbClr val="FF0000"/>
                </a:solidFill>
              </a:rPr>
              <a:t>x</a:t>
            </a:r>
            <a:r>
              <a:rPr lang="en-US" sz="4000" baseline="-25000" dirty="0" err="1">
                <a:solidFill>
                  <a:srgbClr val="FF0000"/>
                </a:solidFill>
              </a:rPr>
              <a:t>p</a:t>
            </a:r>
            <a:r>
              <a:rPr lang="en-US" sz="4000" dirty="0" err="1">
                <a:solidFill>
                  <a:srgbClr val="0000FF"/>
                </a:solidFill>
              </a:rPr>
              <a:t>g</a:t>
            </a:r>
            <a:r>
              <a:rPr lang="en-US" sz="4000" baseline="-25000" dirty="0" err="1">
                <a:solidFill>
                  <a:srgbClr val="0000FF"/>
                </a:solidFill>
              </a:rPr>
              <a:t>p</a:t>
            </a:r>
            <a:r>
              <a:rPr lang="en-US" sz="4000" dirty="0"/>
              <a:t> + 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00300" y="4751012"/>
            <a:ext cx="0" cy="8201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57600" y="4751012"/>
            <a:ext cx="0" cy="8201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30901" y="4751012"/>
            <a:ext cx="0" cy="82017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1310016" y="3297882"/>
            <a:ext cx="21805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N(0, I σ</a:t>
            </a:r>
            <a:r>
              <a:rPr lang="en-US" sz="3200" baseline="-25000" dirty="0">
                <a:solidFill>
                  <a:srgbClr val="0000FF"/>
                </a:solidFill>
              </a:rPr>
              <a:t>g1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4840618" y="3297881"/>
            <a:ext cx="21805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N(0, I σ</a:t>
            </a:r>
            <a:r>
              <a:rPr lang="en-US" sz="3200" baseline="-25000" dirty="0">
                <a:solidFill>
                  <a:srgbClr val="0000FF"/>
                </a:solidFill>
              </a:rPr>
              <a:t>gp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2567317" y="3297880"/>
            <a:ext cx="218056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N(0, I σ</a:t>
            </a:r>
            <a:r>
              <a:rPr lang="en-US" sz="3200" baseline="-25000" dirty="0">
                <a:solidFill>
                  <a:srgbClr val="0000FF"/>
                </a:solidFill>
              </a:rPr>
              <a:t>g2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00384" y="3238062"/>
            <a:ext cx="9673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793" y="1035010"/>
            <a:ext cx="8125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Out of control and </a:t>
            </a:r>
            <a:r>
              <a:rPr lang="en-US" sz="3200" dirty="0" err="1"/>
              <a:t>overfitting</a:t>
            </a:r>
            <a:r>
              <a:rPr lang="en-US" sz="3200" dirty="0"/>
              <a:t>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00299" y="1754032"/>
            <a:ext cx="0" cy="6821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30901" y="1808093"/>
            <a:ext cx="0" cy="6281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57598" y="1754032"/>
            <a:ext cx="2" cy="6821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Need help from Thomas Bayes</a:t>
            </a:r>
          </a:p>
        </p:txBody>
      </p:sp>
      <p:pic>
        <p:nvPicPr>
          <p:cNvPr id="3" name="Picture 2" descr="225px-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11" y="1825149"/>
            <a:ext cx="3961284" cy="4242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8206" y="6068124"/>
            <a:ext cx="7462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"An Essay towards solving a Problem in the Doctrine of Chances" which was read to the Royal Society in 1763 after Bayes' death by Richard Price</a:t>
            </a:r>
          </a:p>
        </p:txBody>
      </p:sp>
    </p:spTree>
    <p:extLst>
      <p:ext uri="{BB962C8B-B14F-4D97-AF65-F5344CB8AC3E}">
        <p14:creationId xmlns:p14="http://schemas.microsoft.com/office/powerpoint/2010/main" val="182521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middle school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58718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school by 60% boys and 40% girls. All boy wear pants. Half girls wear pants and half wear skirt.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16342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What is the probability to meet a student with pants?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01289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P(Pants)=60%*100+40%50%=80%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70860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P(pants)=60%*100+40%50%=80%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293376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P(Boy)*P(Pants | Boy) + P(Girl)*P(Pants | Girl)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2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07128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school by 60% boys and 40% girls. All boy wear pants. Half girls wear pants and half wear skirt.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55416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Meet a student with pants. What is the probability the student is a boy?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0834" y="5941882"/>
            <a:ext cx="3372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60%*100+40%50%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0834" y="5400937"/>
            <a:ext cx="3372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60%*100%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3161" y="5632365"/>
            <a:ext cx="10970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 </a:t>
            </a:r>
            <a:r>
              <a:rPr lang="en-US" sz="3200"/>
              <a:t>75%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381036" y="5939553"/>
            <a:ext cx="3329870" cy="156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0530" y="4523707"/>
            <a:ext cx="3732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P(Boy | Pants)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2558</TotalTime>
  <Words>883</Words>
  <Application>Microsoft Macintosh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Candara</vt:lpstr>
      <vt:lpstr>Constantia</vt:lpstr>
      <vt:lpstr>Corbel</vt:lpstr>
      <vt:lpstr>Symbol</vt:lpstr>
      <vt:lpstr>Waveform</vt:lpstr>
      <vt:lpstr>Statistical Genomics</vt:lpstr>
      <vt:lpstr>Outline</vt:lpstr>
      <vt:lpstr>All SNPs have same distribution</vt:lpstr>
      <vt:lpstr>Selection of priors</vt:lpstr>
      <vt:lpstr>More realistic</vt:lpstr>
      <vt:lpstr>Need help from Thomas Bayes</vt:lpstr>
      <vt:lpstr>An example from middle school</vt:lpstr>
      <vt:lpstr>Probability</vt:lpstr>
      <vt:lpstr>Inverse question</vt:lpstr>
      <vt:lpstr>P(Boy|Pants)</vt:lpstr>
      <vt:lpstr>Bayesian theorem</vt:lpstr>
      <vt:lpstr>Bayesian transformation</vt:lpstr>
      <vt:lpstr>Bayesian for hard problem</vt:lpstr>
      <vt:lpstr>Prior knowledge</vt:lpstr>
      <vt:lpstr>P(G|y)</vt:lpstr>
      <vt:lpstr>P(y|G)</vt:lpstr>
      <vt:lpstr>P(G)</vt:lpstr>
      <vt:lpstr>"P(G|y)"∝ P(y|G) P(G)</vt:lpstr>
      <vt:lpstr>Depend what you believe</vt:lpstr>
      <vt:lpstr>Ten are all males</vt:lpstr>
      <vt:lpstr>Bayesian likelihood</vt:lpstr>
      <vt:lpstr>Highlight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199</cp:revision>
  <dcterms:created xsi:type="dcterms:W3CDTF">2013-08-24T13:03:35Z</dcterms:created>
  <dcterms:modified xsi:type="dcterms:W3CDTF">2018-04-13T16:46:27Z</dcterms:modified>
</cp:coreProperties>
</file>