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90" r:id="rId3"/>
    <p:sldId id="256" r:id="rId4"/>
    <p:sldId id="258" r:id="rId5"/>
    <p:sldId id="276" r:id="rId6"/>
    <p:sldId id="277" r:id="rId7"/>
    <p:sldId id="278" r:id="rId8"/>
    <p:sldId id="281" r:id="rId9"/>
    <p:sldId id="287" r:id="rId10"/>
    <p:sldId id="286" r:id="rId11"/>
    <p:sldId id="283" r:id="rId12"/>
    <p:sldId id="288" r:id="rId13"/>
    <p:sldId id="279" r:id="rId14"/>
    <p:sldId id="280" r:id="rId15"/>
    <p:sldId id="282" r:id="rId16"/>
    <p:sldId id="284" r:id="rId17"/>
    <p:sldId id="285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4472C4"/>
    <a:srgbClr val="77773A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85" autoAdjust="0"/>
    <p:restoredTop sz="46755" autoAdjust="0"/>
  </p:normalViewPr>
  <p:slideViewPr>
    <p:cSldViewPr snapToGrid="0">
      <p:cViewPr varScale="1">
        <p:scale>
          <a:sx n="69" d="100"/>
          <a:sy n="69" d="100"/>
        </p:scale>
        <p:origin x="-32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0514D-38CC-49F5-A912-2794DAAF3AC3}" type="datetimeFigureOut">
              <a:rPr lang="en-GB" smtClean="0"/>
              <a:t>2017-12-26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B116A-7CF9-49FA-B73A-46949A776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7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consideration of those</a:t>
            </a:r>
            <a:r>
              <a:rPr lang="en-GB" baseline="0" dirty="0" smtClean="0"/>
              <a:t> </a:t>
            </a:r>
            <a:r>
              <a:rPr lang="en-GB" b="1" dirty="0" smtClean="0"/>
              <a:t>Sequence Formats </a:t>
            </a:r>
            <a:r>
              <a:rPr lang="en-GB" dirty="0" smtClean="0"/>
              <a:t>and </a:t>
            </a:r>
            <a:r>
              <a:rPr lang="en-GB" b="1" dirty="0" smtClean="0"/>
              <a:t>Base</a:t>
            </a:r>
            <a:r>
              <a:rPr lang="en-GB" b="1" baseline="0" dirty="0" smtClean="0"/>
              <a:t> Call </a:t>
            </a:r>
            <a:r>
              <a:rPr lang="en-GB" b="0" baseline="0" dirty="0" smtClean="0"/>
              <a:t>Quality issues that are </a:t>
            </a:r>
            <a:r>
              <a:rPr lang="en-GB" baseline="0" dirty="0" smtClean="0"/>
              <a:t>prerequisite for understanding </a:t>
            </a:r>
            <a:r>
              <a:rPr lang="en-GB" b="1" baseline="0" dirty="0" smtClean="0"/>
              <a:t>High Throughput Sequencing</a:t>
            </a:r>
            <a:r>
              <a:rPr lang="en-GB" baseline="0" dirty="0" smtClean="0"/>
              <a:t> (</a:t>
            </a:r>
            <a:r>
              <a:rPr lang="en-GB" b="1" baseline="0" dirty="0" smtClean="0"/>
              <a:t>HTS</a:t>
            </a:r>
            <a:r>
              <a:rPr lang="en-GB" baseline="0" dirty="0" smtClean="0"/>
              <a:t>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95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FASTA</a:t>
            </a:r>
            <a:r>
              <a:rPr lang="en-GB" dirty="0" smtClean="0"/>
              <a:t> is the</a:t>
            </a:r>
            <a:r>
              <a:rPr lang="en-GB" baseline="0" dirty="0" smtClean="0"/>
              <a:t> most common </a:t>
            </a:r>
            <a:r>
              <a:rPr lang="en-GB" b="1" baseline="0" dirty="0" smtClean="0"/>
              <a:t>Format</a:t>
            </a:r>
            <a:r>
              <a:rPr lang="en-GB" baseline="0" dirty="0" smtClean="0"/>
              <a:t> for representing sequences in a file.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Each sequence starts with a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starting with a “</a:t>
            </a:r>
            <a:r>
              <a:rPr lang="en-GB" b="1" baseline="0" dirty="0" smtClean="0"/>
              <a:t>greater than</a:t>
            </a:r>
            <a:r>
              <a:rPr lang="en-GB" baseline="0" dirty="0" smtClean="0"/>
              <a:t>” character (‘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’)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first item on this line is taken to be the </a:t>
            </a:r>
            <a:r>
              <a:rPr lang="en-GB" b="1" baseline="0" dirty="0" smtClean="0"/>
              <a:t>Identifier</a:t>
            </a:r>
            <a:r>
              <a:rPr lang="en-GB" baseline="0" dirty="0" smtClean="0"/>
              <a:t> for the stored sequence.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="1" baseline="0" dirty="0" smtClean="0"/>
              <a:t>Identifier</a:t>
            </a:r>
            <a:r>
              <a:rPr lang="en-GB" baseline="0" dirty="0" smtClean="0"/>
              <a:t> is terminated by a </a:t>
            </a:r>
            <a:r>
              <a:rPr lang="en-GB" b="1" baseline="0" dirty="0" smtClean="0"/>
              <a:t>White Space Character </a:t>
            </a:r>
            <a:r>
              <a:rPr lang="en-GB" baseline="0" dirty="0" smtClean="0"/>
              <a:t>(</a:t>
            </a:r>
            <a:r>
              <a:rPr lang="en-GB" b="1" baseline="0" dirty="0" smtClean="0"/>
              <a:t>Space</a:t>
            </a:r>
            <a:r>
              <a:rPr lang="en-GB" baseline="0" dirty="0" smtClean="0"/>
              <a:t> or </a:t>
            </a:r>
            <a:r>
              <a:rPr lang="en-GB" b="1" baseline="0" dirty="0" smtClean="0"/>
              <a:t>Tab</a:t>
            </a:r>
            <a:r>
              <a:rPr lang="en-GB" baseline="0" dirty="0" smtClean="0"/>
              <a:t>)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rest of the </a:t>
            </a:r>
            <a:r>
              <a:rPr lang="en-GB" b="1" baseline="0" dirty="0" smtClean="0"/>
              <a:t>Line</a:t>
            </a:r>
            <a:r>
              <a:rPr lang="en-GB" baseline="0" dirty="0" smtClean="0"/>
              <a:t> is taken to be </a:t>
            </a:r>
            <a:r>
              <a:rPr lang="en-GB" b="1" baseline="0" dirty="0" smtClean="0"/>
              <a:t>Sequence</a:t>
            </a:r>
            <a:r>
              <a:rPr lang="en-GB" baseline="0" dirty="0" smtClean="0"/>
              <a:t>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After the initial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comes the </a:t>
            </a:r>
            <a:r>
              <a:rPr lang="en-GB" b="1" baseline="0" dirty="0" smtClean="0"/>
              <a:t>Sequence</a:t>
            </a:r>
            <a:r>
              <a:rPr lang="en-GB" baseline="0" dirty="0" smtClean="0"/>
              <a:t> itself, occupying one or more lines.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 single </a:t>
            </a:r>
            <a:r>
              <a:rPr lang="en-GB" b="1" baseline="0" dirty="0" smtClean="0"/>
              <a:t>FASTA File </a:t>
            </a:r>
            <a:r>
              <a:rPr lang="en-GB" baseline="0" dirty="0" smtClean="0"/>
              <a:t>may contain many </a:t>
            </a:r>
            <a:r>
              <a:rPr lang="en-GB" b="1" baseline="0" dirty="0" smtClean="0"/>
              <a:t>FASTA Sequences</a:t>
            </a:r>
            <a:r>
              <a:rPr lang="en-GB" baseline="0" dirty="0" smtClean="0"/>
              <a:t>. The end of one </a:t>
            </a:r>
            <a:r>
              <a:rPr lang="en-GB" b="1" baseline="0" dirty="0" smtClean="0"/>
              <a:t>FASTA Sequence </a:t>
            </a:r>
            <a:r>
              <a:rPr lang="en-GB" baseline="0" dirty="0" smtClean="0"/>
              <a:t>and the start of another is easily determined by the presence of a new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beginning with a 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982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Slight variants of </a:t>
            </a:r>
            <a:r>
              <a:rPr lang="en-GB" b="1" dirty="0" smtClean="0"/>
              <a:t>FASTA Format </a:t>
            </a:r>
            <a:r>
              <a:rPr lang="en-GB" dirty="0" smtClean="0"/>
              <a:t>have existed over the many years that the</a:t>
            </a:r>
            <a:r>
              <a:rPr lang="en-GB" baseline="0" dirty="0" smtClean="0"/>
              <a:t> format has been prominent.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Some reflect restriction imposed by the limitations of </a:t>
            </a:r>
            <a:r>
              <a:rPr lang="en-GB" b="1" baseline="0" dirty="0" smtClean="0"/>
              <a:t>Punched Cards</a:t>
            </a:r>
            <a:r>
              <a:rPr lang="en-GB" baseline="0" dirty="0" smtClean="0"/>
              <a:t>. For example, some software would think it reasonable to “</a:t>
            </a:r>
            <a:r>
              <a:rPr lang="en-GB" i="1" baseline="0" dirty="0" smtClean="0"/>
              <a:t>Stop reading after </a:t>
            </a:r>
            <a:r>
              <a:rPr lang="en-GB" b="1" i="1" baseline="0" dirty="0" smtClean="0"/>
              <a:t>80</a:t>
            </a:r>
            <a:r>
              <a:rPr lang="en-GB" i="1" baseline="0" dirty="0" smtClean="0"/>
              <a:t> character</a:t>
            </a:r>
            <a:r>
              <a:rPr lang="en-GB" baseline="0" dirty="0" smtClean="0"/>
              <a:t>s”, after all, more than </a:t>
            </a:r>
            <a:r>
              <a:rPr lang="en-GB" b="1" baseline="0" dirty="0" smtClean="0"/>
              <a:t>80</a:t>
            </a:r>
            <a:r>
              <a:rPr lang="en-GB" baseline="0" dirty="0" smtClean="0"/>
              <a:t> could never fit on a standard </a:t>
            </a:r>
            <a:r>
              <a:rPr lang="en-GB" b="1" baseline="0" dirty="0" smtClean="0"/>
              <a:t>Punched Card</a:t>
            </a:r>
            <a:r>
              <a:rPr lang="en-GB" baseline="0" dirty="0" smtClean="0"/>
              <a:t>!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Remember </a:t>
            </a:r>
            <a:r>
              <a:rPr lang="en-GB" b="1" baseline="0" dirty="0" smtClean="0"/>
              <a:t>Punched Cards</a:t>
            </a:r>
            <a:r>
              <a:rPr lang="en-GB" baseline="0" dirty="0" smtClean="0"/>
              <a:t>? I do hope not! My mother told me of them long </a:t>
            </a:r>
            <a:r>
              <a:rPr lang="en-GB" baseline="0" dirty="0" err="1" smtClean="0"/>
              <a:t>long</a:t>
            </a:r>
            <a:r>
              <a:rPr lang="en-GB" baseline="0" dirty="0" smtClean="0"/>
              <a:t> ago.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Now, anything that vaguely follows the rules outlined above will work fine.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49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FASTA Format</a:t>
            </a:r>
            <a:r>
              <a:rPr lang="en-GB" b="1" baseline="0" dirty="0" smtClean="0"/>
              <a:t> </a:t>
            </a:r>
            <a:r>
              <a:rPr lang="en-GB" baseline="0" dirty="0" smtClean="0"/>
              <a:t>is used to store all types of sequence data with minimal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Where either </a:t>
            </a:r>
            <a:r>
              <a:rPr lang="en-GB" b="1" baseline="0" dirty="0" smtClean="0"/>
              <a:t>DNA</a:t>
            </a:r>
            <a:r>
              <a:rPr lang="en-GB" baseline="0" dirty="0" smtClean="0"/>
              <a:t> or </a:t>
            </a:r>
            <a:r>
              <a:rPr lang="en-GB" b="1" baseline="0" dirty="0" smtClean="0"/>
              <a:t>Protein</a:t>
            </a:r>
            <a:r>
              <a:rPr lang="en-GB" baseline="0" dirty="0" smtClean="0"/>
              <a:t> </a:t>
            </a:r>
            <a:r>
              <a:rPr lang="en-GB" b="1" baseline="0" dirty="0" smtClean="0"/>
              <a:t>Ambiguity Codes </a:t>
            </a:r>
            <a:r>
              <a:rPr lang="en-GB" baseline="0" dirty="0" smtClean="0"/>
              <a:t>are used, it is often impossible to determine, with certainty, the type of the sequence.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type of sequence is not specified by </a:t>
            </a:r>
            <a:r>
              <a:rPr lang="en-GB" b="1" baseline="0" dirty="0" smtClean="0"/>
              <a:t>FASTA Format</a:t>
            </a:r>
            <a:r>
              <a:rPr lang="en-GB" baseline="0" dirty="0" smtClean="0"/>
              <a:t>, rather it is determined by context or by the software reading the sequences.</a:t>
            </a:r>
          </a:p>
          <a:p>
            <a:endParaRPr lang="en-GB" baseline="0" dirty="0" smtClean="0"/>
          </a:p>
          <a:p>
            <a:r>
              <a:rPr lang="en-GB" b="1" baseline="0" dirty="0" smtClean="0"/>
              <a:t>FASTQ Format</a:t>
            </a:r>
            <a:r>
              <a:rPr lang="en-GB" baseline="0" dirty="0" smtClean="0"/>
              <a:t> is adapted from </a:t>
            </a:r>
            <a:r>
              <a:rPr lang="en-GB" b="1" baseline="0" dirty="0" smtClean="0"/>
              <a:t>FASTA Format </a:t>
            </a:r>
            <a:r>
              <a:rPr lang="en-GB" baseline="0" dirty="0" smtClean="0"/>
              <a:t>to store </a:t>
            </a:r>
            <a:r>
              <a:rPr lang="en-GB" b="1" baseline="0" dirty="0" smtClean="0"/>
              <a:t>Sequencing Reads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Clearly </a:t>
            </a:r>
            <a:r>
              <a:rPr lang="en-GB" b="1" baseline="0" dirty="0" smtClean="0"/>
              <a:t>FASTQ Format</a:t>
            </a:r>
            <a:r>
              <a:rPr lang="en-GB" baseline="0" dirty="0" smtClean="0"/>
              <a:t> is therefore only used for storing </a:t>
            </a:r>
            <a:r>
              <a:rPr lang="en-GB" b="1" baseline="0" dirty="0" smtClean="0"/>
              <a:t>DNA Sequence</a:t>
            </a:r>
            <a:r>
              <a:rPr lang="en-GB" baseline="0" dirty="0" smtClean="0"/>
              <a:t>, with minimal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79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</a:t>
            </a:r>
            <a:r>
              <a:rPr lang="en-GB" baseline="0" dirty="0" smtClean="0"/>
              <a:t> a</a:t>
            </a:r>
            <a:r>
              <a:rPr lang="en-GB" dirty="0" smtClean="0"/>
              <a:t> </a:t>
            </a:r>
            <a:r>
              <a:rPr lang="en-GB" b="1" dirty="0" smtClean="0"/>
              <a:t>FASTQ Format </a:t>
            </a:r>
            <a:r>
              <a:rPr lang="en-GB" dirty="0" smtClean="0"/>
              <a:t>file, each new </a:t>
            </a:r>
            <a:r>
              <a:rPr lang="en-GB" b="1" dirty="0" smtClean="0"/>
              <a:t>Sequencing Read </a:t>
            </a:r>
            <a:r>
              <a:rPr lang="en-GB" dirty="0" smtClean="0"/>
              <a:t>is introduced by a line starting</a:t>
            </a:r>
            <a:r>
              <a:rPr lang="en-GB" baseline="0" dirty="0" smtClean="0"/>
              <a:t> with a ‘</a:t>
            </a:r>
            <a:r>
              <a:rPr lang="en-GB" b="1" baseline="0" dirty="0" smtClean="0"/>
              <a:t>@</a:t>
            </a:r>
            <a:r>
              <a:rPr lang="en-GB" baseline="0" dirty="0" smtClean="0"/>
              <a:t>’ character (playing the same role as the 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 character in a </a:t>
            </a:r>
            <a:r>
              <a:rPr lang="en-GB" b="1" baseline="0" dirty="0" smtClean="0"/>
              <a:t>FASTA Format </a:t>
            </a:r>
            <a:r>
              <a:rPr lang="en-GB" baseline="0" dirty="0" smtClean="0"/>
              <a:t>file).</a:t>
            </a:r>
          </a:p>
          <a:p>
            <a:endParaRPr lang="en-GB" baseline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41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2A3615-1B4F-418D-B0BB-CBD54E1C8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178CFA0-D280-4CD5-A213-7111D5B1C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37010A-E880-4C2E-8F4F-2C9DE975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2017-12-26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643F16-915B-4F04-8319-7D1C8C6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A1F72C-9F07-4EFA-8E45-090190D5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2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ADA25-4CDF-4246-9CC9-8AE33806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73B0C6F-4850-4D10-91DC-61668DE50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816B05-7093-4142-B374-DFA2171D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2017-12-26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D052D6-AC53-4967-A0E2-E4E4AB61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9C7226-9CDD-405A-B9DA-D5ED9561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C8F15DC-2850-4805-BE66-C8A705279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357DFB2-B690-4D71-9FB8-516ED7597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A1D11A-42DD-417D-AC4D-52096BB8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2017-12-26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E0F641-8F99-48B8-8C2B-0535E04F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D90570-5593-43EA-ADD8-E7B87D77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099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2017-12-26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641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2017-12-26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146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2017-12-26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808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2017-12-26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024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2017-12-26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524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2017-12-26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190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2017-12-26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6581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2017-12-26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23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8979EE-87BC-427F-94CA-2C281566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E844DF-4E79-432A-89FF-B27AE73F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91852C-926C-48F7-8D30-64C8DA09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2017-12-26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6A3794-73BB-4394-B312-0810CC8D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786F77-2E2A-4620-93A8-BA28C7D5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73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2017-12-26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398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2017-12-26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16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2017-12-26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406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2017-12-26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15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AC300C-DDCD-4815-A851-D27410C0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D70F57-38B3-443C-8310-1B6EF0186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E46B92-1656-4AB0-B92C-41936E9B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2017-12-26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C8305A-64D0-4AFB-8642-6845BCEB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D65ACC-878F-4FFE-8CA3-4D11A4DF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2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2E1C61-B0A3-4D79-87F0-D3FE72B4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F6C057-BBB5-4F28-A87E-105844231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9AE18C-33A9-443E-928F-81EC04DF5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1107389-B4BB-487C-995E-6E58CFAF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2017-12-26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9CD8BB-3986-4FA9-834F-317E88D9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5B0155-25C5-4F31-B914-54F60CD5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03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61A003-2765-44CA-9145-AB1528F4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329458-CFA5-4FC5-83BF-8DEED1663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0973E35-5790-4541-A9E9-6EAD8746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79D0B04-D124-4DE1-8DDA-4298E11D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6A6F19A-1257-47E9-B4A0-44A2F7E94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2AE3A17-5374-467D-86C2-C645B787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2017-12-26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283F0D5-8638-49FD-89DB-01F6EE92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0267428-4293-4A71-9B75-D5659419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6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526E88-76D3-4410-8E61-DDEF66B1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4D1369-8B85-4E73-89D6-76C188B9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2017-12-26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89D4C4A-EE05-4344-A36C-6C671EE5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1109B2-CB6D-4218-9B3E-14BAEEE9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1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2235B87-6899-48A6-999A-BC97C2BB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2017-12-26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769E30-B6BB-4F0A-B22F-C95BF219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7650B4-2968-4449-A4B1-2C77F100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1ECCE6-D223-4A9C-AE1D-E9A2DFF0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EC1F7-6D9E-4A6E-83FA-3A28DA42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F898F10-245A-48D3-9CBC-6CC749D41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036AB4-92DA-44C3-87E4-16493136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2017-12-26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37DAE8-487C-4D6E-803D-F8F4FA67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449275-2FF4-4C64-ABAB-142D3BF6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2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71AB62-177C-4054-8052-BBE8490E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D50678-0335-4865-AE73-1BCBF41E6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3ED4DA1-0F6A-4A5D-B369-9469EF35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2FC3AE-ADA3-4288-A99B-E5F02A2E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2017-12-26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93494B-FAB4-440E-AAEB-FFBDB092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3F7F22-A5C8-498A-800E-37E463DF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43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BB2809-085E-4223-9992-2BB5FBC0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C23C1B-CC61-40EA-905D-95DABCC0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9CB7B1-CB51-4ACA-B179-C824284E8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9C50-853A-420B-8C26-7439C86401C0}" type="datetimeFigureOut">
              <a:rPr lang="en-GB" smtClean="0"/>
              <a:t>2017-12-26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C0286E-4114-4920-A399-1E3F7F913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6FAA64-61A7-4E2F-B9B4-DB069A617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05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56DB-1519-40E4-AF1C-F909855EDD97}" type="datetimeFigureOut">
              <a:rPr lang="en-GB" smtClean="0"/>
              <a:t>2017-12-26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3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M_(file_format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A_forma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ncbi.nlm.nih.gov/" TargetMode="External"/><Relationship Id="rId4" Type="http://schemas.openxmlformats.org/officeDocument/2006/relationships/hyperlink" Target="ftp://ftp.ncbi.nlm.nih.gov/toolbox/gbench/tutorial/Tutorial6/BAM_Test_Files.zi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A_forma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A_forma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thegpm.org/wiki/Amino_acid_symbols" TargetMode="External"/><Relationship Id="rId5" Type="http://schemas.openxmlformats.org/officeDocument/2006/relationships/hyperlink" Target="http://www.dnabaser.com/articles/IUPAC%20ambiguity%20codes.html" TargetMode="External"/><Relationship Id="rId4" Type="http://schemas.openxmlformats.org/officeDocument/2006/relationships/hyperlink" Target="https://en.wikipedia.org/wiki/FASTQ_forma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red_quality_score" TargetMode="External"/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816" y="954156"/>
            <a:ext cx="11595653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sz="5400" b="1" dirty="0" smtClean="0"/>
          </a:p>
          <a:p>
            <a:r>
              <a:rPr lang="en-GB" sz="5400" b="1" dirty="0" smtClean="0"/>
              <a:t>Sequence Formats:</a:t>
            </a:r>
            <a:endParaRPr lang="en-GB" sz="5400" b="1" dirty="0"/>
          </a:p>
          <a:p>
            <a:r>
              <a:rPr lang="en-GB" sz="5400" b="1" dirty="0" smtClean="0"/>
              <a:t>                            </a:t>
            </a:r>
            <a:r>
              <a:rPr lang="en-GB" sz="5400" b="1" dirty="0">
                <a:hlinkClick r:id="rId3"/>
              </a:rPr>
              <a:t>S</a:t>
            </a:r>
            <a:r>
              <a:rPr lang="en-GB" sz="5400" b="1" dirty="0" smtClean="0">
                <a:hlinkClick r:id="rId3"/>
              </a:rPr>
              <a:t>AM</a:t>
            </a:r>
            <a:r>
              <a:rPr lang="en-GB" sz="5400" b="1" dirty="0" smtClean="0"/>
              <a:t> (BAM)</a:t>
            </a:r>
          </a:p>
          <a:p>
            <a:r>
              <a:rPr lang="en-GB" sz="5400" b="1" dirty="0" smtClean="0"/>
              <a:t>CIGARs</a:t>
            </a:r>
          </a:p>
          <a:p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135764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431871" y="2822713"/>
            <a:ext cx="496893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431870" y="2822713"/>
            <a:ext cx="919638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7834292" y="1138446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PHRED Scores </a:t>
            </a:r>
            <a:r>
              <a:rPr lang="en-GB" dirty="0" smtClean="0"/>
              <a:t>can be intuitively thought of as directly representing various </a:t>
            </a:r>
            <a:r>
              <a:rPr lang="en-GB" b="1" dirty="0" smtClean="0"/>
              <a:t>Error Rates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834292" y="1138446"/>
            <a:ext cx="342260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019114" y="5857367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function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infinity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easily represents a useful subset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Values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 an adequate accuracy, as a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igit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nteger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31870" y="1138446"/>
            <a:ext cx="2492990" cy="4498172"/>
            <a:chOff x="1431870" y="1140439"/>
            <a:chExt cx="2492990" cy="4498172"/>
          </a:xfrm>
        </p:grpSpPr>
        <p:sp>
          <p:nvSpPr>
            <p:cNvPr id="9" name="TextBox 8"/>
            <p:cNvSpPr txBox="1"/>
            <p:nvPr/>
          </p:nvSpPr>
          <p:spPr>
            <a:xfrm>
              <a:off x="1431870" y="2468512"/>
              <a:ext cx="2492990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1870" y="1140439"/>
              <a:ext cx="2492990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Base Call</a:t>
              </a:r>
            </a:p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Error Rate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59943" y="1138446"/>
            <a:ext cx="1631537" cy="4493538"/>
            <a:chOff x="3097280" y="1310241"/>
            <a:chExt cx="1631537" cy="4493538"/>
          </a:xfrm>
        </p:grpSpPr>
        <p:sp>
          <p:nvSpPr>
            <p:cNvPr id="7" name="TextBox 6"/>
            <p:cNvSpPr txBox="1"/>
            <p:nvPr/>
          </p:nvSpPr>
          <p:spPr>
            <a:xfrm>
              <a:off x="3097280" y="2633680"/>
              <a:ext cx="1631537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97280" y="1310241"/>
              <a:ext cx="1631537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 smtClean="0"/>
                <a:t>Probability of</a:t>
              </a:r>
            </a:p>
            <a:p>
              <a:pPr algn="ctr"/>
              <a:r>
                <a:rPr lang="en-GB" sz="2000" b="1" dirty="0" smtClean="0"/>
                <a:t>Incorrect Call</a:t>
              </a:r>
            </a:p>
            <a:p>
              <a:pPr algn="ctr"/>
              <a:r>
                <a:rPr lang="en-GB" sz="2000" b="1" dirty="0" smtClean="0"/>
                <a:t>(P)</a:t>
              </a:r>
            </a:p>
            <a:p>
              <a:endParaRPr lang="en-GB" sz="2000" b="1" dirty="0" smtClean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26563" y="1138446"/>
            <a:ext cx="1620958" cy="4497036"/>
            <a:chOff x="6226563" y="1138446"/>
            <a:chExt cx="1620958" cy="4497036"/>
          </a:xfrm>
        </p:grpSpPr>
        <p:sp>
          <p:nvSpPr>
            <p:cNvPr id="8" name="TextBox 7"/>
            <p:cNvSpPr txBox="1"/>
            <p:nvPr/>
          </p:nvSpPr>
          <p:spPr>
            <a:xfrm>
              <a:off x="6226563" y="2465383"/>
              <a:ext cx="1620958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-2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-3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-4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-5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-6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-7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6563" y="1138446"/>
              <a:ext cx="1620958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182605" y="1138446"/>
            <a:ext cx="2445645" cy="4500165"/>
            <a:chOff x="7056163" y="1337232"/>
            <a:chExt cx="2445645" cy="4500165"/>
          </a:xfrm>
        </p:grpSpPr>
        <p:sp>
          <p:nvSpPr>
            <p:cNvPr id="3" name="TextBox 2"/>
            <p:cNvSpPr txBox="1"/>
            <p:nvPr/>
          </p:nvSpPr>
          <p:spPr>
            <a:xfrm>
              <a:off x="7056164" y="2667298"/>
              <a:ext cx="2445644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6163" y="1337232"/>
              <a:ext cx="2445645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PHRED Score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 = -10Log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14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51434E-6 L -0.34674 0.0009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44" y="4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1" animBg="1"/>
      <p:bldP spid="23" grpId="2" animBg="1"/>
      <p:bldP spid="24" grpId="0" animBg="1"/>
      <p:bldP spid="10" grpId="1" animBg="1"/>
      <p:bldP spid="10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431870" y="2822713"/>
            <a:ext cx="496893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1431870" y="1138446"/>
            <a:ext cx="2492990" cy="4498172"/>
            <a:chOff x="1431870" y="1140439"/>
            <a:chExt cx="2492990" cy="4498172"/>
          </a:xfrm>
        </p:grpSpPr>
        <p:sp>
          <p:nvSpPr>
            <p:cNvPr id="9" name="TextBox 8"/>
            <p:cNvSpPr txBox="1"/>
            <p:nvPr/>
          </p:nvSpPr>
          <p:spPr>
            <a:xfrm>
              <a:off x="1431870" y="2468512"/>
              <a:ext cx="2492990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1870" y="1140439"/>
              <a:ext cx="2492990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Base Call</a:t>
              </a:r>
            </a:p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Error Rate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57547" y="1138446"/>
            <a:ext cx="2445645" cy="4500165"/>
            <a:chOff x="7056163" y="1337232"/>
            <a:chExt cx="2445645" cy="4500165"/>
          </a:xfrm>
        </p:grpSpPr>
        <p:sp>
          <p:nvSpPr>
            <p:cNvPr id="3" name="TextBox 2"/>
            <p:cNvSpPr txBox="1"/>
            <p:nvPr/>
          </p:nvSpPr>
          <p:spPr>
            <a:xfrm>
              <a:off x="7056164" y="2667298"/>
              <a:ext cx="2445644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6163" y="1337232"/>
              <a:ext cx="2445645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PHRED Score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 = -10Log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834292" y="1138446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PHRED Scores </a:t>
            </a:r>
            <a:r>
              <a:rPr lang="en-GB" dirty="0" smtClean="0"/>
              <a:t>can be intuitively thought of as directly representing various </a:t>
            </a:r>
            <a:r>
              <a:rPr lang="en-GB" b="1" dirty="0" smtClean="0"/>
              <a:t>Error Rates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834292" y="2194033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An </a:t>
            </a:r>
            <a:r>
              <a:rPr lang="en-GB" b="1" dirty="0" smtClean="0"/>
              <a:t>Error Rate </a:t>
            </a:r>
            <a:r>
              <a:rPr lang="en-GB" dirty="0" smtClean="0"/>
              <a:t>worse than </a:t>
            </a:r>
            <a:r>
              <a:rPr lang="en-GB" b="1" dirty="0" smtClean="0"/>
              <a:t>1 in 100</a:t>
            </a:r>
            <a:r>
              <a:rPr lang="en-GB" dirty="0" smtClean="0"/>
              <a:t> (</a:t>
            </a:r>
            <a:r>
              <a:rPr lang="en-GB" b="1" dirty="0" smtClean="0"/>
              <a:t>PHRED</a:t>
            </a:r>
            <a:r>
              <a:rPr lang="en-GB" dirty="0" smtClean="0"/>
              <a:t> = </a:t>
            </a:r>
            <a:r>
              <a:rPr lang="en-GB" b="1" dirty="0" smtClean="0"/>
              <a:t>20</a:t>
            </a:r>
            <a:r>
              <a:rPr lang="en-GB" dirty="0" smtClean="0"/>
              <a:t>) is usually considered a disaster!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834292" y="3249620"/>
            <a:ext cx="342260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Anything better than </a:t>
            </a:r>
            <a:r>
              <a:rPr lang="en-GB" b="1" dirty="0" smtClean="0"/>
              <a:t>1 in 10,000 </a:t>
            </a:r>
            <a:r>
              <a:rPr lang="en-GB" dirty="0" smtClean="0"/>
              <a:t>(</a:t>
            </a:r>
            <a:r>
              <a:rPr lang="en-GB" b="1" dirty="0" smtClean="0"/>
              <a:t>PHRED</a:t>
            </a:r>
            <a:r>
              <a:rPr lang="en-GB" dirty="0" smtClean="0"/>
              <a:t> = </a:t>
            </a:r>
            <a:r>
              <a:rPr lang="en-GB" b="1" dirty="0" smtClean="0"/>
              <a:t>40</a:t>
            </a:r>
            <a:r>
              <a:rPr lang="en-GB" dirty="0" smtClean="0"/>
              <a:t>) is usually considered as near perfect as makes no difference.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834292" y="4582205"/>
            <a:ext cx="342260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Achieving a </a:t>
            </a:r>
            <a:r>
              <a:rPr lang="en-GB" b="1" dirty="0" smtClean="0"/>
              <a:t>Consensus PHRED Score</a:t>
            </a:r>
            <a:r>
              <a:rPr lang="en-GB" dirty="0" smtClean="0"/>
              <a:t> of </a:t>
            </a:r>
            <a:r>
              <a:rPr lang="en-GB" b="1" dirty="0" smtClean="0"/>
              <a:t>30</a:t>
            </a:r>
            <a:r>
              <a:rPr lang="en-GB" dirty="0" smtClean="0"/>
              <a:t> (</a:t>
            </a:r>
            <a:r>
              <a:rPr lang="en-GB" b="1" dirty="0" smtClean="0"/>
              <a:t>1 in 1000</a:t>
            </a:r>
            <a:r>
              <a:rPr lang="en-GB" dirty="0" smtClean="0"/>
              <a:t>) is a common target for an </a:t>
            </a:r>
            <a:r>
              <a:rPr lang="en-GB" b="1" dirty="0" smtClean="0"/>
              <a:t>Assembly</a:t>
            </a:r>
            <a:r>
              <a:rPr lang="en-GB" dirty="0" smtClean="0"/>
              <a:t> of </a:t>
            </a:r>
            <a:r>
              <a:rPr lang="en-GB" b="1" dirty="0" smtClean="0"/>
              <a:t>Reads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1431870" y="2461884"/>
            <a:ext cx="4958070" cy="955813"/>
          </a:xfrm>
          <a:prstGeom prst="rect">
            <a:avLst/>
          </a:prstGeom>
          <a:solidFill>
            <a:srgbClr val="FF5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31870" y="3820204"/>
            <a:ext cx="4958070" cy="181641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425246" y="3417697"/>
            <a:ext cx="4958070" cy="39590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17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1" grpId="1" animBg="1"/>
      <p:bldP spid="23" grpId="0" animBg="1"/>
      <p:bldP spid="23" grpId="1" animBg="1"/>
      <p:bldP spid="24" grpId="0" animBg="1"/>
      <p:bldP spid="26" grpId="0" animBg="1"/>
      <p:bldP spid="27" grpId="0" animBg="1"/>
      <p:bldP spid="1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4" name="Group 3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6252" y="3475148"/>
            <a:ext cx="3610412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3418" y="4691242"/>
            <a:ext cx="944372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Ideally at least, each base in a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should correspond with one, </a:t>
            </a: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digit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represented as a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Character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9022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58678" y="1758857"/>
            <a:ext cx="0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0546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19377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332918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4720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6244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75036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8951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0154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1678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29370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8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4" name="Group 3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6252" y="3475148"/>
            <a:ext cx="355738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3418" y="4691242"/>
            <a:ext cx="944372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to map the </a:t>
            </a: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digit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Scores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onto a single element of the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Character Set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022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58678" y="1758857"/>
            <a:ext cx="0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546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19377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32918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4720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6244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75036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88951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0154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678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29370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3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398" y="1043685"/>
            <a:ext cx="38817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Character Codes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Universally Accepted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Image result for ascii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646" y="729430"/>
            <a:ext cx="785812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398" y="1999038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a mapping of the integers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255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a set of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Individual Characters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398" y="3231390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all of these characters are visibly printable. Specifically,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31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are not printable.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398" y="5419096"/>
            <a:ext cx="38817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126 </a:t>
            </a:r>
            <a:r>
              <a:rPr lang="en-GB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all printable however, and could be used to represent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PHRED Scores 00  93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nicely. More than sufficient for practical purposes.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51549" y="962504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125573" y="783548"/>
            <a:ext cx="669702" cy="58669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106244" y="783549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184157" y="783548"/>
            <a:ext cx="954140" cy="587358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60398" y="4463742"/>
            <a:ext cx="38817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printable, but not visible (it is a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Space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38297" y="785597"/>
            <a:ext cx="954140" cy="17690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26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1" animBg="1"/>
      <p:bldP spid="7" grpId="2" animBg="1"/>
      <p:bldP spid="8" grpId="0" animBg="1"/>
      <p:bldP spid="8" grpId="1" animBg="1"/>
      <p:bldP spid="9" grpId="0" animBg="1"/>
      <p:bldP spid="6" grpId="0" animBg="1"/>
      <p:bldP spid="11" grpId="0" animBg="1"/>
      <p:bldP spid="12" grpId="0" animBg="1"/>
      <p:bldP spid="14" grpId="0" animBg="1"/>
      <p:bldP spid="15" grpId="0" animBg="1"/>
      <p:bldP spid="15" grpId="1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5" name="Group 4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952179" y="5072313"/>
            <a:ext cx="40802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it is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represent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Qualities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37078" y="5072313"/>
            <a:ext cx="415981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compute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ASCII Character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simply look up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32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387533" y="2536667"/>
            <a:ext cx="4361176" cy="1026438"/>
            <a:chOff x="6387533" y="2536667"/>
            <a:chExt cx="4361176" cy="102643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7275443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0542104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579879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9336156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8083826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387533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42</a:t>
              </a:r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72719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70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91637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6</a:t>
              </a:r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124073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53</a:t>
              </a:r>
              <a:endParaRPr lang="en-GB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330005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78</a:t>
              </a:r>
              <a:endParaRPr lang="en-GB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94161" y="3550447"/>
            <a:ext cx="4361176" cy="1066194"/>
            <a:chOff x="6394161" y="3550447"/>
            <a:chExt cx="4361176" cy="1066194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82071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0548732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586507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9342784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090454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394161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79347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38</a:t>
              </a:r>
              <a:endParaRPr lang="en-GB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98265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30</a:t>
              </a:r>
              <a:endParaRPr lang="en-GB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30701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21</a:t>
              </a:r>
              <a:endParaRPr lang="en-GB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336633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46</a:t>
              </a:r>
              <a:endParaRPr lang="en-GB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379187" y="3126651"/>
            <a:ext cx="2653290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Codes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59639" y="4142155"/>
            <a:ext cx="2872838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49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9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pic>
        <p:nvPicPr>
          <p:cNvPr id="4" name="Picture 2" descr="Image result for ascii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646" y="729430"/>
            <a:ext cx="785812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9836" y="2491972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ago … stupid people at the Sanger Centre coded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from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 64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836" y="4098822"/>
            <a:ext cx="388178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you across any of this older data that has not been updated to reflect the current standards, you will need to instruct the software to subtract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compute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5573" y="783548"/>
            <a:ext cx="669702" cy="58669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06244" y="783549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9836" y="977455"/>
            <a:ext cx="30647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Warning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3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8974" y="1152939"/>
            <a:ext cx="34740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DO:</a:t>
            </a:r>
          </a:p>
          <a:p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Notes</a:t>
            </a:r>
          </a:p>
          <a:p>
            <a:r>
              <a:rPr lang="en-GB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video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5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792715" y="871211"/>
            <a:ext cx="1066240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 smtClean="0"/>
              <a:t>BAM</a:t>
            </a:r>
            <a:r>
              <a:rPr lang="en-GB" sz="2400" dirty="0" smtClean="0"/>
              <a:t> files are simply </a:t>
            </a:r>
            <a:r>
              <a:rPr lang="en-GB" sz="2400" b="1" dirty="0" smtClean="0"/>
              <a:t>SAM</a:t>
            </a:r>
            <a:r>
              <a:rPr lang="en-GB" sz="2400" dirty="0" smtClean="0"/>
              <a:t> files that have been compressed to save space.</a:t>
            </a:r>
            <a:endParaRPr lang="en-GB" sz="2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779500" y="-6111"/>
            <a:ext cx="463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SAM (BAM)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92715" y="1707674"/>
            <a:ext cx="10662403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/>
              <a:t>So </a:t>
            </a:r>
            <a:r>
              <a:rPr lang="en-GB" sz="2400" b="1" dirty="0" smtClean="0"/>
              <a:t>SAM Format </a:t>
            </a:r>
            <a:r>
              <a:rPr lang="en-GB" sz="2400" dirty="0" smtClean="0"/>
              <a:t>and </a:t>
            </a:r>
            <a:r>
              <a:rPr lang="en-GB" sz="2400" b="1" dirty="0" smtClean="0"/>
              <a:t>BAM Format </a:t>
            </a:r>
            <a:r>
              <a:rPr lang="en-GB" sz="2400" dirty="0" smtClean="0"/>
              <a:t>are </a:t>
            </a:r>
            <a:r>
              <a:rPr lang="en-GB" sz="2400" dirty="0" smtClean="0"/>
              <a:t>effectively identical.</a:t>
            </a:r>
            <a:endParaRPr lang="en-GB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792715" y="5792189"/>
            <a:ext cx="10662403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/>
              <a:t>Here we will attempt an overview of </a:t>
            </a:r>
            <a:r>
              <a:rPr lang="en-GB" sz="2400" b="1" dirty="0" smtClean="0"/>
              <a:t>SAM Format </a:t>
            </a:r>
            <a:r>
              <a:rPr lang="en-GB" sz="2400" dirty="0" smtClean="0"/>
              <a:t>based upon a discussion of </a:t>
            </a:r>
            <a:r>
              <a:rPr lang="en-GB" sz="2400" dirty="0" smtClean="0">
                <a:hlinkClick r:id="rId4"/>
              </a:rPr>
              <a:t>some examples files </a:t>
            </a:r>
            <a:r>
              <a:rPr lang="en-GB" sz="2400" dirty="0" smtClean="0"/>
              <a:t>offered by the </a:t>
            </a:r>
            <a:r>
              <a:rPr lang="en-GB" sz="2400" b="1" dirty="0" smtClean="0">
                <a:hlinkClick r:id="rId5"/>
              </a:rPr>
              <a:t>NCBI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792715" y="2425086"/>
            <a:ext cx="10662403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/>
              <a:t>The only real difference is that </a:t>
            </a:r>
            <a:r>
              <a:rPr lang="en-GB" sz="2400" b="1" dirty="0" smtClean="0"/>
              <a:t>SAM Format </a:t>
            </a:r>
            <a:r>
              <a:rPr lang="en-GB" sz="2400" dirty="0" smtClean="0"/>
              <a:t>files are human readable and thus the obvious choice for discussion.</a:t>
            </a:r>
            <a:endParaRPr lang="en-GB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764798" y="4663882"/>
            <a:ext cx="1066240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 smtClean="0"/>
              <a:t>SAM Format </a:t>
            </a:r>
            <a:r>
              <a:rPr lang="en-GB" sz="2400" dirty="0" smtClean="0"/>
              <a:t>is </a:t>
            </a:r>
            <a:r>
              <a:rPr lang="en-GB" sz="2400" dirty="0" smtClean="0"/>
              <a:t>a bit more complex that either </a:t>
            </a:r>
            <a:r>
              <a:rPr lang="en-GB" sz="2400" b="1" dirty="0" smtClean="0"/>
              <a:t>FASTA</a:t>
            </a:r>
            <a:r>
              <a:rPr lang="en-GB" sz="2400" dirty="0" smtClean="0"/>
              <a:t> or </a:t>
            </a:r>
            <a:r>
              <a:rPr lang="en-GB" sz="2400" b="1" dirty="0" smtClean="0"/>
              <a:t>FASTQ Format </a:t>
            </a:r>
            <a:r>
              <a:rPr lang="en-GB" sz="2400" dirty="0" smtClean="0"/>
              <a:t>(described elsewhere).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2200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20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28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36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44" dur="indefinite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63" grpId="0"/>
      <p:bldP spid="64" grpId="0" animBg="1"/>
      <p:bldP spid="64" grpId="1" animBg="1"/>
      <p:bldP spid="66" grpId="0" animBg="1"/>
      <p:bldP spid="68" grpId="0" animBg="1"/>
      <p:bldP spid="68" grpId="1" animBg="1"/>
      <p:bldP spid="70" grpId="0" animBg="1"/>
      <p:bldP spid="7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779500" y="-6111"/>
            <a:ext cx="463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SAM (BAM)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2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2A25439-4120-4E2D-9032-5CB1B1727334}"/>
              </a:ext>
            </a:extLst>
          </p:cNvPr>
          <p:cNvSpPr txBox="1"/>
          <p:nvPr/>
        </p:nvSpPr>
        <p:spPr>
          <a:xfrm>
            <a:off x="3037110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2A25439-4120-4E2D-9032-5CB1B1727334}"/>
              </a:ext>
            </a:extLst>
          </p:cNvPr>
          <p:cNvSpPr txBox="1"/>
          <p:nvPr/>
        </p:nvSpPr>
        <p:spPr>
          <a:xfrm>
            <a:off x="3037110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D2172C1-1223-4E50-B7DC-CB37A5D8E7E8}"/>
              </a:ext>
            </a:extLst>
          </p:cNvPr>
          <p:cNvSpPr txBox="1"/>
          <p:nvPr/>
        </p:nvSpPr>
        <p:spPr>
          <a:xfrm>
            <a:off x="3050362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90991E8-A6DD-4EBE-BD29-497FD796F56A}"/>
              </a:ext>
            </a:extLst>
          </p:cNvPr>
          <p:cNvGrpSpPr/>
          <p:nvPr/>
        </p:nvGrpSpPr>
        <p:grpSpPr>
          <a:xfrm>
            <a:off x="1108364" y="2696202"/>
            <a:ext cx="9975272" cy="3392243"/>
            <a:chOff x="921752" y="2696202"/>
            <a:chExt cx="9975272" cy="33922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44B773F0-BFA8-42CF-913F-8DA6F27B3316}"/>
                </a:ext>
              </a:extLst>
            </p:cNvPr>
            <p:cNvGrpSpPr/>
            <p:nvPr/>
          </p:nvGrpSpPr>
          <p:grpSpPr>
            <a:xfrm>
              <a:off x="921752" y="2696202"/>
              <a:ext cx="9975272" cy="1362625"/>
              <a:chOff x="1260764" y="3196270"/>
              <a:chExt cx="9975272" cy="136262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5E7EECD0-7CF5-47EA-8460-5C7C92155E9D}"/>
                  </a:ext>
                </a:extLst>
              </p:cNvPr>
              <p:cNvSpPr txBox="1"/>
              <p:nvPr/>
            </p:nvSpPr>
            <p:spPr>
              <a:xfrm>
                <a:off x="1680556" y="319627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105CB38-D6FD-4376-AD71-F1C724460C31}"/>
                  </a:ext>
                </a:extLst>
              </p:cNvPr>
              <p:cNvSpPr txBox="1"/>
              <p:nvPr/>
            </p:nvSpPr>
            <p:spPr>
              <a:xfrm>
                <a:off x="1260764" y="319627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50C864DB-B022-453A-B48C-346240FB6030}"/>
                  </a:ext>
                </a:extLst>
              </p:cNvPr>
              <p:cNvSpPr txBox="1"/>
              <p:nvPr/>
            </p:nvSpPr>
            <p:spPr>
              <a:xfrm>
                <a:off x="4922965" y="319627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DA673339-7248-4DFC-9FFE-48DED464AF25}"/>
                  </a:ext>
                </a:extLst>
              </p:cNvPr>
              <p:cNvSpPr txBox="1"/>
              <p:nvPr/>
            </p:nvSpPr>
            <p:spPr>
              <a:xfrm>
                <a:off x="4613453" y="319627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6" name="Rectangle 2">
                <a:extLst>
                  <a:ext uri="{FF2B5EF4-FFF2-40B4-BE49-F238E27FC236}">
                    <a16:creationId xmlns:a16="http://schemas.microsoft.com/office/drawing/2014/main" xmlns="" id="{BDDAD86E-250E-4F2E-94EA-F444784CE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764" y="3635565"/>
                <a:ext cx="8989359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ADQLTEEQIAEFKEAFSLFDKDGDGTITTKELGTVMRSLGQNPTEAELQDMINEVDADGNGTID FPEFLTMMARKMKDTDSEEEIREAFRVFDKDGNGYISAAELRHVMTNLGEKLTDEEVDEMIREA DIDGDGQVNYEEFVQMMTAK</a:t>
                </a:r>
                <a:endParaRPr lang="en-US" altLang="en-US" sz="4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FE1924EC-566E-42D3-AF71-64C227DF571F}"/>
                </a:ext>
              </a:extLst>
            </p:cNvPr>
            <p:cNvGrpSpPr/>
            <p:nvPr/>
          </p:nvGrpSpPr>
          <p:grpSpPr>
            <a:xfrm>
              <a:off x="921752" y="4148775"/>
              <a:ext cx="9975272" cy="1939670"/>
              <a:chOff x="1108364" y="4148775"/>
              <a:chExt cx="9975272" cy="193967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17D034B1-AC8C-4A53-AD2E-E1CABA922EF4}"/>
                  </a:ext>
                </a:extLst>
              </p:cNvPr>
              <p:cNvSpPr txBox="1"/>
              <p:nvPr/>
            </p:nvSpPr>
            <p:spPr>
              <a:xfrm>
                <a:off x="1528156" y="4148775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00E40E18-CC50-4FD4-8555-68C90A0CA79D}"/>
                  </a:ext>
                </a:extLst>
              </p:cNvPr>
              <p:cNvSpPr txBox="1"/>
              <p:nvPr/>
            </p:nvSpPr>
            <p:spPr>
              <a:xfrm>
                <a:off x="1108364" y="4148775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95D17C04-5968-4A45-B25E-E129440683AC}"/>
                  </a:ext>
                </a:extLst>
              </p:cNvPr>
              <p:cNvSpPr txBox="1"/>
              <p:nvPr/>
            </p:nvSpPr>
            <p:spPr>
              <a:xfrm>
                <a:off x="4770565" y="4148775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60E02FDD-C9EF-4072-854D-965CAF2D3D16}"/>
                  </a:ext>
                </a:extLst>
              </p:cNvPr>
              <p:cNvSpPr txBox="1"/>
              <p:nvPr/>
            </p:nvSpPr>
            <p:spPr>
              <a:xfrm>
                <a:off x="4461053" y="4148775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xmlns="" id="{747FA38B-603B-41F1-8376-D02155CE2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364" y="4611117"/>
                <a:ext cx="8989359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LCLYTHIGRNIYYGSYLYSETWNTGIMLLLITMATAFMGYVLPWGQMSFWGATVITNLFSAIPY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IGTNLVEWIWGGFSVDKATLNRFFAFHFILPFTMVALAGVHLTFLHETGSNNPLGLTSDSDKIP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FHPYYTIKDFLGLLILILLLLLLALLSPDMLGDPDNHMPADPLNTPLHIKPEWYFLFAYAILRS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VPNKLGGVLALFLSIVILYGLMPFLHTSKHRSMMLRPLSQALFWTLTMDLLTLTWIGSQPVEYP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YTIIGQMASILYFSIILAFLPIAGXIENY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0ECDC15-34F5-44FE-8154-DC11077BCB09}"/>
              </a:ext>
            </a:extLst>
          </p:cNvPr>
          <p:cNvSpPr txBox="1"/>
          <p:nvPr/>
        </p:nvSpPr>
        <p:spPr>
          <a:xfrm>
            <a:off x="676282" y="2580478"/>
            <a:ext cx="10796762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           ……                                                   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……………….X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xmlns="" id="{ACDC168F-4D82-47FD-B69E-72E7A1600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46159"/>
            <a:ext cx="89893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MDSKGSSQKGSRLLLLLVVSNLLLCQGVVSTPVCPNGPGNCQVSLRDLFDRAVMVSHYIHDLSS EMFNEFDKRYAQGKGFITMALNSCHTSSLPTPEDKEQAQQTHHEVLMSLILGLLRSWNDPLYHL VTEVRGMKGAPDAILSRAIEIEEENKRLLEGMEMIFGQVIPGAKETEPYPVWSGLPSLQTKDED ARYSAFYNLLHCLRRDSSKIDTYLKLLNCRIIYNNNC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9B7E9EC-DE33-4DEF-A467-B033A05751C7}"/>
              </a:ext>
            </a:extLst>
          </p:cNvPr>
          <p:cNvSpPr txBox="1"/>
          <p:nvPr/>
        </p:nvSpPr>
        <p:spPr>
          <a:xfrm>
            <a:off x="938038" y="497322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FASTQ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adaptation designed to store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minimal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75C1FD0-583B-4E96-BD9A-3DACD2D5A3BF}"/>
              </a:ext>
            </a:extLst>
          </p:cNvPr>
          <p:cNvSpPr txBox="1"/>
          <p:nvPr/>
        </p:nvSpPr>
        <p:spPr>
          <a:xfrm>
            <a:off x="2183726" y="3359014"/>
            <a:ext cx="889991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Protein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Ambiguity Codes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make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difficult to ascertain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Type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75C1FD0-583B-4E96-BD9A-3DACD2D5A3BF}"/>
              </a:ext>
            </a:extLst>
          </p:cNvPr>
          <p:cNvSpPr txBox="1"/>
          <p:nvPr/>
        </p:nvSpPr>
        <p:spPr>
          <a:xfrm>
            <a:off x="2183726" y="4179552"/>
            <a:ext cx="88830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Type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not specified in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FASTA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format. Distinction is left to the software.</a:t>
            </a:r>
            <a:endParaRPr lang="en-GB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11C7FC8-DC9E-479E-A35D-664C720391E0}"/>
              </a:ext>
            </a:extLst>
          </p:cNvPr>
          <p:cNvSpPr txBox="1"/>
          <p:nvPr/>
        </p:nvSpPr>
        <p:spPr>
          <a:xfrm>
            <a:off x="2183726" y="5634323"/>
            <a:ext cx="88830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sequence in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is always the that of a single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it can only ever be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0F0A57F-BE52-4D85-8ACC-9FC4EC34E2C8}"/>
              </a:ext>
            </a:extLst>
          </p:cNvPr>
          <p:cNvSpPr txBox="1"/>
          <p:nvPr/>
        </p:nvSpPr>
        <p:spPr>
          <a:xfrm>
            <a:off x="938038" y="2771271"/>
            <a:ext cx="1012873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FASTA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store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with minimal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xmlns="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8989359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/>
      <p:bldP spid="33" grpId="0" animBg="1"/>
      <p:bldP spid="33" grpId="2" animBg="1"/>
      <p:bldP spid="35" grpId="0" animBg="1"/>
      <p:bldP spid="35" grpId="1" animBg="1"/>
      <p:bldP spid="36" grpId="0" animBg="1"/>
      <p:bldP spid="37" grpId="0" animBg="1"/>
      <p:bldP spid="38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D7FCEB6-AC10-4AFD-9AFB-406D96C12559}"/>
              </a:ext>
            </a:extLst>
          </p:cNvPr>
          <p:cNvSpPr txBox="1"/>
          <p:nvPr/>
        </p:nvSpPr>
        <p:spPr>
          <a:xfrm>
            <a:off x="2155257" y="4406896"/>
            <a:ext cx="410486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becomes an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C7CBAC8-A5FA-45FC-A0EF-4C4308FA0E04}"/>
              </a:ext>
            </a:extLst>
          </p:cNvPr>
          <p:cNvSpPr txBox="1"/>
          <p:nvPr/>
        </p:nvSpPr>
        <p:spPr>
          <a:xfrm>
            <a:off x="2155257" y="4955055"/>
            <a:ext cx="718123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extra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beginning with a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added.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87C4589-E0F6-4654-9607-5869B2D4C8EE}"/>
              </a:ext>
            </a:extLst>
          </p:cNvPr>
          <p:cNvSpPr txBox="1"/>
          <p:nvPr/>
        </p:nvSpPr>
        <p:spPr>
          <a:xfrm>
            <a:off x="2155257" y="5503214"/>
            <a:ext cx="818416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opportunity to include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line is rarely used.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22D7E88-8744-4298-AB65-66D1802C446A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D953CD0-2D4C-4BDF-BC9C-B63030F8BA50}"/>
              </a:ext>
            </a:extLst>
          </p:cNvPr>
          <p:cNvSpPr txBox="1"/>
          <p:nvPr/>
        </p:nvSpPr>
        <p:spPr>
          <a:xfrm>
            <a:off x="938038" y="3858737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transition from FASTA to FASTQ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a couple of cosmetic “enhancements”: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68E1B19-EEE5-4FDD-8B70-135C6EF31A5C}"/>
              </a:ext>
            </a:extLst>
          </p:cNvPr>
          <p:cNvSpPr txBox="1"/>
          <p:nvPr/>
        </p:nvSpPr>
        <p:spPr>
          <a:xfrm>
            <a:off x="1528156" y="2580478"/>
            <a:ext cx="8811267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MORE Sequence Annotation  … … … … … … … … … … … </a:t>
            </a: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xmlns="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942711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xmlns="" id="{525E0D96-8099-4601-80D1-0E4DF7CA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1079312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CCGCTAGCTGGGGTATCATCAGCATGCATGGCATGAGCGTTCTTAATTCTCAGGGACTCGGAGCAGGGCATCGAG 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76B4891-E642-468B-9860-2426713A114A}"/>
              </a:ext>
            </a:extLst>
          </p:cNvPr>
          <p:cNvSpPr txBox="1"/>
          <p:nvPr/>
        </p:nvSpPr>
        <p:spPr>
          <a:xfrm>
            <a:off x="938038" y="6051371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an individual read is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modest, sequences occupy just a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FD4CFE0-333E-4BDA-B155-05698DAD0B70}"/>
              </a:ext>
            </a:extLst>
          </p:cNvPr>
          <p:cNvSpPr txBox="1"/>
          <p:nvPr/>
        </p:nvSpPr>
        <p:spPr>
          <a:xfrm>
            <a:off x="1108364" y="2580481"/>
            <a:ext cx="431802" cy="47220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2087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3 -0.00695 L -0.00013 -0.11968 " pathEditMode="relative" rAng="0" ptsTypes="AA">
                                      <p:cBhvr>
                                        <p:cTn id="63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2" grpId="0" animBg="1"/>
      <p:bldP spid="32" grpId="2" animBg="1"/>
      <p:bldP spid="33" grpId="0" animBg="1"/>
      <p:bldP spid="33" grpId="2" animBg="1"/>
      <p:bldP spid="35" grpId="0" animBg="1"/>
      <p:bldP spid="35" grpId="2" animBg="1"/>
      <p:bldP spid="12" grpId="0" animBg="1"/>
      <p:bldP spid="14" grpId="0" animBg="1"/>
      <p:bldP spid="19" grpId="0" animBg="1"/>
      <p:bldP spid="19" grpId="1" animBg="1"/>
      <p:bldP spid="42" grpId="0" animBg="1"/>
      <p:bldP spid="43" grpId="0" animBg="1"/>
      <p:bldP spid="46" grpId="0" animBg="1"/>
      <p:bldP spid="4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938038" y="3173486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definitive purpose of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is to record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element of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938038" y="4627171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Qualities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recorded in a fourth line of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recorded as a single printable character.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 corresponds to one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Base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xmlns="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2393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22D7E88-8744-4298-AB65-66D1802C446A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xmlns="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942711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xmlns="" id="{525E0D96-8099-4601-80D1-0E4DF7CA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1079312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CCGCTAGCTGGGGTATCATCAGCATGCATGGCATGAGCGTTCTTAATTCTCAGGGACTCGGAGCAGGGCATCGAG 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FD4CFE0-333E-4BDA-B155-05698DAD0B70}"/>
              </a:ext>
            </a:extLst>
          </p:cNvPr>
          <p:cNvSpPr txBox="1"/>
          <p:nvPr/>
        </p:nvSpPr>
        <p:spPr>
          <a:xfrm>
            <a:off x="1108364" y="1758857"/>
            <a:ext cx="431802" cy="47220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xmlns="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764" y="23917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</p:spTree>
    <p:extLst>
      <p:ext uri="{BB962C8B-B14F-4D97-AF65-F5344CB8AC3E}">
        <p14:creationId xmlns:p14="http://schemas.microsoft.com/office/powerpoint/2010/main" val="235657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>
            <a:extLst>
              <a:ext uri="{FF2B5EF4-FFF2-40B4-BE49-F238E27FC236}">
                <a16:creationId xmlns:a16="http://schemas.microsoft.com/office/drawing/2014/main" xmlns="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3917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2437132" y="5779608"/>
            <a:ext cx="864650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lines could be misinterpreted as: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- The start of a new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938038" y="524658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ultiple line sequences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introduce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lines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beginning with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GB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938038" y="471356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printable characters, 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“</a:t>
            </a:r>
            <a:r>
              <a:rPr lang="en-GB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GB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allowable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codes.</a:t>
            </a:r>
            <a:endParaRPr lang="en-GB" sz="2000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08364" y="-6111"/>
            <a:ext cx="9975272" cy="1475026"/>
            <a:chOff x="1108364" y="-6111"/>
            <a:chExt cx="9975272" cy="1475026"/>
          </a:xfrm>
        </p:grpSpPr>
        <p:grpSp>
          <p:nvGrpSpPr>
            <p:cNvPr id="2" name="Group 1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9E395FCD-95B2-4749-9682-00A0C79CBA13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12162968-8F0F-4D20-A2D5-07F59AA75E60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A1762713-59AE-44F1-84D1-5DACDE124103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70AD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B2F95DB7-0D24-4791-910F-3A95AF58A4B6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0A113BEB-51E8-42EE-AF79-D74F55774972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43AF4C5-CF5B-4E7E-B438-83CD70BE1265}"/>
                </a:ext>
              </a:extLst>
            </p:cNvPr>
            <p:cNvSpPr txBox="1"/>
            <p:nvPr/>
          </p:nvSpPr>
          <p:spPr>
            <a:xfrm>
              <a:off x="3037110" y="-6111"/>
              <a:ext cx="6075106" cy="6442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GB" sz="3600" b="1" u="sng" dirty="0">
                  <a:solidFill>
                    <a:srgbClr val="FF0000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  <a:hlinkClick r:id="rId2"/>
                </a:rPr>
                <a:t>FASTQ Sequence format</a:t>
              </a:r>
              <a:endPara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08364" y="1437486"/>
            <a:ext cx="10793124" cy="792320"/>
            <a:chOff x="1108364" y="1396308"/>
            <a:chExt cx="10793124" cy="792320"/>
          </a:xfrm>
          <a:solidFill>
            <a:schemeClr val="bg1"/>
          </a:solidFill>
        </p:grpSpPr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xmlns="" id="{03DC0A66-1F24-4836-83E7-0736D601F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39630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…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9B5A79D0-5E77-49FE-9E1A-18A741E1FAD1}"/>
                </a:ext>
              </a:extLst>
            </p:cNvPr>
            <p:cNvSpPr txBox="1"/>
            <p:nvPr/>
          </p:nvSpPr>
          <p:spPr>
            <a:xfrm>
              <a:off x="1108364" y="1716426"/>
              <a:ext cx="419793" cy="47220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61372" y="3875078"/>
            <a:ext cx="4589493" cy="633933"/>
            <a:chOff x="1161372" y="3729306"/>
            <a:chExt cx="4589493" cy="633933"/>
          </a:xfrm>
        </p:grpSpPr>
        <p:sp>
          <p:nvSpPr>
            <p:cNvPr id="59" name="Oval 58"/>
            <p:cNvSpPr/>
            <p:nvPr/>
          </p:nvSpPr>
          <p:spPr>
            <a:xfrm>
              <a:off x="1161372" y="3729306"/>
              <a:ext cx="209896" cy="2252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46782" y="3993907"/>
              <a:ext cx="2504083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Annotation line</a:t>
              </a:r>
              <a:endParaRPr lang="en-GB" dirty="0"/>
            </a:p>
          </p:txBody>
        </p:sp>
        <p:cxnSp>
          <p:nvCxnSpPr>
            <p:cNvPr id="73" name="Straight Arrow Connector 72"/>
            <p:cNvCxnSpPr>
              <a:stCxn id="72" idx="1"/>
              <a:endCxn id="59" idx="6"/>
            </p:cNvCxnSpPr>
            <p:nvPr/>
          </p:nvCxnSpPr>
          <p:spPr>
            <a:xfrm flipH="1" flipV="1">
              <a:off x="1371268" y="3841950"/>
              <a:ext cx="1875514" cy="336623"/>
            </a:xfrm>
            <a:prstGeom prst="straightConnector1">
              <a:avLst/>
            </a:prstGeom>
            <a:ln w="22225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161372" y="2675331"/>
            <a:ext cx="4763772" cy="861822"/>
            <a:chOff x="1161372" y="2529559"/>
            <a:chExt cx="4763772" cy="861822"/>
          </a:xfrm>
        </p:grpSpPr>
        <p:sp>
          <p:nvSpPr>
            <p:cNvPr id="74" name="TextBox 73"/>
            <p:cNvSpPr txBox="1"/>
            <p:nvPr/>
          </p:nvSpPr>
          <p:spPr>
            <a:xfrm>
              <a:off x="3246782" y="2529559"/>
              <a:ext cx="2678362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Start of new read</a:t>
              </a:r>
              <a:endParaRPr lang="en-GB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161372" y="3166094"/>
              <a:ext cx="209896" cy="2252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Arrow Connector 75"/>
            <p:cNvCxnSpPr>
              <a:stCxn id="74" idx="1"/>
              <a:endCxn id="75" idx="6"/>
            </p:cNvCxnSpPr>
            <p:nvPr/>
          </p:nvCxnSpPr>
          <p:spPr>
            <a:xfrm flipH="1">
              <a:off x="1371268" y="2714225"/>
              <a:ext cx="1875514" cy="564513"/>
            </a:xfrm>
            <a:prstGeom prst="straightConnector1">
              <a:avLst/>
            </a:prstGeom>
            <a:ln w="25400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1161372" y="3550405"/>
            <a:ext cx="9639150" cy="324673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8143398" y="3712742"/>
            <a:ext cx="2657124" cy="796269"/>
            <a:chOff x="8143398" y="3712742"/>
            <a:chExt cx="2657124" cy="796269"/>
          </a:xfrm>
        </p:grpSpPr>
        <p:sp>
          <p:nvSpPr>
            <p:cNvPr id="79" name="TextBox 78"/>
            <p:cNvSpPr txBox="1"/>
            <p:nvPr/>
          </p:nvSpPr>
          <p:spPr>
            <a:xfrm>
              <a:off x="8143398" y="4139679"/>
              <a:ext cx="2490554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Read Sequence</a:t>
              </a:r>
              <a:endParaRPr lang="en-GB" dirty="0"/>
            </a:p>
          </p:txBody>
        </p:sp>
        <p:cxnSp>
          <p:nvCxnSpPr>
            <p:cNvPr id="80" name="Elbow Connector 79"/>
            <p:cNvCxnSpPr>
              <a:stCxn id="79" idx="3"/>
              <a:endCxn id="78" idx="3"/>
            </p:cNvCxnSpPr>
            <p:nvPr/>
          </p:nvCxnSpPr>
          <p:spPr>
            <a:xfrm flipV="1">
              <a:off x="10633952" y="3712742"/>
              <a:ext cx="166570" cy="611603"/>
            </a:xfrm>
            <a:prstGeom prst="bentConnector3">
              <a:avLst>
                <a:gd name="adj1" fmla="val 237240"/>
              </a:avLst>
            </a:prstGeom>
            <a:ln w="22225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955968" y="2462086"/>
            <a:ext cx="10799748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5" name="Group 104"/>
          <p:cNvGrpSpPr/>
          <p:nvPr/>
        </p:nvGrpSpPr>
        <p:grpSpPr>
          <a:xfrm>
            <a:off x="1101740" y="1437213"/>
            <a:ext cx="10793124" cy="1569097"/>
            <a:chOff x="1101740" y="1437213"/>
            <a:chExt cx="10793124" cy="1569097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14992" y="2534101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101740" y="1437213"/>
              <a:ext cx="10793124" cy="1209539"/>
              <a:chOff x="1114992" y="1211929"/>
              <a:chExt cx="10793124" cy="1209539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03DC0A66-1F24-4836-83E7-0736D601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992" y="2052136"/>
                <a:ext cx="1079312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CGCGGCGGCGGCATTGGACTTACTGCATCGATGCATCAGTTGTGATCCAGCATGCATGCATGCGATCGA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03DC0A66-1F24-4836-83E7-0736D601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992" y="1211929"/>
                <a:ext cx="10793124" cy="923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CCGCTAGCTGGGGTATCATCAGCATGCATGGCATGAGCGTTCTTAATTCTCAGGGACTCGGAGCAGGGCA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TCGAGCGATCAGCTGCATGACTGCATCAGCTGCGCATATGCGATCGGATTCGAGGGCTATGCATGCATGA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TTTCAGCATCATTCAGAGCGGACTTTACGCATCGAGCTTACACACATGCATGCATTGGTGACCTGACTGG</a:t>
                </a:r>
                <a:endPara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12" name="Rectangle 3">
            <a:extLst>
              <a:ext uri="{FF2B5EF4-FFF2-40B4-BE49-F238E27FC236}">
                <a16:creationId xmlns:a16="http://schemas.microsoft.com/office/drawing/2014/main" xmlns="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975608"/>
            <a:ext cx="10916526" cy="1200329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CCCCCCC655676CCGLN6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5KP455CCF&gt;&gt;%%%%%++)5676CCGL'*((((***+)118477GAAADVV++BBDAGGH7GGC9%%%)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ACGGTA(HG48**(@@HIA90%%++)(%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&gt;&gt;&gt;&gt;&gt;&gt;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CCJJAS!!!!)(^++K’’``’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''*(''*(LK*&amp;TT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+F9RSA;;::ACV6^7&amp;&amp;&amp;3£22”(1!DFGH(((((&lt;&lt;&lt;&lt;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%++)(%%%%).1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HIA90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%%++)(%&gt;&gt;&gt;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6228522" y="6312627"/>
            <a:ext cx="485511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An additional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line.</a:t>
            </a:r>
          </a:p>
        </p:txBody>
      </p:sp>
    </p:spTree>
    <p:extLst>
      <p:ext uri="{BB962C8B-B14F-4D97-AF65-F5344CB8AC3E}">
        <p14:creationId xmlns:p14="http://schemas.microsoft.com/office/powerpoint/2010/main" val="324073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6" grpId="0" animBg="1"/>
      <p:bldP spid="16" grpId="1" animBg="1"/>
      <p:bldP spid="25" grpId="0" animBg="1"/>
      <p:bldP spid="26" grpId="0" animBg="1"/>
      <p:bldP spid="26" grpId="2" animBg="1"/>
      <p:bldP spid="78" grpId="0" animBg="1"/>
      <p:bldP spid="42" grpId="0" animBg="1"/>
      <p:bldP spid="112" grpId="0"/>
      <p:bldP spid="1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108364" y="1007250"/>
            <a:ext cx="10916526" cy="1608067"/>
            <a:chOff x="1108364" y="1007250"/>
            <a:chExt cx="10916526" cy="1608067"/>
          </a:xfrm>
        </p:grpSpPr>
        <p:grpSp>
          <p:nvGrpSpPr>
            <p:cNvPr id="63" name="Group 62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7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08364" y="2587552"/>
            <a:ext cx="10916526" cy="1594815"/>
            <a:chOff x="1108364" y="2935418"/>
            <a:chExt cx="10916526" cy="1594815"/>
          </a:xfrm>
        </p:grpSpPr>
        <p:grpSp>
          <p:nvGrpSpPr>
            <p:cNvPr id="64" name="Group 63"/>
            <p:cNvGrpSpPr/>
            <p:nvPr/>
          </p:nvGrpSpPr>
          <p:grpSpPr>
            <a:xfrm>
              <a:off x="1108364" y="2935418"/>
              <a:ext cx="9975272" cy="461665"/>
              <a:chOff x="1234260" y="2935418"/>
              <a:chExt cx="9975272" cy="46166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654052" y="2935418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 smtClean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  <a:endPara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234260" y="2935418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896461" y="2935418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586949" y="2935418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234260" y="2935418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3687025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6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3384136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4160901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(**-+((***+))%&gt;&gt;CCCC!CCC655676CCGL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!''*(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N695KP4%%++)(%%%).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**''))**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55CCF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&gt;&gt;&gt;&gt; … </a:t>
              </a:r>
              <a:endPara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08364" y="4154602"/>
            <a:ext cx="10916526" cy="1594815"/>
            <a:chOff x="1108364" y="4949722"/>
            <a:chExt cx="10916526" cy="1594815"/>
          </a:xfrm>
        </p:grpSpPr>
        <p:grpSp>
          <p:nvGrpSpPr>
            <p:cNvPr id="65" name="Group 64"/>
            <p:cNvGrpSpPr/>
            <p:nvPr/>
          </p:nvGrpSpPr>
          <p:grpSpPr>
            <a:xfrm>
              <a:off x="1108364" y="4949722"/>
              <a:ext cx="9975272" cy="461665"/>
              <a:chOff x="1260764" y="4949722"/>
              <a:chExt cx="9975272" cy="46166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680556" y="4949722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 smtClean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  <a:endPara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260764" y="4949722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922965" y="4949722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613453" y="4949722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260764" y="4949722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5398440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CATGAGCGT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CAGCATGCATGGTCGGAGCAGGGCATCGAG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TCTTAATTCTCAGGGACCCGCTAGCTGGGGTATCAT 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5701329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9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617520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***-+*''))**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55CCF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&gt;&gt;FF&gt;&gt;!''*((((***+))%1CCACC%%++)(%%%).CCC655676CCGLN695KP4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938038" y="6028440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avoid this, even longer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Sequences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confined to one line.</a:t>
            </a:r>
            <a:endParaRPr lang="en-GB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019114" y="1291702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Quality Scores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files are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019114" y="2023991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 given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derived from an estimate of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that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being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incorrectly</a:t>
            </a: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019114" y="3064056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estimated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Error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that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following formula applies:</a:t>
            </a:r>
          </a:p>
        </p:txBody>
      </p:sp>
      <p:sp>
        <p:nvSpPr>
          <p:cNvPr id="3" name="AutoShape 2" descr="Q=-10\ \log _{{10}}P"/>
          <p:cNvSpPr>
            <a:spLocks noChangeAspect="1" noChangeArrowheads="1"/>
          </p:cNvSpPr>
          <p:nvPr/>
        </p:nvSpPr>
        <p:spPr bwMode="auto">
          <a:xfrm>
            <a:off x="631395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Q=-10\ \log _{{10}}P"/>
          <p:cNvSpPr>
            <a:spLocks noChangeAspect="1" noChangeArrowheads="1"/>
          </p:cNvSpPr>
          <p:nvPr/>
        </p:nvSpPr>
        <p:spPr bwMode="auto">
          <a:xfrm>
            <a:off x="631395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808073" y="5451963"/>
            <a:ext cx="559964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so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797404" y="6184253"/>
            <a:ext cx="562097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function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infinity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765004" y="4104121"/>
            <a:ext cx="8661992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=  -10 * log</a:t>
            </a:r>
            <a:r>
              <a:rPr lang="en-GB" sz="6000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endParaRPr lang="en-GB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97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10" grpId="1" animBg="1"/>
      <p:bldP spid="11" grpId="1" animBg="1"/>
      <p:bldP spid="12" grpId="1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4991</TotalTime>
  <Words>1793</Words>
  <Application>Microsoft Office PowerPoint</Application>
  <PresentationFormat>Custom</PresentationFormat>
  <Paragraphs>333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dpjudge</dc:creator>
  <cp:lastModifiedBy>dpjudge</cp:lastModifiedBy>
  <cp:revision>243</cp:revision>
  <dcterms:created xsi:type="dcterms:W3CDTF">2017-11-18T14:47:33Z</dcterms:created>
  <dcterms:modified xsi:type="dcterms:W3CDTF">2017-12-26T19:55:54Z</dcterms:modified>
</cp:coreProperties>
</file>