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2" r:id="rId6"/>
    <p:sldId id="268" r:id="rId7"/>
    <p:sldId id="272" r:id="rId8"/>
    <p:sldId id="269" r:id="rId9"/>
    <p:sldId id="266" r:id="rId10"/>
    <p:sldId id="259" r:id="rId11"/>
    <p:sldId id="26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384" autoAdjust="0"/>
  </p:normalViewPr>
  <p:slideViewPr>
    <p:cSldViewPr snapToGrid="0">
      <p:cViewPr varScale="1">
        <p:scale>
          <a:sx n="79" d="100"/>
          <a:sy n="79" d="100"/>
        </p:scale>
        <p:origin x="-3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2017-11-28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ASTA_format" TargetMode="Externa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hegpm.org/wiki/Amino_acid_symbols" TargetMode="External"/><Relationship Id="rId2" Type="http://schemas.openxmlformats.org/officeDocument/2006/relationships/hyperlink" Target="http://www.dnabaser.com/articles/IUPAC%20ambiguity%20cod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xmlns="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xmlns="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2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3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3037110" y="-48709"/>
            <a:ext cx="6075106" cy="7294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</a:t>
            </a: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215971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88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xmlns="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xmlns="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D2172C1-1223-4E50-B7DC-CB37A5D8E7E8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89" name="Rectangle 2">
                <a:extLst>
                  <a:ext uri="{FF2B5EF4-FFF2-40B4-BE49-F238E27FC236}">
                    <a16:creationId xmlns:a16="http://schemas.microsoft.com/office/drawing/2014/main" xmlns="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84" name="Rectangle 2">
                <a:extLst>
                  <a:ext uri="{FF2B5EF4-FFF2-40B4-BE49-F238E27FC236}">
                    <a16:creationId xmlns:a16="http://schemas.microsoft.com/office/drawing/2014/main" xmlns="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0ECDC15-34F5-44FE-8154-DC11077BCB09}"/>
              </a:ext>
            </a:extLst>
          </p:cNvPr>
          <p:cNvSpPr txBox="1"/>
          <p:nvPr/>
        </p:nvSpPr>
        <p:spPr>
          <a:xfrm>
            <a:off x="457200" y="2549227"/>
            <a:ext cx="1079676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……………….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7FCEB6-AC10-4AFD-9AFB-406D96C12559}"/>
              </a:ext>
            </a:extLst>
          </p:cNvPr>
          <p:cNvSpPr txBox="1"/>
          <p:nvPr/>
        </p:nvSpPr>
        <p:spPr>
          <a:xfrm>
            <a:off x="2155257" y="5240980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7CBAC8-A5FA-45FC-A0EF-4C4308FA0E04}"/>
              </a:ext>
            </a:extLst>
          </p:cNvPr>
          <p:cNvSpPr txBox="1"/>
          <p:nvPr/>
        </p:nvSpPr>
        <p:spPr>
          <a:xfrm>
            <a:off x="2155257" y="5619938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F0A57F-BE52-4D85-8ACC-9FC4EC34E2C8}"/>
              </a:ext>
            </a:extLst>
          </p:cNvPr>
          <p:cNvSpPr txBox="1"/>
          <p:nvPr/>
        </p:nvSpPr>
        <p:spPr>
          <a:xfrm>
            <a:off x="938038" y="3473627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7C4589-E0F6-4654-9607-5869B2D4C8EE}"/>
              </a:ext>
            </a:extLst>
          </p:cNvPr>
          <p:cNvSpPr txBox="1"/>
          <p:nvPr/>
        </p:nvSpPr>
        <p:spPr>
          <a:xfrm>
            <a:off x="2155257" y="5998897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B7E9EC-DE33-4DEF-A467-B033A05751C7}"/>
              </a:ext>
            </a:extLst>
          </p:cNvPr>
          <p:cNvSpPr txBox="1"/>
          <p:nvPr/>
        </p:nvSpPr>
        <p:spPr>
          <a:xfrm>
            <a:off x="938038" y="400583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953CD0-2D4C-4BDF-BC9C-B63030F8BA50}"/>
              </a:ext>
            </a:extLst>
          </p:cNvPr>
          <p:cNvSpPr txBox="1"/>
          <p:nvPr/>
        </p:nvSpPr>
        <p:spPr>
          <a:xfrm>
            <a:off x="938038" y="4706865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F387A0-C373-4000-85E3-6B85F5A283CD}"/>
              </a:ext>
            </a:extLst>
          </p:cNvPr>
          <p:cNvSpPr txBox="1"/>
          <p:nvPr/>
        </p:nvSpPr>
        <p:spPr>
          <a:xfrm>
            <a:off x="1108364" y="2580478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</p:spTree>
    <p:extLst>
      <p:ext uri="{BB962C8B-B14F-4D97-AF65-F5344CB8AC3E}">
        <p14:creationId xmlns:p14="http://schemas.microsoft.com/office/powerpoint/2010/main" val="104813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xit" presetSubtype="3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91" grpId="0" animBg="1"/>
      <p:bldP spid="30" grpId="0" animBg="1"/>
      <p:bldP spid="6" grpId="4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12" grpId="1" animBg="1"/>
      <p:bldP spid="13" grpId="0" animBg="1"/>
      <p:bldP spid="13" grpId="1" animBg="1"/>
      <p:bldP spid="14" grpId="0" animBg="1"/>
      <p:bldP spid="17" grpId="0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938038" y="3173486"/>
            <a:ext cx="10153772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can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Codes,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11C7FC8-DC9E-479E-A35D-664C720391E0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F297A10-8565-4BE1-BDCB-927B1A81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251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16055D-35ED-410A-975B-B3EB88046E9A}"/>
              </a:ext>
            </a:extLst>
          </p:cNvPr>
          <p:cNvSpPr txBox="1"/>
          <p:nvPr/>
        </p:nvSpPr>
        <p:spPr>
          <a:xfrm>
            <a:off x="3037110" y="-6108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B88F07-62D8-4A75-BA8D-57604E41F134}"/>
              </a:ext>
            </a:extLst>
          </p:cNvPr>
          <p:cNvSpPr txBox="1"/>
          <p:nvPr/>
        </p:nvSpPr>
        <p:spPr>
          <a:xfrm>
            <a:off x="1528156" y="1007253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9D6A11-E522-4BCF-816D-17EF8554AD88}"/>
              </a:ext>
            </a:extLst>
          </p:cNvPr>
          <p:cNvSpPr txBox="1"/>
          <p:nvPr/>
        </p:nvSpPr>
        <p:spPr>
          <a:xfrm>
            <a:off x="1108364" y="1007253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293BF5-D5BD-42A4-9B67-4AF5D215A1BB}"/>
              </a:ext>
            </a:extLst>
          </p:cNvPr>
          <p:cNvSpPr txBox="1"/>
          <p:nvPr/>
        </p:nvSpPr>
        <p:spPr>
          <a:xfrm>
            <a:off x="4770565" y="1007253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90F166-91BF-4DC4-AEB1-6B99EAC2925A}"/>
              </a:ext>
            </a:extLst>
          </p:cNvPr>
          <p:cNvSpPr txBox="1"/>
          <p:nvPr/>
        </p:nvSpPr>
        <p:spPr>
          <a:xfrm>
            <a:off x="4461053" y="1007253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9BFEC05-422E-4AAE-B71B-5D73C37FCDEA}"/>
              </a:ext>
            </a:extLst>
          </p:cNvPr>
          <p:cNvSpPr txBox="1"/>
          <p:nvPr/>
        </p:nvSpPr>
        <p:spPr>
          <a:xfrm>
            <a:off x="1108364" y="1007253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76B4891-E642-468B-9860-2426713A114A}"/>
              </a:ext>
            </a:extLst>
          </p:cNvPr>
          <p:cNvSpPr txBox="1"/>
          <p:nvPr/>
        </p:nvSpPr>
        <p:spPr>
          <a:xfrm>
            <a:off x="938038" y="5773079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 length of an individual read is modest. Generally, the sequence will be entirely contained in a single line.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89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31" grpId="0" animBg="1"/>
      <p:bldP spid="16" grpId="0" animBg="1"/>
      <p:bldP spid="1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E395FCD-95B2-4749-9682-00A0C79CBA13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2162968-8F0F-4D20-A2D5-07F59AA75E60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1762713-59AE-44F1-84D1-5DACDE124103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F95DB7-0D24-4791-910F-3A95AF58A4B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113BEB-51E8-42EE-AF79-D74F55774972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03DC0A66-1F24-4836-83E7-0736D601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4436"/>
            <a:ext cx="1079312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B5A79D0-5E77-49FE-9E1A-18A741E1FAD1}"/>
              </a:ext>
            </a:extLst>
          </p:cNvPr>
          <p:cNvSpPr txBox="1"/>
          <p:nvPr/>
        </p:nvSpPr>
        <p:spPr>
          <a:xfrm>
            <a:off x="1108364" y="1764554"/>
            <a:ext cx="419793" cy="47220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1263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8364" y="1007250"/>
            <a:ext cx="9975272" cy="461665"/>
            <a:chOff x="1108364" y="1007250"/>
            <a:chExt cx="9975272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E395FCD-95B2-4749-9682-00A0C79CBA13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162968-8F0F-4D20-A2D5-07F59AA75E60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1762713-59AE-44F1-84D1-5DACDE124103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70AD4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2F95DB7-0D24-4791-910F-3A95AF58A4B6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A113BEB-51E8-42EE-AF79-D74F55774972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79633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including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170503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multiple line sequence representation would introduce the possibility of  Base Call Quality lines beginning with either “@” or “+”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08364" y="1444436"/>
            <a:ext cx="10916526" cy="1152221"/>
            <a:chOff x="1108364" y="1444436"/>
            <a:chExt cx="10916526" cy="1152221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444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64554"/>
              <a:ext cx="419793" cy="472202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2732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!''*((((***+))%%%++)(%%%%).1***-+*''))**55CCF&gt;&gt;&gt;&gt;&gt;&gt;CCCCCCC655676CCGLN695KP4 …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8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8364" y="1007250"/>
            <a:ext cx="9975272" cy="461665"/>
            <a:chOff x="1108364" y="1007250"/>
            <a:chExt cx="9975272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E395FCD-95B2-4749-9682-00A0C79CBA13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162968-8F0F-4D20-A2D5-07F59AA75E60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1762713-59AE-44F1-84D1-5DACDE124103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70AD4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2F95DB7-0D24-4791-910F-3A95AF58A4B6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A113BEB-51E8-42EE-AF79-D74F55774972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443860"/>
            <a:ext cx="10153772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</a:t>
            </a:r>
          </a:p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 - The start of a new Sequencing Read</a:t>
            </a:r>
          </a:p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- An additional Annotation line.</a:t>
            </a:r>
          </a:p>
          <a:p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Read Sequences 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108364" y="3430695"/>
            <a:ext cx="10916526" cy="1833680"/>
            <a:chOff x="1108364" y="2504231"/>
            <a:chExt cx="10916526" cy="1833680"/>
          </a:xfrm>
        </p:grpSpPr>
        <p:sp>
          <p:nvSpPr>
            <p:cNvPr id="61" name="Oval 60"/>
            <p:cNvSpPr/>
            <p:nvPr/>
          </p:nvSpPr>
          <p:spPr>
            <a:xfrm>
              <a:off x="1161372" y="3703978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6782" y="3968579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63" name="Straight Arrow Connector 62"/>
            <p:cNvCxnSpPr>
              <a:stCxn id="62" idx="1"/>
              <a:endCxn id="61" idx="6"/>
            </p:cNvCxnSpPr>
            <p:nvPr/>
          </p:nvCxnSpPr>
          <p:spPr>
            <a:xfrm flipH="1" flipV="1">
              <a:off x="1371268" y="3816622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46782" y="2504231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161372" y="314076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Arrow Connector 65"/>
            <p:cNvCxnSpPr>
              <a:stCxn id="64" idx="1"/>
              <a:endCxn id="65" idx="6"/>
            </p:cNvCxnSpPr>
            <p:nvPr/>
          </p:nvCxnSpPr>
          <p:spPr>
            <a:xfrm flipH="1">
              <a:off x="1371268" y="2688897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811781"/>
              <a:ext cx="10916526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5KP455CCF&gt;&gt;%%%%%++)5676CCGL'*((((***+)118477GAAADVV++BBDAGGH7GGC9%%%)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ACGGTA(HG48**(@@HIA90%%++)(%</a:t>
              </a: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&gt;&gt;&gt;&gt;&gt;&gt;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CCJJAS!!!!)(^++K’’``’</a:t>
              </a: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''*(''*(LK*&amp;TT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+F9RSA;;::ACV6^7&amp;&amp;&amp;3£22”(1!DFGH(((((&lt;&lt;&lt;&lt;</a:t>
              </a: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%++)(%%%%).1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HIA90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%%++)(%&gt;&gt;&gt;&gt;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</a:t>
              </a:r>
              <a:endPara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61372" y="3366053"/>
              <a:ext cx="9639150" cy="337925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72426" y="39685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70" name="Elbow Connector 69"/>
            <p:cNvCxnSpPr>
              <a:stCxn id="69" idx="3"/>
              <a:endCxn id="68" idx="3"/>
            </p:cNvCxnSpPr>
            <p:nvPr/>
          </p:nvCxnSpPr>
          <p:spPr>
            <a:xfrm flipV="1">
              <a:off x="9162980" y="3535016"/>
              <a:ext cx="1637542" cy="618229"/>
            </a:xfrm>
            <a:prstGeom prst="bentConnector3">
              <a:avLst>
                <a:gd name="adj1" fmla="val 11396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3DC0A66-1F24-4836-83E7-0736D601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1880"/>
            <a:ext cx="10793124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TCGAGCGATCAGCTGCATGACTGCATCAGCTGCGCATATGCGATCGGATTCGAGGGCTATGCATGCATGA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TTTCAGCATCATTCAGAGCGGACTTTACGCATCGAGCTTACACACATGCATGCATTGGTGACCTGACTGG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CGCGGCGGCGGCATTGGACTTACTGCATCGATGCATCAGTTGTGATCCAGCATGCATGCATGCGATCGAA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endParaRPr lang="en-US" alt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3DC0A66-1F24-4836-83E7-0736D601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890440"/>
            <a:ext cx="10793124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TCGAGCGATCAGCTGCATGACTGCATCAGCTGCGCATATGCGATCGGATTCGAGGGCTATGCATGCATGA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TTTCAGCATCATTCAGAGCGGACTTTACGCATCGAGCTTACACACATGCATGCATTGGTGACCTGACTGG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CGCGGCGGCGGCATTGGACTTACTGCATCGATGCATCAGTTGTGATCCAGCATGCATGCATGCGATCGAA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endParaRPr lang="en-US" alt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5A79D0-5E77-49FE-9E1A-18A741E1FAD1}"/>
              </a:ext>
            </a:extLst>
          </p:cNvPr>
          <p:cNvSpPr txBox="1"/>
          <p:nvPr/>
        </p:nvSpPr>
        <p:spPr>
          <a:xfrm>
            <a:off x="1108364" y="2294634"/>
            <a:ext cx="419793" cy="47220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8364" y="2504231"/>
            <a:ext cx="10916526" cy="1833680"/>
            <a:chOff x="1108364" y="2504231"/>
            <a:chExt cx="10916526" cy="1833680"/>
          </a:xfrm>
        </p:grpSpPr>
        <p:sp>
          <p:nvSpPr>
            <p:cNvPr id="8" name="Oval 7"/>
            <p:cNvSpPr/>
            <p:nvPr/>
          </p:nvSpPr>
          <p:spPr>
            <a:xfrm>
              <a:off x="1161372" y="3703978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6782" y="3968579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13" name="Straight Arrow Connector 12"/>
            <p:cNvCxnSpPr>
              <a:stCxn id="12" idx="1"/>
              <a:endCxn id="8" idx="6"/>
            </p:cNvCxnSpPr>
            <p:nvPr/>
          </p:nvCxnSpPr>
          <p:spPr>
            <a:xfrm flipH="1" flipV="1">
              <a:off x="1371268" y="3816622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46782" y="2504231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61372" y="314076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/>
            <p:cNvCxnSpPr>
              <a:stCxn id="11" idx="1"/>
              <a:endCxn id="7" idx="6"/>
            </p:cNvCxnSpPr>
            <p:nvPr/>
          </p:nvCxnSpPr>
          <p:spPr>
            <a:xfrm flipH="1">
              <a:off x="1371268" y="2688897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811781"/>
              <a:ext cx="10916526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5KP455CCF&gt;&gt;%%%%%++)5676CCGL'*((((***+)118477GAAADVV++BBDAGGH7GGC9%%%)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ACGGTA(HG48**(@@HIA90%%++)(%</a:t>
              </a: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&gt;&gt;&gt;&gt;&gt;&gt;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CCJJAS!!!!)(^++K’’``’</a:t>
              </a: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''*(''*(LK*&amp;TT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+F9RSA;;::ACV6^7&amp;&amp;&amp;3£22”(1!DFGH(((((&lt;&lt;&lt;&lt;</a:t>
              </a: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%++)(%%%%).1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HIA90</a:t>
              </a: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%%++)(%&gt;&gt;&gt;&gt;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</a:t>
              </a:r>
              <a:endPara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61372" y="3366053"/>
              <a:ext cx="9639150" cy="337925"/>
            </a:xfrm>
            <a:prstGeom prst="rect">
              <a:avLst/>
            </a:prstGeom>
            <a:solidFill>
              <a:srgbClr val="4472C4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72426" y="39685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42" name="Elbow Connector 41"/>
            <p:cNvCxnSpPr>
              <a:stCxn id="39" idx="3"/>
              <a:endCxn id="40" idx="3"/>
            </p:cNvCxnSpPr>
            <p:nvPr/>
          </p:nvCxnSpPr>
          <p:spPr>
            <a:xfrm flipV="1">
              <a:off x="9162980" y="3535016"/>
              <a:ext cx="1637542" cy="618229"/>
            </a:xfrm>
            <a:prstGeom prst="bentConnector3">
              <a:avLst>
                <a:gd name="adj1" fmla="val 11396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3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7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698</Words>
  <Application>Microsoft Office PowerPoint</Application>
  <PresentationFormat>Custom</PresentationFormat>
  <Paragraphs>170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121</cp:revision>
  <dcterms:created xsi:type="dcterms:W3CDTF">2017-11-18T14:47:33Z</dcterms:created>
  <dcterms:modified xsi:type="dcterms:W3CDTF">2017-11-28T18:51:42Z</dcterms:modified>
</cp:coreProperties>
</file>