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91" r:id="rId10"/>
    <p:sldId id="293" r:id="rId11"/>
    <p:sldId id="286" r:id="rId12"/>
    <p:sldId id="292" r:id="rId13"/>
    <p:sldId id="283" r:id="rId14"/>
    <p:sldId id="288" r:id="rId15"/>
    <p:sldId id="279" r:id="rId16"/>
    <p:sldId id="280" r:id="rId17"/>
    <p:sldId id="282" r:id="rId18"/>
    <p:sldId id="284" r:id="rId19"/>
    <p:sldId id="28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8810" autoAdjust="0"/>
  </p:normalViewPr>
  <p:slideViewPr>
    <p:cSldViewPr snapToGrid="0">
      <p:cViewPr varScale="1">
        <p:scale>
          <a:sx n="70" d="100"/>
          <a:sy n="70" d="100"/>
        </p:scale>
        <p:origin x="-102" y="-234"/>
      </p:cViewPr>
      <p:guideLst>
        <p:guide orient="horz" pos="1545"/>
        <p:guide pos="1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quality estimate,</a:t>
            </a:r>
            <a:r>
              <a:rPr lang="en-GB" baseline="0" dirty="0" smtClean="0"/>
              <a:t> for each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, is generated by the sequencing hardware.</a:t>
            </a:r>
          </a:p>
          <a:p>
            <a:r>
              <a:rPr lang="en-GB" baseline="0" dirty="0" smtClean="0"/>
              <a:t>This is generally in the form of a “</a:t>
            </a:r>
            <a:r>
              <a:rPr lang="en-GB" b="1" baseline="0" dirty="0" smtClean="0"/>
              <a:t>Probability of Error</a:t>
            </a:r>
            <a:r>
              <a:rPr lang="en-GB" baseline="0" dirty="0" smtClean="0"/>
              <a:t>”. That is, the probability that the </a:t>
            </a:r>
            <a:r>
              <a:rPr lang="en-GB" b="1" baseline="0" dirty="0" smtClean="0"/>
              <a:t>Base Call </a:t>
            </a:r>
            <a:r>
              <a:rPr lang="en-GB" baseline="0" dirty="0" smtClean="0"/>
              <a:t>is wrong.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Typically, the sequencing hardware will generate four signals indicating the independent likelihoods of each possible base.</a:t>
            </a:r>
          </a:p>
          <a:p>
            <a:r>
              <a:rPr lang="en-GB" baseline="0" dirty="0" smtClean="0"/>
              <a:t>The base called will be the one with the clearest signal.</a:t>
            </a:r>
          </a:p>
          <a:p>
            <a:r>
              <a:rPr lang="en-GB" baseline="0" dirty="0" smtClean="0"/>
              <a:t>Where the choice of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 is obvious, 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low.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Where the signals are in significant conflict, </a:t>
            </a:r>
            <a:r>
              <a:rPr lang="en-GB" baseline="0" dirty="0" smtClean="0"/>
              <a:t>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high.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The illustration shows </a:t>
            </a:r>
            <a:r>
              <a:rPr lang="en-GB" b="1" baseline="0" dirty="0" smtClean="0"/>
              <a:t>ABI</a:t>
            </a:r>
            <a:r>
              <a:rPr lang="en-GB" b="0" baseline="0" dirty="0" smtClean="0"/>
              <a:t> traces from an old </a:t>
            </a:r>
            <a:r>
              <a:rPr lang="en-GB" b="1" baseline="0" dirty="0" smtClean="0"/>
              <a:t>Sanger Sequencing </a:t>
            </a:r>
            <a:r>
              <a:rPr lang="en-GB" b="0" baseline="0" dirty="0" smtClean="0"/>
              <a:t>project, but the principle is consistent with more recent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sequencers provide a </a:t>
            </a:r>
            <a:r>
              <a:rPr lang="en-GB" b="1" dirty="0" smtClean="0"/>
              <a:t>Probability of Error</a:t>
            </a:r>
            <a:r>
              <a:rPr lang="en-GB" b="0" dirty="0" smtClean="0"/>
              <a:t> (</a:t>
            </a:r>
            <a:r>
              <a:rPr lang="en-GB" b="1" dirty="0" smtClean="0"/>
              <a:t>P</a:t>
            </a:r>
            <a:r>
              <a:rPr lang="en-GB" b="0" dirty="0" smtClean="0"/>
              <a:t>)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is really required is an </a:t>
            </a:r>
            <a:r>
              <a:rPr lang="en-GB" b="1" dirty="0" smtClean="0"/>
              <a:t>Error Rate</a:t>
            </a:r>
            <a:r>
              <a:rPr lang="en-GB" dirty="0" smtClean="0"/>
              <a:t>. That is, a statement of what</a:t>
            </a:r>
            <a:r>
              <a:rPr lang="en-GB" baseline="0" dirty="0" smtClean="0"/>
              <a:t> proportion of </a:t>
            </a:r>
            <a:r>
              <a:rPr lang="en-GB" b="1" baseline="0" dirty="0" smtClean="0"/>
              <a:t>Base Calls </a:t>
            </a:r>
            <a:r>
              <a:rPr lang="en-GB" baseline="0" dirty="0" smtClean="0"/>
              <a:t>of this quality will be wrong (for example,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Mapping </a:t>
            </a:r>
            <a:r>
              <a:rPr lang="en-GB" b="1" baseline="0" dirty="0" smtClean="0"/>
              <a:t>P</a:t>
            </a:r>
            <a:r>
              <a:rPr lang="en-GB" baseline="0" dirty="0" smtClean="0"/>
              <a:t> onto an exponential scale of </a:t>
            </a:r>
            <a:r>
              <a:rPr lang="en-GB" b="1" baseline="0" dirty="0" smtClean="0"/>
              <a:t>Error Rate </a:t>
            </a:r>
            <a:r>
              <a:rPr lang="en-GB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1000</a:t>
            </a:r>
            <a:r>
              <a:rPr lang="en-GB" baseline="0" dirty="0" smtClean="0"/>
              <a:t> … ) is </a:t>
            </a:r>
            <a:r>
              <a:rPr lang="en-GB" b="1" baseline="0" dirty="0" smtClean="0"/>
              <a:t>semi-logarithmic</a:t>
            </a:r>
            <a:r>
              <a:rPr lang="en-GB" b="0" baseline="0" dirty="0" smtClean="0"/>
              <a:t>.</a:t>
            </a:r>
          </a:p>
          <a:p>
            <a:r>
              <a:rPr lang="en-GB" b="0" baseline="0" dirty="0" smtClean="0"/>
              <a:t>The range of interesting </a:t>
            </a:r>
            <a:r>
              <a:rPr lang="en-GB" b="1" baseline="0" dirty="0" smtClean="0"/>
              <a:t>Error Rates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10000</a:t>
            </a:r>
            <a:r>
              <a:rPr lang="en-GB" b="0" baseline="0" dirty="0" smtClean="0"/>
              <a:t>, broadly) corresponds to only a small range of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 values (</a:t>
            </a:r>
            <a:r>
              <a:rPr lang="en-GB" b="1" baseline="0" dirty="0" smtClean="0"/>
              <a:t>0.1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0.0001</a:t>
            </a:r>
            <a:r>
              <a:rPr lang="en-GB" b="0" baseline="0" dirty="0" smtClean="0"/>
              <a:t> approximately).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 linear relationship, with an evenly distributed and expanded range of values (</a:t>
            </a:r>
            <a:r>
              <a:rPr lang="en-GB" b="1" baseline="0" dirty="0" smtClean="0"/>
              <a:t>-1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-4</a:t>
            </a:r>
            <a:r>
              <a:rPr lang="en-GB" b="0" baseline="0" dirty="0" smtClean="0"/>
              <a:t>), can be achieved by using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, rather than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Negative values can be eliminated by replacing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 by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To increase the resolution of the mapping such that it is only necessary to consider </a:t>
            </a:r>
            <a:r>
              <a:rPr lang="en-GB" b="1" baseline="0" dirty="0" smtClean="0"/>
              <a:t>Integer </a:t>
            </a:r>
            <a:r>
              <a:rPr lang="en-GB" b="0" baseline="0" dirty="0" smtClean="0"/>
              <a:t>values from the </a:t>
            </a:r>
            <a:r>
              <a:rPr lang="en-GB" b="1" baseline="0" dirty="0" smtClean="0"/>
              <a:t>Horizontal Axis</a:t>
            </a:r>
            <a:r>
              <a:rPr lang="en-GB" b="0" baseline="0" dirty="0" smtClean="0"/>
              <a:t>, simply replace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</a:t>
            </a:r>
            <a:r>
              <a:rPr lang="en-GB" b="0" baseline="0" dirty="0" smtClean="0"/>
              <a:t>) by </a:t>
            </a:r>
            <a:r>
              <a:rPr lang="en-GB" b="1" baseline="0" dirty="0" smtClean="0"/>
              <a:t>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And so you arrive at the </a:t>
            </a:r>
            <a:r>
              <a:rPr lang="en-GB" b="1" baseline="0" dirty="0" smtClean="0"/>
              <a:t>PHRED Score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Q</a:t>
            </a:r>
            <a:r>
              <a:rPr lang="en-GB" b="0" baseline="0" dirty="0" smtClean="0"/>
              <a:t>, by convention) via a consideration of the logic behind its formulation.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		</a:t>
            </a:r>
            <a:r>
              <a:rPr lang="en-GB" b="1" baseline="0" dirty="0" smtClean="0"/>
              <a:t>Q = 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0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red_quality_sco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hred_quality_score" TargetMode="External"/><Relationship Id="rId4" Type="http://schemas.openxmlformats.org/officeDocument/2006/relationships/hyperlink" Target="https://en.wikipedia.org/wiki/FASTQ_for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551" y="142083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rrrrrrrrrrrrrrrr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73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" t="2354" r="73223" b="54710"/>
          <a:stretch/>
        </p:blipFill>
        <p:spPr>
          <a:xfrm>
            <a:off x="2349728" y="1111619"/>
            <a:ext cx="7463029" cy="4712250"/>
          </a:xfrm>
          <a:prstGeom prst="rect">
            <a:avLst/>
          </a:prstGeom>
        </p:spPr>
      </p:pic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2549" y="5718002"/>
            <a:ext cx="101328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-535820" y="3770160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0142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0.0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19024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0.2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52347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0.5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1229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0.7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574551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1.0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85670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0.8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30111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0.9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74583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63465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0.3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7906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0.4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96788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0.6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63965" y="92695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1--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46947" y="239820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10--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29927" y="386946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100--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55200" y="53407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1,000--</a:t>
            </a:r>
            <a:endParaRPr lang="en-GB" b="1" dirty="0"/>
          </a:p>
        </p:txBody>
      </p:sp>
      <p:sp>
        <p:nvSpPr>
          <p:cNvPr id="23" name="Multiply 22"/>
          <p:cNvSpPr/>
          <p:nvPr/>
        </p:nvSpPr>
        <p:spPr>
          <a:xfrm>
            <a:off x="9678425" y="1002435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2927845" y="2458816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2521711" y="3910129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2288303" y="5381384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851680" y="6058766"/>
            <a:ext cx="36069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4472C4"/>
                </a:solidFill>
              </a:rPr>
              <a:t>Probability of incorrect Base Call (P)</a:t>
            </a:r>
            <a:endParaRPr lang="en-GB" b="1" dirty="0">
              <a:solidFill>
                <a:srgbClr val="4472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82221" y="2976647"/>
            <a:ext cx="2054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4472C4"/>
                </a:solidFill>
              </a:rPr>
              <a:t>Base Call Error Rate</a:t>
            </a:r>
            <a:endParaRPr lang="en-GB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31870" y="2798649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431871" y="2798649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14382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14382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14382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537E-6 4.44444E-6 L -0.3437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0" grpId="0" animBg="1"/>
      <p:bldP spid="24" grpId="0" animBg="1"/>
      <p:bldP spid="10" grpId="1" animBg="1"/>
      <p:bldP spid="1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Rate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3643" y="1116000"/>
            <a:ext cx="2445645" cy="4493811"/>
            <a:chOff x="7056163" y="1343586"/>
            <a:chExt cx="2445645" cy="4493811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43586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500400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500400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5246" y="3417697"/>
            <a:ext cx="500400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xmlns="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xmlns="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xmlns="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2311</Words>
  <Application>Microsoft Office PowerPoint</Application>
  <PresentationFormat>Custom</PresentationFormat>
  <Paragraphs>439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288</cp:revision>
  <dcterms:created xsi:type="dcterms:W3CDTF">2017-11-18T14:47:33Z</dcterms:created>
  <dcterms:modified xsi:type="dcterms:W3CDTF">2018-03-15T18:33:42Z</dcterms:modified>
</cp:coreProperties>
</file>