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20" r:id="rId3"/>
    <p:sldId id="306" r:id="rId4"/>
    <p:sldId id="324" r:id="rId5"/>
    <p:sldId id="325" r:id="rId6"/>
    <p:sldId id="327" r:id="rId7"/>
    <p:sldId id="326" r:id="rId8"/>
    <p:sldId id="308" r:id="rId9"/>
    <p:sldId id="321" r:id="rId10"/>
    <p:sldId id="322" r:id="rId11"/>
    <p:sldId id="323" r:id="rId12"/>
    <p:sldId id="310" r:id="rId13"/>
    <p:sldId id="309"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156"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u="sng" dirty="0" smtClean="0"/>
              <a:t>Objectives:</a:t>
            </a:r>
          </a:p>
          <a:p>
            <a:endParaRPr lang="en-GB" sz="1600" dirty="0"/>
          </a:p>
          <a:p>
            <a:r>
              <a:rPr lang="en-GB" sz="1600" dirty="0" smtClean="0"/>
              <a:t>The purpose of this series of short power points is to describe a </a:t>
            </a:r>
            <a:r>
              <a:rPr lang="en-GB" sz="1600" b="1" dirty="0" smtClean="0"/>
              <a:t>SAM Format </a:t>
            </a:r>
            <a:r>
              <a:rPr lang="en-GB" sz="1600" dirty="0" smtClean="0"/>
              <a:t>file to the extent necessary for a user to “</a:t>
            </a:r>
            <a:r>
              <a:rPr lang="en-GB" sz="1600" b="1" dirty="0" smtClean="0"/>
              <a:t>read</a:t>
            </a:r>
            <a:r>
              <a:rPr lang="en-GB" sz="1600" dirty="0" smtClean="0"/>
              <a:t>” and “</a:t>
            </a:r>
            <a:r>
              <a:rPr lang="en-GB" sz="1600" b="1" dirty="0" smtClean="0"/>
              <a:t>comprehend</a:t>
            </a:r>
            <a:r>
              <a:rPr lang="en-GB" sz="1600" dirty="0" smtClean="0"/>
              <a:t>” its intent.</a:t>
            </a:r>
          </a:p>
          <a:p>
            <a:endParaRPr lang="en-GB" sz="1600" dirty="0"/>
          </a:p>
          <a:p>
            <a:r>
              <a:rPr lang="en-GB" sz="1600" dirty="0" smtClean="0"/>
              <a:t>To do that involves involved description of a number of the components of a </a:t>
            </a:r>
            <a:r>
              <a:rPr lang="en-GB" sz="1600" b="1" dirty="0" smtClean="0"/>
              <a:t>SAM Format</a:t>
            </a:r>
            <a:r>
              <a:rPr lang="en-GB" sz="1600" dirty="0" smtClean="0"/>
              <a:t> file.</a:t>
            </a:r>
          </a:p>
          <a:p>
            <a:endParaRPr lang="en-GB" sz="1600" dirty="0"/>
          </a:p>
          <a:p>
            <a:r>
              <a:rPr lang="en-GB" sz="1600" dirty="0" smtClean="0"/>
              <a:t>To avoid too many diversions when looking at the overall structure of a </a:t>
            </a:r>
            <a:r>
              <a:rPr lang="en-GB" sz="1600" b="1" dirty="0" smtClean="0"/>
              <a:t>SAM Format </a:t>
            </a:r>
            <a:r>
              <a:rPr lang="en-GB" sz="1600" dirty="0" smtClean="0"/>
              <a:t>file, I have elected to describe some its elements in separate presentations.</a:t>
            </a:r>
          </a:p>
          <a:p>
            <a:endParaRPr lang="en-GB" sz="1600" dirty="0"/>
          </a:p>
          <a:p>
            <a:r>
              <a:rPr lang="en-GB" sz="1600" dirty="0" smtClean="0"/>
              <a:t>Thus far:</a:t>
            </a:r>
          </a:p>
          <a:p>
            <a:r>
              <a:rPr lang="en-GB" sz="1600" dirty="0"/>
              <a:t>	</a:t>
            </a:r>
            <a:r>
              <a:rPr lang="en-GB" sz="1600" dirty="0" smtClean="0"/>
              <a:t>- </a:t>
            </a:r>
            <a:r>
              <a:rPr lang="en-GB" sz="1600" b="1" dirty="0" smtClean="0"/>
              <a:t>FASTA</a:t>
            </a:r>
            <a:r>
              <a:rPr lang="en-GB" sz="1600" dirty="0" smtClean="0"/>
              <a:t>/</a:t>
            </a:r>
            <a:r>
              <a:rPr lang="en-GB" sz="1600" b="1" dirty="0" smtClean="0"/>
              <a:t>FASTQ</a:t>
            </a:r>
            <a:r>
              <a:rPr lang="en-GB" sz="1600" dirty="0" smtClean="0"/>
              <a:t>/ </a:t>
            </a:r>
            <a:r>
              <a:rPr lang="en-GB" sz="1600" b="1" dirty="0" smtClean="0"/>
              <a:t>Format</a:t>
            </a:r>
            <a:r>
              <a:rPr lang="en-GB" sz="1600" dirty="0" smtClean="0"/>
              <a:t> (for background)</a:t>
            </a:r>
          </a:p>
          <a:p>
            <a:r>
              <a:rPr lang="en-GB" sz="1600" dirty="0"/>
              <a:t>	</a:t>
            </a:r>
            <a:r>
              <a:rPr lang="en-GB" sz="1600" dirty="0" smtClean="0"/>
              <a:t>- </a:t>
            </a:r>
            <a:r>
              <a:rPr lang="en-GB" sz="1600" b="1" dirty="0" smtClean="0"/>
              <a:t>PHRED </a:t>
            </a:r>
            <a:r>
              <a:rPr lang="en-GB" sz="1600" b="1" dirty="0"/>
              <a:t>S</a:t>
            </a:r>
            <a:r>
              <a:rPr lang="en-GB" sz="1600" b="1" dirty="0" smtClean="0"/>
              <a:t>cores </a:t>
            </a:r>
            <a:r>
              <a:rPr lang="en-GB" sz="1600" dirty="0" smtClean="0"/>
              <a:t>and their representation</a:t>
            </a:r>
          </a:p>
          <a:p>
            <a:r>
              <a:rPr lang="en-GB" sz="1600" dirty="0"/>
              <a:t>	</a:t>
            </a:r>
            <a:r>
              <a:rPr lang="en-GB" sz="1600" dirty="0" smtClean="0"/>
              <a:t>- The use of </a:t>
            </a:r>
            <a:r>
              <a:rPr lang="en-GB" sz="1600" b="1" dirty="0" smtClean="0"/>
              <a:t>Paired Sequencing Reads</a:t>
            </a:r>
          </a:p>
          <a:p>
            <a:endParaRPr lang="en-GB" sz="1600" dirty="0"/>
          </a:p>
          <a:p>
            <a:r>
              <a:rPr lang="en-GB" sz="1600" dirty="0" smtClean="0"/>
              <a:t>And now the </a:t>
            </a:r>
            <a:r>
              <a:rPr lang="en-GB" sz="1600" b="1" dirty="0" smtClean="0"/>
              <a:t>CIGAR</a:t>
            </a:r>
            <a:r>
              <a:rPr lang="en-GB" sz="1600" dirty="0" smtClean="0"/>
              <a:t>, which is simply a compact method to, minimally, store enough information to describe how a given </a:t>
            </a:r>
            <a:r>
              <a:rPr lang="en-GB" sz="1600" b="1" dirty="0" smtClean="0"/>
              <a:t>Sequencing Read </a:t>
            </a:r>
            <a:r>
              <a:rPr lang="en-GB" sz="1600" dirty="0" smtClean="0"/>
              <a:t>may be aligned to a </a:t>
            </a:r>
            <a:r>
              <a:rPr lang="en-GB" sz="1600" b="1" dirty="0" smtClean="0"/>
              <a:t>Reference Sequence </a:t>
            </a:r>
            <a:r>
              <a:rPr lang="en-GB" sz="1600" dirty="0" smtClean="0"/>
              <a:t>(or within a </a:t>
            </a:r>
            <a:r>
              <a:rPr lang="en-GB" sz="1600" b="1" dirty="0" err="1" smtClean="0"/>
              <a:t>Contig</a:t>
            </a:r>
            <a:r>
              <a:rPr lang="en-GB" sz="1600"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2018-01-28</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2018-01-28</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037892"/>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dirty="0" smtClean="0"/>
              <a:t>“</a:t>
            </a:r>
            <a:r>
              <a:rPr lang="en-GB" sz="2400" b="1" i="1" u="sng" dirty="0" smtClean="0"/>
              <a:t>M</a:t>
            </a:r>
            <a:r>
              <a:rPr lang="en-GB" sz="2400" dirty="0" smtClean="0"/>
              <a:t>” </a:t>
            </a:r>
            <a:r>
              <a:rPr lang="en-GB" sz="2400" dirty="0" smtClean="0"/>
              <a:t>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2000"/>
                                        <p:tgtEl>
                                          <p:spTgt spid="1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par>
                          <p:cTn id="19" fill="hold">
                            <p:stCondLst>
                              <p:cond delay="2000"/>
                            </p:stCondLst>
                            <p:childTnLst>
                              <p:par>
                                <p:cTn id="20" presetID="2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2000"/>
                                        <p:tgtEl>
                                          <p:spTgt spid="17"/>
                                        </p:tgtEl>
                                      </p:cBhvr>
                                    </p:animEffect>
                                  </p:childTnLst>
                                </p:cTn>
                              </p:par>
                            </p:childTnLst>
                          </p:cTn>
                        </p:par>
                        <p:par>
                          <p:cTn id="23" fill="hold">
                            <p:stCondLst>
                              <p:cond delay="4000"/>
                            </p:stCondLst>
                            <p:childTnLst>
                              <p:par>
                                <p:cTn id="24" presetID="22" presetClass="entr" presetSubtype="2"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2000"/>
                                        <p:tgtEl>
                                          <p:spTgt spid="24"/>
                                        </p:tgtEl>
                                      </p:cBhvr>
                                    </p:animEffect>
                                  </p:childTnLst>
                                </p:cTn>
                              </p:par>
                            </p:childTnLst>
                          </p:cTn>
                        </p:par>
                        <p:par>
                          <p:cTn id="27" fill="hold">
                            <p:stCondLst>
                              <p:cond delay="6000"/>
                            </p:stCondLst>
                            <p:childTnLst>
                              <p:par>
                                <p:cTn id="28" presetID="22" presetClass="entr" presetSubtype="4"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1000"/>
                                        <p:tgtEl>
                                          <p:spTgt spid="26"/>
                                        </p:tgtEl>
                                      </p:cBhvr>
                                    </p:animEffect>
                                  </p:childTnLst>
                                </p:cTn>
                              </p:par>
                              <p:par>
                                <p:cTn id="31" presetID="2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1000"/>
                                        <p:tgtEl>
                                          <p:spTgt spid="28"/>
                                        </p:tgtEl>
                                      </p:cBhvr>
                                    </p:animEffect>
                                  </p:childTnLst>
                                </p:cTn>
                              </p:par>
                            </p:childTnLst>
                          </p:cTn>
                        </p:par>
                        <p:par>
                          <p:cTn id="34" fill="hold">
                            <p:stCondLst>
                              <p:cond delay="7000"/>
                            </p:stCondLst>
                            <p:childTnLst>
                              <p:par>
                                <p:cTn id="35" presetID="22" presetClass="entr" presetSubtype="4"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2000"/>
                                        <p:tgtEl>
                                          <p:spTgt spid="2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2000"/>
                                        <p:tgtEl>
                                          <p:spTgt spid="27"/>
                                        </p:tgtEl>
                                      </p:cBhvr>
                                    </p:animEffect>
                                  </p:childTnLst>
                                </p:cTn>
                              </p:par>
                              <p:par>
                                <p:cTn id="13" presetID="9" presetClass="emph" presetSubtype="0" grpId="1" nodeType="withEffect">
                                  <p:stCondLst>
                                    <p:cond delay="0"/>
                                  </p:stCondLst>
                                  <p:childTnLst>
                                    <p:set>
                                      <p:cBhvr rctx="PPT">
                                        <p:cTn id="14" dur="indefinite"/>
                                        <p:tgtEl>
                                          <p:spTgt spid="6"/>
                                        </p:tgtEl>
                                        <p:attrNameLst>
                                          <p:attrName>style.opacity</p:attrName>
                                        </p:attrNameLst>
                                      </p:cBhvr>
                                      <p:to>
                                        <p:strVal val="0.35"/>
                                      </p:to>
                                    </p:set>
                                    <p:animEffect filter="image" prLst="opacity: 0.35">
                                      <p:cBhvr rctx="IE">
                                        <p:cTn id="15" dur="indefinite"/>
                                        <p:tgtEl>
                                          <p:spTgt spid="6"/>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a:t>
            </a:r>
            <a:r>
              <a:rPr lang="en-GB" sz="2400" dirty="0" smtClean="0"/>
              <a:t>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a:t>
            </a:r>
            <a:r>
              <a:rPr lang="en-GB" b="1" dirty="0" smtClean="0"/>
              <a:t>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a:t>
            </a:r>
            <a:r>
              <a:rPr lang="en-GB" sz="2400" dirty="0" smtClean="0"/>
              <a:t>he </a:t>
            </a:r>
            <a:r>
              <a:rPr lang="en-GB" sz="2400" b="1" dirty="0" smtClean="0"/>
              <a:t>CIGAR</a:t>
            </a:r>
            <a:r>
              <a:rPr lang="en-GB" sz="2400" dirty="0"/>
              <a:t> </a:t>
            </a:r>
            <a:r>
              <a:rPr lang="en-GB" sz="2400" dirty="0" smtClean="0"/>
              <a:t>illustrated above </a:t>
            </a:r>
            <a:r>
              <a:rPr lang="en-GB" sz="2400" dirty="0" smtClean="0"/>
              <a:t>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2000"/>
                                        <p:tgtEl>
                                          <p:spTgt spid="27"/>
                                        </p:tgtEl>
                                      </p:cBhvr>
                                    </p:animEffect>
                                  </p:childTnLst>
                                </p:cTn>
                              </p:par>
                              <p:par>
                                <p:cTn id="13" presetID="9" presetClass="emph" presetSubtype="0" grpId="1" nodeType="withEffect">
                                  <p:stCondLst>
                                    <p:cond delay="0"/>
                                  </p:stCondLst>
                                  <p:childTnLst>
                                    <p:set>
                                      <p:cBhvr rctx="PPT">
                                        <p:cTn id="14" dur="indefinite"/>
                                        <p:tgtEl>
                                          <p:spTgt spid="6"/>
                                        </p:tgtEl>
                                        <p:attrNameLst>
                                          <p:attrName>style.opacity</p:attrName>
                                        </p:attrNameLst>
                                      </p:cBhvr>
                                      <p:to>
                                        <p:strVal val="0.35"/>
                                      </p:to>
                                    </p:set>
                                    <p:animEffect filter="image" prLst="opacity: 0.35">
                                      <p:cBhvr rctx="IE">
                                        <p:cTn id="15" dur="indefinite"/>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2000"/>
                                        <p:tgtEl>
                                          <p:spTgt spid="2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2000"/>
                                        <p:tgtEl>
                                          <p:spTgt spid="17"/>
                                        </p:tgtEl>
                                      </p:cBhvr>
                                    </p:animEffect>
                                  </p:childTnLst>
                                </p:cTn>
                              </p:par>
                            </p:childTnLst>
                          </p:cTn>
                        </p:par>
                        <p:par>
                          <p:cTn id="26" fill="hold">
                            <p:stCondLst>
                              <p:cond delay="4000"/>
                            </p:stCondLst>
                            <p:childTnLst>
                              <p:par>
                                <p:cTn id="27" presetID="22" presetClass="entr" presetSubtype="2"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right)">
                                      <p:cBhvr>
                                        <p:cTn id="29" dur="2000"/>
                                        <p:tgtEl>
                                          <p:spTgt spid="24"/>
                                        </p:tgtEl>
                                      </p:cBhvr>
                                    </p:animEffect>
                                  </p:childTnLst>
                                </p:cTn>
                              </p:par>
                            </p:childTnLst>
                          </p:cTn>
                        </p:par>
                        <p:par>
                          <p:cTn id="30" fill="hold">
                            <p:stCondLst>
                              <p:cond delay="6000"/>
                            </p:stCondLst>
                            <p:childTnLst>
                              <p:par>
                                <p:cTn id="31" presetID="22" presetClass="entr" presetSubtype="4"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1000"/>
                                        <p:tgtEl>
                                          <p:spTgt spid="26"/>
                                        </p:tgtEl>
                                      </p:cBhvr>
                                    </p:animEffect>
                                  </p:childTnLst>
                                </p:cTn>
                              </p:par>
                              <p:par>
                                <p:cTn id="34" presetID="22" presetClass="entr" presetSubtype="4"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1000"/>
                                        <p:tgtEl>
                                          <p:spTgt spid="28"/>
                                        </p:tgtEl>
                                      </p:cBhvr>
                                    </p:animEffect>
                                  </p:childTnLst>
                                </p:cTn>
                              </p:par>
                            </p:childTnLst>
                          </p:cTn>
                        </p:par>
                        <p:par>
                          <p:cTn id="37" fill="hold">
                            <p:stCondLst>
                              <p:cond delay="7000"/>
                            </p:stCondLst>
                            <p:childTnLst>
                              <p:par>
                                <p:cTn id="38" presetID="22" presetClass="entr" presetSubtype="4"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20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a:t>
            </a:r>
            <a:endParaRPr lang="en-GB" sz="1200" b="1" dirty="0" smtClean="0">
              <a:solidFill>
                <a:schemeClr val="accent1">
                  <a:lumMod val="75000"/>
                </a:schemeClr>
              </a:solidFill>
              <a:latin typeface="Courier New" panose="02070309020205020404" pitchFamily="49" charset="0"/>
              <a:cs typeface="Courier New" panose="02070309020205020404" pitchFamily="49" charset="0"/>
            </a:endParaRP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I 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a:t>
            </a:r>
            <a:r>
              <a:rPr lang="en-GB" sz="2400" dirty="0" smtClean="0"/>
              <a:t>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a:t>
            </a:r>
            <a:r>
              <a:rPr lang="en-GB" sz="2400" dirty="0" smtClean="0"/>
              <a:t>he </a:t>
            </a:r>
            <a:r>
              <a:rPr lang="en-GB" sz="2400" b="1" dirty="0" smtClean="0"/>
              <a:t>CIGAR</a:t>
            </a:r>
            <a:r>
              <a:rPr lang="en-GB" sz="2400" dirty="0"/>
              <a:t> </a:t>
            </a:r>
            <a:r>
              <a:rPr lang="en-GB" sz="2400" dirty="0" smtClean="0"/>
              <a:t>illustrated above </a:t>
            </a:r>
            <a:r>
              <a:rPr lang="en-GB" sz="2400" dirty="0" smtClean="0"/>
              <a:t>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7" name="Rectangle 36"/>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65152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670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2000"/>
                                        <p:tgtEl>
                                          <p:spTgt spid="27"/>
                                        </p:tgtEl>
                                      </p:cBhvr>
                                    </p:animEffect>
                                  </p:childTnLst>
                                </p:cTn>
                              </p:par>
                              <p:par>
                                <p:cTn id="13" presetID="9" presetClass="emph" presetSubtype="0" grpId="1" nodeType="withEffect">
                                  <p:stCondLst>
                                    <p:cond delay="0"/>
                                  </p:stCondLst>
                                  <p:childTnLst>
                                    <p:set>
                                      <p:cBhvr rctx="PPT">
                                        <p:cTn id="14" dur="indefinite"/>
                                        <p:tgtEl>
                                          <p:spTgt spid="6"/>
                                        </p:tgtEl>
                                        <p:attrNameLst>
                                          <p:attrName>style.opacity</p:attrName>
                                        </p:attrNameLst>
                                      </p:cBhvr>
                                      <p:to>
                                        <p:strVal val="0.35"/>
                                      </p:to>
                                    </p:set>
                                    <p:animEffect filter="image" prLst="opacity: 0.35">
                                      <p:cBhvr rctx="IE">
                                        <p:cTn id="15" dur="indefinite"/>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20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2000"/>
                                        <p:tgtEl>
                                          <p:spTgt spid="17"/>
                                        </p:tgtEl>
                                      </p:cBhvr>
                                    </p:animEffect>
                                  </p:childTnLst>
                                </p:cTn>
                              </p:par>
                            </p:childTnLst>
                          </p:cTn>
                        </p:par>
                        <p:par>
                          <p:cTn id="26" fill="hold">
                            <p:stCondLst>
                              <p:cond delay="4000"/>
                            </p:stCondLst>
                            <p:childTnLst>
                              <p:par>
                                <p:cTn id="27" presetID="22" presetClass="entr" presetSubtype="2"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right)">
                                      <p:cBhvr>
                                        <p:cTn id="29" dur="2000"/>
                                        <p:tgtEl>
                                          <p:spTgt spid="24"/>
                                        </p:tgtEl>
                                      </p:cBhvr>
                                    </p:animEffect>
                                  </p:childTnLst>
                                </p:cTn>
                              </p:par>
                            </p:childTnLst>
                          </p:cTn>
                        </p:par>
                        <p:par>
                          <p:cTn id="30" fill="hold">
                            <p:stCondLst>
                              <p:cond delay="6000"/>
                            </p:stCondLst>
                            <p:childTnLst>
                              <p:par>
                                <p:cTn id="31" presetID="22" presetClass="entr" presetSubtype="4"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1000"/>
                                        <p:tgtEl>
                                          <p:spTgt spid="26"/>
                                        </p:tgtEl>
                                      </p:cBhvr>
                                    </p:animEffect>
                                  </p:childTnLst>
                                </p:cTn>
                              </p:par>
                              <p:par>
                                <p:cTn id="34" presetID="22" presetClass="entr" presetSubtype="4"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1000"/>
                                        <p:tgtEl>
                                          <p:spTgt spid="28"/>
                                        </p:tgtEl>
                                      </p:cBhvr>
                                    </p:animEffect>
                                  </p:childTnLst>
                                </p:cTn>
                              </p:par>
                            </p:childTnLst>
                          </p:cTn>
                        </p:par>
                        <p:par>
                          <p:cTn id="37" fill="hold">
                            <p:stCondLst>
                              <p:cond delay="7000"/>
                            </p:stCondLst>
                            <p:childTnLst>
                              <p:par>
                                <p:cTn id="38" presetID="22" presetClass="entr" presetSubtype="4"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20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20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000"/>
                                        <p:tgtEl>
                                          <p:spTgt spid="35"/>
                                        </p:tgtEl>
                                      </p:cBhvr>
                                    </p:animEffect>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35"/>
                                      </p:to>
                                    </p:set>
                                    <p:animEffect filter="image" prLst="opacity: 0.35">
                                      <p:cBhvr rctx="IE">
                                        <p:cTn id="51"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17" grpId="0" animBg="1"/>
      <p:bldP spid="27" grpId="0" animBg="1"/>
      <p:bldP spid="27" grpId="1" animBg="1"/>
      <p:bldP spid="35" grpId="0" animBg="1"/>
      <p:bldP spid="37"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10564</TotalTime>
  <Words>1522</Words>
  <Application>Microsoft Office PowerPoint</Application>
  <PresentationFormat>Custom</PresentationFormat>
  <Paragraphs>170</Paragraphs>
  <Slides>13</Slides>
  <Notes>6</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411</cp:revision>
  <dcterms:created xsi:type="dcterms:W3CDTF">2017-11-18T14:47:33Z</dcterms:created>
  <dcterms:modified xsi:type="dcterms:W3CDTF">2018-01-28T09:17:52Z</dcterms:modified>
</cp:coreProperties>
</file>