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2"/>
  </p:notesMasterIdLst>
  <p:sldIdLst>
    <p:sldId id="317" r:id="rId3"/>
    <p:sldId id="319" r:id="rId4"/>
    <p:sldId id="311" r:id="rId5"/>
    <p:sldId id="318" r:id="rId6"/>
    <p:sldId id="320" r:id="rId7"/>
    <p:sldId id="321" r:id="rId8"/>
    <p:sldId id="322" r:id="rId9"/>
    <p:sldId id="323" r:id="rId10"/>
    <p:sldId id="324" r:id="rId11"/>
    <p:sldId id="325" r:id="rId12"/>
    <p:sldId id="290" r:id="rId13"/>
    <p:sldId id="292" r:id="rId14"/>
    <p:sldId id="293" r:id="rId15"/>
    <p:sldId id="291" r:id="rId16"/>
    <p:sldId id="258" r:id="rId17"/>
    <p:sldId id="256" r:id="rId18"/>
    <p:sldId id="295" r:id="rId19"/>
    <p:sldId id="294" r:id="rId20"/>
    <p:sldId id="297" r:id="rId21"/>
    <p:sldId id="298" r:id="rId22"/>
    <p:sldId id="299" r:id="rId23"/>
    <p:sldId id="300" r:id="rId24"/>
    <p:sldId id="301" r:id="rId25"/>
    <p:sldId id="310" r:id="rId26"/>
    <p:sldId id="306" r:id="rId27"/>
    <p:sldId id="307" r:id="rId28"/>
    <p:sldId id="308" r:id="rId29"/>
    <p:sldId id="309" r:id="rId30"/>
    <p:sldId id="30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4472C4"/>
    <a:srgbClr val="77773A"/>
    <a:srgbClr val="0000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43" autoAdjust="0"/>
    <p:restoredTop sz="98827" autoAdjust="0"/>
  </p:normalViewPr>
  <p:slideViewPr>
    <p:cSldViewPr snapToGrid="0">
      <p:cViewPr>
        <p:scale>
          <a:sx n="80" d="100"/>
          <a:sy n="80" d="100"/>
        </p:scale>
        <p:origin x="15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A0514D-38CC-49F5-A912-2794DAAF3AC3}" type="datetimeFigureOut">
              <a:rPr lang="en-GB" smtClean="0"/>
              <a:t>2018-01-19</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3B116A-7CF9-49FA-B73A-46949A776ECC}" type="slidenum">
              <a:rPr lang="en-GB" smtClean="0"/>
              <a:t>‹#›</a:t>
            </a:fld>
            <a:endParaRPr lang="en-GB"/>
          </a:p>
        </p:txBody>
      </p:sp>
    </p:spTree>
    <p:extLst>
      <p:ext uri="{BB962C8B-B14F-4D97-AF65-F5344CB8AC3E}">
        <p14:creationId xmlns:p14="http://schemas.microsoft.com/office/powerpoint/2010/main" val="1972376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consideration of those</a:t>
            </a:r>
            <a:r>
              <a:rPr lang="en-GB" baseline="0" dirty="0" smtClean="0"/>
              <a:t> </a:t>
            </a:r>
            <a:r>
              <a:rPr lang="en-GB" b="1" dirty="0" smtClean="0"/>
              <a:t>Sequence Formats </a:t>
            </a:r>
            <a:r>
              <a:rPr lang="en-GB" dirty="0" smtClean="0"/>
              <a:t>and </a:t>
            </a:r>
            <a:r>
              <a:rPr lang="en-GB" b="1" dirty="0" smtClean="0"/>
              <a:t>Base</a:t>
            </a:r>
            <a:r>
              <a:rPr lang="en-GB" b="1" baseline="0" dirty="0" smtClean="0"/>
              <a:t> Call </a:t>
            </a:r>
            <a:r>
              <a:rPr lang="en-GB" b="0" baseline="0" dirty="0" smtClean="0"/>
              <a:t>Quality issues that are </a:t>
            </a:r>
            <a:r>
              <a:rPr lang="en-GB" baseline="0" dirty="0" smtClean="0"/>
              <a:t>prerequisite for understanding </a:t>
            </a:r>
            <a:r>
              <a:rPr lang="en-GB" b="1" baseline="0" dirty="0" smtClean="0"/>
              <a:t>High Throughput Sequencing</a:t>
            </a:r>
            <a:r>
              <a:rPr lang="en-GB" baseline="0" dirty="0" smtClean="0"/>
              <a:t> (</a:t>
            </a:r>
            <a:r>
              <a:rPr lang="en-GB" b="1" baseline="0" dirty="0" smtClean="0"/>
              <a:t>HTS</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11</a:t>
            </a:fld>
            <a:endParaRPr lang="en-GB"/>
          </a:p>
        </p:txBody>
      </p:sp>
    </p:spTree>
    <p:extLst>
      <p:ext uri="{BB962C8B-B14F-4D97-AF65-F5344CB8AC3E}">
        <p14:creationId xmlns:p14="http://schemas.microsoft.com/office/powerpoint/2010/main" val="3114952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Slight variants of </a:t>
            </a:r>
            <a:r>
              <a:rPr lang="en-GB" b="1" dirty="0" smtClean="0"/>
              <a:t>FASTA Format </a:t>
            </a:r>
            <a:r>
              <a:rPr lang="en-GB" dirty="0" smtClean="0"/>
              <a:t>have existed over the many years that the</a:t>
            </a:r>
            <a:r>
              <a:rPr lang="en-GB" baseline="0" dirty="0" smtClean="0"/>
              <a:t> format has been prominent.</a:t>
            </a:r>
          </a:p>
          <a:p>
            <a:endParaRPr lang="en-GB" baseline="0" dirty="0" smtClean="0"/>
          </a:p>
          <a:p>
            <a:r>
              <a:rPr lang="en-GB" baseline="0" dirty="0" smtClean="0"/>
              <a:t>Some reflect restriction imposed by the limitations of </a:t>
            </a:r>
            <a:r>
              <a:rPr lang="en-GB" b="1" baseline="0" dirty="0" smtClean="0"/>
              <a:t>Punched Cards</a:t>
            </a:r>
            <a:r>
              <a:rPr lang="en-GB" baseline="0" dirty="0" smtClean="0"/>
              <a:t>. For example, some software would think it reasonable to “</a:t>
            </a:r>
            <a:r>
              <a:rPr lang="en-GB" i="1" baseline="0" dirty="0" smtClean="0"/>
              <a:t>Stop reading after </a:t>
            </a:r>
            <a:r>
              <a:rPr lang="en-GB" b="1" i="1" baseline="0" dirty="0" smtClean="0"/>
              <a:t>80</a:t>
            </a:r>
            <a:r>
              <a:rPr lang="en-GB" i="1" baseline="0" dirty="0" smtClean="0"/>
              <a:t> character</a:t>
            </a:r>
            <a:r>
              <a:rPr lang="en-GB" baseline="0" dirty="0" smtClean="0"/>
              <a:t>s”, after all, more than </a:t>
            </a:r>
            <a:r>
              <a:rPr lang="en-GB" b="1" baseline="0" dirty="0" smtClean="0"/>
              <a:t>80</a:t>
            </a:r>
            <a:r>
              <a:rPr lang="en-GB" baseline="0" dirty="0" smtClean="0"/>
              <a:t> could never fit on a standard </a:t>
            </a:r>
            <a:r>
              <a:rPr lang="en-GB" b="1" baseline="0" dirty="0" smtClean="0"/>
              <a:t>Punched Card</a:t>
            </a:r>
            <a:r>
              <a:rPr lang="en-GB" baseline="0" dirty="0" smtClean="0"/>
              <a:t>!</a:t>
            </a:r>
          </a:p>
          <a:p>
            <a:endParaRPr lang="en-GB" baseline="0" dirty="0" smtClean="0"/>
          </a:p>
          <a:p>
            <a:r>
              <a:rPr lang="en-GB" baseline="0" dirty="0" smtClean="0"/>
              <a:t>Remember </a:t>
            </a:r>
            <a:r>
              <a:rPr lang="en-GB" b="1" baseline="0" dirty="0" smtClean="0"/>
              <a:t>Punched Cards</a:t>
            </a:r>
            <a:r>
              <a:rPr lang="en-GB" baseline="0" dirty="0" smtClean="0"/>
              <a:t>? I do hope not! My mother told me of them long </a:t>
            </a:r>
            <a:r>
              <a:rPr lang="en-GB" baseline="0" dirty="0" err="1" smtClean="0"/>
              <a:t>long</a:t>
            </a:r>
            <a:r>
              <a:rPr lang="en-GB" baseline="0" dirty="0" smtClean="0"/>
              <a:t> ago.</a:t>
            </a:r>
          </a:p>
          <a:p>
            <a:endParaRPr lang="en-GB" baseline="0" dirty="0" smtClean="0"/>
          </a:p>
          <a:p>
            <a:r>
              <a:rPr lang="en-GB" baseline="0" dirty="0" smtClean="0"/>
              <a:t>Now, anything that vaguely follows the rules outlined above will work fine.</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15</a:t>
            </a:fld>
            <a:endParaRPr lang="en-GB"/>
          </a:p>
        </p:txBody>
      </p:sp>
    </p:spTree>
    <p:extLst>
      <p:ext uri="{BB962C8B-B14F-4D97-AF65-F5344CB8AC3E}">
        <p14:creationId xmlns:p14="http://schemas.microsoft.com/office/powerpoint/2010/main" val="3026497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FASTA</a:t>
            </a:r>
            <a:r>
              <a:rPr lang="en-GB" dirty="0" smtClean="0"/>
              <a:t> is the</a:t>
            </a:r>
            <a:r>
              <a:rPr lang="en-GB" baseline="0" dirty="0" smtClean="0"/>
              <a:t> most common </a:t>
            </a:r>
            <a:r>
              <a:rPr lang="en-GB" b="1" baseline="0" dirty="0" smtClean="0"/>
              <a:t>Format</a:t>
            </a:r>
            <a:r>
              <a:rPr lang="en-GB" baseline="0" dirty="0" smtClean="0"/>
              <a:t> for representing sequences in a file.</a:t>
            </a:r>
          </a:p>
          <a:p>
            <a:endParaRPr lang="en-GB" baseline="0" dirty="0" smtClean="0"/>
          </a:p>
          <a:p>
            <a:r>
              <a:rPr lang="en-GB" baseline="0" dirty="0" smtClean="0"/>
              <a:t>Each sequence starts with a </a:t>
            </a:r>
            <a:r>
              <a:rPr lang="en-GB" b="1" baseline="0" dirty="0" smtClean="0"/>
              <a:t>Comment Line </a:t>
            </a:r>
            <a:r>
              <a:rPr lang="en-GB" baseline="0" dirty="0" smtClean="0"/>
              <a:t>starting with a “</a:t>
            </a:r>
            <a:r>
              <a:rPr lang="en-GB" b="1" baseline="0" dirty="0" smtClean="0"/>
              <a:t>greater than</a:t>
            </a:r>
            <a:r>
              <a:rPr lang="en-GB" baseline="0" dirty="0" smtClean="0"/>
              <a:t>” character (‘</a:t>
            </a:r>
            <a:r>
              <a:rPr lang="en-GB" b="1" baseline="0" dirty="0" smtClean="0"/>
              <a:t>&gt;</a:t>
            </a:r>
            <a:r>
              <a:rPr lang="en-GB" baseline="0" dirty="0" smtClean="0"/>
              <a:t>’)</a:t>
            </a:r>
          </a:p>
          <a:p>
            <a:endParaRPr lang="en-GB" baseline="0" dirty="0" smtClean="0"/>
          </a:p>
          <a:p>
            <a:r>
              <a:rPr lang="en-GB" baseline="0" dirty="0" smtClean="0"/>
              <a:t>The first item on this line is taken to be the </a:t>
            </a:r>
            <a:r>
              <a:rPr lang="en-GB" b="1" baseline="0" dirty="0" smtClean="0"/>
              <a:t>Identifier</a:t>
            </a:r>
            <a:r>
              <a:rPr lang="en-GB" baseline="0" dirty="0" smtClean="0"/>
              <a:t> for the stored sequence.</a:t>
            </a:r>
          </a:p>
          <a:p>
            <a:endParaRPr lang="en-GB" baseline="0" dirty="0" smtClean="0"/>
          </a:p>
          <a:p>
            <a:r>
              <a:rPr lang="en-GB" baseline="0" dirty="0" smtClean="0"/>
              <a:t>The </a:t>
            </a:r>
            <a:r>
              <a:rPr lang="en-GB" b="1" baseline="0" dirty="0" smtClean="0"/>
              <a:t>Identifier</a:t>
            </a:r>
            <a:r>
              <a:rPr lang="en-GB" baseline="0" dirty="0" smtClean="0"/>
              <a:t> is terminated by a </a:t>
            </a:r>
            <a:r>
              <a:rPr lang="en-GB" b="1" baseline="0" dirty="0" smtClean="0"/>
              <a:t>White Space Character </a:t>
            </a:r>
            <a:r>
              <a:rPr lang="en-GB" baseline="0" dirty="0" smtClean="0"/>
              <a:t>(</a:t>
            </a:r>
            <a:r>
              <a:rPr lang="en-GB" b="1" baseline="0" dirty="0" smtClean="0"/>
              <a:t>Space</a:t>
            </a:r>
            <a:r>
              <a:rPr lang="en-GB" baseline="0" dirty="0" smtClean="0"/>
              <a:t> or </a:t>
            </a:r>
            <a:r>
              <a:rPr lang="en-GB" b="1" baseline="0" dirty="0" smtClean="0"/>
              <a:t>Tab</a:t>
            </a:r>
            <a:r>
              <a:rPr lang="en-GB" baseline="0" dirty="0" smtClean="0"/>
              <a:t>)</a:t>
            </a:r>
          </a:p>
          <a:p>
            <a:endParaRPr lang="en-GB" baseline="0" dirty="0" smtClean="0"/>
          </a:p>
          <a:p>
            <a:r>
              <a:rPr lang="en-GB" baseline="0" dirty="0" smtClean="0"/>
              <a:t>The rest of the </a:t>
            </a:r>
            <a:r>
              <a:rPr lang="en-GB" b="1" baseline="0" dirty="0" smtClean="0"/>
              <a:t>Line</a:t>
            </a:r>
            <a:r>
              <a:rPr lang="en-GB" baseline="0" dirty="0" smtClean="0"/>
              <a:t> is taken to be </a:t>
            </a:r>
            <a:r>
              <a:rPr lang="en-GB" b="1" baseline="0" dirty="0" smtClean="0"/>
              <a:t>Sequence</a:t>
            </a:r>
            <a:r>
              <a:rPr lang="en-GB" baseline="0" dirty="0" smtClean="0"/>
              <a:t> </a:t>
            </a:r>
            <a:r>
              <a:rPr lang="en-GB" b="1" baseline="0" dirty="0" smtClean="0"/>
              <a:t>Annotation</a:t>
            </a:r>
            <a:r>
              <a:rPr lang="en-GB" baseline="0" dirty="0" smtClean="0"/>
              <a:t>.</a:t>
            </a:r>
          </a:p>
          <a:p>
            <a:endParaRPr lang="en-GB" baseline="0" dirty="0" smtClean="0"/>
          </a:p>
          <a:p>
            <a:r>
              <a:rPr lang="en-GB" baseline="0" dirty="0" smtClean="0"/>
              <a:t>After the initial </a:t>
            </a:r>
            <a:r>
              <a:rPr lang="en-GB" b="1" baseline="0" dirty="0" smtClean="0"/>
              <a:t>Comment Line </a:t>
            </a:r>
            <a:r>
              <a:rPr lang="en-GB" baseline="0" dirty="0" smtClean="0"/>
              <a:t>comes the </a:t>
            </a:r>
            <a:r>
              <a:rPr lang="en-GB" b="1" baseline="0" dirty="0" smtClean="0"/>
              <a:t>Sequence</a:t>
            </a:r>
            <a:r>
              <a:rPr lang="en-GB" baseline="0" dirty="0" smtClean="0"/>
              <a:t> itself, occupying one or more lines.</a:t>
            </a:r>
          </a:p>
          <a:p>
            <a:endParaRPr lang="en-GB" baseline="0" dirty="0" smtClean="0"/>
          </a:p>
          <a:p>
            <a:r>
              <a:rPr lang="en-GB" baseline="0" dirty="0" smtClean="0"/>
              <a:t>A single </a:t>
            </a:r>
            <a:r>
              <a:rPr lang="en-GB" b="1" baseline="0" dirty="0" smtClean="0"/>
              <a:t>FASTA File </a:t>
            </a:r>
            <a:r>
              <a:rPr lang="en-GB" baseline="0" dirty="0" smtClean="0"/>
              <a:t>may contain many </a:t>
            </a:r>
            <a:r>
              <a:rPr lang="en-GB" b="1" baseline="0" dirty="0" smtClean="0"/>
              <a:t>FASTA Sequences</a:t>
            </a:r>
            <a:r>
              <a:rPr lang="en-GB" baseline="0" dirty="0" smtClean="0"/>
              <a:t>. The end of one </a:t>
            </a:r>
            <a:r>
              <a:rPr lang="en-GB" b="1" baseline="0" dirty="0" smtClean="0"/>
              <a:t>FASTA Sequence </a:t>
            </a:r>
            <a:r>
              <a:rPr lang="en-GB" baseline="0" dirty="0" smtClean="0"/>
              <a:t>and the start of another is easily determined by the presence of a new </a:t>
            </a:r>
            <a:r>
              <a:rPr lang="en-GB" b="1" baseline="0" dirty="0" smtClean="0"/>
              <a:t>Comment Line </a:t>
            </a:r>
            <a:r>
              <a:rPr lang="en-GB" baseline="0" dirty="0" smtClean="0"/>
              <a:t>beginning with a ‘</a:t>
            </a:r>
            <a:r>
              <a:rPr lang="en-GB" b="1" baseline="0" dirty="0" smtClean="0"/>
              <a:t>&gt;</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16</a:t>
            </a:fld>
            <a:endParaRPr lang="en-GB"/>
          </a:p>
        </p:txBody>
      </p:sp>
    </p:spTree>
    <p:extLst>
      <p:ext uri="{BB962C8B-B14F-4D97-AF65-F5344CB8AC3E}">
        <p14:creationId xmlns:p14="http://schemas.microsoft.com/office/powerpoint/2010/main" val="3402982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2A3615-1B4F-418D-B0BB-CBD54E1C81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5178CFA0-D280-4CD5-A213-7111D5B1C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6437010A-E880-4C2E-8F4F-2C9DE975306A}"/>
              </a:ext>
            </a:extLst>
          </p:cNvPr>
          <p:cNvSpPr>
            <a:spLocks noGrp="1"/>
          </p:cNvSpPr>
          <p:nvPr>
            <p:ph type="dt" sz="half" idx="10"/>
          </p:nvPr>
        </p:nvSpPr>
        <p:spPr/>
        <p:txBody>
          <a:bodyPr/>
          <a:lstStyle/>
          <a:p>
            <a:fld id="{AEC09C50-853A-420B-8C26-7439C86401C0}" type="datetimeFigureOut">
              <a:rPr lang="en-GB" smtClean="0"/>
              <a:t>2018-01-19</a:t>
            </a:fld>
            <a:endParaRPr lang="en-GB"/>
          </a:p>
        </p:txBody>
      </p:sp>
      <p:sp>
        <p:nvSpPr>
          <p:cNvPr id="5" name="Footer Placeholder 4">
            <a:extLst>
              <a:ext uri="{FF2B5EF4-FFF2-40B4-BE49-F238E27FC236}">
                <a16:creationId xmlns:a16="http://schemas.microsoft.com/office/drawing/2014/main" xmlns="" id="{9F643F16-915B-4F04-8319-7D1C8C69C7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A5A1F72C-9F07-4EFA-8E45-090190D59EFA}"/>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6492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0ADA25-4CDF-4246-9CC9-8AE3380619F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A73B0C6F-4850-4D10-91DC-61668DE50E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28816B05-7093-4142-B374-DFA2171DFDA7}"/>
              </a:ext>
            </a:extLst>
          </p:cNvPr>
          <p:cNvSpPr>
            <a:spLocks noGrp="1"/>
          </p:cNvSpPr>
          <p:nvPr>
            <p:ph type="dt" sz="half" idx="10"/>
          </p:nvPr>
        </p:nvSpPr>
        <p:spPr/>
        <p:txBody>
          <a:bodyPr/>
          <a:lstStyle/>
          <a:p>
            <a:fld id="{AEC09C50-853A-420B-8C26-7439C86401C0}" type="datetimeFigureOut">
              <a:rPr lang="en-GB" smtClean="0"/>
              <a:t>2018-01-19</a:t>
            </a:fld>
            <a:endParaRPr lang="en-GB"/>
          </a:p>
        </p:txBody>
      </p:sp>
      <p:sp>
        <p:nvSpPr>
          <p:cNvPr id="5" name="Footer Placeholder 4">
            <a:extLst>
              <a:ext uri="{FF2B5EF4-FFF2-40B4-BE49-F238E27FC236}">
                <a16:creationId xmlns:a16="http://schemas.microsoft.com/office/drawing/2014/main" xmlns="" id="{F8D052D6-AC53-4967-A0E2-E4E4AB61FF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209C7226-9CDD-405A-B9DA-D5ED9561A32C}"/>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985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C8F15DC-2850-4805-BE66-C8A705279A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C357DFB2-B690-4D71-9FB8-516ED75975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6CA1D11A-42DD-417D-AC4D-52096BB89234}"/>
              </a:ext>
            </a:extLst>
          </p:cNvPr>
          <p:cNvSpPr>
            <a:spLocks noGrp="1"/>
          </p:cNvSpPr>
          <p:nvPr>
            <p:ph type="dt" sz="half" idx="10"/>
          </p:nvPr>
        </p:nvSpPr>
        <p:spPr/>
        <p:txBody>
          <a:bodyPr/>
          <a:lstStyle/>
          <a:p>
            <a:fld id="{AEC09C50-853A-420B-8C26-7439C86401C0}" type="datetimeFigureOut">
              <a:rPr lang="en-GB" smtClean="0"/>
              <a:t>2018-01-19</a:t>
            </a:fld>
            <a:endParaRPr lang="en-GB"/>
          </a:p>
        </p:txBody>
      </p:sp>
      <p:sp>
        <p:nvSpPr>
          <p:cNvPr id="5" name="Footer Placeholder 4">
            <a:extLst>
              <a:ext uri="{FF2B5EF4-FFF2-40B4-BE49-F238E27FC236}">
                <a16:creationId xmlns:a16="http://schemas.microsoft.com/office/drawing/2014/main" xmlns="" id="{24E0F641-8F99-48B8-8C2B-0535E04FC7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F5D90570-5593-43EA-ADD8-E7B87D770333}"/>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571099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308641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179146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2556DB-1519-40E4-AF1C-F909855EDD97}" type="datetimeFigureOut">
              <a:rPr lang="en-GB" smtClean="0"/>
              <a:t>2018-01-19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016808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B2556DB-1519-40E4-AF1C-F909855EDD97}" type="datetimeFigureOut">
              <a:rPr lang="en-GB" smtClean="0"/>
              <a:t>2018-01-19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640024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B2556DB-1519-40E4-AF1C-F909855EDD97}" type="datetimeFigureOut">
              <a:rPr lang="en-GB" smtClean="0"/>
              <a:t>2018-01-19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1576524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2018-01-19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990190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556DB-1519-40E4-AF1C-F909855EDD97}" type="datetimeFigureOut">
              <a:rPr lang="en-GB" smtClean="0"/>
              <a:t>2018-01-19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472658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2018-01-19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97023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8979EE-87BC-427F-94CA-2C281566B0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08E844DF-4E79-432A-89FF-B27AE73F8D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8B91852C-926C-48F7-8D30-64C8DA09313F}"/>
              </a:ext>
            </a:extLst>
          </p:cNvPr>
          <p:cNvSpPr>
            <a:spLocks noGrp="1"/>
          </p:cNvSpPr>
          <p:nvPr>
            <p:ph type="dt" sz="half" idx="10"/>
          </p:nvPr>
        </p:nvSpPr>
        <p:spPr/>
        <p:txBody>
          <a:bodyPr/>
          <a:lstStyle/>
          <a:p>
            <a:fld id="{AEC09C50-853A-420B-8C26-7439C86401C0}" type="datetimeFigureOut">
              <a:rPr lang="en-GB" smtClean="0"/>
              <a:t>2018-01-19</a:t>
            </a:fld>
            <a:endParaRPr lang="en-GB"/>
          </a:p>
        </p:txBody>
      </p:sp>
      <p:sp>
        <p:nvSpPr>
          <p:cNvPr id="5" name="Footer Placeholder 4">
            <a:extLst>
              <a:ext uri="{FF2B5EF4-FFF2-40B4-BE49-F238E27FC236}">
                <a16:creationId xmlns:a16="http://schemas.microsoft.com/office/drawing/2014/main" xmlns="" id="{546A3794-73BB-4394-B312-0810CC8D28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07786F77-2E2A-4620-93A8-BA28C7D5968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4704736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2018-01-19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514398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47016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8514065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2018-01-19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86015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AC300C-DDCD-4815-A851-D27410C002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71D70F57-38B3-443C-8310-1B6EF0186E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EE46B92-1656-4AB0-B92C-41936E9B09B4}"/>
              </a:ext>
            </a:extLst>
          </p:cNvPr>
          <p:cNvSpPr>
            <a:spLocks noGrp="1"/>
          </p:cNvSpPr>
          <p:nvPr>
            <p:ph type="dt" sz="half" idx="10"/>
          </p:nvPr>
        </p:nvSpPr>
        <p:spPr/>
        <p:txBody>
          <a:bodyPr/>
          <a:lstStyle/>
          <a:p>
            <a:fld id="{AEC09C50-853A-420B-8C26-7439C86401C0}" type="datetimeFigureOut">
              <a:rPr lang="en-GB" smtClean="0"/>
              <a:t>2018-01-19</a:t>
            </a:fld>
            <a:endParaRPr lang="en-GB"/>
          </a:p>
        </p:txBody>
      </p:sp>
      <p:sp>
        <p:nvSpPr>
          <p:cNvPr id="5" name="Footer Placeholder 4">
            <a:extLst>
              <a:ext uri="{FF2B5EF4-FFF2-40B4-BE49-F238E27FC236}">
                <a16:creationId xmlns:a16="http://schemas.microsoft.com/office/drawing/2014/main" xmlns="" id="{7DC8305A-64D0-4AFB-8642-6845BCEBBD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5CD65ACC-878F-4FFE-8CA3-4D11A4DF969D}"/>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260302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2E1C61-B0A3-4D79-87F0-D3FE72B442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8CF6C057-BBB5-4F28-A87E-105844231C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8C9AE18C-33A9-443E-928F-81EC04DF57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41107389-B4BB-487C-995E-6E58CFAF6E9D}"/>
              </a:ext>
            </a:extLst>
          </p:cNvPr>
          <p:cNvSpPr>
            <a:spLocks noGrp="1"/>
          </p:cNvSpPr>
          <p:nvPr>
            <p:ph type="dt" sz="half" idx="10"/>
          </p:nvPr>
        </p:nvSpPr>
        <p:spPr/>
        <p:txBody>
          <a:bodyPr/>
          <a:lstStyle/>
          <a:p>
            <a:fld id="{AEC09C50-853A-420B-8C26-7439C86401C0}" type="datetimeFigureOut">
              <a:rPr lang="en-GB" smtClean="0"/>
              <a:t>2018-01-19</a:t>
            </a:fld>
            <a:endParaRPr lang="en-GB"/>
          </a:p>
        </p:txBody>
      </p:sp>
      <p:sp>
        <p:nvSpPr>
          <p:cNvPr id="6" name="Footer Placeholder 5">
            <a:extLst>
              <a:ext uri="{FF2B5EF4-FFF2-40B4-BE49-F238E27FC236}">
                <a16:creationId xmlns:a16="http://schemas.microsoft.com/office/drawing/2014/main" xmlns="" id="{3E9CD8BB-3986-4FA9-834F-317E88D998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8D5B0155-25C5-4F31-B914-54F60CD5DEBF}"/>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96203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61A003-2765-44CA-9145-AB1528F4C2E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E9329458-CFA5-4FC5-83BF-8DEED1663F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0973E35-5790-4541-A9E9-6EAD874629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A79D0B04-D124-4DE1-8DDA-4298E11D95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6A6F19A-1257-47E9-B4A0-44A2F7E94F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72AE3A17-5374-467D-86C2-C645B787C384}"/>
              </a:ext>
            </a:extLst>
          </p:cNvPr>
          <p:cNvSpPr>
            <a:spLocks noGrp="1"/>
          </p:cNvSpPr>
          <p:nvPr>
            <p:ph type="dt" sz="half" idx="10"/>
          </p:nvPr>
        </p:nvSpPr>
        <p:spPr/>
        <p:txBody>
          <a:bodyPr/>
          <a:lstStyle/>
          <a:p>
            <a:fld id="{AEC09C50-853A-420B-8C26-7439C86401C0}" type="datetimeFigureOut">
              <a:rPr lang="en-GB" smtClean="0"/>
              <a:t>2018-01-19</a:t>
            </a:fld>
            <a:endParaRPr lang="en-GB"/>
          </a:p>
        </p:txBody>
      </p:sp>
      <p:sp>
        <p:nvSpPr>
          <p:cNvPr id="8" name="Footer Placeholder 7">
            <a:extLst>
              <a:ext uri="{FF2B5EF4-FFF2-40B4-BE49-F238E27FC236}">
                <a16:creationId xmlns:a16="http://schemas.microsoft.com/office/drawing/2014/main" xmlns="" id="{5283F0D5-8638-49FD-89DB-01F6EE92232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C0267428-4293-4A71-9B75-D565941979E2}"/>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35206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26E88-76D3-4410-8E61-DDEF66B1533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EB4D1369-8B85-4E73-89D6-76C188B98E13}"/>
              </a:ext>
            </a:extLst>
          </p:cNvPr>
          <p:cNvSpPr>
            <a:spLocks noGrp="1"/>
          </p:cNvSpPr>
          <p:nvPr>
            <p:ph type="dt" sz="half" idx="10"/>
          </p:nvPr>
        </p:nvSpPr>
        <p:spPr/>
        <p:txBody>
          <a:bodyPr/>
          <a:lstStyle/>
          <a:p>
            <a:fld id="{AEC09C50-853A-420B-8C26-7439C86401C0}" type="datetimeFigureOut">
              <a:rPr lang="en-GB" smtClean="0"/>
              <a:t>2018-01-19</a:t>
            </a:fld>
            <a:endParaRPr lang="en-GB"/>
          </a:p>
        </p:txBody>
      </p:sp>
      <p:sp>
        <p:nvSpPr>
          <p:cNvPr id="4" name="Footer Placeholder 3">
            <a:extLst>
              <a:ext uri="{FF2B5EF4-FFF2-40B4-BE49-F238E27FC236}">
                <a16:creationId xmlns:a16="http://schemas.microsoft.com/office/drawing/2014/main" xmlns="" id="{489D4C4A-EE05-4344-A36C-6C671EE5E04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DD1109B2-CB6D-4218-9B3E-14BAEEE90F3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271519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2235B87-6899-48A6-999A-BC97C2BBB929}"/>
              </a:ext>
            </a:extLst>
          </p:cNvPr>
          <p:cNvSpPr>
            <a:spLocks noGrp="1"/>
          </p:cNvSpPr>
          <p:nvPr>
            <p:ph type="dt" sz="half" idx="10"/>
          </p:nvPr>
        </p:nvSpPr>
        <p:spPr/>
        <p:txBody>
          <a:bodyPr/>
          <a:lstStyle/>
          <a:p>
            <a:fld id="{AEC09C50-853A-420B-8C26-7439C86401C0}" type="datetimeFigureOut">
              <a:rPr lang="en-GB" smtClean="0"/>
              <a:t>2018-01-19</a:t>
            </a:fld>
            <a:endParaRPr lang="en-GB"/>
          </a:p>
        </p:txBody>
      </p:sp>
      <p:sp>
        <p:nvSpPr>
          <p:cNvPr id="3" name="Footer Placeholder 2">
            <a:extLst>
              <a:ext uri="{FF2B5EF4-FFF2-40B4-BE49-F238E27FC236}">
                <a16:creationId xmlns:a16="http://schemas.microsoft.com/office/drawing/2014/main" xmlns="" id="{C8769E30-B6BB-4F0A-B22F-C95BF21941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BC7650B4-2968-4449-A4B1-2C77F10005BB}"/>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410131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1ECCE6-D223-4A9C-AE1D-E9A2DFF0F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B82EC1F7-6D9E-4A6E-83FA-3A28DA4214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AF898F10-245A-48D3-9CBC-6CC749D41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2036AB4-92DA-44C3-87E4-1649313632B1}"/>
              </a:ext>
            </a:extLst>
          </p:cNvPr>
          <p:cNvSpPr>
            <a:spLocks noGrp="1"/>
          </p:cNvSpPr>
          <p:nvPr>
            <p:ph type="dt" sz="half" idx="10"/>
          </p:nvPr>
        </p:nvSpPr>
        <p:spPr/>
        <p:txBody>
          <a:bodyPr/>
          <a:lstStyle/>
          <a:p>
            <a:fld id="{AEC09C50-853A-420B-8C26-7439C86401C0}" type="datetimeFigureOut">
              <a:rPr lang="en-GB" smtClean="0"/>
              <a:t>2018-01-19</a:t>
            </a:fld>
            <a:endParaRPr lang="en-GB"/>
          </a:p>
        </p:txBody>
      </p:sp>
      <p:sp>
        <p:nvSpPr>
          <p:cNvPr id="6" name="Footer Placeholder 5">
            <a:extLst>
              <a:ext uri="{FF2B5EF4-FFF2-40B4-BE49-F238E27FC236}">
                <a16:creationId xmlns:a16="http://schemas.microsoft.com/office/drawing/2014/main" xmlns="" id="{1337DAE8-487C-4D6E-803D-F8F4FA67CA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CC449275-2FF4-4C64-ABAB-142D3BF60EA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42322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71AB62-177C-4054-8052-BBE8490E7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A0D50678-0335-4865-AE73-1BCBF41E61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73ED4DA1-0F6A-4A5D-B369-9469EF35B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92FC3AE-ADA3-4288-A99B-E5F02A2E42C8}"/>
              </a:ext>
            </a:extLst>
          </p:cNvPr>
          <p:cNvSpPr>
            <a:spLocks noGrp="1"/>
          </p:cNvSpPr>
          <p:nvPr>
            <p:ph type="dt" sz="half" idx="10"/>
          </p:nvPr>
        </p:nvSpPr>
        <p:spPr/>
        <p:txBody>
          <a:bodyPr/>
          <a:lstStyle/>
          <a:p>
            <a:fld id="{AEC09C50-853A-420B-8C26-7439C86401C0}" type="datetimeFigureOut">
              <a:rPr lang="en-GB" smtClean="0"/>
              <a:t>2018-01-19</a:t>
            </a:fld>
            <a:endParaRPr lang="en-GB"/>
          </a:p>
        </p:txBody>
      </p:sp>
      <p:sp>
        <p:nvSpPr>
          <p:cNvPr id="6" name="Footer Placeholder 5">
            <a:extLst>
              <a:ext uri="{FF2B5EF4-FFF2-40B4-BE49-F238E27FC236}">
                <a16:creationId xmlns:a16="http://schemas.microsoft.com/office/drawing/2014/main" xmlns="" id="{2893494B-FAB4-440E-AAEB-FFBDB092E6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073F7F22-A5C8-498A-800E-37E463DFAE16}"/>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191843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0BB2809-085E-4223-9992-2BB5FBC08E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FEC23C1B-CC61-40EA-905D-95DABCC0D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129CB7B1-CB51-4ACA-B179-C824284E83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09C50-853A-420B-8C26-7439C86401C0}" type="datetimeFigureOut">
              <a:rPr lang="en-GB" smtClean="0"/>
              <a:t>2018-01-19</a:t>
            </a:fld>
            <a:endParaRPr lang="en-GB"/>
          </a:p>
        </p:txBody>
      </p:sp>
      <p:sp>
        <p:nvSpPr>
          <p:cNvPr id="5" name="Footer Placeholder 4">
            <a:extLst>
              <a:ext uri="{FF2B5EF4-FFF2-40B4-BE49-F238E27FC236}">
                <a16:creationId xmlns:a16="http://schemas.microsoft.com/office/drawing/2014/main" xmlns="" id="{06C0286E-4114-4920-A399-1E3F7F913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496FAA64-61A7-4E2F-B9B4-DB069A61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6F26B-80F6-4C4E-9991-5C0759F40435}" type="slidenum">
              <a:rPr lang="en-GB" smtClean="0"/>
              <a:t>‹#›</a:t>
            </a:fld>
            <a:endParaRPr lang="en-GB"/>
          </a:p>
        </p:txBody>
      </p:sp>
    </p:spTree>
    <p:extLst>
      <p:ext uri="{BB962C8B-B14F-4D97-AF65-F5344CB8AC3E}">
        <p14:creationId xmlns:p14="http://schemas.microsoft.com/office/powerpoint/2010/main" val="2018053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556DB-1519-40E4-AF1C-F909855EDD97}" type="datetimeFigureOut">
              <a:rPr lang="en-GB" smtClean="0"/>
              <a:t>2018-01-19</a:t>
            </a:fld>
            <a:endParaRPr lang="en-GB"/>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6B761-9697-497C-B1AD-2569BA84DF2B}" type="slidenum">
              <a:rPr lang="en-GB" smtClean="0"/>
              <a:t>‹#›</a:t>
            </a:fld>
            <a:endParaRPr lang="en-GB"/>
          </a:p>
        </p:txBody>
      </p:sp>
    </p:spTree>
    <p:extLst>
      <p:ext uri="{BB962C8B-B14F-4D97-AF65-F5344CB8AC3E}">
        <p14:creationId xmlns:p14="http://schemas.microsoft.com/office/powerpoint/2010/main" val="344439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ra7bioinformatics.com/en/page.cfm?id=1626&amp;title=paired-end-and-mate-pair-sequencing:-what-is-it-and-how-is-it-done?"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SAM_(file_forma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en.wikipedia.org/wiki/FASTA_forma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en.wikipedia.org/wiki/FASTA_forma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ftp://ftp.ncbi.nlm.nih.gov/toolbox/gbench/tutorial/Tutorial6/BAM_Test_Files.zip" TargetMode="External"/><Relationship Id="rId7" Type="http://schemas.openxmlformats.org/officeDocument/2006/relationships/hyperlink" Target="https://samtools.github.io/hts-specs/SAMv1.pdf" TargetMode="External"/><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ncbi.nlm.nih.gov/"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FASTA_forma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FASTA_forma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ra7bioinformatics.com/en/page.cfm?id=1626&amp;title=paired-end-and-mate-pair-sequencing:-what-is-it-and-how-is-it-don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drive5.com/usearch" TargetMode="External"/><Relationship Id="rId3" Type="http://schemas.openxmlformats.org/officeDocument/2006/relationships/hyperlink" Target="https://www.drive5.com/index.htm" TargetMode="External"/><Relationship Id="rId7" Type="http://schemas.openxmlformats.org/officeDocument/2006/relationships/hyperlink" Target="https://www.drive5.com/contact.html" TargetMode="External"/><Relationship Id="rId12" Type="http://schemas.openxmlformats.org/officeDocument/2006/relationships/hyperlink" Target="http://samtools.github.io/hts-specs/SAMv1.pdf" TargetMode="External"/><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 Id="rId6" Type="http://schemas.openxmlformats.org/officeDocument/2006/relationships/hyperlink" Target="https://www.drive5.com/about.html" TargetMode="External"/><Relationship Id="rId11" Type="http://schemas.openxmlformats.org/officeDocument/2006/relationships/hyperlink" Target="http://www.ebi.ac.uk/~guy/exonerate/" TargetMode="External"/><Relationship Id="rId5" Type="http://schemas.openxmlformats.org/officeDocument/2006/relationships/hyperlink" Target="https://www.drive5.com/services.html" TargetMode="External"/><Relationship Id="rId10" Type="http://schemas.openxmlformats.org/officeDocument/2006/relationships/hyperlink" Target="https://www.drive5.com/usearch/manual/sam_files.html" TargetMode="External"/><Relationship Id="rId4" Type="http://schemas.openxmlformats.org/officeDocument/2006/relationships/hyperlink" Target="https://www.drive5.com/software.html" TargetMode="External"/><Relationship Id="rId9" Type="http://schemas.openxmlformats.org/officeDocument/2006/relationships/hyperlink" Target="https://www.drive5.com/usearch/manua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hyperlink" Target="https://sites.google.com/site/bioinformaticsremarks/bioinfo/sam-bam-format/what-is-a-ciga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174" y="1084785"/>
            <a:ext cx="11595653" cy="5078313"/>
          </a:xfrm>
          <a:prstGeom prst="rect">
            <a:avLst/>
          </a:prstGeom>
          <a:solidFill>
            <a:schemeClr val="accent1">
              <a:lumMod val="40000"/>
              <a:lumOff val="60000"/>
            </a:schemeClr>
          </a:solidFill>
        </p:spPr>
        <p:txBody>
          <a:bodyPr wrap="square" rtlCol="0">
            <a:spAutoFit/>
          </a:bodyPr>
          <a:lstStyle/>
          <a:p>
            <a:endParaRPr lang="en-GB" sz="5400" b="1" dirty="0" smtClean="0"/>
          </a:p>
          <a:p>
            <a:pPr algn="ctr"/>
            <a:r>
              <a:rPr lang="en-GB" sz="5400" b="1" dirty="0" smtClean="0"/>
              <a:t>Paired Sequencing Reads</a:t>
            </a:r>
          </a:p>
          <a:p>
            <a:pPr algn="ctr"/>
            <a:endParaRPr lang="en-GB" sz="5400" b="1" dirty="0" smtClean="0"/>
          </a:p>
          <a:p>
            <a:pPr algn="ctr"/>
            <a:r>
              <a:rPr lang="en-GB" sz="5400" b="1" dirty="0">
                <a:hlinkClick r:id="rId2"/>
              </a:rPr>
              <a:t>(Paired </a:t>
            </a:r>
            <a:r>
              <a:rPr lang="en-GB" sz="5400" b="1" dirty="0" smtClean="0">
                <a:hlinkClick r:id="rId2"/>
              </a:rPr>
              <a:t>End </a:t>
            </a:r>
            <a:r>
              <a:rPr lang="en-GB" sz="5400" b="1" dirty="0">
                <a:hlinkClick r:id="rId2"/>
              </a:rPr>
              <a:t>and Mate </a:t>
            </a:r>
            <a:r>
              <a:rPr lang="en-GB" sz="5400" b="1" dirty="0" smtClean="0">
                <a:hlinkClick r:id="rId2"/>
              </a:rPr>
              <a:t>Pair Sequencing)</a:t>
            </a:r>
            <a:endParaRPr lang="en-GB" sz="5400" b="1" dirty="0" smtClean="0"/>
          </a:p>
          <a:p>
            <a:pPr algn="ctr"/>
            <a:endParaRPr lang="en-GB" sz="5400" b="1" dirty="0" smtClean="0"/>
          </a:p>
          <a:p>
            <a:endParaRPr lang="en-GB" sz="5400" b="1" dirty="0"/>
          </a:p>
        </p:txBody>
      </p:sp>
    </p:spTree>
    <p:extLst>
      <p:ext uri="{BB962C8B-B14F-4D97-AF65-F5344CB8AC3E}">
        <p14:creationId xmlns:p14="http://schemas.microsoft.com/office/powerpoint/2010/main" val="1762007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93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0816" y="954156"/>
            <a:ext cx="11595653" cy="5078313"/>
          </a:xfrm>
          <a:prstGeom prst="rect">
            <a:avLst/>
          </a:prstGeom>
          <a:solidFill>
            <a:schemeClr val="accent1">
              <a:lumMod val="40000"/>
              <a:lumOff val="60000"/>
            </a:schemeClr>
          </a:solidFill>
        </p:spPr>
        <p:txBody>
          <a:bodyPr wrap="square" rtlCol="0">
            <a:spAutoFit/>
          </a:bodyPr>
          <a:lstStyle/>
          <a:p>
            <a:endParaRPr lang="en-GB" sz="5400" b="1" dirty="0" smtClean="0"/>
          </a:p>
          <a:p>
            <a:endParaRPr lang="en-GB" sz="5400" b="1" dirty="0" smtClean="0"/>
          </a:p>
          <a:p>
            <a:r>
              <a:rPr lang="en-GB" sz="5400" b="1" dirty="0" smtClean="0"/>
              <a:t>Sequence Formats:</a:t>
            </a:r>
          </a:p>
          <a:p>
            <a:r>
              <a:rPr lang="en-GB" sz="5400" b="1" dirty="0"/>
              <a:t> </a:t>
            </a:r>
            <a:r>
              <a:rPr lang="en-GB" sz="5400" b="1" dirty="0" smtClean="0"/>
              <a:t>                              </a:t>
            </a:r>
            <a:r>
              <a:rPr lang="en-GB" sz="5400" b="1" dirty="0" smtClean="0">
                <a:hlinkClick r:id="rId3"/>
              </a:rPr>
              <a:t>SAM</a:t>
            </a:r>
            <a:r>
              <a:rPr lang="en-GB" sz="5400" b="1" dirty="0" smtClean="0"/>
              <a:t> (BAM)</a:t>
            </a:r>
          </a:p>
          <a:p>
            <a:endParaRPr lang="en-GB" sz="5400" b="1" dirty="0" smtClean="0"/>
          </a:p>
          <a:p>
            <a:endParaRPr lang="en-GB" sz="5400" b="1" dirty="0" smtClean="0"/>
          </a:p>
        </p:txBody>
      </p:sp>
    </p:spTree>
    <p:extLst>
      <p:ext uri="{BB962C8B-B14F-4D97-AF65-F5344CB8AC3E}">
        <p14:creationId xmlns:p14="http://schemas.microsoft.com/office/powerpoint/2010/main" val="1357647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31999" b="31999"/>
          <a:stretch/>
        </p:blipFill>
        <p:spPr>
          <a:xfrm>
            <a:off x="296600" y="2295125"/>
            <a:ext cx="11700000" cy="247504"/>
          </a:xfrm>
          <a:prstGeom prst="rect">
            <a:avLst/>
          </a:prstGeom>
          <a:ln w="3175" cap="sq">
            <a:solidFill>
              <a:schemeClr val="tx1"/>
            </a:solidFill>
          </a:ln>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22366" b="-367"/>
          <a:stretch/>
        </p:blipFill>
        <p:spPr>
          <a:xfrm>
            <a:off x="296600" y="747125"/>
            <a:ext cx="11699628" cy="1656000"/>
          </a:xfrm>
          <a:prstGeom prst="rect">
            <a:avLst/>
          </a:prstGeom>
          <a:ln w="3175" cmpd="sng">
            <a:solidFill>
              <a:schemeClr val="tx1"/>
            </a:solidFill>
          </a:ln>
        </p:spPr>
      </p:pic>
      <p:sp>
        <p:nvSpPr>
          <p:cNvPr id="6" name="TextBox 5"/>
          <p:cNvSpPr txBox="1"/>
          <p:nvPr/>
        </p:nvSpPr>
        <p:spPr>
          <a:xfrm>
            <a:off x="300444" y="3317461"/>
            <a:ext cx="11700000" cy="830997"/>
          </a:xfrm>
          <a:prstGeom prst="rect">
            <a:avLst/>
          </a:prstGeom>
          <a:solidFill>
            <a:schemeClr val="accent2">
              <a:lumMod val="40000"/>
              <a:lumOff val="60000"/>
            </a:schemeClr>
          </a:solidFill>
        </p:spPr>
        <p:txBody>
          <a:bodyPr wrap="square" rtlCol="0">
            <a:spAutoFit/>
          </a:bodyPr>
          <a:lstStyle/>
          <a:p>
            <a:pPr algn="just"/>
            <a:r>
              <a:rPr lang="en-GB" sz="2400" b="1" dirty="0"/>
              <a:t>Sequence Alignment Map (SAM)</a:t>
            </a:r>
            <a:r>
              <a:rPr lang="en-GB" sz="2400" dirty="0"/>
              <a:t> is a </a:t>
            </a:r>
            <a:r>
              <a:rPr lang="en-GB" sz="2400" dirty="0" smtClean="0"/>
              <a:t>format primarily for storing </a:t>
            </a:r>
            <a:r>
              <a:rPr lang="en-GB" sz="2400" b="1" dirty="0" smtClean="0"/>
              <a:t>Sequencing Reads </a:t>
            </a:r>
            <a:r>
              <a:rPr lang="en-GB" sz="2400" dirty="0" smtClean="0"/>
              <a:t>aligned to </a:t>
            </a:r>
            <a:r>
              <a:rPr lang="en-GB" sz="2400" b="1" dirty="0" smtClean="0"/>
              <a:t>Reference Sequence(s)</a:t>
            </a:r>
            <a:r>
              <a:rPr lang="en-GB" sz="2400" dirty="0" smtClean="0"/>
              <a:t>.</a:t>
            </a:r>
            <a:endParaRPr lang="en-GB" sz="2400" dirty="0"/>
          </a:p>
        </p:txBody>
      </p:sp>
      <p:sp>
        <p:nvSpPr>
          <p:cNvPr id="7" name="TextBox 6"/>
          <p:cNvSpPr txBox="1"/>
          <p:nvPr/>
        </p:nvSpPr>
        <p:spPr>
          <a:xfrm>
            <a:off x="300444" y="4947682"/>
            <a:ext cx="11700000" cy="830997"/>
          </a:xfrm>
          <a:prstGeom prst="rect">
            <a:avLst/>
          </a:prstGeom>
          <a:solidFill>
            <a:schemeClr val="accent2">
              <a:lumMod val="40000"/>
              <a:lumOff val="60000"/>
            </a:schemeClr>
          </a:solidFill>
        </p:spPr>
        <p:txBody>
          <a:bodyPr wrap="square" rtlCol="0">
            <a:spAutoFit/>
          </a:bodyPr>
          <a:lstStyle/>
          <a:p>
            <a:pPr algn="just"/>
            <a:r>
              <a:rPr lang="en-GB" sz="2400" b="1" dirty="0" smtClean="0"/>
              <a:t>Reference Sequence(s) </a:t>
            </a:r>
            <a:r>
              <a:rPr lang="en-GB" sz="2400" dirty="0" smtClean="0"/>
              <a:t>are often the sequences of whole </a:t>
            </a:r>
            <a:r>
              <a:rPr lang="en-GB" sz="2400" b="1" dirty="0" smtClean="0"/>
              <a:t>Chromosomes</a:t>
            </a:r>
            <a:r>
              <a:rPr lang="en-GB" sz="2400" dirty="0" smtClean="0"/>
              <a:t>/</a:t>
            </a:r>
            <a:r>
              <a:rPr lang="en-GB" sz="2400" b="1" dirty="0" smtClean="0"/>
              <a:t>Genomes</a:t>
            </a:r>
            <a:r>
              <a:rPr lang="en-GB" sz="2400" dirty="0" smtClean="0"/>
              <a:t> of the organism from which the </a:t>
            </a:r>
            <a:r>
              <a:rPr lang="en-GB" sz="2400" b="1" dirty="0" smtClean="0"/>
              <a:t>Sequencing Reads </a:t>
            </a:r>
            <a:r>
              <a:rPr lang="en-GB" sz="2400" dirty="0" smtClean="0"/>
              <a:t>were derived (or a very similar organism).</a:t>
            </a:r>
            <a:endParaRPr lang="en-GB" sz="2400" dirty="0"/>
          </a:p>
        </p:txBody>
      </p:sp>
      <p:sp>
        <p:nvSpPr>
          <p:cNvPr id="8" name="TextBox 7">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4"/>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9" name="Rectangle 8"/>
          <p:cNvSpPr/>
          <p:nvPr/>
        </p:nvSpPr>
        <p:spPr>
          <a:xfrm>
            <a:off x="2161309" y="748154"/>
            <a:ext cx="9619013" cy="1654971"/>
          </a:xfrm>
          <a:prstGeom prst="rect">
            <a:avLst/>
          </a:prstGeom>
          <a:solidFill>
            <a:schemeClr val="accent4">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traight Connector 34"/>
          <p:cNvCxnSpPr/>
          <p:nvPr/>
        </p:nvCxnSpPr>
        <p:spPr>
          <a:xfrm flipV="1">
            <a:off x="9803080" y="2911049"/>
            <a:ext cx="0" cy="497176"/>
          </a:xfrm>
          <a:prstGeom prst="line">
            <a:avLst/>
          </a:prstGeom>
          <a:ln w="57150">
            <a:solidFill>
              <a:schemeClr val="accent4">
                <a:lumMod val="40000"/>
                <a:lumOff val="60000"/>
                <a:alpha val="8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1" name="Rectangle 50"/>
          <p:cNvSpPr/>
          <p:nvPr/>
        </p:nvSpPr>
        <p:spPr>
          <a:xfrm>
            <a:off x="8597735" y="3408224"/>
            <a:ext cx="2339439" cy="324736"/>
          </a:xfrm>
          <a:prstGeom prst="rect">
            <a:avLst/>
          </a:prstGeom>
          <a:solidFill>
            <a:schemeClr val="accent4">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2" name="Rectangle 51"/>
          <p:cNvSpPr/>
          <p:nvPr/>
        </p:nvSpPr>
        <p:spPr>
          <a:xfrm>
            <a:off x="674914" y="3792335"/>
            <a:ext cx="2578925" cy="256476"/>
          </a:xfrm>
          <a:prstGeom prst="rect">
            <a:avLst/>
          </a:prstGeom>
          <a:solidFill>
            <a:schemeClr val="accent4">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3" name="Straight Connector 52"/>
          <p:cNvCxnSpPr/>
          <p:nvPr/>
        </p:nvCxnSpPr>
        <p:spPr>
          <a:xfrm flipV="1">
            <a:off x="3079692" y="2542630"/>
            <a:ext cx="0" cy="1249705"/>
          </a:xfrm>
          <a:prstGeom prst="line">
            <a:avLst/>
          </a:prstGeom>
          <a:ln w="57150">
            <a:solidFill>
              <a:schemeClr val="accent4">
                <a:lumMod val="50000"/>
                <a:alpha val="6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flipV="1">
            <a:off x="12081165" y="1575640"/>
            <a:ext cx="0" cy="1323536"/>
          </a:xfrm>
          <a:prstGeom prst="line">
            <a:avLst/>
          </a:prstGeom>
          <a:ln w="57150">
            <a:solidFill>
              <a:schemeClr val="accent4">
                <a:lumMod val="40000"/>
                <a:lumOff val="60000"/>
                <a:alpha val="8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p:cNvCxnSpPr>
            <a:endCxn id="9" idx="3"/>
          </p:cNvCxnSpPr>
          <p:nvPr/>
        </p:nvCxnSpPr>
        <p:spPr>
          <a:xfrm flipH="1">
            <a:off x="11780322" y="1575640"/>
            <a:ext cx="324593" cy="0"/>
          </a:xfrm>
          <a:prstGeom prst="line">
            <a:avLst/>
          </a:prstGeom>
          <a:ln w="57150">
            <a:solidFill>
              <a:schemeClr val="accent4">
                <a:lumMod val="40000"/>
                <a:lumOff val="60000"/>
                <a:alpha val="8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flipH="1">
            <a:off x="9767455" y="2911049"/>
            <a:ext cx="2337461" cy="0"/>
          </a:xfrm>
          <a:prstGeom prst="line">
            <a:avLst/>
          </a:prstGeom>
          <a:ln w="57150">
            <a:solidFill>
              <a:schemeClr val="accent4">
                <a:lumMod val="40000"/>
                <a:lumOff val="60000"/>
                <a:alpha val="8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6" name="Rectangle 75"/>
          <p:cNvSpPr/>
          <p:nvPr/>
        </p:nvSpPr>
        <p:spPr>
          <a:xfrm>
            <a:off x="2161309" y="2403125"/>
            <a:ext cx="9619013" cy="139504"/>
          </a:xfrm>
          <a:prstGeom prst="rect">
            <a:avLst/>
          </a:prstGeom>
          <a:solidFill>
            <a:schemeClr val="accent4">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3955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0"/>
                                        <p:tgtEl>
                                          <p:spTgt spid="8"/>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000"/>
                                        <p:tgtEl>
                                          <p:spTgt spid="6"/>
                                        </p:tgtEl>
                                      </p:cBhvr>
                                    </p:animEffect>
                                  </p:childTnLst>
                                </p:cTn>
                              </p:par>
                            </p:childTnLst>
                          </p:cTn>
                        </p:par>
                        <p:par>
                          <p:cTn id="12" fill="hold">
                            <p:stCondLst>
                              <p:cond delay="5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2000"/>
                                        <p:tgtEl>
                                          <p:spTgt spid="4"/>
                                        </p:tgtEl>
                                      </p:cBhvr>
                                    </p:animEffect>
                                  </p:childTnLst>
                                </p:cTn>
                              </p:par>
                              <p:par>
                                <p:cTn id="16" presetID="22" presetClass="entr" presetSubtype="2"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right)">
                                      <p:cBhvr>
                                        <p:cTn id="18" dur="2000"/>
                                        <p:tgtEl>
                                          <p:spTgt spid="5"/>
                                        </p:tgtEl>
                                      </p:cBhvr>
                                    </p:animEffect>
                                  </p:childTnLst>
                                </p:cTn>
                              </p:par>
                            </p:childTnLst>
                          </p:cTn>
                        </p:par>
                        <p:par>
                          <p:cTn id="19" fill="hold">
                            <p:stCondLst>
                              <p:cond delay="7000"/>
                            </p:stCondLst>
                            <p:childTnLst>
                              <p:par>
                                <p:cTn id="20" presetID="22" presetClass="entr" presetSubtype="4" fill="hold" grpId="1" nodeType="after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down)">
                                      <p:cBhvr>
                                        <p:cTn id="22" dur="500"/>
                                        <p:tgtEl>
                                          <p:spTgt spid="51"/>
                                        </p:tgtEl>
                                      </p:cBhvr>
                                    </p:animEffect>
                                  </p:childTnLst>
                                </p:cTn>
                              </p:par>
                            </p:childTnLst>
                          </p:cTn>
                        </p:par>
                        <p:par>
                          <p:cTn id="23" fill="hold">
                            <p:stCondLst>
                              <p:cond delay="7500"/>
                            </p:stCondLst>
                            <p:childTnLst>
                              <p:par>
                                <p:cTn id="24" presetID="22" presetClass="entr" presetSubtype="4"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down)">
                                      <p:cBhvr>
                                        <p:cTn id="26" dur="500"/>
                                        <p:tgtEl>
                                          <p:spTgt spid="35"/>
                                        </p:tgtEl>
                                      </p:cBhvr>
                                    </p:animEffect>
                                  </p:childTnLst>
                                </p:cTn>
                              </p:par>
                            </p:childTnLst>
                          </p:cTn>
                        </p:par>
                        <p:par>
                          <p:cTn id="27" fill="hold">
                            <p:stCondLst>
                              <p:cond delay="8000"/>
                            </p:stCondLst>
                            <p:childTnLst>
                              <p:par>
                                <p:cTn id="28" presetID="22" presetClass="entr" presetSubtype="8" fill="hold" nodeType="after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wipe(left)">
                                      <p:cBhvr>
                                        <p:cTn id="30" dur="500"/>
                                        <p:tgtEl>
                                          <p:spTgt spid="65"/>
                                        </p:tgtEl>
                                      </p:cBhvr>
                                    </p:animEffect>
                                  </p:childTnLst>
                                </p:cTn>
                              </p:par>
                            </p:childTnLst>
                          </p:cTn>
                        </p:par>
                        <p:par>
                          <p:cTn id="31" fill="hold">
                            <p:stCondLst>
                              <p:cond delay="8500"/>
                            </p:stCondLst>
                            <p:childTnLst>
                              <p:par>
                                <p:cTn id="32" presetID="22" presetClass="entr" presetSubtype="4" fill="hold" nodeType="after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wipe(down)">
                                      <p:cBhvr>
                                        <p:cTn id="34" dur="500"/>
                                        <p:tgtEl>
                                          <p:spTgt spid="56"/>
                                        </p:tgtEl>
                                      </p:cBhvr>
                                    </p:animEffect>
                                  </p:childTnLst>
                                </p:cTn>
                              </p:par>
                            </p:childTnLst>
                          </p:cTn>
                        </p:par>
                        <p:par>
                          <p:cTn id="35" fill="hold">
                            <p:stCondLst>
                              <p:cond delay="9000"/>
                            </p:stCondLst>
                            <p:childTnLst>
                              <p:par>
                                <p:cTn id="36" presetID="22" presetClass="entr" presetSubtype="2" fill="hold" nodeType="after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wipe(right)">
                                      <p:cBhvr>
                                        <p:cTn id="38" dur="500"/>
                                        <p:tgtEl>
                                          <p:spTgt spid="57"/>
                                        </p:tgtEl>
                                      </p:cBhvr>
                                    </p:animEffect>
                                  </p:childTnLst>
                                </p:cTn>
                              </p:par>
                            </p:childTnLst>
                          </p:cTn>
                        </p:par>
                        <p:par>
                          <p:cTn id="39" fill="hold">
                            <p:stCondLst>
                              <p:cond delay="9500"/>
                            </p:stCondLst>
                            <p:childTnLst>
                              <p:par>
                                <p:cTn id="40" presetID="22" presetClass="entr" presetSubtype="2"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right)">
                                      <p:cBhvr>
                                        <p:cTn id="42" dur="1000"/>
                                        <p:tgtEl>
                                          <p:spTgt spid="9"/>
                                        </p:tgtEl>
                                      </p:cBhvr>
                                    </p:animEffect>
                                  </p:childTnLst>
                                </p:cTn>
                              </p:par>
                            </p:childTnLst>
                          </p:cTn>
                        </p:par>
                        <p:par>
                          <p:cTn id="43" fill="hold">
                            <p:stCondLst>
                              <p:cond delay="10500"/>
                            </p:stCondLst>
                            <p:childTnLst>
                              <p:par>
                                <p:cTn id="44" presetID="22" presetClass="entr" presetSubtype="4" fill="hold" grpId="0" nodeType="after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wipe(down)">
                                      <p:cBhvr>
                                        <p:cTn id="46" dur="500"/>
                                        <p:tgtEl>
                                          <p:spTgt spid="52"/>
                                        </p:tgtEl>
                                      </p:cBhvr>
                                    </p:animEffect>
                                  </p:childTnLst>
                                </p:cTn>
                              </p:par>
                            </p:childTnLst>
                          </p:cTn>
                        </p:par>
                        <p:par>
                          <p:cTn id="47" fill="hold">
                            <p:stCondLst>
                              <p:cond delay="11000"/>
                            </p:stCondLst>
                            <p:childTnLst>
                              <p:par>
                                <p:cTn id="48" presetID="22" presetClass="entr" presetSubtype="4" fill="hold" nodeType="after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wipe(down)">
                                      <p:cBhvr>
                                        <p:cTn id="50" dur="500"/>
                                        <p:tgtEl>
                                          <p:spTgt spid="53"/>
                                        </p:tgtEl>
                                      </p:cBhvr>
                                    </p:animEffect>
                                  </p:childTnLst>
                                </p:cTn>
                              </p:par>
                            </p:childTnLst>
                          </p:cTn>
                        </p:par>
                        <p:par>
                          <p:cTn id="51" fill="hold">
                            <p:stCondLst>
                              <p:cond delay="11500"/>
                            </p:stCondLst>
                            <p:childTnLst>
                              <p:par>
                                <p:cTn id="52" presetID="22" presetClass="entr" presetSubtype="4" fill="hold" grpId="0" nodeType="afterEffect">
                                  <p:stCondLst>
                                    <p:cond delay="0"/>
                                  </p:stCondLst>
                                  <p:childTnLst>
                                    <p:set>
                                      <p:cBhvr>
                                        <p:cTn id="53" dur="1" fill="hold">
                                          <p:stCondLst>
                                            <p:cond delay="0"/>
                                          </p:stCondLst>
                                        </p:cTn>
                                        <p:tgtEl>
                                          <p:spTgt spid="76"/>
                                        </p:tgtEl>
                                        <p:attrNameLst>
                                          <p:attrName>style.visibility</p:attrName>
                                        </p:attrNameLst>
                                      </p:cBhvr>
                                      <p:to>
                                        <p:strVal val="visible"/>
                                      </p:to>
                                    </p:set>
                                    <p:animEffect transition="in" filter="wipe(down)">
                                      <p:cBhvr>
                                        <p:cTn id="54" dur="1000"/>
                                        <p:tgtEl>
                                          <p:spTgt spid="7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left)">
                                      <p:cBhvr>
                                        <p:cTn id="59" dur="2000"/>
                                        <p:tgtEl>
                                          <p:spTgt spid="7"/>
                                        </p:tgtEl>
                                      </p:cBhvr>
                                    </p:animEffect>
                                  </p:childTnLst>
                                </p:cTn>
                              </p:par>
                              <p:par>
                                <p:cTn id="60" presetID="9" presetClass="emph" presetSubtype="0" grpId="1" nodeType="withEffect">
                                  <p:stCondLst>
                                    <p:cond delay="0"/>
                                  </p:stCondLst>
                                  <p:childTnLst>
                                    <p:set>
                                      <p:cBhvr rctx="PPT">
                                        <p:cTn id="61" dur="indefinite"/>
                                        <p:tgtEl>
                                          <p:spTgt spid="6"/>
                                        </p:tgtEl>
                                        <p:attrNameLst>
                                          <p:attrName>style.opacity</p:attrName>
                                        </p:attrNameLst>
                                      </p:cBhvr>
                                      <p:to>
                                        <p:strVal val="0.35"/>
                                      </p:to>
                                    </p:set>
                                    <p:animEffect filter="image" prLst="opacity: 0.35">
                                      <p:cBhvr rctx="IE">
                                        <p:cTn id="62"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8" grpId="0"/>
      <p:bldP spid="9" grpId="0" animBg="1"/>
      <p:bldP spid="51" grpId="1" animBg="1"/>
      <p:bldP spid="52" grpId="0" animBg="1"/>
      <p:bldP spid="7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67"/>
          <p:cNvPicPr>
            <a:picLocks noChangeAspect="1"/>
          </p:cNvPicPr>
          <p:nvPr/>
        </p:nvPicPr>
        <p:blipFill rotWithShape="1">
          <a:blip r:embed="rId2">
            <a:extLst>
              <a:ext uri="{28A0092B-C50C-407E-A947-70E740481C1C}">
                <a14:useLocalDpi xmlns:a14="http://schemas.microsoft.com/office/drawing/2010/main" val="0"/>
              </a:ext>
            </a:extLst>
          </a:blip>
          <a:srcRect t="-31999" b="31999"/>
          <a:stretch/>
        </p:blipFill>
        <p:spPr>
          <a:xfrm>
            <a:off x="296600" y="2295125"/>
            <a:ext cx="11700000" cy="247504"/>
          </a:xfrm>
          <a:prstGeom prst="rect">
            <a:avLst/>
          </a:prstGeom>
          <a:ln w="3175" cap="sq">
            <a:solidFill>
              <a:schemeClr val="tx1"/>
            </a:solidFill>
          </a:ln>
        </p:spPr>
      </p:pic>
      <p:pic>
        <p:nvPicPr>
          <p:cNvPr id="69" name="Picture 68"/>
          <p:cNvPicPr>
            <a:picLocks noChangeAspect="1"/>
          </p:cNvPicPr>
          <p:nvPr/>
        </p:nvPicPr>
        <p:blipFill rotWithShape="1">
          <a:blip r:embed="rId3">
            <a:extLst>
              <a:ext uri="{28A0092B-C50C-407E-A947-70E740481C1C}">
                <a14:useLocalDpi xmlns:a14="http://schemas.microsoft.com/office/drawing/2010/main" val="0"/>
              </a:ext>
            </a:extLst>
          </a:blip>
          <a:srcRect t="22366" b="-367"/>
          <a:stretch/>
        </p:blipFill>
        <p:spPr>
          <a:xfrm>
            <a:off x="296600" y="747125"/>
            <a:ext cx="11699628" cy="1656000"/>
          </a:xfrm>
          <a:prstGeom prst="rect">
            <a:avLst/>
          </a:prstGeom>
          <a:ln w="3175" cmpd="sng">
            <a:solidFill>
              <a:schemeClr val="tx1"/>
            </a:solidFill>
          </a:ln>
        </p:spPr>
      </p:pic>
      <p:sp>
        <p:nvSpPr>
          <p:cNvPr id="8" name="TextBox 7">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4"/>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9" name="TextBox 8"/>
          <p:cNvSpPr txBox="1"/>
          <p:nvPr/>
        </p:nvSpPr>
        <p:spPr>
          <a:xfrm>
            <a:off x="7160821" y="2964130"/>
            <a:ext cx="4936180" cy="3293209"/>
          </a:xfrm>
          <a:prstGeom prst="rect">
            <a:avLst/>
          </a:prstGeom>
          <a:noFill/>
        </p:spPr>
        <p:txBody>
          <a:bodyPr wrap="square" rtlCol="0">
            <a:spAutoFit/>
          </a:bodyPr>
          <a:lstStyle/>
          <a:p>
            <a:r>
              <a:rPr lang="en-GB" sz="1300" b="1" dirty="0">
                <a:latin typeface="Courier New" panose="02070309020205020404" pitchFamily="49" charset="0"/>
                <a:cs typeface="Courier New" panose="02070309020205020404" pitchFamily="49" charset="0"/>
              </a:rPr>
              <a:t>Read name = ERR000997.2444707</a:t>
            </a:r>
          </a:p>
          <a:p>
            <a:r>
              <a:rPr lang="en-GB" sz="1300" b="1" dirty="0">
                <a:latin typeface="Courier New" panose="02070309020205020404" pitchFamily="49" charset="0"/>
                <a:cs typeface="Courier New" panose="02070309020205020404" pitchFamily="49" charset="0"/>
              </a:rPr>
              <a:t>----------------------</a:t>
            </a:r>
          </a:p>
          <a:p>
            <a:r>
              <a:rPr lang="en-GB" sz="1300" b="1" dirty="0">
                <a:latin typeface="Courier New" panose="02070309020205020404" pitchFamily="49" charset="0"/>
                <a:cs typeface="Courier New" panose="02070309020205020404" pitchFamily="49" charset="0"/>
              </a:rPr>
              <a:t>Location = NC_000017.10:43,958,096</a:t>
            </a:r>
          </a:p>
          <a:p>
            <a:r>
              <a:rPr lang="en-GB" sz="1300" b="1" dirty="0">
                <a:latin typeface="Courier New" panose="02070309020205020404" pitchFamily="49" charset="0"/>
                <a:cs typeface="Courier New" panose="02070309020205020404" pitchFamily="49" charset="0"/>
              </a:rPr>
              <a:t>Alignment start = 43,958,078 (-)</a:t>
            </a:r>
          </a:p>
          <a:p>
            <a:r>
              <a:rPr lang="en-GB" sz="1300" b="1" dirty="0">
                <a:latin typeface="Courier New" panose="02070309020205020404" pitchFamily="49" charset="0"/>
                <a:cs typeface="Courier New" panose="02070309020205020404" pitchFamily="49" charset="0"/>
              </a:rPr>
              <a:t>Cigar = 37M</a:t>
            </a:r>
          </a:p>
          <a:p>
            <a:r>
              <a:rPr lang="en-GB" sz="1300" b="1" dirty="0">
                <a:latin typeface="Courier New" panose="02070309020205020404" pitchFamily="49" charset="0"/>
                <a:cs typeface="Courier New" panose="02070309020205020404" pitchFamily="49" charset="0"/>
              </a:rPr>
              <a:t>Mapped = yes</a:t>
            </a:r>
          </a:p>
          <a:p>
            <a:r>
              <a:rPr lang="en-GB" sz="1300" b="1" dirty="0">
                <a:latin typeface="Courier New" panose="02070309020205020404" pitchFamily="49" charset="0"/>
                <a:cs typeface="Courier New" panose="02070309020205020404" pitchFamily="49" charset="0"/>
              </a:rPr>
              <a:t>Mapping quality = 10</a:t>
            </a:r>
          </a:p>
          <a:p>
            <a:r>
              <a:rPr lang="en-GB" sz="1300" b="1" dirty="0">
                <a:latin typeface="Courier New" panose="02070309020205020404" pitchFamily="49" charset="0"/>
                <a:cs typeface="Courier New" panose="02070309020205020404" pitchFamily="49" charset="0"/>
              </a:rPr>
              <a:t>Secondary = no</a:t>
            </a:r>
          </a:p>
          <a:p>
            <a:r>
              <a:rPr lang="en-GB" sz="1300" b="1" dirty="0">
                <a:latin typeface="Courier New" panose="02070309020205020404" pitchFamily="49" charset="0"/>
                <a:cs typeface="Courier New" panose="02070309020205020404" pitchFamily="49" charset="0"/>
              </a:rPr>
              <a:t>Supplementary = no</a:t>
            </a:r>
          </a:p>
          <a:p>
            <a:r>
              <a:rPr lang="en-GB" sz="1300" b="1" dirty="0">
                <a:latin typeface="Courier New" panose="02070309020205020404" pitchFamily="49" charset="0"/>
                <a:cs typeface="Courier New" panose="02070309020205020404" pitchFamily="49" charset="0"/>
              </a:rPr>
              <a:t>Duplicate = no</a:t>
            </a:r>
          </a:p>
          <a:p>
            <a:r>
              <a:rPr lang="en-GB" sz="1300" b="1" dirty="0">
                <a:latin typeface="Courier New" panose="02070309020205020404" pitchFamily="49" charset="0"/>
                <a:cs typeface="Courier New" panose="02070309020205020404" pitchFamily="49" charset="0"/>
              </a:rPr>
              <a:t>Failed QC = no</a:t>
            </a:r>
          </a:p>
          <a:p>
            <a:r>
              <a:rPr lang="en-GB" sz="1300" b="1" dirty="0" smtClean="0">
                <a:latin typeface="Courier New" panose="02070309020205020404" pitchFamily="49" charset="0"/>
                <a:cs typeface="Courier New" panose="02070309020205020404" pitchFamily="49" charset="0"/>
              </a:rPr>
              <a:t>----------------------</a:t>
            </a:r>
            <a:endParaRPr lang="en-GB" sz="1300" b="1" dirty="0">
              <a:latin typeface="Courier New" panose="02070309020205020404" pitchFamily="49" charset="0"/>
              <a:cs typeface="Courier New" panose="02070309020205020404" pitchFamily="49" charset="0"/>
            </a:endParaRPr>
          </a:p>
          <a:p>
            <a:r>
              <a:rPr lang="en-GB" sz="1300" b="1" dirty="0">
                <a:latin typeface="Courier New" panose="02070309020205020404" pitchFamily="49" charset="0"/>
                <a:cs typeface="Courier New" panose="02070309020205020404" pitchFamily="49" charset="0"/>
              </a:rPr>
              <a:t>MD = 6G9G20</a:t>
            </a:r>
          </a:p>
          <a:p>
            <a:r>
              <a:rPr lang="en-GB" sz="1300" b="1" dirty="0">
                <a:latin typeface="Courier New" panose="02070309020205020404" pitchFamily="49" charset="0"/>
                <a:cs typeface="Courier New" panose="02070309020205020404" pitchFamily="49" charset="0"/>
              </a:rPr>
              <a:t>-------------------</a:t>
            </a:r>
          </a:p>
          <a:p>
            <a:r>
              <a:rPr lang="en-GB" sz="1300" b="1" dirty="0">
                <a:latin typeface="Courier New" panose="02070309020205020404" pitchFamily="49" charset="0"/>
                <a:cs typeface="Courier New" panose="02070309020205020404" pitchFamily="49" charset="0"/>
              </a:rPr>
              <a:t>Alignment start position = NC_000017.10:43958078</a:t>
            </a:r>
          </a:p>
          <a:p>
            <a:r>
              <a:rPr lang="en-GB" sz="1300" b="1" dirty="0" smtClean="0">
                <a:latin typeface="Courier New" panose="02070309020205020404" pitchFamily="49" charset="0"/>
                <a:cs typeface="Courier New" panose="02070309020205020404" pitchFamily="49" charset="0"/>
              </a:rPr>
              <a:t>ACGGCCCGGTGCTGTGACTCATGCCTGTAATCCCAGC</a:t>
            </a:r>
            <a:endParaRPr lang="en-GB" sz="1300" b="1" dirty="0">
              <a:latin typeface="Courier New" panose="02070309020205020404" pitchFamily="49" charset="0"/>
              <a:cs typeface="Courier New" panose="02070309020205020404" pitchFamily="49" charset="0"/>
            </a:endParaRPr>
          </a:p>
        </p:txBody>
      </p:sp>
      <p:sp>
        <p:nvSpPr>
          <p:cNvPr id="10" name="TextBox 9"/>
          <p:cNvSpPr txBox="1"/>
          <p:nvPr/>
        </p:nvSpPr>
        <p:spPr>
          <a:xfrm>
            <a:off x="282744" y="2742101"/>
            <a:ext cx="6745468" cy="1200329"/>
          </a:xfrm>
          <a:prstGeom prst="rect">
            <a:avLst/>
          </a:prstGeom>
          <a:solidFill>
            <a:schemeClr val="accent2">
              <a:lumMod val="40000"/>
              <a:lumOff val="60000"/>
            </a:schemeClr>
          </a:solidFill>
        </p:spPr>
        <p:txBody>
          <a:bodyPr wrap="square" rtlCol="0">
            <a:spAutoFit/>
          </a:bodyPr>
          <a:lstStyle/>
          <a:p>
            <a:pPr algn="just"/>
            <a:r>
              <a:rPr lang="en-GB" sz="2400" dirty="0" smtClean="0"/>
              <a:t>For each </a:t>
            </a:r>
            <a:r>
              <a:rPr lang="en-GB" sz="2400" b="1" dirty="0" smtClean="0"/>
              <a:t>Sequencing Read</a:t>
            </a:r>
            <a:r>
              <a:rPr lang="en-GB" sz="2400" dirty="0" smtClean="0"/>
              <a:t>, the </a:t>
            </a:r>
            <a:r>
              <a:rPr lang="en-GB" sz="2400" b="1" dirty="0" smtClean="0"/>
              <a:t>SAM </a:t>
            </a:r>
            <a:r>
              <a:rPr lang="en-GB" sz="2400" dirty="0" smtClean="0"/>
              <a:t>must include enough information to fully define its mapping to a </a:t>
            </a:r>
            <a:r>
              <a:rPr lang="en-GB" sz="2400" b="1" dirty="0" smtClean="0"/>
              <a:t>Reference Sequence</a:t>
            </a:r>
            <a:r>
              <a:rPr lang="en-GB" sz="2400" dirty="0" smtClean="0"/>
              <a:t>. Including:</a:t>
            </a:r>
          </a:p>
        </p:txBody>
      </p:sp>
      <p:sp>
        <p:nvSpPr>
          <p:cNvPr id="11" name="TextBox 10"/>
          <p:cNvSpPr txBox="1"/>
          <p:nvPr/>
        </p:nvSpPr>
        <p:spPr>
          <a:xfrm>
            <a:off x="282744" y="4092905"/>
            <a:ext cx="4592190" cy="461665"/>
          </a:xfrm>
          <a:prstGeom prst="rect">
            <a:avLst/>
          </a:prstGeom>
          <a:solidFill>
            <a:schemeClr val="accent2">
              <a:lumMod val="40000"/>
              <a:lumOff val="60000"/>
            </a:schemeClr>
          </a:solidFill>
        </p:spPr>
        <p:txBody>
          <a:bodyPr wrap="square" rtlCol="0">
            <a:spAutoFit/>
          </a:bodyPr>
          <a:lstStyle/>
          <a:p>
            <a:pPr algn="just"/>
            <a:r>
              <a:rPr lang="en-GB" sz="2400" dirty="0" smtClean="0"/>
              <a:t>A unique Identifier, or </a:t>
            </a:r>
            <a:r>
              <a:rPr lang="en-GB" sz="2400" b="1" dirty="0" smtClean="0"/>
              <a:t>Read name</a:t>
            </a:r>
            <a:r>
              <a:rPr lang="en-GB" sz="2400" dirty="0" smtClean="0"/>
              <a:t>.</a:t>
            </a:r>
          </a:p>
        </p:txBody>
      </p:sp>
      <p:sp>
        <p:nvSpPr>
          <p:cNvPr id="12" name="Rectangle 11"/>
          <p:cNvSpPr/>
          <p:nvPr/>
        </p:nvSpPr>
        <p:spPr>
          <a:xfrm>
            <a:off x="7187390" y="2952255"/>
            <a:ext cx="2954141" cy="258276"/>
          </a:xfrm>
          <a:prstGeom prst="rect">
            <a:avLst/>
          </a:prstGeom>
          <a:solidFill>
            <a:schemeClr val="tx1">
              <a:lumMod val="75000"/>
              <a:lumOff val="2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7187390" y="3788226"/>
            <a:ext cx="1255970" cy="196224"/>
          </a:xfrm>
          <a:prstGeom prst="rect">
            <a:avLst/>
          </a:prstGeom>
          <a:solidFill>
            <a:schemeClr val="tx1">
              <a:lumMod val="75000"/>
              <a:lumOff val="2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7187390" y="5740608"/>
            <a:ext cx="4885861" cy="237152"/>
          </a:xfrm>
          <a:prstGeom prst="rect">
            <a:avLst/>
          </a:prstGeom>
          <a:solidFill>
            <a:schemeClr val="tx1">
              <a:lumMod val="75000"/>
              <a:lumOff val="2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6" name="Straight Connector 45"/>
          <p:cNvCxnSpPr/>
          <p:nvPr/>
        </p:nvCxnSpPr>
        <p:spPr>
          <a:xfrm flipH="1" flipV="1">
            <a:off x="12073251" y="1234411"/>
            <a:ext cx="31667" cy="1854184"/>
          </a:xfrm>
          <a:prstGeom prst="line">
            <a:avLst/>
          </a:prstGeom>
          <a:ln w="57150">
            <a:solidFill>
              <a:schemeClr val="accent4">
                <a:lumMod val="40000"/>
                <a:lumOff val="60000"/>
                <a:alpha val="8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flipH="1">
            <a:off x="9687142" y="1222535"/>
            <a:ext cx="2417775" cy="0"/>
          </a:xfrm>
          <a:prstGeom prst="line">
            <a:avLst/>
          </a:prstGeom>
          <a:ln w="57150">
            <a:solidFill>
              <a:schemeClr val="accent4">
                <a:lumMod val="40000"/>
                <a:lumOff val="60000"/>
                <a:alpha val="8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8" name="Straight Connector 47"/>
          <p:cNvCxnSpPr>
            <a:endCxn id="12" idx="3"/>
          </p:cNvCxnSpPr>
          <p:nvPr/>
        </p:nvCxnSpPr>
        <p:spPr>
          <a:xfrm flipH="1" flipV="1">
            <a:off x="10141531" y="3081393"/>
            <a:ext cx="1991095" cy="7202"/>
          </a:xfrm>
          <a:prstGeom prst="line">
            <a:avLst/>
          </a:prstGeom>
          <a:ln w="57150">
            <a:solidFill>
              <a:schemeClr val="accent4">
                <a:lumMod val="40000"/>
                <a:lumOff val="60000"/>
                <a:alpha val="8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282744" y="4705045"/>
            <a:ext cx="6741624" cy="830997"/>
          </a:xfrm>
          <a:prstGeom prst="rect">
            <a:avLst/>
          </a:prstGeom>
          <a:solidFill>
            <a:schemeClr val="accent2">
              <a:lumMod val="40000"/>
              <a:lumOff val="60000"/>
            </a:schemeClr>
          </a:solidFill>
        </p:spPr>
        <p:txBody>
          <a:bodyPr wrap="square" rtlCol="0">
            <a:spAutoFit/>
          </a:bodyPr>
          <a:lstStyle/>
          <a:p>
            <a:pPr algn="just"/>
            <a:r>
              <a:rPr lang="en-GB" sz="2400" dirty="0" smtClean="0"/>
              <a:t>The start of the </a:t>
            </a:r>
            <a:r>
              <a:rPr lang="en-GB" sz="2400" b="1" dirty="0" smtClean="0"/>
              <a:t>Sequencing Read </a:t>
            </a:r>
            <a:r>
              <a:rPr lang="en-GB" sz="2400" dirty="0" smtClean="0"/>
              <a:t>relative to the start of the relevant </a:t>
            </a:r>
            <a:r>
              <a:rPr lang="en-GB" sz="2400" b="1" dirty="0" smtClean="0"/>
              <a:t>Reference Sequence</a:t>
            </a:r>
            <a:r>
              <a:rPr lang="en-GB" sz="2400" dirty="0" smtClean="0"/>
              <a:t>.</a:t>
            </a:r>
          </a:p>
        </p:txBody>
      </p:sp>
      <p:cxnSp>
        <p:nvCxnSpPr>
          <p:cNvPr id="55" name="Straight Connector 54"/>
          <p:cNvCxnSpPr/>
          <p:nvPr/>
        </p:nvCxnSpPr>
        <p:spPr>
          <a:xfrm flipV="1">
            <a:off x="2773156" y="1222535"/>
            <a:ext cx="0" cy="1253816"/>
          </a:xfrm>
          <a:prstGeom prst="line">
            <a:avLst/>
          </a:prstGeom>
          <a:ln w="76200">
            <a:solidFill>
              <a:schemeClr val="accent4">
                <a:lumMod val="75000"/>
                <a:alpha val="35000"/>
              </a:schemeClr>
            </a:solidFill>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67" name="TextBox 66"/>
          <p:cNvSpPr txBox="1"/>
          <p:nvPr/>
        </p:nvSpPr>
        <p:spPr>
          <a:xfrm>
            <a:off x="282744" y="5686517"/>
            <a:ext cx="3368889" cy="461665"/>
          </a:xfrm>
          <a:prstGeom prst="rect">
            <a:avLst/>
          </a:prstGeom>
          <a:solidFill>
            <a:schemeClr val="accent2">
              <a:lumMod val="40000"/>
              <a:lumOff val="60000"/>
            </a:schemeClr>
          </a:solidFill>
        </p:spPr>
        <p:txBody>
          <a:bodyPr wrap="square" rtlCol="0">
            <a:spAutoFit/>
          </a:bodyPr>
          <a:lstStyle/>
          <a:p>
            <a:pPr algn="just"/>
            <a:r>
              <a:rPr lang="en-GB" sz="2400" dirty="0" smtClean="0"/>
              <a:t>The position of all </a:t>
            </a:r>
            <a:r>
              <a:rPr lang="en-GB" sz="2400" b="1" dirty="0" err="1" smtClean="0"/>
              <a:t>Indels</a:t>
            </a:r>
            <a:r>
              <a:rPr lang="en-GB" sz="2400" dirty="0" smtClean="0"/>
              <a:t>.</a:t>
            </a:r>
          </a:p>
        </p:txBody>
      </p:sp>
      <p:sp>
        <p:nvSpPr>
          <p:cNvPr id="75" name="TextBox 74"/>
          <p:cNvSpPr txBox="1"/>
          <p:nvPr/>
        </p:nvSpPr>
        <p:spPr>
          <a:xfrm>
            <a:off x="282744" y="6298655"/>
            <a:ext cx="3368889" cy="461665"/>
          </a:xfrm>
          <a:prstGeom prst="rect">
            <a:avLst/>
          </a:prstGeom>
          <a:solidFill>
            <a:schemeClr val="accent2">
              <a:lumMod val="40000"/>
              <a:lumOff val="60000"/>
            </a:schemeClr>
          </a:solidFill>
        </p:spPr>
        <p:txBody>
          <a:bodyPr wrap="square" rtlCol="0">
            <a:spAutoFit/>
          </a:bodyPr>
          <a:lstStyle/>
          <a:p>
            <a:pPr algn="just"/>
            <a:r>
              <a:rPr lang="en-GB" sz="2400" dirty="0" smtClean="0"/>
              <a:t>The Read Sequence itself.</a:t>
            </a:r>
          </a:p>
        </p:txBody>
      </p:sp>
      <p:sp>
        <p:nvSpPr>
          <p:cNvPr id="76" name="Rectangle 75"/>
          <p:cNvSpPr/>
          <p:nvPr/>
        </p:nvSpPr>
        <p:spPr>
          <a:xfrm>
            <a:off x="7187390" y="5977760"/>
            <a:ext cx="3827390" cy="239400"/>
          </a:xfrm>
          <a:prstGeom prst="rect">
            <a:avLst/>
          </a:prstGeom>
          <a:solidFill>
            <a:schemeClr val="tx1">
              <a:lumMod val="75000"/>
              <a:lumOff val="2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ectangle 76"/>
          <p:cNvSpPr/>
          <p:nvPr/>
        </p:nvSpPr>
        <p:spPr>
          <a:xfrm>
            <a:off x="2666281" y="1140030"/>
            <a:ext cx="7047738" cy="130005"/>
          </a:xfrm>
          <a:prstGeom prst="rect">
            <a:avLst/>
          </a:prstGeom>
          <a:solidFill>
            <a:schemeClr val="accent4">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8" name="TextBox 77"/>
          <p:cNvSpPr txBox="1"/>
          <p:nvPr/>
        </p:nvSpPr>
        <p:spPr>
          <a:xfrm>
            <a:off x="9873456" y="4073226"/>
            <a:ext cx="1831399" cy="523220"/>
          </a:xfrm>
          <a:prstGeom prst="rect">
            <a:avLst/>
          </a:prstGeom>
          <a:solidFill>
            <a:schemeClr val="accent6">
              <a:lumMod val="60000"/>
              <a:lumOff val="40000"/>
            </a:schemeClr>
          </a:solidFill>
        </p:spPr>
        <p:txBody>
          <a:bodyPr wrap="none" rtlCol="0">
            <a:spAutoFit/>
          </a:bodyPr>
          <a:lstStyle/>
          <a:p>
            <a:r>
              <a:rPr lang="en-GB" sz="1400" b="1" dirty="0" smtClean="0"/>
              <a:t>37 M</a:t>
            </a:r>
            <a:r>
              <a:rPr lang="en-GB" sz="1400" dirty="0" smtClean="0"/>
              <a:t>atched base Pairs</a:t>
            </a:r>
          </a:p>
          <a:p>
            <a:r>
              <a:rPr lang="en-GB" sz="1400" b="1" i="1" dirty="0" smtClean="0"/>
              <a:t>NO INDELS</a:t>
            </a:r>
            <a:endParaRPr lang="en-GB" sz="1400" b="1" i="1" dirty="0"/>
          </a:p>
        </p:txBody>
      </p:sp>
      <p:cxnSp>
        <p:nvCxnSpPr>
          <p:cNvPr id="80" name="Straight Arrow Connector 79"/>
          <p:cNvCxnSpPr>
            <a:stCxn id="78" idx="1"/>
            <a:endCxn id="14" idx="3"/>
          </p:cNvCxnSpPr>
          <p:nvPr/>
        </p:nvCxnSpPr>
        <p:spPr>
          <a:xfrm flipH="1" flipV="1">
            <a:off x="8443360" y="3886338"/>
            <a:ext cx="1430096" cy="448498"/>
          </a:xfrm>
          <a:prstGeom prst="straightConnector1">
            <a:avLst/>
          </a:prstGeom>
          <a:ln w="25400" cmpd="sng">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43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000"/>
                                        <p:tgtEl>
                                          <p:spTgt spid="10"/>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8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2000"/>
                                        <p:tgtEl>
                                          <p:spTgt spid="11"/>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2000"/>
                                        <p:tgtEl>
                                          <p:spTgt spid="12"/>
                                        </p:tgtEl>
                                      </p:cBhvr>
                                    </p:animEffect>
                                  </p:childTnLst>
                                </p:cTn>
                              </p:par>
                            </p:childTnLst>
                          </p:cTn>
                        </p:par>
                        <p:par>
                          <p:cTn id="21" fill="hold">
                            <p:stCondLst>
                              <p:cond delay="4000"/>
                            </p:stCondLst>
                            <p:childTnLst>
                              <p:par>
                                <p:cTn id="22" presetID="22" presetClass="entr" presetSubtype="8"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wipe(left)">
                                      <p:cBhvr>
                                        <p:cTn id="24" dur="500"/>
                                        <p:tgtEl>
                                          <p:spTgt spid="48"/>
                                        </p:tgtEl>
                                      </p:cBhvr>
                                    </p:animEffect>
                                  </p:childTnLst>
                                </p:cTn>
                              </p:par>
                            </p:childTnLst>
                          </p:cTn>
                        </p:par>
                        <p:par>
                          <p:cTn id="25" fill="hold">
                            <p:stCondLst>
                              <p:cond delay="4500"/>
                            </p:stCondLst>
                            <p:childTnLst>
                              <p:par>
                                <p:cTn id="26" presetID="22" presetClass="entr" presetSubtype="4" fill="hold" nodeType="after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down)">
                                      <p:cBhvr>
                                        <p:cTn id="28" dur="500"/>
                                        <p:tgtEl>
                                          <p:spTgt spid="46"/>
                                        </p:tgtEl>
                                      </p:cBhvr>
                                    </p:animEffect>
                                  </p:childTnLst>
                                </p:cTn>
                              </p:par>
                            </p:childTnLst>
                          </p:cTn>
                        </p:par>
                        <p:par>
                          <p:cTn id="29" fill="hold">
                            <p:stCondLst>
                              <p:cond delay="5000"/>
                            </p:stCondLst>
                            <p:childTnLst>
                              <p:par>
                                <p:cTn id="30" presetID="22" presetClass="entr" presetSubtype="2" fill="hold"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right)">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left)">
                                      <p:cBhvr>
                                        <p:cTn id="37" dur="2000"/>
                                        <p:tgtEl>
                                          <p:spTgt spid="54"/>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2000"/>
                                        <p:tgtEl>
                                          <p:spTgt spid="15"/>
                                        </p:tgtEl>
                                      </p:cBhvr>
                                    </p:animEffect>
                                  </p:childTnLst>
                                </p:cTn>
                              </p:par>
                            </p:childTnLst>
                          </p:cTn>
                        </p:par>
                        <p:par>
                          <p:cTn id="42" fill="hold">
                            <p:stCondLst>
                              <p:cond delay="4000"/>
                            </p:stCondLst>
                            <p:childTnLst>
                              <p:par>
                                <p:cTn id="43" presetID="53" presetClass="entr" presetSubtype="16" fill="hold" nodeType="afterEffect">
                                  <p:stCondLst>
                                    <p:cond delay="0"/>
                                  </p:stCondLst>
                                  <p:childTnLst>
                                    <p:set>
                                      <p:cBhvr>
                                        <p:cTn id="44" dur="1" fill="hold">
                                          <p:stCondLst>
                                            <p:cond delay="0"/>
                                          </p:stCondLst>
                                        </p:cTn>
                                        <p:tgtEl>
                                          <p:spTgt spid="55"/>
                                        </p:tgtEl>
                                        <p:attrNameLst>
                                          <p:attrName>style.visibility</p:attrName>
                                        </p:attrNameLst>
                                      </p:cBhvr>
                                      <p:to>
                                        <p:strVal val="visible"/>
                                      </p:to>
                                    </p:set>
                                    <p:anim calcmode="lin" valueType="num">
                                      <p:cBhvr>
                                        <p:cTn id="45" dur="2000" fill="hold"/>
                                        <p:tgtEl>
                                          <p:spTgt spid="55"/>
                                        </p:tgtEl>
                                        <p:attrNameLst>
                                          <p:attrName>ppt_w</p:attrName>
                                        </p:attrNameLst>
                                      </p:cBhvr>
                                      <p:tavLst>
                                        <p:tav tm="0">
                                          <p:val>
                                            <p:fltVal val="0"/>
                                          </p:val>
                                        </p:tav>
                                        <p:tav tm="100000">
                                          <p:val>
                                            <p:strVal val="#ppt_w"/>
                                          </p:val>
                                        </p:tav>
                                      </p:tavLst>
                                    </p:anim>
                                    <p:anim calcmode="lin" valueType="num">
                                      <p:cBhvr>
                                        <p:cTn id="46" dur="2000" fill="hold"/>
                                        <p:tgtEl>
                                          <p:spTgt spid="55"/>
                                        </p:tgtEl>
                                        <p:attrNameLst>
                                          <p:attrName>ppt_h</p:attrName>
                                        </p:attrNameLst>
                                      </p:cBhvr>
                                      <p:tavLst>
                                        <p:tav tm="0">
                                          <p:val>
                                            <p:fltVal val="0"/>
                                          </p:val>
                                        </p:tav>
                                        <p:tav tm="100000">
                                          <p:val>
                                            <p:strVal val="#ppt_h"/>
                                          </p:val>
                                        </p:tav>
                                      </p:tavLst>
                                    </p:anim>
                                    <p:animEffect transition="in" filter="fade">
                                      <p:cBhvr>
                                        <p:cTn id="47" dur="2000"/>
                                        <p:tgtEl>
                                          <p:spTgt spid="5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wipe(left)">
                                      <p:cBhvr>
                                        <p:cTn id="52" dur="2000"/>
                                        <p:tgtEl>
                                          <p:spTgt spid="67"/>
                                        </p:tgtEl>
                                      </p:cBhvr>
                                    </p:animEffect>
                                  </p:childTnLst>
                                </p:cTn>
                              </p:par>
                            </p:childTnLst>
                          </p:cTn>
                        </p:par>
                        <p:par>
                          <p:cTn id="53" fill="hold">
                            <p:stCondLst>
                              <p:cond delay="2000"/>
                            </p:stCondLst>
                            <p:childTnLst>
                              <p:par>
                                <p:cTn id="54" presetID="22" presetClass="entr" presetSubtype="8" fill="hold" grpId="0"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left)">
                                      <p:cBhvr>
                                        <p:cTn id="56" dur="500"/>
                                        <p:tgtEl>
                                          <p:spTgt spid="14"/>
                                        </p:tgtEl>
                                      </p:cBhvr>
                                    </p:animEffect>
                                  </p:childTnLst>
                                </p:cTn>
                              </p:par>
                            </p:childTnLst>
                          </p:cTn>
                        </p:par>
                        <p:par>
                          <p:cTn id="57" fill="hold">
                            <p:stCondLst>
                              <p:cond delay="2500"/>
                            </p:stCondLst>
                            <p:childTnLst>
                              <p:par>
                                <p:cTn id="58" presetID="22" presetClass="entr" presetSubtype="2" fill="hold" grpId="0" nodeType="afterEffect">
                                  <p:stCondLst>
                                    <p:cond delay="0"/>
                                  </p:stCondLst>
                                  <p:childTnLst>
                                    <p:set>
                                      <p:cBhvr>
                                        <p:cTn id="59" dur="1" fill="hold">
                                          <p:stCondLst>
                                            <p:cond delay="0"/>
                                          </p:stCondLst>
                                        </p:cTn>
                                        <p:tgtEl>
                                          <p:spTgt spid="78"/>
                                        </p:tgtEl>
                                        <p:attrNameLst>
                                          <p:attrName>style.visibility</p:attrName>
                                        </p:attrNameLst>
                                      </p:cBhvr>
                                      <p:to>
                                        <p:strVal val="visible"/>
                                      </p:to>
                                    </p:set>
                                    <p:animEffect transition="in" filter="wipe(right)">
                                      <p:cBhvr>
                                        <p:cTn id="60" dur="1000"/>
                                        <p:tgtEl>
                                          <p:spTgt spid="78"/>
                                        </p:tgtEl>
                                      </p:cBhvr>
                                    </p:animEffect>
                                  </p:childTnLst>
                                </p:cTn>
                              </p:par>
                            </p:childTnLst>
                          </p:cTn>
                        </p:par>
                        <p:par>
                          <p:cTn id="61" fill="hold">
                            <p:stCondLst>
                              <p:cond delay="3500"/>
                            </p:stCondLst>
                            <p:childTnLst>
                              <p:par>
                                <p:cTn id="62" presetID="22" presetClass="entr" presetSubtype="2" fill="hold"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wipe(right)">
                                      <p:cBhvr>
                                        <p:cTn id="64" dur="1000"/>
                                        <p:tgtEl>
                                          <p:spTgt spid="8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5"/>
                                        </p:tgtEl>
                                        <p:attrNameLst>
                                          <p:attrName>style.visibility</p:attrName>
                                        </p:attrNameLst>
                                      </p:cBhvr>
                                      <p:to>
                                        <p:strVal val="visible"/>
                                      </p:to>
                                    </p:set>
                                    <p:animEffect transition="in" filter="wipe(left)">
                                      <p:cBhvr>
                                        <p:cTn id="69" dur="2000"/>
                                        <p:tgtEl>
                                          <p:spTgt spid="75"/>
                                        </p:tgtEl>
                                      </p:cBhvr>
                                    </p:animEffect>
                                  </p:childTnLst>
                                </p:cTn>
                              </p:par>
                            </p:childTnLst>
                          </p:cTn>
                        </p:par>
                        <p:par>
                          <p:cTn id="70" fill="hold">
                            <p:stCondLst>
                              <p:cond delay="2000"/>
                            </p:stCondLst>
                            <p:childTnLst>
                              <p:par>
                                <p:cTn id="71" presetID="22" presetClass="entr" presetSubtype="8" fill="hold" grpId="0" nodeType="afterEffect">
                                  <p:stCondLst>
                                    <p:cond delay="0"/>
                                  </p:stCondLst>
                                  <p:childTnLst>
                                    <p:set>
                                      <p:cBhvr>
                                        <p:cTn id="72" dur="1" fill="hold">
                                          <p:stCondLst>
                                            <p:cond delay="0"/>
                                          </p:stCondLst>
                                        </p:cTn>
                                        <p:tgtEl>
                                          <p:spTgt spid="76"/>
                                        </p:tgtEl>
                                        <p:attrNameLst>
                                          <p:attrName>style.visibility</p:attrName>
                                        </p:attrNameLst>
                                      </p:cBhvr>
                                      <p:to>
                                        <p:strVal val="visible"/>
                                      </p:to>
                                    </p:set>
                                    <p:animEffect transition="in" filter="wipe(left)">
                                      <p:cBhvr>
                                        <p:cTn id="73" dur="2000"/>
                                        <p:tgtEl>
                                          <p:spTgt spid="76"/>
                                        </p:tgtEl>
                                      </p:cBhvr>
                                    </p:animEffect>
                                  </p:childTnLst>
                                </p:cTn>
                              </p:par>
                            </p:childTnLst>
                          </p:cTn>
                        </p:par>
                        <p:par>
                          <p:cTn id="74" fill="hold">
                            <p:stCondLst>
                              <p:cond delay="4000"/>
                            </p:stCondLst>
                            <p:childTnLst>
                              <p:par>
                                <p:cTn id="75" presetID="22" presetClass="entr" presetSubtype="2" fill="hold" grpId="4" nodeType="afterEffect">
                                  <p:stCondLst>
                                    <p:cond delay="0"/>
                                  </p:stCondLst>
                                  <p:childTnLst>
                                    <p:set>
                                      <p:cBhvr>
                                        <p:cTn id="76" dur="1" fill="hold">
                                          <p:stCondLst>
                                            <p:cond delay="0"/>
                                          </p:stCondLst>
                                        </p:cTn>
                                        <p:tgtEl>
                                          <p:spTgt spid="77"/>
                                        </p:tgtEl>
                                        <p:attrNameLst>
                                          <p:attrName>style.visibility</p:attrName>
                                        </p:attrNameLst>
                                      </p:cBhvr>
                                      <p:to>
                                        <p:strVal val="visible"/>
                                      </p:to>
                                    </p:set>
                                    <p:animEffect transition="in" filter="wipe(right)">
                                      <p:cBhvr>
                                        <p:cTn id="77" dur="2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2" grpId="0" animBg="1"/>
      <p:bldP spid="14" grpId="0" animBg="1"/>
      <p:bldP spid="15" grpId="0" animBg="1"/>
      <p:bldP spid="54" grpId="0" animBg="1"/>
      <p:bldP spid="67" grpId="0" animBg="1"/>
      <p:bldP spid="75" grpId="0" animBg="1"/>
      <p:bldP spid="76" grpId="0" animBg="1"/>
      <p:bldP spid="77" grpId="4" animBg="1"/>
      <p:bldP spid="7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8554" y="3997356"/>
            <a:ext cx="11614891" cy="461665"/>
          </a:xfrm>
          <a:prstGeom prst="rect">
            <a:avLst/>
          </a:prstGeom>
          <a:solidFill>
            <a:schemeClr val="accent2">
              <a:lumMod val="40000"/>
              <a:lumOff val="60000"/>
            </a:schemeClr>
          </a:solidFill>
        </p:spPr>
        <p:txBody>
          <a:bodyPr wrap="square" rtlCol="0">
            <a:spAutoFit/>
          </a:bodyPr>
          <a:lstStyle/>
          <a:p>
            <a:pPr algn="just"/>
            <a:r>
              <a:rPr lang="en-GB" sz="2400" dirty="0" smtClean="0"/>
              <a:t>As </a:t>
            </a:r>
            <a:r>
              <a:rPr lang="en-GB" sz="2400" b="1" dirty="0" smtClean="0"/>
              <a:t>SAM Format </a:t>
            </a:r>
            <a:r>
              <a:rPr lang="en-GB" sz="2400" dirty="0" smtClean="0"/>
              <a:t>files are human readable, they are the obvious choice for discussion.</a:t>
            </a:r>
            <a:endParaRPr lang="en-GB" sz="2400" dirty="0"/>
          </a:p>
        </p:txBody>
      </p:sp>
      <p:sp>
        <p:nvSpPr>
          <p:cNvPr id="7" name="TextBox 6">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9" name="TextBox 8"/>
          <p:cNvSpPr txBox="1"/>
          <p:nvPr/>
        </p:nvSpPr>
        <p:spPr>
          <a:xfrm>
            <a:off x="288554" y="2750019"/>
            <a:ext cx="11614890" cy="830997"/>
          </a:xfrm>
          <a:prstGeom prst="rect">
            <a:avLst/>
          </a:prstGeom>
          <a:solidFill>
            <a:schemeClr val="accent2">
              <a:lumMod val="40000"/>
              <a:lumOff val="60000"/>
            </a:schemeClr>
          </a:solidFill>
        </p:spPr>
        <p:txBody>
          <a:bodyPr wrap="square" rtlCol="0">
            <a:spAutoFit/>
          </a:bodyPr>
          <a:lstStyle/>
          <a:p>
            <a:pPr algn="just"/>
            <a:r>
              <a:rPr lang="en-GB" sz="2400" b="1" dirty="0"/>
              <a:t>Binary Alignment </a:t>
            </a:r>
            <a:r>
              <a:rPr lang="en-GB" sz="2400" b="1" dirty="0" smtClean="0"/>
              <a:t>Map (BAM)</a:t>
            </a:r>
            <a:r>
              <a:rPr lang="en-GB" sz="2400" dirty="0" smtClean="0"/>
              <a:t> files are simply </a:t>
            </a:r>
            <a:r>
              <a:rPr lang="en-GB" sz="2400" b="1" dirty="0" smtClean="0"/>
              <a:t>SAM</a:t>
            </a:r>
            <a:r>
              <a:rPr lang="en-GB" sz="2400" dirty="0" smtClean="0"/>
              <a:t> files that have been compressed to save space</a:t>
            </a:r>
            <a:r>
              <a:rPr lang="en-GB" sz="2400" dirty="0"/>
              <a:t>. So </a:t>
            </a:r>
            <a:r>
              <a:rPr lang="en-GB" sz="2400" b="1" dirty="0"/>
              <a:t>SAM </a:t>
            </a:r>
            <a:r>
              <a:rPr lang="en-GB" sz="2400" dirty="0" smtClean="0"/>
              <a:t>and </a:t>
            </a:r>
            <a:r>
              <a:rPr lang="en-GB" sz="2400" b="1" dirty="0"/>
              <a:t>BAM </a:t>
            </a:r>
            <a:r>
              <a:rPr lang="en-GB" sz="2400" b="1" dirty="0" smtClean="0"/>
              <a:t>Formats </a:t>
            </a:r>
            <a:r>
              <a:rPr lang="en-GB" sz="2400" dirty="0"/>
              <a:t>are effectively identical</a:t>
            </a:r>
            <a:r>
              <a:rPr lang="en-GB" sz="2400" dirty="0" smtClean="0"/>
              <a:t>.</a:t>
            </a:r>
            <a:endParaRPr lang="en-GB" sz="2400" dirty="0"/>
          </a:p>
        </p:txBody>
      </p:sp>
      <p:sp>
        <p:nvSpPr>
          <p:cNvPr id="10" name="TextBox 9"/>
          <p:cNvSpPr txBox="1"/>
          <p:nvPr/>
        </p:nvSpPr>
        <p:spPr>
          <a:xfrm>
            <a:off x="288554" y="4875361"/>
            <a:ext cx="11614891" cy="830997"/>
          </a:xfrm>
          <a:prstGeom prst="rect">
            <a:avLst/>
          </a:prstGeom>
          <a:solidFill>
            <a:schemeClr val="accent2">
              <a:lumMod val="40000"/>
              <a:lumOff val="60000"/>
            </a:schemeClr>
          </a:solidFill>
        </p:spPr>
        <p:txBody>
          <a:bodyPr wrap="square" rtlCol="0">
            <a:spAutoFit/>
          </a:bodyPr>
          <a:lstStyle/>
          <a:p>
            <a:pPr algn="just"/>
            <a:r>
              <a:rPr lang="en-GB" sz="2400" dirty="0" smtClean="0"/>
              <a:t>Here we will attempt an overview of </a:t>
            </a:r>
            <a:r>
              <a:rPr lang="en-GB" sz="2400" b="1" dirty="0" smtClean="0"/>
              <a:t>SAM Format </a:t>
            </a:r>
            <a:r>
              <a:rPr lang="en-GB" sz="2400" dirty="0" smtClean="0"/>
              <a:t>based upon a discussion of </a:t>
            </a:r>
            <a:r>
              <a:rPr lang="en-GB" sz="2400" dirty="0" smtClean="0">
                <a:hlinkClick r:id="rId3"/>
              </a:rPr>
              <a:t>some examples files </a:t>
            </a:r>
            <a:r>
              <a:rPr lang="en-GB" sz="2400" dirty="0" smtClean="0"/>
              <a:t>offered by the </a:t>
            </a:r>
            <a:r>
              <a:rPr lang="en-GB" sz="2400" b="1" dirty="0" smtClean="0">
                <a:hlinkClick r:id="rId4"/>
              </a:rPr>
              <a:t>NCBI</a:t>
            </a:r>
            <a:r>
              <a:rPr lang="en-GB" sz="2400" dirty="0" smtClean="0"/>
              <a:t>.</a:t>
            </a:r>
            <a:endParaRPr lang="en-GB" sz="2400" dirty="0"/>
          </a:p>
        </p:txBody>
      </p:sp>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t="-31999" b="31999"/>
          <a:stretch/>
        </p:blipFill>
        <p:spPr>
          <a:xfrm>
            <a:off x="296600" y="2295125"/>
            <a:ext cx="11700000" cy="247504"/>
          </a:xfrm>
          <a:prstGeom prst="rect">
            <a:avLst/>
          </a:prstGeom>
          <a:ln w="3175" cap="sq">
            <a:solidFill>
              <a:schemeClr val="tx1"/>
            </a:solidFill>
          </a:ln>
        </p:spPr>
      </p:pic>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t="22366" b="-367"/>
          <a:stretch/>
        </p:blipFill>
        <p:spPr>
          <a:xfrm>
            <a:off x="296600" y="747125"/>
            <a:ext cx="11699628" cy="1656000"/>
          </a:xfrm>
          <a:prstGeom prst="rect">
            <a:avLst/>
          </a:prstGeom>
          <a:ln w="3175" cmpd="sng">
            <a:solidFill>
              <a:schemeClr val="tx1"/>
            </a:solidFill>
          </a:ln>
        </p:spPr>
      </p:pic>
      <p:sp>
        <p:nvSpPr>
          <p:cNvPr id="12" name="TextBox 11"/>
          <p:cNvSpPr txBox="1"/>
          <p:nvPr/>
        </p:nvSpPr>
        <p:spPr>
          <a:xfrm>
            <a:off x="288554" y="6122697"/>
            <a:ext cx="11614891" cy="461665"/>
          </a:xfrm>
          <a:prstGeom prst="rect">
            <a:avLst/>
          </a:prstGeom>
          <a:solidFill>
            <a:schemeClr val="accent2">
              <a:lumMod val="40000"/>
              <a:lumOff val="60000"/>
            </a:schemeClr>
          </a:solidFill>
        </p:spPr>
        <p:txBody>
          <a:bodyPr wrap="square" rtlCol="0">
            <a:spAutoFit/>
          </a:bodyPr>
          <a:lstStyle/>
          <a:p>
            <a:pPr algn="just"/>
            <a:r>
              <a:rPr lang="en-GB" sz="2400" dirty="0" smtClean="0"/>
              <a:t>For a more complete description of the format, try </a:t>
            </a:r>
            <a:r>
              <a:rPr lang="en-GB" sz="2400" dirty="0">
                <a:hlinkClick r:id="rId7"/>
              </a:rPr>
              <a:t>here</a:t>
            </a:r>
            <a:r>
              <a:rPr lang="en-GB" sz="2400" dirty="0" smtClean="0"/>
              <a:t>.</a:t>
            </a:r>
            <a:endParaRPr lang="en-GB" sz="2400" dirty="0"/>
          </a:p>
        </p:txBody>
      </p:sp>
    </p:spTree>
    <p:extLst>
      <p:ext uri="{BB962C8B-B14F-4D97-AF65-F5344CB8AC3E}">
        <p14:creationId xmlns:p14="http://schemas.microsoft.com/office/powerpoint/2010/main" val="417181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0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000"/>
                                        <p:tgtEl>
                                          <p:spTgt spid="6"/>
                                        </p:tgtEl>
                                      </p:cBhvr>
                                    </p:animEffect>
                                  </p:childTnLst>
                                </p:cTn>
                              </p:par>
                              <p:par>
                                <p:cTn id="13" presetID="9" presetClass="emph" presetSubtype="0" grpId="1" nodeType="withEffect">
                                  <p:stCondLst>
                                    <p:cond delay="0"/>
                                  </p:stCondLst>
                                  <p:childTnLst>
                                    <p:set>
                                      <p:cBhvr rctx="PPT">
                                        <p:cTn id="14" dur="indefinite"/>
                                        <p:tgtEl>
                                          <p:spTgt spid="9"/>
                                        </p:tgtEl>
                                        <p:attrNameLst>
                                          <p:attrName>style.opacity</p:attrName>
                                        </p:attrNameLst>
                                      </p:cBhvr>
                                      <p:to>
                                        <p:strVal val="0.35"/>
                                      </p:to>
                                    </p:set>
                                    <p:animEffect filter="image" prLst="opacity: 0.35">
                                      <p:cBhvr rctx="IE">
                                        <p:cTn id="15" dur="indefinite"/>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2000"/>
                                        <p:tgtEl>
                                          <p:spTgt spid="10"/>
                                        </p:tgtEl>
                                      </p:cBhvr>
                                    </p:animEffect>
                                  </p:childTnLst>
                                </p:cTn>
                              </p:par>
                              <p:par>
                                <p:cTn id="21" presetID="9" presetClass="emph" presetSubtype="0" grpId="1" nodeType="withEffect">
                                  <p:stCondLst>
                                    <p:cond delay="0"/>
                                  </p:stCondLst>
                                  <p:childTnLst>
                                    <p:set>
                                      <p:cBhvr rctx="PPT">
                                        <p:cTn id="22" dur="indefinite"/>
                                        <p:tgtEl>
                                          <p:spTgt spid="6"/>
                                        </p:tgtEl>
                                        <p:attrNameLst>
                                          <p:attrName>style.opacity</p:attrName>
                                        </p:attrNameLst>
                                      </p:cBhvr>
                                      <p:to>
                                        <p:strVal val="0.35"/>
                                      </p:to>
                                    </p:set>
                                    <p:animEffect filter="image" prLst="opacity: 0.35">
                                      <p:cBhvr rctx="IE">
                                        <p:cTn id="23" dur="indefinite"/>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2000"/>
                                        <p:tgtEl>
                                          <p:spTgt spid="12"/>
                                        </p:tgtEl>
                                      </p:cBhvr>
                                    </p:animEffect>
                                  </p:childTnLst>
                                </p:cTn>
                              </p:par>
                              <p:par>
                                <p:cTn id="29" presetID="9" presetClass="emph" presetSubtype="0" grpId="1" nodeType="withEffect">
                                  <p:stCondLst>
                                    <p:cond delay="0"/>
                                  </p:stCondLst>
                                  <p:childTnLst>
                                    <p:set>
                                      <p:cBhvr rctx="PPT">
                                        <p:cTn id="30" dur="indefinite"/>
                                        <p:tgtEl>
                                          <p:spTgt spid="10"/>
                                        </p:tgtEl>
                                        <p:attrNameLst>
                                          <p:attrName>style.opacity</p:attrName>
                                        </p:attrNameLst>
                                      </p:cBhvr>
                                      <p:to>
                                        <p:strVal val="0.35"/>
                                      </p:to>
                                    </p:set>
                                    <p:animEffect filter="image" prLst="opacity: 0.35">
                                      <p:cBhvr rctx="IE">
                                        <p:cTn id="31" dur="indefinite"/>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9" grpId="1" animBg="1"/>
      <p:bldP spid="10" grpId="0" animBg="1"/>
      <p:bldP spid="10" grpId="1"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3"/>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2" name="TextBox 1"/>
          <p:cNvSpPr txBox="1"/>
          <p:nvPr/>
        </p:nvSpPr>
        <p:spPr>
          <a:xfrm>
            <a:off x="1295158" y="681784"/>
            <a:ext cx="3320140" cy="6124754"/>
          </a:xfrm>
          <a:prstGeom prst="rect">
            <a:avLst/>
          </a:prstGeom>
          <a:noFill/>
        </p:spPr>
        <p:txBody>
          <a:bodyPr wrap="none" rtlCol="0">
            <a:spAutoFit/>
          </a:bodyPr>
          <a:lstStyle/>
          <a:p>
            <a:r>
              <a:rPr lang="en-GB" sz="1400" b="1" dirty="0">
                <a:latin typeface="Courier New" panose="02070309020205020404" pitchFamily="49" charset="0"/>
                <a:cs typeface="Courier New" panose="02070309020205020404" pitchFamily="49" charset="0"/>
              </a:rPr>
              <a:t>@HD	VN:1.0</a:t>
            </a:r>
          </a:p>
          <a:p>
            <a:r>
              <a:rPr lang="en-GB" sz="1400" b="1" dirty="0">
                <a:latin typeface="Courier New" panose="02070309020205020404" pitchFamily="49" charset="0"/>
                <a:cs typeface="Courier New" panose="02070309020205020404" pitchFamily="49" charset="0"/>
              </a:rPr>
              <a:t>@PG	</a:t>
            </a:r>
            <a:r>
              <a:rPr lang="en-GB" sz="1400" b="1" dirty="0" err="1">
                <a:latin typeface="Courier New" panose="02070309020205020404" pitchFamily="49" charset="0"/>
                <a:cs typeface="Courier New" panose="02070309020205020404" pitchFamily="49" charset="0"/>
              </a:rPr>
              <a:t>ID:pash</a:t>
            </a:r>
            <a:endParaRPr lang="en-GB" sz="1400" b="1" dirty="0">
              <a:latin typeface="Courier New" panose="02070309020205020404" pitchFamily="49" charset="0"/>
              <a:cs typeface="Courier New" panose="02070309020205020404" pitchFamily="49" charset="0"/>
            </a:endParaRPr>
          </a:p>
          <a:p>
            <a:r>
              <a:rPr lang="en-GB" sz="1400" b="1" dirty="0">
                <a:latin typeface="Courier New" panose="02070309020205020404" pitchFamily="49" charset="0"/>
                <a:cs typeface="Courier New" panose="02070309020205020404" pitchFamily="49" charset="0"/>
              </a:rPr>
              <a:t>@RG  </a:t>
            </a:r>
            <a:r>
              <a:rPr lang="en-GB" sz="1400" b="1" dirty="0" smtClean="0">
                <a:latin typeface="Courier New" panose="02070309020205020404" pitchFamily="49" charset="0"/>
                <a:cs typeface="Courier New" panose="02070309020205020404" pitchFamily="49" charset="0"/>
              </a:rPr>
              <a:t>ID:G1 </a:t>
            </a:r>
            <a:r>
              <a:rPr lang="en-GB" sz="1400" b="1" dirty="0">
                <a:latin typeface="Courier New" panose="02070309020205020404" pitchFamily="49" charset="0"/>
                <a:cs typeface="Courier New" panose="02070309020205020404" pitchFamily="49" charset="0"/>
              </a:rPr>
              <a:t>SM:H1 CN:UCSD</a:t>
            </a:r>
          </a:p>
          <a:p>
            <a:r>
              <a:rPr lang="en-GB" sz="1400" b="1" dirty="0">
                <a:latin typeface="Courier New" panose="02070309020205020404" pitchFamily="49" charset="0"/>
                <a:cs typeface="Courier New" panose="02070309020205020404" pitchFamily="49" charset="0"/>
              </a:rPr>
              <a:t>@RG  </a:t>
            </a:r>
            <a:r>
              <a:rPr lang="en-GB" sz="1400" b="1" dirty="0" smtClean="0">
                <a:latin typeface="Courier New" panose="02070309020205020404" pitchFamily="49" charset="0"/>
                <a:cs typeface="Courier New" panose="02070309020205020404" pitchFamily="49" charset="0"/>
              </a:rPr>
              <a:t>ID:G2 SM:H2 </a:t>
            </a:r>
            <a:r>
              <a:rPr lang="en-GB" sz="1400" b="1" dirty="0">
                <a:latin typeface="Courier New" panose="02070309020205020404" pitchFamily="49" charset="0"/>
                <a:cs typeface="Courier New" panose="02070309020205020404" pitchFamily="49" charset="0"/>
              </a:rPr>
              <a:t>CN:UCSD</a:t>
            </a:r>
          </a:p>
          <a:p>
            <a:r>
              <a:rPr lang="en-GB" sz="1400" b="1" dirty="0" smtClean="0">
                <a:latin typeface="Courier New" panose="02070309020205020404" pitchFamily="49" charset="0"/>
                <a:cs typeface="Courier New" panose="02070309020205020404" pitchFamily="49" charset="0"/>
              </a:rPr>
              <a:t>@</a:t>
            </a:r>
            <a:r>
              <a:rPr lang="en-GB" sz="1400" b="1" dirty="0">
                <a:latin typeface="Courier New" panose="02070309020205020404" pitchFamily="49" charset="0"/>
                <a:cs typeface="Courier New" panose="02070309020205020404" pitchFamily="49" charset="0"/>
              </a:rPr>
              <a:t>SQ	SN:chr10	LN:135374737</a:t>
            </a:r>
          </a:p>
          <a:p>
            <a:r>
              <a:rPr lang="en-GB" sz="1400" b="1" dirty="0">
                <a:latin typeface="Courier New" panose="02070309020205020404" pitchFamily="49" charset="0"/>
                <a:cs typeface="Courier New" panose="02070309020205020404" pitchFamily="49" charset="0"/>
              </a:rPr>
              <a:t>@SQ	SN:chr11	LN:134452384</a:t>
            </a:r>
          </a:p>
          <a:p>
            <a:r>
              <a:rPr lang="en-GB" sz="1400" b="1" dirty="0">
                <a:latin typeface="Courier New" panose="02070309020205020404" pitchFamily="49" charset="0"/>
                <a:cs typeface="Courier New" panose="02070309020205020404" pitchFamily="49" charset="0"/>
              </a:rPr>
              <a:t>@SQ	SN:chr12	LN:132349534</a:t>
            </a:r>
          </a:p>
          <a:p>
            <a:r>
              <a:rPr lang="en-GB" sz="1400" b="1" dirty="0">
                <a:latin typeface="Courier New" panose="02070309020205020404" pitchFamily="49" charset="0"/>
                <a:cs typeface="Courier New" panose="02070309020205020404" pitchFamily="49" charset="0"/>
              </a:rPr>
              <a:t>@SQ	SN:chr13	LN:114142980</a:t>
            </a:r>
          </a:p>
          <a:p>
            <a:r>
              <a:rPr lang="en-GB" sz="1400" b="1" dirty="0">
                <a:latin typeface="Courier New" panose="02070309020205020404" pitchFamily="49" charset="0"/>
                <a:cs typeface="Courier New" panose="02070309020205020404" pitchFamily="49" charset="0"/>
              </a:rPr>
              <a:t>@SQ	SN:chr14	LN:106368585</a:t>
            </a:r>
          </a:p>
          <a:p>
            <a:r>
              <a:rPr lang="en-GB" sz="1400" b="1" dirty="0">
                <a:latin typeface="Courier New" panose="02070309020205020404" pitchFamily="49" charset="0"/>
                <a:cs typeface="Courier New" panose="02070309020205020404" pitchFamily="49" charset="0"/>
              </a:rPr>
              <a:t>@SQ	SN:chr15	LN:100338915</a:t>
            </a:r>
          </a:p>
          <a:p>
            <a:r>
              <a:rPr lang="en-GB" sz="1400" b="1" dirty="0">
                <a:latin typeface="Courier New" panose="02070309020205020404" pitchFamily="49" charset="0"/>
                <a:cs typeface="Courier New" panose="02070309020205020404" pitchFamily="49" charset="0"/>
              </a:rPr>
              <a:t>@SQ	SN:chr16	LN:88827254</a:t>
            </a:r>
          </a:p>
          <a:p>
            <a:r>
              <a:rPr lang="en-GB" sz="1400" b="1" dirty="0">
                <a:latin typeface="Courier New" panose="02070309020205020404" pitchFamily="49" charset="0"/>
                <a:cs typeface="Courier New" panose="02070309020205020404" pitchFamily="49" charset="0"/>
              </a:rPr>
              <a:t>@SQ	SN:chr17	LN:78774742</a:t>
            </a:r>
          </a:p>
          <a:p>
            <a:r>
              <a:rPr lang="en-GB" sz="1400" b="1" dirty="0">
                <a:latin typeface="Courier New" panose="02070309020205020404" pitchFamily="49" charset="0"/>
                <a:cs typeface="Courier New" panose="02070309020205020404" pitchFamily="49" charset="0"/>
              </a:rPr>
              <a:t>@SQ	SN:chr18	LN:76117153</a:t>
            </a:r>
          </a:p>
          <a:p>
            <a:r>
              <a:rPr lang="en-GB" sz="1400" b="1" dirty="0">
                <a:latin typeface="Courier New" panose="02070309020205020404" pitchFamily="49" charset="0"/>
                <a:cs typeface="Courier New" panose="02070309020205020404" pitchFamily="49" charset="0"/>
              </a:rPr>
              <a:t>@SQ	SN:chr19	LN:63811651</a:t>
            </a:r>
          </a:p>
          <a:p>
            <a:r>
              <a:rPr lang="en-GB" sz="1400" b="1" dirty="0">
                <a:latin typeface="Courier New" panose="02070309020205020404" pitchFamily="49" charset="0"/>
                <a:cs typeface="Courier New" panose="02070309020205020404" pitchFamily="49" charset="0"/>
              </a:rPr>
              <a:t>@SQ	SN:chr1	LN:247249719</a:t>
            </a:r>
          </a:p>
          <a:p>
            <a:r>
              <a:rPr lang="en-GB" sz="1400" b="1" dirty="0">
                <a:latin typeface="Courier New" panose="02070309020205020404" pitchFamily="49" charset="0"/>
                <a:cs typeface="Courier New" panose="02070309020205020404" pitchFamily="49" charset="0"/>
              </a:rPr>
              <a:t>@SQ	SN:chr20	LN:62435964</a:t>
            </a:r>
          </a:p>
          <a:p>
            <a:r>
              <a:rPr lang="en-GB" sz="1400" b="1" dirty="0">
                <a:latin typeface="Courier New" panose="02070309020205020404" pitchFamily="49" charset="0"/>
                <a:cs typeface="Courier New" panose="02070309020205020404" pitchFamily="49" charset="0"/>
              </a:rPr>
              <a:t>@SQ	SN:chr21	LN:46944323</a:t>
            </a:r>
          </a:p>
          <a:p>
            <a:r>
              <a:rPr lang="en-GB" sz="1400" b="1" dirty="0">
                <a:latin typeface="Courier New" panose="02070309020205020404" pitchFamily="49" charset="0"/>
                <a:cs typeface="Courier New" panose="02070309020205020404" pitchFamily="49" charset="0"/>
              </a:rPr>
              <a:t>@SQ	SN:chr22	LN:49691432</a:t>
            </a:r>
          </a:p>
          <a:p>
            <a:r>
              <a:rPr lang="en-GB" sz="1400" b="1" dirty="0">
                <a:latin typeface="Courier New" panose="02070309020205020404" pitchFamily="49" charset="0"/>
                <a:cs typeface="Courier New" panose="02070309020205020404" pitchFamily="49" charset="0"/>
              </a:rPr>
              <a:t>@SQ	SN:chr2	LN:242951149</a:t>
            </a:r>
          </a:p>
          <a:p>
            <a:r>
              <a:rPr lang="en-GB" sz="1400" b="1" dirty="0">
                <a:latin typeface="Courier New" panose="02070309020205020404" pitchFamily="49" charset="0"/>
                <a:cs typeface="Courier New" panose="02070309020205020404" pitchFamily="49" charset="0"/>
              </a:rPr>
              <a:t>@SQ	SN:chr3	LN:199501827</a:t>
            </a:r>
          </a:p>
          <a:p>
            <a:r>
              <a:rPr lang="en-GB" sz="1400" b="1" dirty="0">
                <a:latin typeface="Courier New" panose="02070309020205020404" pitchFamily="49" charset="0"/>
                <a:cs typeface="Courier New" panose="02070309020205020404" pitchFamily="49" charset="0"/>
              </a:rPr>
              <a:t>@SQ	SN:chr4	LN:191273063</a:t>
            </a:r>
          </a:p>
          <a:p>
            <a:r>
              <a:rPr lang="en-GB" sz="1400" b="1" dirty="0">
                <a:latin typeface="Courier New" panose="02070309020205020404" pitchFamily="49" charset="0"/>
                <a:cs typeface="Courier New" panose="02070309020205020404" pitchFamily="49" charset="0"/>
              </a:rPr>
              <a:t>@SQ	SN:chr5	LN:180857866</a:t>
            </a:r>
          </a:p>
          <a:p>
            <a:r>
              <a:rPr lang="en-GB" sz="1400" b="1" dirty="0">
                <a:latin typeface="Courier New" panose="02070309020205020404" pitchFamily="49" charset="0"/>
                <a:cs typeface="Courier New" panose="02070309020205020404" pitchFamily="49" charset="0"/>
              </a:rPr>
              <a:t>@SQ	SN:chr6	LN:170899992</a:t>
            </a:r>
          </a:p>
          <a:p>
            <a:r>
              <a:rPr lang="en-GB" sz="1400" b="1" dirty="0">
                <a:latin typeface="Courier New" panose="02070309020205020404" pitchFamily="49" charset="0"/>
                <a:cs typeface="Courier New" panose="02070309020205020404" pitchFamily="49" charset="0"/>
              </a:rPr>
              <a:t>@SQ	SN:chr7	LN:158821424</a:t>
            </a:r>
          </a:p>
          <a:p>
            <a:r>
              <a:rPr lang="en-GB" sz="1400" b="1" dirty="0">
                <a:latin typeface="Courier New" panose="02070309020205020404" pitchFamily="49" charset="0"/>
                <a:cs typeface="Courier New" panose="02070309020205020404" pitchFamily="49" charset="0"/>
              </a:rPr>
              <a:t>@SQ	SN:chr8	LN:146274826</a:t>
            </a:r>
          </a:p>
          <a:p>
            <a:r>
              <a:rPr lang="en-GB" sz="1400" b="1" dirty="0">
                <a:latin typeface="Courier New" panose="02070309020205020404" pitchFamily="49" charset="0"/>
                <a:cs typeface="Courier New" panose="02070309020205020404" pitchFamily="49" charset="0"/>
              </a:rPr>
              <a:t>@SQ	SN:chr9	LN:140273252</a:t>
            </a:r>
          </a:p>
          <a:p>
            <a:r>
              <a:rPr lang="en-GB" sz="1400" b="1" dirty="0">
                <a:latin typeface="Courier New" panose="02070309020205020404" pitchFamily="49" charset="0"/>
                <a:cs typeface="Courier New" panose="02070309020205020404" pitchFamily="49" charset="0"/>
              </a:rPr>
              <a:t>@SQ	</a:t>
            </a:r>
            <a:r>
              <a:rPr lang="en-GB" sz="1400" b="1" dirty="0" err="1">
                <a:latin typeface="Courier New" panose="02070309020205020404" pitchFamily="49" charset="0"/>
                <a:cs typeface="Courier New" panose="02070309020205020404" pitchFamily="49" charset="0"/>
              </a:rPr>
              <a:t>SN:chrX</a:t>
            </a:r>
            <a:r>
              <a:rPr lang="en-GB" sz="1400" b="1" dirty="0">
                <a:latin typeface="Courier New" panose="02070309020205020404" pitchFamily="49" charset="0"/>
                <a:cs typeface="Courier New" panose="02070309020205020404" pitchFamily="49" charset="0"/>
              </a:rPr>
              <a:t>	LN:154913754</a:t>
            </a:r>
          </a:p>
          <a:p>
            <a:r>
              <a:rPr lang="en-GB" sz="1400" b="1" dirty="0">
                <a:latin typeface="Courier New" panose="02070309020205020404" pitchFamily="49" charset="0"/>
                <a:cs typeface="Courier New" panose="02070309020205020404" pitchFamily="49" charset="0"/>
              </a:rPr>
              <a:t>@SQ	</a:t>
            </a:r>
            <a:r>
              <a:rPr lang="en-GB" sz="1400" b="1" dirty="0" err="1">
                <a:latin typeface="Courier New" panose="02070309020205020404" pitchFamily="49" charset="0"/>
                <a:cs typeface="Courier New" panose="02070309020205020404" pitchFamily="49" charset="0"/>
              </a:rPr>
              <a:t>SN:chrY</a:t>
            </a:r>
            <a:r>
              <a:rPr lang="en-GB" sz="1400" b="1" dirty="0">
                <a:latin typeface="Courier New" panose="02070309020205020404" pitchFamily="49" charset="0"/>
                <a:cs typeface="Courier New" panose="02070309020205020404" pitchFamily="49" charset="0"/>
              </a:rPr>
              <a:t>	</a:t>
            </a:r>
            <a:r>
              <a:rPr lang="en-GB" sz="1400" b="1" dirty="0" smtClean="0">
                <a:latin typeface="Courier New" panose="02070309020205020404" pitchFamily="49" charset="0"/>
                <a:cs typeface="Courier New" panose="02070309020205020404" pitchFamily="49" charset="0"/>
              </a:rPr>
              <a:t>LN:57772954</a:t>
            </a:r>
            <a:endParaRPr lang="en-GB" sz="1400" b="1" dirty="0">
              <a:latin typeface="Courier New" panose="02070309020205020404" pitchFamily="49" charset="0"/>
              <a:cs typeface="Courier New" panose="02070309020205020404" pitchFamily="49" charset="0"/>
            </a:endParaRPr>
          </a:p>
        </p:txBody>
      </p:sp>
      <p:sp>
        <p:nvSpPr>
          <p:cNvPr id="4" name="Rectangle 3"/>
          <p:cNvSpPr/>
          <p:nvPr/>
        </p:nvSpPr>
        <p:spPr>
          <a:xfrm>
            <a:off x="1328063" y="741159"/>
            <a:ext cx="1733917" cy="144000"/>
          </a:xfrm>
          <a:prstGeom prst="rect">
            <a:avLst/>
          </a:prstGeom>
          <a:solidFill>
            <a:schemeClr val="tx1">
              <a:lumMod val="50000"/>
              <a:lumOff val="5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4458424" y="663898"/>
            <a:ext cx="5426998" cy="307777"/>
          </a:xfrm>
          <a:prstGeom prst="rect">
            <a:avLst/>
          </a:prstGeom>
          <a:solidFill>
            <a:schemeClr val="accent4">
              <a:lumMod val="60000"/>
              <a:lumOff val="40000"/>
              <a:alpha val="35000"/>
            </a:schemeClr>
          </a:solidFill>
        </p:spPr>
        <p:txBody>
          <a:bodyPr wrap="none" rtlCol="0">
            <a:spAutoFit/>
          </a:bodyPr>
          <a:lstStyle/>
          <a:p>
            <a:r>
              <a:rPr lang="en-GB" sz="1400" dirty="0" smtClean="0"/>
              <a:t>A </a:t>
            </a:r>
            <a:r>
              <a:rPr lang="en-GB" sz="1400" b="1" dirty="0" err="1" smtClean="0"/>
              <a:t>H</a:t>
            </a:r>
            <a:r>
              <a:rPr lang="en-GB" sz="1400" dirty="0" err="1" smtClean="0"/>
              <a:t>ea</a:t>
            </a:r>
            <a:r>
              <a:rPr lang="en-GB" sz="1400" b="1" dirty="0" err="1" smtClean="0"/>
              <a:t>D</a:t>
            </a:r>
            <a:r>
              <a:rPr lang="en-GB" sz="1400" dirty="0" err="1" smtClean="0"/>
              <a:t>er</a:t>
            </a:r>
            <a:r>
              <a:rPr lang="en-GB" sz="1400" dirty="0" smtClean="0"/>
              <a:t> line recording the </a:t>
            </a:r>
            <a:r>
              <a:rPr lang="en-GB" sz="1400" b="1" dirty="0" err="1" smtClean="0"/>
              <a:t>V</a:t>
            </a:r>
            <a:r>
              <a:rPr lang="en-GB" sz="1400" dirty="0" err="1" smtClean="0"/>
              <a:t>ersio</a:t>
            </a:r>
            <a:r>
              <a:rPr lang="en-GB" sz="1400" b="1" dirty="0" err="1" smtClean="0"/>
              <a:t>N</a:t>
            </a:r>
            <a:r>
              <a:rPr lang="en-GB" sz="1400" dirty="0" smtClean="0"/>
              <a:t> of the </a:t>
            </a:r>
            <a:r>
              <a:rPr lang="en-GB" sz="1400" b="1" dirty="0" smtClean="0"/>
              <a:t>SAM</a:t>
            </a:r>
            <a:r>
              <a:rPr lang="en-GB" sz="1400" dirty="0" smtClean="0"/>
              <a:t>/</a:t>
            </a:r>
            <a:r>
              <a:rPr lang="en-GB" sz="1400" b="1" dirty="0" smtClean="0"/>
              <a:t>BAM</a:t>
            </a:r>
            <a:r>
              <a:rPr lang="en-GB" sz="1400" dirty="0" smtClean="0"/>
              <a:t> format of this file</a:t>
            </a:r>
            <a:endParaRPr lang="en-GB" sz="1400" i="1" dirty="0"/>
          </a:p>
        </p:txBody>
      </p:sp>
      <p:cxnSp>
        <p:nvCxnSpPr>
          <p:cNvPr id="6" name="Straight Arrow Connector 5"/>
          <p:cNvCxnSpPr>
            <a:stCxn id="5" idx="1"/>
            <a:endCxn id="4" idx="3"/>
          </p:cNvCxnSpPr>
          <p:nvPr/>
        </p:nvCxnSpPr>
        <p:spPr>
          <a:xfrm flipH="1" flipV="1">
            <a:off x="3061980" y="813159"/>
            <a:ext cx="1396444" cy="4628"/>
          </a:xfrm>
          <a:prstGeom prst="straightConnector1">
            <a:avLst/>
          </a:prstGeom>
          <a:ln w="25400" cmpd="sng">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328063" y="964809"/>
            <a:ext cx="1733917" cy="144000"/>
          </a:xfrm>
          <a:prstGeom prst="rect">
            <a:avLst/>
          </a:prstGeom>
          <a:solidFill>
            <a:schemeClr val="tx1">
              <a:lumMod val="50000"/>
              <a:lumOff val="5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5560824" y="1089423"/>
            <a:ext cx="4917436" cy="307777"/>
          </a:xfrm>
          <a:prstGeom prst="rect">
            <a:avLst/>
          </a:prstGeom>
          <a:solidFill>
            <a:schemeClr val="accent4">
              <a:lumMod val="60000"/>
              <a:lumOff val="40000"/>
              <a:alpha val="35000"/>
            </a:schemeClr>
          </a:solidFill>
        </p:spPr>
        <p:txBody>
          <a:bodyPr wrap="none" rtlCol="0">
            <a:spAutoFit/>
          </a:bodyPr>
          <a:lstStyle/>
          <a:p>
            <a:r>
              <a:rPr lang="en-GB" sz="1400" dirty="0" smtClean="0"/>
              <a:t>A </a:t>
            </a:r>
            <a:r>
              <a:rPr lang="en-GB" sz="1400" b="1" dirty="0" err="1" smtClean="0"/>
              <a:t>P</a:t>
            </a:r>
            <a:r>
              <a:rPr lang="en-GB" sz="1400" dirty="0" err="1" smtClean="0"/>
              <a:t>ro</a:t>
            </a:r>
            <a:r>
              <a:rPr lang="en-GB" sz="1400" b="1" dirty="0" err="1" smtClean="0"/>
              <a:t>G</a:t>
            </a:r>
            <a:r>
              <a:rPr lang="en-GB" sz="1400" dirty="0" err="1" smtClean="0"/>
              <a:t>ram</a:t>
            </a:r>
            <a:r>
              <a:rPr lang="en-GB" sz="1400" dirty="0" smtClean="0"/>
              <a:t> line </a:t>
            </a:r>
            <a:r>
              <a:rPr lang="en-GB" sz="1400" b="1" dirty="0" err="1" smtClean="0"/>
              <a:t>ID</a:t>
            </a:r>
            <a:r>
              <a:rPr lang="en-GB" sz="1400" dirty="0" err="1" smtClean="0"/>
              <a:t>entifying</a:t>
            </a:r>
            <a:r>
              <a:rPr lang="en-GB" sz="1400" dirty="0" smtClean="0"/>
              <a:t> the </a:t>
            </a:r>
            <a:r>
              <a:rPr lang="en-GB" sz="1400" b="1" dirty="0" err="1" smtClean="0"/>
              <a:t>P</a:t>
            </a:r>
            <a:r>
              <a:rPr lang="en-GB" sz="1400" dirty="0" err="1" smtClean="0"/>
              <a:t>ro</a:t>
            </a:r>
            <a:r>
              <a:rPr lang="en-GB" sz="1400" b="1" dirty="0" err="1" smtClean="0"/>
              <a:t>G</a:t>
            </a:r>
            <a:r>
              <a:rPr lang="en-GB" sz="1400" dirty="0" err="1" smtClean="0"/>
              <a:t>ram</a:t>
            </a:r>
            <a:r>
              <a:rPr lang="en-GB" sz="1400" dirty="0" smtClean="0"/>
              <a:t> used to generate this file</a:t>
            </a:r>
            <a:endParaRPr lang="en-GB" sz="1400" i="1" dirty="0"/>
          </a:p>
        </p:txBody>
      </p:sp>
      <p:cxnSp>
        <p:nvCxnSpPr>
          <p:cNvPr id="14" name="Straight Arrow Connector 13"/>
          <p:cNvCxnSpPr>
            <a:stCxn id="13" idx="1"/>
            <a:endCxn id="12" idx="3"/>
          </p:cNvCxnSpPr>
          <p:nvPr/>
        </p:nvCxnSpPr>
        <p:spPr>
          <a:xfrm flipH="1" flipV="1">
            <a:off x="3061980" y="1036809"/>
            <a:ext cx="2498844" cy="206503"/>
          </a:xfrm>
          <a:prstGeom prst="straightConnector1">
            <a:avLst/>
          </a:prstGeom>
          <a:ln w="25400" cmpd="sng">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328062" y="1176583"/>
            <a:ext cx="2673921" cy="408641"/>
          </a:xfrm>
          <a:prstGeom prst="rect">
            <a:avLst/>
          </a:prstGeom>
          <a:solidFill>
            <a:schemeClr val="tx1">
              <a:lumMod val="50000"/>
              <a:lumOff val="5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5962609" y="1454600"/>
            <a:ext cx="6057620" cy="1169551"/>
          </a:xfrm>
          <a:prstGeom prst="rect">
            <a:avLst/>
          </a:prstGeom>
          <a:solidFill>
            <a:schemeClr val="accent4">
              <a:lumMod val="60000"/>
              <a:lumOff val="40000"/>
              <a:alpha val="35000"/>
            </a:schemeClr>
          </a:solidFill>
        </p:spPr>
        <p:txBody>
          <a:bodyPr wrap="none" rtlCol="0">
            <a:spAutoFit/>
          </a:bodyPr>
          <a:lstStyle/>
          <a:p>
            <a:r>
              <a:rPr lang="en-GB" sz="1400" dirty="0" smtClean="0"/>
              <a:t>A line defining a </a:t>
            </a:r>
            <a:r>
              <a:rPr lang="en-GB" sz="1400" b="1" dirty="0" smtClean="0"/>
              <a:t>R</a:t>
            </a:r>
            <a:r>
              <a:rPr lang="en-GB" sz="1400" dirty="0" smtClean="0"/>
              <a:t>ead </a:t>
            </a:r>
            <a:r>
              <a:rPr lang="en-GB" sz="1400" b="1" dirty="0" smtClean="0"/>
              <a:t>G</a:t>
            </a:r>
            <a:r>
              <a:rPr lang="en-GB" sz="1400" dirty="0" smtClean="0"/>
              <a:t>roup to which </a:t>
            </a:r>
            <a:r>
              <a:rPr lang="en-GB" sz="1400" b="1" dirty="0" smtClean="0"/>
              <a:t>Sequencing Reads </a:t>
            </a:r>
            <a:r>
              <a:rPr lang="en-GB" sz="1400" dirty="0" smtClean="0"/>
              <a:t>may belong</a:t>
            </a:r>
          </a:p>
          <a:p>
            <a:r>
              <a:rPr lang="en-GB" sz="1400" dirty="0" smtClean="0"/>
              <a:t>The </a:t>
            </a:r>
            <a:r>
              <a:rPr lang="en-GB" sz="1400" b="1" dirty="0" err="1" smtClean="0"/>
              <a:t>ID</a:t>
            </a:r>
            <a:r>
              <a:rPr lang="en-GB" sz="1400" dirty="0" err="1" smtClean="0"/>
              <a:t>entifier</a:t>
            </a:r>
            <a:r>
              <a:rPr lang="en-GB" sz="1400" dirty="0" smtClean="0"/>
              <a:t> for the two </a:t>
            </a:r>
            <a:r>
              <a:rPr lang="en-GB" sz="1400" b="1" dirty="0" smtClean="0"/>
              <a:t>R</a:t>
            </a:r>
            <a:r>
              <a:rPr lang="en-GB" sz="1400" dirty="0" smtClean="0"/>
              <a:t>ead </a:t>
            </a:r>
            <a:r>
              <a:rPr lang="en-GB" sz="1400" b="1" dirty="0" smtClean="0"/>
              <a:t>G</a:t>
            </a:r>
            <a:r>
              <a:rPr lang="en-GB" sz="1400" dirty="0" smtClean="0"/>
              <a:t>roups are are “G1” and “G2”</a:t>
            </a:r>
          </a:p>
          <a:p>
            <a:r>
              <a:rPr lang="en-GB" sz="1400" dirty="0"/>
              <a:t> </a:t>
            </a:r>
            <a:r>
              <a:rPr lang="en-GB" sz="1400" dirty="0" smtClean="0"/>
              <a:t>              The  </a:t>
            </a:r>
            <a:r>
              <a:rPr lang="en-GB" sz="1400" b="1" dirty="0" err="1" smtClean="0"/>
              <a:t>S</a:t>
            </a:r>
            <a:r>
              <a:rPr lang="en-GB" sz="1400" dirty="0" err="1" smtClean="0"/>
              <a:t>a</a:t>
            </a:r>
            <a:r>
              <a:rPr lang="en-GB" sz="1400" b="1" dirty="0" err="1" smtClean="0"/>
              <a:t>M</a:t>
            </a:r>
            <a:r>
              <a:rPr lang="en-GB" sz="1400" dirty="0" err="1" smtClean="0"/>
              <a:t>ple</a:t>
            </a:r>
            <a:r>
              <a:rPr lang="en-GB" sz="1400" dirty="0" smtClean="0"/>
              <a:t> identification for  these </a:t>
            </a:r>
            <a:r>
              <a:rPr lang="en-GB" sz="1400" b="1" dirty="0" smtClean="0"/>
              <a:t>RG</a:t>
            </a:r>
            <a:r>
              <a:rPr lang="en-GB" sz="1400" dirty="0" smtClean="0"/>
              <a:t>s are “</a:t>
            </a:r>
            <a:r>
              <a:rPr lang="en-GB" sz="1400" b="1" dirty="0" smtClean="0"/>
              <a:t>H1</a:t>
            </a:r>
            <a:r>
              <a:rPr lang="en-GB" sz="1400" dirty="0" smtClean="0"/>
              <a:t>” and “</a:t>
            </a:r>
            <a:r>
              <a:rPr lang="en-GB" sz="1400" b="1" dirty="0" smtClean="0"/>
              <a:t>H2</a:t>
            </a:r>
            <a:r>
              <a:rPr lang="en-GB" sz="1400" dirty="0" smtClean="0"/>
              <a:t>” respectively</a:t>
            </a:r>
          </a:p>
          <a:p>
            <a:r>
              <a:rPr lang="en-GB" sz="1400" dirty="0" smtClean="0"/>
              <a:t>               The Sequencing </a:t>
            </a:r>
            <a:r>
              <a:rPr lang="en-GB" sz="1400" b="1" dirty="0" err="1" smtClean="0"/>
              <a:t>C</a:t>
            </a:r>
            <a:r>
              <a:rPr lang="en-GB" sz="1400" dirty="0" err="1" smtClean="0"/>
              <a:t>e</a:t>
            </a:r>
            <a:r>
              <a:rPr lang="en-GB" sz="1400" b="1" dirty="0" err="1" smtClean="0"/>
              <a:t>N</a:t>
            </a:r>
            <a:r>
              <a:rPr lang="en-GB" sz="1400" dirty="0" err="1" smtClean="0"/>
              <a:t>tre</a:t>
            </a:r>
            <a:r>
              <a:rPr lang="en-GB" sz="1400" dirty="0" smtClean="0"/>
              <a:t> for both </a:t>
            </a:r>
            <a:r>
              <a:rPr lang="en-GB" sz="1400" b="1" dirty="0" smtClean="0"/>
              <a:t>RG</a:t>
            </a:r>
            <a:r>
              <a:rPr lang="en-GB" sz="1400" dirty="0" smtClean="0"/>
              <a:t>s is “</a:t>
            </a:r>
            <a:r>
              <a:rPr lang="en-GB" sz="1400" b="1" dirty="0" smtClean="0"/>
              <a:t>UCSD</a:t>
            </a:r>
            <a:r>
              <a:rPr lang="en-GB" sz="1400" dirty="0" smtClean="0"/>
              <a:t>”</a:t>
            </a:r>
          </a:p>
          <a:p>
            <a:r>
              <a:rPr lang="en-GB" sz="1400" dirty="0" smtClean="0"/>
              <a:t>               All </a:t>
            </a:r>
            <a:r>
              <a:rPr lang="en-GB" sz="1400" b="1" dirty="0" smtClean="0"/>
              <a:t>Sequencing Reads </a:t>
            </a:r>
            <a:r>
              <a:rPr lang="en-GB" sz="1400" dirty="0" smtClean="0"/>
              <a:t>belonging to these </a:t>
            </a:r>
            <a:r>
              <a:rPr lang="en-GB" sz="1400" b="1" dirty="0" smtClean="0"/>
              <a:t>RG</a:t>
            </a:r>
            <a:r>
              <a:rPr lang="en-GB" sz="1400" dirty="0" smtClean="0"/>
              <a:t>s need only reference the </a:t>
            </a:r>
            <a:r>
              <a:rPr lang="en-GB" sz="1400" b="1" dirty="0" smtClean="0"/>
              <a:t>ID</a:t>
            </a:r>
            <a:endParaRPr lang="en-GB" sz="1400" b="1" dirty="0"/>
          </a:p>
        </p:txBody>
      </p:sp>
      <p:cxnSp>
        <p:nvCxnSpPr>
          <p:cNvPr id="24" name="Straight Arrow Connector 23"/>
          <p:cNvCxnSpPr>
            <a:stCxn id="23" idx="1"/>
            <a:endCxn id="22" idx="3"/>
          </p:cNvCxnSpPr>
          <p:nvPr/>
        </p:nvCxnSpPr>
        <p:spPr>
          <a:xfrm flipH="1" flipV="1">
            <a:off x="4001983" y="1380904"/>
            <a:ext cx="1960626" cy="658472"/>
          </a:xfrm>
          <a:prstGeom prst="straightConnector1">
            <a:avLst/>
          </a:prstGeom>
          <a:ln w="25400" cmpd="sng">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328063" y="1613983"/>
            <a:ext cx="3227860" cy="5059949"/>
          </a:xfrm>
          <a:prstGeom prst="rect">
            <a:avLst/>
          </a:prstGeom>
          <a:solidFill>
            <a:schemeClr val="accent1">
              <a:lumMod val="20000"/>
              <a:lumOff val="8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602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1000"/>
                                        <p:tgtEl>
                                          <p:spTgt spid="5"/>
                                        </p:tgtEl>
                                      </p:cBhvr>
                                    </p:animEffect>
                                  </p:childTnLst>
                                </p:cTn>
                              </p:par>
                            </p:childTnLst>
                          </p:cTn>
                        </p:par>
                        <p:par>
                          <p:cTn id="12" fill="hold">
                            <p:stCondLst>
                              <p:cond delay="1500"/>
                            </p:stCondLst>
                            <p:childTnLst>
                              <p:par>
                                <p:cTn id="13" presetID="22" presetClass="entr" presetSubtype="2"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1000"/>
                                        <p:tgtEl>
                                          <p:spTgt spid="6"/>
                                        </p:tgtEl>
                                      </p:cBhvr>
                                    </p:animEffect>
                                  </p:childTnLst>
                                </p:cTn>
                              </p:par>
                            </p:childTnLst>
                          </p:cTn>
                        </p:par>
                        <p:par>
                          <p:cTn id="16" fill="hold">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3000"/>
                            </p:stCondLst>
                            <p:childTnLst>
                              <p:par>
                                <p:cTn id="21" presetID="22" presetClass="entr" presetSubtype="2"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1000"/>
                                        <p:tgtEl>
                                          <p:spTgt spid="13"/>
                                        </p:tgtEl>
                                      </p:cBhvr>
                                    </p:animEffect>
                                  </p:childTnLst>
                                </p:cTn>
                              </p:par>
                            </p:childTnLst>
                          </p:cTn>
                        </p:par>
                        <p:par>
                          <p:cTn id="24" fill="hold">
                            <p:stCondLst>
                              <p:cond delay="4000"/>
                            </p:stCondLst>
                            <p:childTnLst>
                              <p:par>
                                <p:cTn id="25" presetID="22" presetClass="entr" presetSubtype="2"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1000"/>
                                        <p:tgtEl>
                                          <p:spTgt spid="14"/>
                                        </p:tgtEl>
                                      </p:cBhvr>
                                    </p:animEffect>
                                  </p:childTnLst>
                                </p:cTn>
                              </p:par>
                            </p:childTnLst>
                          </p:cTn>
                        </p:par>
                        <p:par>
                          <p:cTn id="28" fill="hold">
                            <p:stCondLst>
                              <p:cond delay="5000"/>
                            </p:stCondLst>
                            <p:childTnLst>
                              <p:par>
                                <p:cTn id="29" presetID="2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par>
                          <p:cTn id="32" fill="hold">
                            <p:stCondLst>
                              <p:cond delay="5500"/>
                            </p:stCondLst>
                            <p:childTnLst>
                              <p:par>
                                <p:cTn id="33" presetID="22" presetClass="entr" presetSubtype="2"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right)">
                                      <p:cBhvr>
                                        <p:cTn id="35" dur="1000"/>
                                        <p:tgtEl>
                                          <p:spTgt spid="23"/>
                                        </p:tgtEl>
                                      </p:cBhvr>
                                    </p:animEffect>
                                  </p:childTnLst>
                                </p:cTn>
                              </p:par>
                            </p:childTnLst>
                          </p:cTn>
                        </p:par>
                        <p:par>
                          <p:cTn id="36" fill="hold">
                            <p:stCondLst>
                              <p:cond delay="6500"/>
                            </p:stCondLst>
                            <p:childTnLst>
                              <p:par>
                                <p:cTn id="37" presetID="22" presetClass="entr" presetSubtype="2"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right)">
                                      <p:cBhvr>
                                        <p:cTn id="39" dur="1000"/>
                                        <p:tgtEl>
                                          <p:spTgt spid="24"/>
                                        </p:tgtEl>
                                      </p:cBhvr>
                                    </p:animEffect>
                                  </p:childTnLst>
                                </p:cTn>
                              </p:par>
                            </p:childTnLst>
                          </p:cTn>
                        </p:par>
                        <p:par>
                          <p:cTn id="40" fill="hold">
                            <p:stCondLst>
                              <p:cond delay="7500"/>
                            </p:stCondLst>
                            <p:childTnLst>
                              <p:par>
                                <p:cTn id="41" presetID="22" presetClass="entr" presetSubtype="8"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2" grpId="0" animBg="1"/>
      <p:bldP spid="13" grpId="0" animBg="1"/>
      <p:bldP spid="22" grpId="0" animBg="1"/>
      <p:bldP spid="23"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3"/>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2" name="TextBox 1"/>
          <p:cNvSpPr txBox="1"/>
          <p:nvPr/>
        </p:nvSpPr>
        <p:spPr>
          <a:xfrm>
            <a:off x="1828800" y="1056904"/>
            <a:ext cx="6583701" cy="3416320"/>
          </a:xfrm>
          <a:prstGeom prst="rect">
            <a:avLst/>
          </a:prstGeom>
          <a:noFill/>
        </p:spPr>
        <p:txBody>
          <a:bodyPr wrap="square" rtlCol="0">
            <a:spAutoFit/>
          </a:bodyPr>
          <a:lstStyle/>
          <a:p>
            <a:r>
              <a:rPr lang="en-GB" dirty="0" smtClean="0"/>
              <a:t>Col	Field		Brief </a:t>
            </a:r>
            <a:r>
              <a:rPr lang="en-GB" dirty="0"/>
              <a:t>description</a:t>
            </a:r>
          </a:p>
          <a:p>
            <a:r>
              <a:rPr lang="en-GB" dirty="0" smtClean="0"/>
              <a:t>1	QNAME</a:t>
            </a:r>
            <a:r>
              <a:rPr lang="en-GB" dirty="0"/>
              <a:t>	</a:t>
            </a:r>
            <a:r>
              <a:rPr lang="en-GB" dirty="0" smtClean="0"/>
              <a:t>	Query </a:t>
            </a:r>
            <a:r>
              <a:rPr lang="en-GB" dirty="0"/>
              <a:t>template NAME</a:t>
            </a:r>
          </a:p>
          <a:p>
            <a:r>
              <a:rPr lang="en-GB" dirty="0" smtClean="0"/>
              <a:t>2	FLAG</a:t>
            </a:r>
            <a:r>
              <a:rPr lang="en-GB" dirty="0"/>
              <a:t>	</a:t>
            </a:r>
            <a:r>
              <a:rPr lang="en-GB" dirty="0" smtClean="0"/>
              <a:t>	bitwise </a:t>
            </a:r>
            <a:r>
              <a:rPr lang="en-GB" dirty="0"/>
              <a:t>FLAG</a:t>
            </a:r>
          </a:p>
          <a:p>
            <a:r>
              <a:rPr lang="en-GB" dirty="0" smtClean="0"/>
              <a:t>3	RNAME</a:t>
            </a:r>
            <a:r>
              <a:rPr lang="en-GB" dirty="0"/>
              <a:t>	</a:t>
            </a:r>
            <a:r>
              <a:rPr lang="en-GB" dirty="0" smtClean="0"/>
              <a:t>	Reference </a:t>
            </a:r>
            <a:r>
              <a:rPr lang="en-GB" dirty="0"/>
              <a:t>sequence NAME</a:t>
            </a:r>
          </a:p>
          <a:p>
            <a:r>
              <a:rPr lang="en-GB" dirty="0" smtClean="0"/>
              <a:t>4	POS</a:t>
            </a:r>
            <a:r>
              <a:rPr lang="en-GB" dirty="0"/>
              <a:t>	</a:t>
            </a:r>
            <a:r>
              <a:rPr lang="en-GB" dirty="0" smtClean="0"/>
              <a:t>	1-based </a:t>
            </a:r>
            <a:r>
              <a:rPr lang="en-GB" dirty="0"/>
              <a:t>leftmost mapping </a:t>
            </a:r>
            <a:r>
              <a:rPr lang="en-GB" dirty="0" err="1"/>
              <a:t>POSition</a:t>
            </a:r>
            <a:endParaRPr lang="en-GB" dirty="0"/>
          </a:p>
          <a:p>
            <a:r>
              <a:rPr lang="en-GB" dirty="0" smtClean="0"/>
              <a:t>5	MAPQ</a:t>
            </a:r>
            <a:r>
              <a:rPr lang="en-GB" dirty="0"/>
              <a:t>	</a:t>
            </a:r>
            <a:r>
              <a:rPr lang="en-GB" dirty="0" smtClean="0"/>
              <a:t>	</a:t>
            </a:r>
            <a:r>
              <a:rPr lang="en-GB" dirty="0" err="1" smtClean="0"/>
              <a:t>MAPping</a:t>
            </a:r>
            <a:r>
              <a:rPr lang="en-GB" dirty="0" smtClean="0"/>
              <a:t> </a:t>
            </a:r>
            <a:r>
              <a:rPr lang="en-GB" dirty="0"/>
              <a:t>Quality</a:t>
            </a:r>
          </a:p>
          <a:p>
            <a:r>
              <a:rPr lang="en-GB" dirty="0" smtClean="0"/>
              <a:t>6	CIGAR</a:t>
            </a:r>
            <a:r>
              <a:rPr lang="en-GB" dirty="0"/>
              <a:t>	</a:t>
            </a:r>
            <a:r>
              <a:rPr lang="en-GB" dirty="0" smtClean="0"/>
              <a:t>	CIGAR </a:t>
            </a:r>
            <a:r>
              <a:rPr lang="en-GB" dirty="0"/>
              <a:t>string</a:t>
            </a:r>
          </a:p>
          <a:p>
            <a:r>
              <a:rPr lang="en-GB" dirty="0" smtClean="0"/>
              <a:t>7	RNEXT</a:t>
            </a:r>
            <a:r>
              <a:rPr lang="en-GB" dirty="0"/>
              <a:t>	</a:t>
            </a:r>
            <a:r>
              <a:rPr lang="en-GB" dirty="0" smtClean="0"/>
              <a:t>	Ref</a:t>
            </a:r>
            <a:r>
              <a:rPr lang="en-GB" dirty="0"/>
              <a:t>. name of the mate/next read</a:t>
            </a:r>
          </a:p>
          <a:p>
            <a:r>
              <a:rPr lang="en-GB" dirty="0" smtClean="0"/>
              <a:t>8	PNEXT</a:t>
            </a:r>
            <a:r>
              <a:rPr lang="en-GB" dirty="0"/>
              <a:t>	</a:t>
            </a:r>
            <a:r>
              <a:rPr lang="en-GB" dirty="0" smtClean="0"/>
              <a:t>	Position </a:t>
            </a:r>
            <a:r>
              <a:rPr lang="en-GB" dirty="0"/>
              <a:t>of the mate/next read</a:t>
            </a:r>
          </a:p>
          <a:p>
            <a:r>
              <a:rPr lang="en-GB" dirty="0" smtClean="0"/>
              <a:t>9	TLEN</a:t>
            </a:r>
            <a:r>
              <a:rPr lang="en-GB" dirty="0"/>
              <a:t>	</a:t>
            </a:r>
            <a:r>
              <a:rPr lang="en-GB" dirty="0" smtClean="0"/>
              <a:t>	observed </a:t>
            </a:r>
            <a:r>
              <a:rPr lang="en-GB" dirty="0"/>
              <a:t>Template </a:t>
            </a:r>
            <a:r>
              <a:rPr lang="en-GB" dirty="0" err="1"/>
              <a:t>LENgth</a:t>
            </a:r>
            <a:endParaRPr lang="en-GB" dirty="0"/>
          </a:p>
          <a:p>
            <a:r>
              <a:rPr lang="en-GB" dirty="0" smtClean="0"/>
              <a:t>10	SEQ</a:t>
            </a:r>
            <a:r>
              <a:rPr lang="en-GB" dirty="0"/>
              <a:t>	</a:t>
            </a:r>
            <a:r>
              <a:rPr lang="en-GB" dirty="0" smtClean="0"/>
              <a:t>	segment </a:t>
            </a:r>
            <a:r>
              <a:rPr lang="en-GB" dirty="0" err="1"/>
              <a:t>SEQuence</a:t>
            </a:r>
            <a:endParaRPr lang="en-GB" dirty="0"/>
          </a:p>
          <a:p>
            <a:r>
              <a:rPr lang="en-GB" dirty="0" smtClean="0"/>
              <a:t>11	QUAL</a:t>
            </a:r>
            <a:r>
              <a:rPr lang="en-GB" dirty="0"/>
              <a:t>	</a:t>
            </a:r>
            <a:r>
              <a:rPr lang="en-GB" dirty="0" smtClean="0"/>
              <a:t>	ASCII </a:t>
            </a:r>
            <a:r>
              <a:rPr lang="en-GB" dirty="0"/>
              <a:t>of </a:t>
            </a:r>
            <a:r>
              <a:rPr lang="en-GB" dirty="0" err="1"/>
              <a:t>Phred</a:t>
            </a:r>
            <a:r>
              <a:rPr lang="en-GB" dirty="0"/>
              <a:t>-scaled base </a:t>
            </a:r>
            <a:r>
              <a:rPr lang="en-GB" dirty="0" smtClean="0"/>
              <a:t>QUALity+33</a:t>
            </a:r>
            <a:endParaRPr lang="en-GB" dirty="0"/>
          </a:p>
        </p:txBody>
      </p:sp>
    </p:spTree>
    <p:extLst>
      <p:ext uri="{BB962C8B-B14F-4D97-AF65-F5344CB8AC3E}">
        <p14:creationId xmlns:p14="http://schemas.microsoft.com/office/powerpoint/2010/main" val="2522005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4" name="TextBox 3"/>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5" name="TextBox 4"/>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6" name="TextBox 5"/>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093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3"/>
                                        </p:tgtEl>
                                        <p:attrNameLst>
                                          <p:attrName>ppt_x</p:attrName>
                                        </p:attrNameLst>
                                      </p:cBhvr>
                                      <p:tavLst>
                                        <p:tav tm="0">
                                          <p:val>
                                            <p:strVal val="ppt_x"/>
                                          </p:val>
                                        </p:tav>
                                        <p:tav tm="100000">
                                          <p:val>
                                            <p:strVal val="0-ppt_w/2"/>
                                          </p:val>
                                        </p:tav>
                                      </p:tavLst>
                                    </p:anim>
                                    <p:anim calcmode="lin" valueType="num">
                                      <p:cBhvr additive="base">
                                        <p:cTn id="7" dur="3000"/>
                                        <p:tgtEl>
                                          <p:spTgt spid="3"/>
                                        </p:tgtEl>
                                        <p:attrNameLst>
                                          <p:attrName>ppt_y</p:attrName>
                                        </p:attrNameLst>
                                      </p:cBhvr>
                                      <p:tavLst>
                                        <p:tav tm="0">
                                          <p:val>
                                            <p:strVal val="ppt_y"/>
                                          </p:val>
                                        </p:tav>
                                        <p:tav tm="100000">
                                          <p:val>
                                            <p:strVal val="ppt_y"/>
                                          </p:val>
                                        </p:tav>
                                      </p:tavLst>
                                    </p:anim>
                                    <p:set>
                                      <p:cBhvr>
                                        <p:cTn id="8" dur="1" fill="hold">
                                          <p:stCondLst>
                                            <p:cond delay="2999"/>
                                          </p:stCondLst>
                                        </p:cTn>
                                        <p:tgtEl>
                                          <p:spTgt spid="3"/>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3000" fill="hold"/>
                                        <p:tgtEl>
                                          <p:spTgt spid="4"/>
                                        </p:tgtEl>
                                        <p:attrNameLst>
                                          <p:attrName>ppt_x</p:attrName>
                                        </p:attrNameLst>
                                      </p:cBhvr>
                                      <p:tavLst>
                                        <p:tav tm="0">
                                          <p:val>
                                            <p:strVal val="1+#ppt_w/2"/>
                                          </p:val>
                                        </p:tav>
                                        <p:tav tm="100000">
                                          <p:val>
                                            <p:strVal val="#ppt_x"/>
                                          </p:val>
                                        </p:tav>
                                      </p:tavLst>
                                    </p:anim>
                                    <p:anim calcmode="lin" valueType="num">
                                      <p:cBhvr additive="base">
                                        <p:cTn id="12" dur="3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4"/>
                                        </p:tgtEl>
                                        <p:attrNameLst>
                                          <p:attrName>ppt_x</p:attrName>
                                        </p:attrNameLst>
                                      </p:cBhvr>
                                      <p:tavLst>
                                        <p:tav tm="0">
                                          <p:val>
                                            <p:strVal val="ppt_x"/>
                                          </p:val>
                                        </p:tav>
                                        <p:tav tm="100000">
                                          <p:val>
                                            <p:strVal val="0-ppt_w/2"/>
                                          </p:val>
                                        </p:tav>
                                      </p:tavLst>
                                    </p:anim>
                                    <p:anim calcmode="lin" valueType="num">
                                      <p:cBhvr additive="base">
                                        <p:cTn id="17" dur="3000"/>
                                        <p:tgtEl>
                                          <p:spTgt spid="4"/>
                                        </p:tgtEl>
                                        <p:attrNameLst>
                                          <p:attrName>ppt_y</p:attrName>
                                        </p:attrNameLst>
                                      </p:cBhvr>
                                      <p:tavLst>
                                        <p:tav tm="0">
                                          <p:val>
                                            <p:strVal val="ppt_y"/>
                                          </p:val>
                                        </p:tav>
                                        <p:tav tm="100000">
                                          <p:val>
                                            <p:strVal val="ppt_y"/>
                                          </p:val>
                                        </p:tav>
                                      </p:tavLst>
                                    </p:anim>
                                    <p:set>
                                      <p:cBhvr>
                                        <p:cTn id="18" dur="1" fill="hold">
                                          <p:stCondLst>
                                            <p:cond delay="2999"/>
                                          </p:stCondLst>
                                        </p:cTn>
                                        <p:tgtEl>
                                          <p:spTgt spid="4"/>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3000" fill="hold"/>
                                        <p:tgtEl>
                                          <p:spTgt spid="5"/>
                                        </p:tgtEl>
                                        <p:attrNameLst>
                                          <p:attrName>ppt_x</p:attrName>
                                        </p:attrNameLst>
                                      </p:cBhvr>
                                      <p:tavLst>
                                        <p:tav tm="0">
                                          <p:val>
                                            <p:strVal val="1+#ppt_w/2"/>
                                          </p:val>
                                        </p:tav>
                                        <p:tav tm="100000">
                                          <p:val>
                                            <p:strVal val="#ppt_x"/>
                                          </p:val>
                                        </p:tav>
                                      </p:tavLst>
                                    </p:anim>
                                    <p:anim calcmode="lin" valueType="num">
                                      <p:cBhvr additive="base">
                                        <p:cTn id="22" dur="3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5"/>
                                        </p:tgtEl>
                                        <p:attrNameLst>
                                          <p:attrName>ppt_x</p:attrName>
                                        </p:attrNameLst>
                                      </p:cBhvr>
                                      <p:tavLst>
                                        <p:tav tm="0">
                                          <p:val>
                                            <p:strVal val="ppt_x"/>
                                          </p:val>
                                        </p:tav>
                                        <p:tav tm="100000">
                                          <p:val>
                                            <p:strVal val="0-ppt_w/2"/>
                                          </p:val>
                                        </p:tav>
                                      </p:tavLst>
                                    </p:anim>
                                    <p:anim calcmode="lin" valueType="num">
                                      <p:cBhvr additive="base">
                                        <p:cTn id="27" dur="3000"/>
                                        <p:tgtEl>
                                          <p:spTgt spid="5"/>
                                        </p:tgtEl>
                                        <p:attrNameLst>
                                          <p:attrName>ppt_y</p:attrName>
                                        </p:attrNameLst>
                                      </p:cBhvr>
                                      <p:tavLst>
                                        <p:tav tm="0">
                                          <p:val>
                                            <p:strVal val="ppt_y"/>
                                          </p:val>
                                        </p:tav>
                                        <p:tav tm="100000">
                                          <p:val>
                                            <p:strVal val="ppt_y"/>
                                          </p:val>
                                        </p:tav>
                                      </p:tavLst>
                                    </p:anim>
                                    <p:set>
                                      <p:cBhvr>
                                        <p:cTn id="28" dur="1" fill="hold">
                                          <p:stCondLst>
                                            <p:cond delay="2999"/>
                                          </p:stCondLst>
                                        </p:cTn>
                                        <p:tgtEl>
                                          <p:spTgt spid="5"/>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3000" fill="hold"/>
                                        <p:tgtEl>
                                          <p:spTgt spid="6"/>
                                        </p:tgtEl>
                                        <p:attrNameLst>
                                          <p:attrName>ppt_x</p:attrName>
                                        </p:attrNameLst>
                                      </p:cBhvr>
                                      <p:tavLst>
                                        <p:tav tm="0">
                                          <p:val>
                                            <p:strVal val="1+#ppt_w/2"/>
                                          </p:val>
                                        </p:tav>
                                        <p:tav tm="100000">
                                          <p:val>
                                            <p:strVal val="#ppt_x"/>
                                          </p:val>
                                        </p:tav>
                                      </p:tavLst>
                                    </p:anim>
                                    <p:anim calcmode="lin" valueType="num">
                                      <p:cBhvr additive="base">
                                        <p:cTn id="32" dur="3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P spid="5" grpId="1"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2756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extLst>
              <a:ext uri="{FF2B5EF4-FFF2-40B4-BE49-F238E27FC236}">
                <a16:creationId xmlns:a16="http://schemas.microsoft.com/office/drawing/2014/main" xmlns="" id="{6F77B270-35F1-4A5B-875A-9BFD13BC898E}"/>
              </a:ext>
            </a:extLst>
          </p:cNvPr>
          <p:cNvSpPr txBox="1"/>
          <p:nvPr/>
        </p:nvSpPr>
        <p:spPr>
          <a:xfrm>
            <a:off x="3513118" y="-6111"/>
            <a:ext cx="5165765" cy="646331"/>
          </a:xfrm>
          <a:prstGeom prst="rect">
            <a:avLst/>
          </a:prstGeom>
          <a:solidFill>
            <a:schemeClr val="accent3">
              <a:lumMod val="20000"/>
              <a:lumOff val="80000"/>
            </a:schemeClr>
          </a:solidFill>
        </p:spPr>
        <p:txBody>
          <a:bodyPr wrap="square" rtlCol="0">
            <a:spAutoFit/>
          </a:bodyPr>
          <a:lstStyle/>
          <a:p>
            <a:r>
              <a:rPr lang="en-GB" sz="3600" b="1" u="sng" dirty="0" smtClean="0">
                <a:solidFill>
                  <a:srgbClr val="FF0000"/>
                </a:solidFill>
                <a:latin typeface="Times New Roman" panose="02020603050405020304" pitchFamily="18" charset="0"/>
                <a:cs typeface="Times New Roman" panose="02020603050405020304" pitchFamily="18" charset="0"/>
              </a:rPr>
              <a:t>Paired </a:t>
            </a:r>
            <a:r>
              <a:rPr lang="en-GB" sz="3600" b="1" u="sng" dirty="0">
                <a:solidFill>
                  <a:srgbClr val="FF0000"/>
                </a:solidFill>
                <a:latin typeface="Times New Roman" panose="02020603050405020304" pitchFamily="18" charset="0"/>
                <a:cs typeface="Times New Roman" panose="02020603050405020304" pitchFamily="18" charset="0"/>
              </a:rPr>
              <a:t>Sequencing </a:t>
            </a:r>
            <a:r>
              <a:rPr lang="en-GB" sz="3600" b="1" u="sng" dirty="0" smtClean="0">
                <a:solidFill>
                  <a:srgbClr val="FF0000"/>
                </a:solidFill>
                <a:latin typeface="Times New Roman" panose="02020603050405020304" pitchFamily="18" charset="0"/>
                <a:cs typeface="Times New Roman" panose="02020603050405020304" pitchFamily="18" charset="0"/>
              </a:rPr>
              <a:t>Reads</a:t>
            </a:r>
            <a:endParaRPr lang="en-GB" sz="3600" b="1" u="sng"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727222" y="2742101"/>
            <a:ext cx="10737557" cy="461665"/>
          </a:xfrm>
          <a:prstGeom prst="rect">
            <a:avLst/>
          </a:prstGeom>
          <a:solidFill>
            <a:schemeClr val="accent2">
              <a:lumMod val="40000"/>
              <a:lumOff val="60000"/>
            </a:schemeClr>
          </a:solidFill>
        </p:spPr>
        <p:txBody>
          <a:bodyPr wrap="square" rtlCol="0">
            <a:spAutoFit/>
          </a:bodyPr>
          <a:lstStyle/>
          <a:p>
            <a:pPr algn="just"/>
            <a:r>
              <a:rPr lang="en-GB" sz="2400" b="1" dirty="0" smtClean="0"/>
              <a:t>Paired Sequencing Reads </a:t>
            </a:r>
            <a:r>
              <a:rPr lang="en-GB" sz="2400" dirty="0" smtClean="0"/>
              <a:t>are created by sequencing DNA fragments from both ends.</a:t>
            </a:r>
            <a:endParaRPr lang="en-GB" sz="2400" dirty="0" smtClean="0"/>
          </a:p>
        </p:txBody>
      </p:sp>
      <p:cxnSp>
        <p:nvCxnSpPr>
          <p:cNvPr id="5" name="Straight Connector 4"/>
          <p:cNvCxnSpPr/>
          <p:nvPr/>
        </p:nvCxnSpPr>
        <p:spPr>
          <a:xfrm flipV="1">
            <a:off x="2355273" y="1626919"/>
            <a:ext cx="7481454" cy="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910795" y="6090063"/>
            <a:ext cx="7481454" cy="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355273" y="1626923"/>
            <a:ext cx="1800000" cy="1"/>
          </a:xfrm>
          <a:prstGeom prst="line">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8036727" y="1626921"/>
            <a:ext cx="1800000" cy="1"/>
          </a:xfrm>
          <a:prstGeom prst="line">
            <a:avLst/>
          </a:prstGeom>
          <a:ln w="76200">
            <a:solidFill>
              <a:srgbClr val="FF0000"/>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23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000"/>
                                        <p:tgtEl>
                                          <p:spTgt spid="5"/>
                                        </p:tgtEl>
                                      </p:cBhvr>
                                    </p:animEffect>
                                  </p:childTnLst>
                                </p:cTn>
                              </p:par>
                            </p:childTnLst>
                          </p:cTn>
                        </p:par>
                        <p:par>
                          <p:cTn id="12" fill="hold">
                            <p:stCondLst>
                              <p:cond delay="4000"/>
                            </p:stCondLst>
                            <p:childTnLst>
                              <p:par>
                                <p:cTn id="13" presetID="22" presetClass="entr" presetSubtype="2"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2000"/>
                                        <p:tgtEl>
                                          <p:spTgt spid="9"/>
                                        </p:tgtEl>
                                      </p:cBhvr>
                                    </p:animEffect>
                                  </p:childTnLst>
                                </p:cTn>
                              </p:par>
                              <p:par>
                                <p:cTn id="16" presetID="22" presetClass="entr" presetSubtype="8" fill="hold" nodeType="withEffect">
                                  <p:stCondLst>
                                    <p:cond delay="10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6371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00555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00555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00555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00555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9082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extLst>
              <a:ext uri="{FF2B5EF4-FFF2-40B4-BE49-F238E27FC236}">
                <a16:creationId xmlns:a16="http://schemas.microsoft.com/office/drawing/2014/main" xmlns="" id="{6F77B270-35F1-4A5B-875A-9BFD13BC898E}"/>
              </a:ext>
            </a:extLst>
          </p:cNvPr>
          <p:cNvSpPr txBox="1"/>
          <p:nvPr/>
        </p:nvSpPr>
        <p:spPr>
          <a:xfrm>
            <a:off x="3513118" y="-6111"/>
            <a:ext cx="5165765" cy="646331"/>
          </a:xfrm>
          <a:prstGeom prst="rect">
            <a:avLst/>
          </a:prstGeom>
          <a:solidFill>
            <a:schemeClr val="accent3">
              <a:lumMod val="20000"/>
              <a:lumOff val="80000"/>
            </a:schemeClr>
          </a:solidFill>
        </p:spPr>
        <p:txBody>
          <a:bodyPr wrap="square" rtlCol="0">
            <a:spAutoFit/>
          </a:bodyPr>
          <a:lstStyle/>
          <a:p>
            <a:r>
              <a:rPr lang="en-GB" sz="3600" b="1" u="sng" dirty="0" smtClean="0">
                <a:solidFill>
                  <a:srgbClr val="FF0000"/>
                </a:solidFill>
                <a:latin typeface="Times New Roman" panose="02020603050405020304" pitchFamily="18" charset="0"/>
                <a:cs typeface="Times New Roman" panose="02020603050405020304" pitchFamily="18" charset="0"/>
              </a:rPr>
              <a:t>Paired </a:t>
            </a:r>
            <a:r>
              <a:rPr lang="en-GB" sz="3600" b="1" u="sng" dirty="0">
                <a:solidFill>
                  <a:srgbClr val="FF0000"/>
                </a:solidFill>
                <a:latin typeface="Times New Roman" panose="02020603050405020304" pitchFamily="18" charset="0"/>
                <a:cs typeface="Times New Roman" panose="02020603050405020304" pitchFamily="18" charset="0"/>
              </a:rPr>
              <a:t>Sequencing </a:t>
            </a:r>
            <a:r>
              <a:rPr lang="en-GB" sz="3600" b="1" u="sng" dirty="0" smtClean="0">
                <a:solidFill>
                  <a:srgbClr val="FF0000"/>
                </a:solidFill>
                <a:latin typeface="Times New Roman" panose="02020603050405020304" pitchFamily="18" charset="0"/>
                <a:cs typeface="Times New Roman" panose="02020603050405020304" pitchFamily="18" charset="0"/>
              </a:rPr>
              <a:t>Reads</a:t>
            </a:r>
            <a:endParaRPr lang="en-GB" sz="3600" b="1" u="sng"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727222" y="2742101"/>
            <a:ext cx="10737557" cy="461665"/>
          </a:xfrm>
          <a:prstGeom prst="rect">
            <a:avLst/>
          </a:prstGeom>
          <a:solidFill>
            <a:schemeClr val="accent2">
              <a:lumMod val="40000"/>
              <a:lumOff val="60000"/>
            </a:schemeClr>
          </a:solidFill>
        </p:spPr>
        <p:txBody>
          <a:bodyPr wrap="square" rtlCol="0">
            <a:spAutoFit/>
          </a:bodyPr>
          <a:lstStyle/>
          <a:p>
            <a:pPr algn="just"/>
            <a:r>
              <a:rPr lang="en-GB" sz="2400" b="1" dirty="0" smtClean="0"/>
              <a:t>Paired Sequencing Reads </a:t>
            </a:r>
            <a:r>
              <a:rPr lang="en-GB" sz="2400" dirty="0" smtClean="0"/>
              <a:t>are created by sequencing DNA fragments from both ends.</a:t>
            </a:r>
            <a:endParaRPr lang="en-GB" sz="2400" dirty="0" smtClean="0"/>
          </a:p>
        </p:txBody>
      </p:sp>
      <p:cxnSp>
        <p:nvCxnSpPr>
          <p:cNvPr id="4" name="Straight Connector 3"/>
          <p:cNvCxnSpPr/>
          <p:nvPr/>
        </p:nvCxnSpPr>
        <p:spPr>
          <a:xfrm flipV="1">
            <a:off x="4566000" y="1175656"/>
            <a:ext cx="3060000" cy="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910795" y="6090063"/>
            <a:ext cx="7481454" cy="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4566000" y="1175655"/>
            <a:ext cx="900000" cy="1"/>
          </a:xfrm>
          <a:prstGeom prst="line">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726000" y="1175660"/>
            <a:ext cx="900000" cy="1"/>
          </a:xfrm>
          <a:prstGeom prst="line">
            <a:avLst/>
          </a:prstGeom>
          <a:ln w="76200">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596000" y="2183081"/>
            <a:ext cx="9000000" cy="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9072878" y="2181100"/>
            <a:ext cx="900000" cy="1"/>
          </a:xfrm>
          <a:prstGeom prst="line">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086531" y="2179123"/>
            <a:ext cx="900000" cy="1"/>
          </a:xfrm>
          <a:prstGeom prst="line">
            <a:avLst/>
          </a:prstGeom>
          <a:ln w="76200">
            <a:solidFill>
              <a:srgbClr val="FF0000"/>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9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par>
                          <p:cTn id="12" fill="hold">
                            <p:stCondLst>
                              <p:cond delay="4000"/>
                            </p:stCondLst>
                            <p:childTnLst>
                              <p:par>
                                <p:cTn id="13" presetID="22" presetClass="entr" presetSubtype="2"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right)">
                                      <p:cBhvr>
                                        <p:cTn id="15" dur="2000"/>
                                        <p:tgtEl>
                                          <p:spTgt spid="7"/>
                                        </p:tgtEl>
                                      </p:cBhvr>
                                    </p:animEffect>
                                  </p:childTnLst>
                                </p:cTn>
                              </p:par>
                              <p:par>
                                <p:cTn id="16" presetID="22" presetClass="entr" presetSubtype="8" fill="hold" nodeType="withEffect">
                                  <p:stCondLst>
                                    <p:cond delay="10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2000"/>
                                        <p:tgtEl>
                                          <p:spTgt spid="6"/>
                                        </p:tgtEl>
                                      </p:cBhvr>
                                    </p:animEffect>
                                  </p:childTnLst>
                                </p:cTn>
                              </p:par>
                            </p:childTnLst>
                          </p:cTn>
                        </p:par>
                        <p:par>
                          <p:cTn id="19" fill="hold">
                            <p:stCondLst>
                              <p:cond delay="6100"/>
                            </p:stCondLst>
                            <p:childTnLst>
                              <p:par>
                                <p:cTn id="20" presetID="10"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2000"/>
                                        <p:tgtEl>
                                          <p:spTgt spid="8"/>
                                        </p:tgtEl>
                                      </p:cBhvr>
                                    </p:animEffect>
                                  </p:childTnLst>
                                </p:cTn>
                              </p:par>
                            </p:childTnLst>
                          </p:cTn>
                        </p:par>
                        <p:par>
                          <p:cTn id="23" fill="hold">
                            <p:stCondLst>
                              <p:cond delay="8100"/>
                            </p:stCondLst>
                            <p:childTnLst>
                              <p:par>
                                <p:cTn id="24" presetID="22" presetClass="entr" presetSubtype="2"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right)">
                                      <p:cBhvr>
                                        <p:cTn id="26" dur="2000"/>
                                        <p:tgtEl>
                                          <p:spTgt spid="10"/>
                                        </p:tgtEl>
                                      </p:cBhvr>
                                    </p:animEffect>
                                  </p:childTnLst>
                                </p:cTn>
                              </p:par>
                              <p:par>
                                <p:cTn id="27" presetID="22" presetClass="entr" presetSubtype="8" fill="hold" nodeType="withEffect">
                                  <p:stCondLst>
                                    <p:cond delay="10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1745672" y="997528"/>
            <a:ext cx="6353299" cy="3416320"/>
          </a:xfrm>
          <a:prstGeom prst="rect">
            <a:avLst/>
          </a:prstGeom>
          <a:noFill/>
        </p:spPr>
        <p:txBody>
          <a:bodyPr wrap="square" rtlCol="0">
            <a:spAutoFit/>
          </a:bodyPr>
          <a:lstStyle/>
          <a:p>
            <a:r>
              <a:rPr lang="en-GB" dirty="0" smtClean="0"/>
              <a:t>Here discussion of the generation of pairs of Sequencing Reads from the ends of a single template.</a:t>
            </a:r>
          </a:p>
          <a:p>
            <a:endParaRPr lang="en-GB" dirty="0"/>
          </a:p>
          <a:p>
            <a:r>
              <a:rPr lang="en-GB" dirty="0" smtClean="0"/>
              <a:t>The way such reads must assemble relative to each other can clearly be predicted.</a:t>
            </a:r>
          </a:p>
          <a:p>
            <a:endParaRPr lang="en-GB" dirty="0"/>
          </a:p>
          <a:p>
            <a:r>
              <a:rPr lang="en-GB" dirty="0" smtClean="0"/>
              <a:t>Two techniques </a:t>
            </a:r>
            <a:r>
              <a:rPr lang="en-GB" b="1" dirty="0" smtClean="0">
                <a:hlinkClick r:id="rId2"/>
              </a:rPr>
              <a:t>Paired End and Mate Pair Sequencing</a:t>
            </a:r>
            <a:endParaRPr lang="en-GB" b="1" dirty="0"/>
          </a:p>
          <a:p>
            <a:endParaRPr lang="en-GB" dirty="0" smtClean="0"/>
          </a:p>
          <a:p>
            <a:r>
              <a:rPr lang="en-GB" dirty="0" smtClean="0"/>
              <a:t>Paired End ---- short (800)</a:t>
            </a:r>
          </a:p>
          <a:p>
            <a:r>
              <a:rPr lang="en-GB" dirty="0" smtClean="0"/>
              <a:t>Mate Pair ---- Long (2 – 2,5 kb)</a:t>
            </a:r>
          </a:p>
          <a:p>
            <a:endParaRPr lang="en-GB" dirty="0"/>
          </a:p>
          <a:p>
            <a:r>
              <a:rPr lang="en-GB" dirty="0" smtClean="0"/>
              <a:t>Detail follow link to video</a:t>
            </a:r>
            <a:endParaRPr lang="en-GB" dirty="0"/>
          </a:p>
        </p:txBody>
      </p:sp>
    </p:spTree>
    <p:extLst>
      <p:ext uri="{BB962C8B-B14F-4D97-AF65-F5344CB8AC3E}">
        <p14:creationId xmlns:p14="http://schemas.microsoft.com/office/powerpoint/2010/main" val="38106291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174" y="1084785"/>
            <a:ext cx="11595653" cy="4924425"/>
          </a:xfrm>
          <a:prstGeom prst="rect">
            <a:avLst/>
          </a:prstGeom>
          <a:solidFill>
            <a:schemeClr val="accent1">
              <a:lumMod val="40000"/>
              <a:lumOff val="60000"/>
            </a:schemeClr>
          </a:solidFill>
        </p:spPr>
        <p:txBody>
          <a:bodyPr wrap="square" rtlCol="0">
            <a:spAutoFit/>
          </a:bodyPr>
          <a:lstStyle/>
          <a:p>
            <a:endParaRPr lang="en-GB" sz="5400" b="1" dirty="0" smtClean="0"/>
          </a:p>
          <a:p>
            <a:pPr algn="ctr"/>
            <a:r>
              <a:rPr lang="en-GB" sz="5400" b="1" dirty="0" smtClean="0">
                <a:hlinkClick r:id="rId2"/>
              </a:rPr>
              <a:t>CIGAR</a:t>
            </a:r>
            <a:endParaRPr lang="en-GB" sz="5400" b="1" dirty="0" smtClean="0"/>
          </a:p>
          <a:p>
            <a:pPr algn="ctr"/>
            <a:endParaRPr lang="en-GB" sz="5400" b="1" dirty="0" smtClean="0"/>
          </a:p>
          <a:p>
            <a:pPr algn="ctr"/>
            <a:r>
              <a:rPr lang="en-GB" sz="4400" dirty="0" smtClean="0"/>
              <a:t>(</a:t>
            </a:r>
            <a:r>
              <a:rPr lang="en-GB" sz="4400" b="1" dirty="0" smtClean="0">
                <a:solidFill>
                  <a:srgbClr val="FF0000"/>
                </a:solidFill>
              </a:rPr>
              <a:t>C</a:t>
            </a:r>
            <a:r>
              <a:rPr lang="en-GB" sz="4400" dirty="0" smtClean="0"/>
              <a:t>oncise </a:t>
            </a:r>
            <a:r>
              <a:rPr lang="en-GB" sz="4400" b="1" dirty="0">
                <a:solidFill>
                  <a:srgbClr val="FF0000"/>
                </a:solidFill>
              </a:rPr>
              <a:t>I</a:t>
            </a:r>
            <a:r>
              <a:rPr lang="en-GB" sz="4400" dirty="0"/>
              <a:t>diosyncratic </a:t>
            </a:r>
            <a:r>
              <a:rPr lang="en-GB" sz="4400" b="1" dirty="0">
                <a:solidFill>
                  <a:srgbClr val="FF0000"/>
                </a:solidFill>
              </a:rPr>
              <a:t>G</a:t>
            </a:r>
            <a:r>
              <a:rPr lang="en-GB" sz="4400" dirty="0"/>
              <a:t>apped </a:t>
            </a:r>
            <a:r>
              <a:rPr lang="en-GB" sz="4400" b="1" dirty="0">
                <a:solidFill>
                  <a:srgbClr val="FF0000"/>
                </a:solidFill>
              </a:rPr>
              <a:t>A</a:t>
            </a:r>
            <a:r>
              <a:rPr lang="en-GB" sz="4400" dirty="0"/>
              <a:t>lignment </a:t>
            </a:r>
            <a:r>
              <a:rPr lang="en-GB" sz="4400" b="1" dirty="0" smtClean="0">
                <a:solidFill>
                  <a:srgbClr val="FF0000"/>
                </a:solidFill>
              </a:rPr>
              <a:t>R</a:t>
            </a:r>
            <a:r>
              <a:rPr lang="en-GB" sz="4400" dirty="0" smtClean="0"/>
              <a:t>eport)</a:t>
            </a:r>
            <a:endParaRPr lang="en-GB" sz="4400" b="1" dirty="0" smtClean="0"/>
          </a:p>
          <a:p>
            <a:pPr algn="ctr"/>
            <a:endParaRPr lang="en-GB" sz="5400" b="1" dirty="0" smtClean="0"/>
          </a:p>
          <a:p>
            <a:endParaRPr lang="en-GB" sz="5400" b="1" dirty="0"/>
          </a:p>
        </p:txBody>
      </p:sp>
    </p:spTree>
    <p:extLst>
      <p:ext uri="{BB962C8B-B14F-4D97-AF65-F5344CB8AC3E}">
        <p14:creationId xmlns:p14="http://schemas.microsoft.com/office/powerpoint/2010/main" val="3923212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solidFill>
            <a:schemeClr val="accent3">
              <a:lumMod val="20000"/>
              <a:lumOff val="80000"/>
            </a:schemeClr>
          </a:solid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4284583"/>
              </p:ext>
            </p:extLst>
          </p:nvPr>
        </p:nvGraphicFramePr>
        <p:xfrm>
          <a:off x="6096000" y="1491703"/>
          <a:ext cx="5648696" cy="4262405"/>
        </p:xfrm>
        <a:graphic>
          <a:graphicData uri="http://schemas.openxmlformats.org/drawingml/2006/table">
            <a:tbl>
              <a:tblPr/>
              <a:tblGrid>
                <a:gridCol w="550660"/>
                <a:gridCol w="96208"/>
                <a:gridCol w="5001828"/>
              </a:tblGrid>
              <a:tr h="196146">
                <a:tc>
                  <a:txBody>
                    <a:bodyPr/>
                    <a:lstStyle/>
                    <a:p>
                      <a:pPr algn="ctr"/>
                      <a:r>
                        <a:rPr lang="en-GB" sz="1100" b="1" dirty="0"/>
                        <a:t>Op</a:t>
                      </a:r>
                      <a:endParaRPr lang="en-GB" sz="1100" dirty="0"/>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lnL>
                      <a:noFill/>
                    </a:lnL>
                    <a:lnR>
                      <a:noFill/>
                    </a:lnR>
                    <a:lnT>
                      <a:noFill/>
                    </a:lnT>
                    <a:lnB>
                      <a:noFill/>
                    </a:lnB>
                    <a:solidFill>
                      <a:srgbClr val="E1E1E1"/>
                    </a:solidFill>
                  </a:tcPr>
                </a:tc>
                <a:tc>
                  <a:txBody>
                    <a:bodyPr/>
                    <a:lstStyle/>
                    <a:p>
                      <a:r>
                        <a:rPr lang="en-GB" sz="1100" b="1" dirty="0"/>
                        <a:t>Description</a:t>
                      </a:r>
                      <a:endParaRPr lang="en-GB" sz="1100" dirty="0"/>
                    </a:p>
                  </a:txBody>
                  <a:tcPr marL="16997" marR="16997" marT="16997" marB="16997">
                    <a:lnL>
                      <a:noFill/>
                    </a:lnL>
                    <a:lnR>
                      <a:noFill/>
                    </a:lnR>
                    <a:lnT>
                      <a:noFill/>
                    </a:lnT>
                    <a:lnB>
                      <a:noFill/>
                    </a:lnB>
                    <a:solidFill>
                      <a:srgbClr val="E1E1E1"/>
                    </a:solidFill>
                  </a:tcPr>
                </a:tc>
              </a:tr>
              <a:tr h="668007">
                <a:tc>
                  <a:txBody>
                    <a:bodyPr/>
                    <a:lstStyle/>
                    <a:p>
                      <a:pPr algn="r"/>
                      <a:r>
                        <a:rPr lang="en-GB" sz="1100">
                          <a:effectLst/>
                        </a:rPr>
                        <a:t>M</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Match (alignment column containing two letters). This could contain two different letters (mismatch) or two identical letters. USEARCH generates CIGAR strings containing Ms rather than X's and ='s (see below).</a:t>
                      </a:r>
                    </a:p>
                  </a:txBody>
                  <a:tcPr marL="16997" marR="16997" marT="16997" marB="16997" anchor="ctr">
                    <a:lnL>
                      <a:noFill/>
                    </a:lnL>
                    <a:lnR>
                      <a:noFill/>
                    </a:lnR>
                    <a:lnT>
                      <a:noFill/>
                    </a:lnT>
                    <a:lnB>
                      <a:noFill/>
                    </a:lnB>
                    <a:solidFill>
                      <a:srgbClr val="FFFFCC"/>
                    </a:solidFill>
                  </a:tcPr>
                </a:tc>
              </a:tr>
              <a:tr h="196146">
                <a:tc>
                  <a:txBody>
                    <a:bodyPr/>
                    <a:lstStyle/>
                    <a:p>
                      <a:pPr algn="r"/>
                      <a:r>
                        <a:rPr lang="en-GB" sz="1100">
                          <a:effectLst/>
                        </a:rPr>
                        <a:t>D</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a:t>Deletion (gap in the target sequence).</a:t>
                      </a:r>
                    </a:p>
                  </a:txBody>
                  <a:tcPr marL="16997" marR="16997" marT="16997" marB="16997" anchor="ctr">
                    <a:lnL>
                      <a:noFill/>
                    </a:lnL>
                    <a:lnR>
                      <a:noFill/>
                    </a:lnR>
                    <a:lnT>
                      <a:noFill/>
                    </a:lnT>
                    <a:lnB>
                      <a:noFill/>
                    </a:lnB>
                    <a:solidFill>
                      <a:srgbClr val="E1E1E1"/>
                    </a:solidFill>
                  </a:tcPr>
                </a:tc>
              </a:tr>
              <a:tr h="196146">
                <a:tc>
                  <a:txBody>
                    <a:bodyPr/>
                    <a:lstStyle/>
                    <a:p>
                      <a:pPr algn="r"/>
                      <a:r>
                        <a:rPr lang="en-GB" sz="1100">
                          <a:effectLst/>
                        </a:rPr>
                        <a:t>I</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a:t>Insertion (gap in the query sequence).  </a:t>
                      </a:r>
                    </a:p>
                  </a:txBody>
                  <a:tcPr marL="16997" marR="16997" marT="16997" marB="16997" anchor="ctr">
                    <a:lnL>
                      <a:noFill/>
                    </a:lnL>
                    <a:lnR>
                      <a:noFill/>
                    </a:lnR>
                    <a:lnT>
                      <a:noFill/>
                    </a:lnT>
                    <a:lnB>
                      <a:noFill/>
                    </a:lnB>
                    <a:solidFill>
                      <a:srgbClr val="FFFFCC"/>
                    </a:solidFill>
                  </a:tcPr>
                </a:tc>
              </a:tr>
              <a:tr h="985476">
                <a:tc>
                  <a:txBody>
                    <a:bodyPr/>
                    <a:lstStyle/>
                    <a:p>
                      <a:pPr algn="r"/>
                      <a:r>
                        <a:rPr lang="en-GB" sz="1100">
                          <a:effectLst/>
                        </a:rPr>
                        <a:t>S</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dirty="0"/>
                        <a:t>Segment of the query sequence that does not appear in the alignment. This is used with soft clipping, where the full-length query sequence is given (field 10 in the SAM record). In this case, S operations specify segments at the start and/or end of the query that do not appear in a local alignment.</a:t>
                      </a:r>
                    </a:p>
                  </a:txBody>
                  <a:tcPr marL="16997" marR="16997" marT="16997" marB="16997" anchor="ctr">
                    <a:lnL>
                      <a:noFill/>
                    </a:lnL>
                    <a:lnR>
                      <a:noFill/>
                    </a:lnR>
                    <a:lnT>
                      <a:noFill/>
                    </a:lnT>
                    <a:lnB>
                      <a:noFill/>
                    </a:lnB>
                    <a:solidFill>
                      <a:srgbClr val="E1E1E1"/>
                    </a:solidFill>
                  </a:tcPr>
                </a:tc>
              </a:tr>
              <a:tr h="985476">
                <a:tc>
                  <a:txBody>
                    <a:bodyPr/>
                    <a:lstStyle/>
                    <a:p>
                      <a:pPr algn="r"/>
                      <a:r>
                        <a:rPr lang="en-GB" sz="1100">
                          <a:effectLst/>
                        </a:rPr>
                        <a:t>H</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Segment of the query sequence that does not appear in the alignment. This is used with hard clipping, where only the aligned segment of the query sequences is given (field 10 in the SAM record). In this case, H operations specify segments at the start and/or end of the query that do not appear in the SAM record.</a:t>
                      </a:r>
                    </a:p>
                  </a:txBody>
                  <a:tcPr marL="16997" marR="16997" marT="16997" marB="16997" anchor="ctr">
                    <a:lnL>
                      <a:noFill/>
                    </a:lnL>
                    <a:lnR>
                      <a:noFill/>
                    </a:lnR>
                    <a:lnT>
                      <a:noFill/>
                    </a:lnT>
                    <a:lnB>
                      <a:noFill/>
                    </a:lnB>
                    <a:solidFill>
                      <a:srgbClr val="FFFFCC"/>
                    </a:solidFill>
                  </a:tcPr>
                </a:tc>
              </a:tr>
              <a:tr h="509272">
                <a:tc>
                  <a:txBody>
                    <a:bodyPr/>
                    <a:lstStyle/>
                    <a:p>
                      <a:pPr algn="r"/>
                      <a:r>
                        <a:rPr lang="en-GB" sz="1100">
                          <a:effectLst/>
                        </a:rPr>
                        <a:t>=</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a:t>Alignment column containing two identical letters. USEARCH can read CIGAR strings using this operation, but does not generate them.</a:t>
                      </a:r>
                    </a:p>
                  </a:txBody>
                  <a:tcPr marL="16997" marR="16997" marT="16997" marB="16997" anchor="ctr">
                    <a:lnL>
                      <a:noFill/>
                    </a:lnL>
                    <a:lnR>
                      <a:noFill/>
                    </a:lnR>
                    <a:lnT>
                      <a:noFill/>
                    </a:lnT>
                    <a:lnB>
                      <a:noFill/>
                    </a:lnB>
                    <a:solidFill>
                      <a:srgbClr val="E1E1E1"/>
                    </a:solidFill>
                  </a:tcPr>
                </a:tc>
              </a:tr>
              <a:tr h="509272">
                <a:tc>
                  <a:txBody>
                    <a:bodyPr/>
                    <a:lstStyle/>
                    <a:p>
                      <a:pPr algn="r"/>
                      <a:r>
                        <a:rPr lang="en-GB" sz="1100">
                          <a:effectLst/>
                        </a:rPr>
                        <a:t>X</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Alignment column containing a mismatch, i.e. two different letters. USEARCH can read CIGAR strings using this operation, but does not generate them.</a:t>
                      </a:r>
                    </a:p>
                  </a:txBody>
                  <a:tcPr marL="16997" marR="16997" marT="16997" marB="16997" anchor="ctr">
                    <a:lnL>
                      <a:noFill/>
                    </a:lnL>
                    <a:lnR>
                      <a:noFill/>
                    </a:lnR>
                    <a:lnT>
                      <a:noFill/>
                    </a:lnT>
                    <a:lnB>
                      <a:noFill/>
                    </a:lnB>
                    <a:solidFill>
                      <a:srgbClr val="FFFFCC"/>
                    </a:solidFill>
                  </a:tcPr>
                </a:tc>
              </a:tr>
            </a:tbl>
          </a:graphicData>
        </a:graphic>
      </p:graphicFrame>
      <p:sp>
        <p:nvSpPr>
          <p:cNvPr id="5" name="Rectangle 1"/>
          <p:cNvSpPr>
            <a:spLocks noChangeArrowheads="1"/>
          </p:cNvSpPr>
          <p:nvPr/>
        </p:nvSpPr>
        <p:spPr bwMode="auto">
          <a:xfrm>
            <a:off x="5878286" y="962869"/>
            <a:ext cx="62107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hlinkClick r:id="rId3"/>
              </a:rPr>
              <a:t>Home</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4"/>
              </a:rPr>
              <a:t>Software</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5"/>
              </a:rPr>
              <a:t>Services</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6"/>
              </a:rPr>
              <a:t>About</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7"/>
              </a:rPr>
              <a:t>Contact</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err="1" smtClean="0">
                <a:ln>
                  <a:noFill/>
                </a:ln>
                <a:solidFill>
                  <a:schemeClr val="tx1"/>
                </a:solidFill>
                <a:effectLst/>
                <a:latin typeface="Arial" charset="0"/>
                <a:cs typeface="Arial" charset="0"/>
                <a:hlinkClick r:id="rId8"/>
              </a:rPr>
              <a:t>usearch</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9"/>
              </a:rPr>
              <a:t>manual</a:t>
            </a: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
        <p:nvSpPr>
          <p:cNvPr id="6" name="Rectangle 2"/>
          <p:cNvSpPr>
            <a:spLocks noChangeArrowheads="1"/>
          </p:cNvSpPr>
          <p:nvPr/>
        </p:nvSpPr>
        <p:spPr bwMode="auto">
          <a:xfrm>
            <a:off x="4132901" y="4936630"/>
            <a:ext cx="74072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CIGAR string </a:t>
            </a:r>
          </a:p>
        </p:txBody>
      </p:sp>
      <p:sp>
        <p:nvSpPr>
          <p:cNvPr id="12" name="Rectangle 4"/>
          <p:cNvSpPr>
            <a:spLocks noChangeArrowheads="1"/>
          </p:cNvSpPr>
          <p:nvPr/>
        </p:nvSpPr>
        <p:spPr bwMode="auto">
          <a:xfrm>
            <a:off x="106878" y="632968"/>
            <a:ext cx="5771408"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CIGAR stands for Concise Idiosyncratic Gapped Alignment </a:t>
            </a:r>
            <a:r>
              <a:rPr kumimoji="0" lang="en-US" altLang="en-US" sz="1800" b="0" i="0" u="none" strike="noStrike" cap="none" normalizeH="0" baseline="0" dirty="0" err="1" smtClean="0">
                <a:ln>
                  <a:noFill/>
                </a:ln>
                <a:solidFill>
                  <a:schemeClr val="tx1"/>
                </a:solidFill>
                <a:effectLst/>
                <a:latin typeface="Arial" charset="0"/>
                <a:cs typeface="Arial" charset="0"/>
              </a:rPr>
              <a:t>Rport</a:t>
            </a:r>
            <a:r>
              <a:rPr kumimoji="0" lang="en-US" altLang="en-US" sz="1800" b="0" i="0" u="none" strike="noStrike" cap="none" normalizeH="0" baseline="0" dirty="0" smtClean="0">
                <a:ln>
                  <a:noFill/>
                </a:ln>
                <a:solidFill>
                  <a:schemeClr val="tx1"/>
                </a:solidFill>
                <a:effectLst/>
                <a:latin typeface="Arial" charset="0"/>
                <a:cs typeface="Arial" charset="0"/>
              </a:rPr>
              <a:t>. It is a compressed representation of an alignment that is used in the </a:t>
            </a:r>
            <a:r>
              <a:rPr kumimoji="0" lang="en-US" altLang="en-US" sz="1800" b="0" i="0" u="none" strike="noStrike" cap="none" normalizeH="0" baseline="0" dirty="0" smtClean="0">
                <a:ln>
                  <a:noFill/>
                </a:ln>
                <a:solidFill>
                  <a:schemeClr val="tx1"/>
                </a:solidFill>
                <a:effectLst/>
                <a:latin typeface="Arial" charset="0"/>
                <a:cs typeface="Arial" charset="0"/>
                <a:hlinkClick r:id="rId10"/>
              </a:rPr>
              <a:t>SAM file format</a:t>
            </a: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A CIGAR standard was originally defined by the </a:t>
            </a:r>
            <a:r>
              <a:rPr kumimoji="0" lang="en-US" altLang="en-US" sz="1800" b="0" i="0" u="none" strike="noStrike" cap="none" normalizeH="0" baseline="0" dirty="0" smtClean="0">
                <a:ln>
                  <a:noFill/>
                </a:ln>
                <a:solidFill>
                  <a:schemeClr val="tx1"/>
                </a:solidFill>
                <a:effectLst/>
                <a:latin typeface="Arial" charset="0"/>
                <a:cs typeface="Arial" charset="0"/>
                <a:hlinkClick r:id="rId11"/>
              </a:rPr>
              <a:t>Exonerate</a:t>
            </a:r>
            <a:r>
              <a:rPr kumimoji="0" lang="en-US" altLang="en-US" sz="1800" b="0" i="0" u="none" strike="noStrike" cap="none" normalizeH="0" baseline="0" dirty="0" smtClean="0">
                <a:ln>
                  <a:noFill/>
                </a:ln>
                <a:solidFill>
                  <a:schemeClr val="tx1"/>
                </a:solidFill>
                <a:effectLst/>
                <a:latin typeface="Arial" charset="0"/>
                <a:cs typeface="Arial" charset="0"/>
              </a:rPr>
              <a:t> alignment program, but this is not the same as the CIGARs found in SAM files. Several incompatible types of CIGAR string are used by different programs that support SAM files, and unfortunately CIGARs are not fully described by the </a:t>
            </a:r>
            <a:r>
              <a:rPr kumimoji="0" lang="en-US" altLang="en-US" sz="1800" b="0" i="0" u="none" strike="noStrike" cap="none" normalizeH="0" baseline="0" dirty="0" smtClean="0">
                <a:ln>
                  <a:noFill/>
                </a:ln>
                <a:solidFill>
                  <a:schemeClr val="tx1"/>
                </a:solidFill>
                <a:effectLst/>
                <a:latin typeface="Arial" charset="0"/>
                <a:cs typeface="Arial" charset="0"/>
                <a:hlinkClick r:id="rId12"/>
              </a:rPr>
              <a:t>SAM specification</a:t>
            </a:r>
            <a:r>
              <a:rPr kumimoji="0" lang="en-US" altLang="en-US" sz="1800" b="0" i="0" u="none" strike="noStrike" cap="none" normalizeH="0" baseline="0" dirty="0" smtClean="0">
                <a:ln>
                  <a:noFill/>
                </a:ln>
                <a:solidFill>
                  <a:schemeClr val="tx1"/>
                </a:solidFill>
                <a:effectLst/>
                <a:latin typeface="Arial" charset="0"/>
                <a:cs typeface="Arial" charset="0"/>
              </a:rPr>
              <a:t>. The description here covers those SAM file CIGAR standards that I'm aware of. If you know of other variants, please </a:t>
            </a:r>
            <a:r>
              <a:rPr kumimoji="0" lang="en-US" altLang="en-US" sz="1800" b="0" i="0" u="none" strike="noStrike" cap="none" normalizeH="0" baseline="0" dirty="0" smtClean="0">
                <a:ln>
                  <a:noFill/>
                </a:ln>
                <a:solidFill>
                  <a:schemeClr val="tx1"/>
                </a:solidFill>
                <a:effectLst/>
                <a:latin typeface="Arial" charset="0"/>
                <a:cs typeface="Arial" charset="0"/>
                <a:hlinkClick r:id="rId7"/>
              </a:rPr>
              <a:t>let me know</a:t>
            </a:r>
            <a:r>
              <a:rPr kumimoji="0" lang="en-US" altLang="en-US" sz="1800" b="0" i="0" u="none" strike="noStrike" cap="none" normalizeH="0" baseline="0" dirty="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A CIGAR string is made up of &lt;integer&gt;&lt;op&gt; pairs, e.g. 76H130M. Here, "op" is an operation specified as a single character, usually an upper-case letter (see table below). An operation is usually a type of column that appears in the alignment, e.g. a match or gap. The integer specifies a number of consecutive operations. In some CIGAR variants, the integer may be omitted if it is 1.</a:t>
            </a:r>
            <a:br>
              <a:rPr kumimoji="0" lang="en-US" altLang="en-US" sz="1800" b="0" i="0" u="none" strike="noStrike" cap="none" normalizeH="0" baseline="0" dirty="0" smtClean="0">
                <a:ln>
                  <a:noFill/>
                </a:ln>
                <a:solidFill>
                  <a:schemeClr val="tx1"/>
                </a:solidFill>
                <a:effectLst/>
                <a:latin typeface="Arial" charset="0"/>
                <a:cs typeface="Arial" charset="0"/>
              </a:rPr>
            </a:b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534035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423" y="1085212"/>
            <a:ext cx="10751127" cy="2585323"/>
          </a:xfrm>
          <a:prstGeom prst="rect">
            <a:avLst/>
          </a:prstGeom>
        </p:spPr>
        <p:txBody>
          <a:bodyPr wrap="square">
            <a:spAutoFit/>
          </a:bodyPr>
          <a:lstStyle/>
          <a:p>
            <a:r>
              <a:rPr lang="en-GB" b="1" dirty="0" smtClean="0">
                <a:latin typeface="Courier New" panose="02070309020205020404" pitchFamily="49" charset="0"/>
                <a:cs typeface="Courier New" panose="02070309020205020404" pitchFamily="49" charset="0"/>
              </a:rPr>
              <a:t>M          alignment </a:t>
            </a:r>
            <a:r>
              <a:rPr lang="en-GB" b="1" dirty="0">
                <a:latin typeface="Courier New" panose="02070309020205020404" pitchFamily="49" charset="0"/>
                <a:cs typeface="Courier New" panose="02070309020205020404" pitchFamily="49" charset="0"/>
              </a:rPr>
              <a:t>match (can be a sequence match or mismatch)</a:t>
            </a:r>
          </a:p>
          <a:p>
            <a:r>
              <a:rPr lang="en-GB" b="1" dirty="0" smtClean="0">
                <a:latin typeface="Courier New" panose="02070309020205020404" pitchFamily="49" charset="0"/>
                <a:cs typeface="Courier New" panose="02070309020205020404" pitchFamily="49" charset="0"/>
              </a:rPr>
              <a:t>I          insertion </a:t>
            </a:r>
            <a:r>
              <a:rPr lang="en-GB" b="1" dirty="0">
                <a:latin typeface="Courier New" panose="02070309020205020404" pitchFamily="49" charset="0"/>
                <a:cs typeface="Courier New" panose="02070309020205020404" pitchFamily="49" charset="0"/>
              </a:rPr>
              <a:t>to the reference</a:t>
            </a:r>
          </a:p>
          <a:p>
            <a:r>
              <a:rPr lang="en-GB" b="1" dirty="0" smtClean="0">
                <a:latin typeface="Courier New" panose="02070309020205020404" pitchFamily="49" charset="0"/>
                <a:cs typeface="Courier New" panose="02070309020205020404" pitchFamily="49" charset="0"/>
              </a:rPr>
              <a:t>D</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deletion </a:t>
            </a:r>
            <a:r>
              <a:rPr lang="en-GB" b="1" dirty="0">
                <a:latin typeface="Courier New" panose="02070309020205020404" pitchFamily="49" charset="0"/>
                <a:cs typeface="Courier New" panose="02070309020205020404" pitchFamily="49" charset="0"/>
              </a:rPr>
              <a:t>from the reference</a:t>
            </a:r>
          </a:p>
          <a:p>
            <a:r>
              <a:rPr lang="en-GB" b="1" dirty="0" smtClean="0">
                <a:latin typeface="Courier New" panose="02070309020205020404" pitchFamily="49" charset="0"/>
                <a:cs typeface="Courier New" panose="02070309020205020404" pitchFamily="49" charset="0"/>
              </a:rPr>
              <a:t>N          skipped </a:t>
            </a:r>
            <a:r>
              <a:rPr lang="en-GB" b="1" dirty="0">
                <a:latin typeface="Courier New" panose="02070309020205020404" pitchFamily="49" charset="0"/>
                <a:cs typeface="Courier New" panose="02070309020205020404" pitchFamily="49" charset="0"/>
              </a:rPr>
              <a:t>region from the reference</a:t>
            </a:r>
          </a:p>
          <a:p>
            <a:r>
              <a:rPr lang="en-GB" b="1" dirty="0" smtClean="0">
                <a:latin typeface="Courier New" panose="02070309020205020404" pitchFamily="49" charset="0"/>
                <a:cs typeface="Courier New" panose="02070309020205020404" pitchFamily="49" charset="0"/>
              </a:rPr>
              <a:t>S          soft </a:t>
            </a:r>
            <a:r>
              <a:rPr lang="en-GB" b="1" dirty="0">
                <a:latin typeface="Courier New" panose="02070309020205020404" pitchFamily="49" charset="0"/>
                <a:cs typeface="Courier New" panose="02070309020205020404" pitchFamily="49" charset="0"/>
              </a:rPr>
              <a:t>clipping (clipped sequences present </a:t>
            </a:r>
            <a:r>
              <a:rPr lang="en-GB" b="1" dirty="0" smtClean="0">
                <a:latin typeface="Courier New" panose="02070309020205020404" pitchFamily="49" charset="0"/>
                <a:cs typeface="Courier New" panose="02070309020205020404" pitchFamily="49" charset="0"/>
              </a:rPr>
              <a:t>in SEQ)</a:t>
            </a:r>
          </a:p>
          <a:p>
            <a:r>
              <a:rPr lang="en-GB" b="1" dirty="0" smtClean="0">
                <a:latin typeface="Courier New" panose="02070309020205020404" pitchFamily="49" charset="0"/>
                <a:cs typeface="Courier New" panose="02070309020205020404" pitchFamily="49" charset="0"/>
              </a:rPr>
              <a:t>H</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hard </a:t>
            </a:r>
            <a:r>
              <a:rPr lang="en-GB" b="1" dirty="0">
                <a:latin typeface="Courier New" panose="02070309020205020404" pitchFamily="49" charset="0"/>
                <a:cs typeface="Courier New" panose="02070309020205020404" pitchFamily="49" charset="0"/>
              </a:rPr>
              <a:t>clipping (clipped sequences NOT present </a:t>
            </a:r>
            <a:r>
              <a:rPr lang="en-GB" b="1" dirty="0" smtClean="0">
                <a:latin typeface="Courier New" panose="02070309020205020404" pitchFamily="49" charset="0"/>
                <a:cs typeface="Courier New" panose="02070309020205020404" pitchFamily="49" charset="0"/>
              </a:rPr>
              <a:t>in SEQ)</a:t>
            </a:r>
            <a:endParaRPr lang="en-GB" b="1" dirty="0">
              <a:latin typeface="Courier New" panose="02070309020205020404" pitchFamily="49" charset="0"/>
              <a:cs typeface="Courier New" panose="02070309020205020404" pitchFamily="49" charset="0"/>
            </a:endParaRPr>
          </a:p>
          <a:p>
            <a:r>
              <a:rPr lang="en-GB" b="1" dirty="0" smtClean="0">
                <a:latin typeface="Courier New" panose="02070309020205020404" pitchFamily="49" charset="0"/>
                <a:cs typeface="Courier New" panose="02070309020205020404" pitchFamily="49" charset="0"/>
              </a:rPr>
              <a:t>P</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padding </a:t>
            </a:r>
            <a:r>
              <a:rPr lang="en-GB" b="1" dirty="0">
                <a:latin typeface="Courier New" panose="02070309020205020404" pitchFamily="49" charset="0"/>
                <a:cs typeface="Courier New" panose="02070309020205020404" pitchFamily="49" charset="0"/>
              </a:rPr>
              <a:t>(silent deletion from padded reference</a:t>
            </a:r>
            <a:r>
              <a:rPr lang="en-GB" b="1" dirty="0" smtClean="0">
                <a:latin typeface="Courier New" panose="02070309020205020404" pitchFamily="49" charset="0"/>
                <a:cs typeface="Courier New" panose="02070309020205020404" pitchFamily="49" charset="0"/>
              </a:rPr>
              <a:t>)</a:t>
            </a:r>
          </a:p>
          <a:p>
            <a:r>
              <a:rPr lang="en-GB" b="1" dirty="0" smtClean="0">
                <a:latin typeface="Courier New" panose="02070309020205020404" pitchFamily="49" charset="0"/>
                <a:cs typeface="Courier New" panose="02070309020205020404" pitchFamily="49" charset="0"/>
              </a:rPr>
              <a:t>=          sequence </a:t>
            </a:r>
            <a:r>
              <a:rPr lang="en-GB" b="1" dirty="0">
                <a:latin typeface="Courier New" panose="02070309020205020404" pitchFamily="49" charset="0"/>
                <a:cs typeface="Courier New" panose="02070309020205020404" pitchFamily="49" charset="0"/>
              </a:rPr>
              <a:t>match</a:t>
            </a:r>
          </a:p>
          <a:p>
            <a:r>
              <a:rPr lang="en-GB" b="1" dirty="0" smtClean="0">
                <a:latin typeface="Courier New" panose="02070309020205020404" pitchFamily="49" charset="0"/>
                <a:cs typeface="Courier New" panose="02070309020205020404" pitchFamily="49" charset="0"/>
              </a:rPr>
              <a:t>X          sequence mismatch</a:t>
            </a:r>
            <a:endParaRPr lang="en-GB" b="1" dirty="0">
              <a:latin typeface="Courier New" panose="02070309020205020404" pitchFamily="49" charset="0"/>
              <a:cs typeface="Courier New" panose="02070309020205020404" pitchFamily="49" charset="0"/>
            </a:endParaRPr>
          </a:p>
        </p:txBody>
      </p:sp>
      <p:sp>
        <p:nvSpPr>
          <p:cNvPr id="3" name="TextBox 2">
            <a:hlinkClick r:id="rId2"/>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solidFill>
            <a:schemeClr val="accent3">
              <a:lumMod val="20000"/>
              <a:lumOff val="80000"/>
            </a:schemeClr>
          </a:solid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27662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1271" y="475013"/>
            <a:ext cx="10569039" cy="5816977"/>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hlinkClick r:id="rId2"/>
              </a:rPr>
              <a:t>Padded alignment</a:t>
            </a:r>
            <a:endParaRPr lang="en-GB" b="1"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Most sequence aligners only give the sequences inserted to the reference genome, but do not present how these inserted sequences are aligned against each other. Alignment with inserted sequences fully aligned is called padded alignment. Padded alignment is always produced by de novo assemblers and is important for an alignment viewer to display the alignment properly. To store padded alignment, we introduce operation 'P' which can be considered as a silent deletion from padded reference sequence. In the following example, GA on READ1 and A on READ2 are inserted to the reference. With unpadded CIGAR, we would not be able to distinguish the following padded multi-alignments:</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a:p>
            <a:r>
              <a:rPr lang="en-GB" sz="1200" b="1" dirty="0">
                <a:latin typeface="Courier New" panose="02070309020205020404" pitchFamily="49" charset="0"/>
                <a:cs typeface="Courier New" panose="02070309020205020404" pitchFamily="49" charset="0"/>
              </a:rPr>
              <a:t>REF</a:t>
            </a:r>
            <a:r>
              <a:rPr lang="en-GB" sz="1200" b="1" dirty="0" smtClean="0">
                <a:latin typeface="Courier New" panose="02070309020205020404" pitchFamily="49" charset="0"/>
                <a:cs typeface="Courier New" panose="02070309020205020404" pitchFamily="49" charset="0"/>
              </a:rPr>
              <a:t>:   CACGATCA</a:t>
            </a:r>
            <a:r>
              <a:rPr lang="en-GB" sz="1200" b="1" dirty="0">
                <a:latin typeface="Courier New" panose="02070309020205020404" pitchFamily="49" charset="0"/>
                <a:cs typeface="Courier New" panose="02070309020205020404" pitchFamily="49" charset="0"/>
              </a:rPr>
              <a:t>**GACCGATACGTCCGA </a:t>
            </a:r>
            <a:r>
              <a:rPr lang="en-GB" sz="1200" b="1" dirty="0" smtClean="0">
                <a:latin typeface="Courier New" panose="02070309020205020404" pitchFamily="49" charset="0"/>
                <a:cs typeface="Courier New" panose="02070309020205020404" pitchFamily="49" charset="0"/>
              </a:rPr>
              <a:t>          REF</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CACGATCA</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GACCGATACGTCCGA</a:t>
            </a:r>
          </a:p>
          <a:p>
            <a:r>
              <a:rPr lang="en-GB" sz="1200" b="1" dirty="0" smtClean="0">
                <a:latin typeface="Courier New" panose="02070309020205020404" pitchFamily="49" charset="0"/>
                <a:cs typeface="Courier New" panose="02070309020205020404" pitchFamily="49" charset="0"/>
              </a:rPr>
              <a:t>READ1</a:t>
            </a:r>
            <a:r>
              <a:rPr lang="en-GB" sz="1200" b="1" dirty="0">
                <a:latin typeface="Courier New" panose="02070309020205020404" pitchFamily="49" charset="0"/>
                <a:cs typeface="Courier New" panose="02070309020205020404" pitchFamily="49" charset="0"/>
              </a:rPr>
              <a:t>: CGATCAGAGACCGATA </a:t>
            </a:r>
            <a:r>
              <a:rPr lang="en-GB" sz="1200" b="1" dirty="0" smtClean="0">
                <a:latin typeface="Courier New" panose="02070309020205020404" pitchFamily="49" charset="0"/>
                <a:cs typeface="Courier New" panose="02070309020205020404" pitchFamily="49" charset="0"/>
              </a:rPr>
              <a:t>                   READ1</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CGATCAGAGACCGATA</a:t>
            </a:r>
          </a:p>
          <a:p>
            <a:r>
              <a:rPr lang="en-GB" sz="1200" b="1" dirty="0" smtClean="0">
                <a:latin typeface="Courier New" panose="02070309020205020404" pitchFamily="49" charset="0"/>
                <a:cs typeface="Courier New" panose="02070309020205020404" pitchFamily="49" charset="0"/>
              </a:rPr>
              <a:t>READ2</a:t>
            </a:r>
            <a:r>
              <a:rPr lang="en-GB" sz="1200" b="1" dirty="0">
                <a:latin typeface="Courier New" panose="02070309020205020404" pitchFamily="49" charset="0"/>
                <a:cs typeface="Courier New" panose="02070309020205020404" pitchFamily="49" charset="0"/>
              </a:rPr>
              <a:t>: ATCA*AGACCGATAC </a:t>
            </a:r>
            <a:r>
              <a:rPr lang="en-GB" sz="1200" b="1" dirty="0" smtClean="0">
                <a:latin typeface="Courier New" panose="02070309020205020404" pitchFamily="49" charset="0"/>
                <a:cs typeface="Courier New" panose="02070309020205020404" pitchFamily="49" charset="0"/>
              </a:rPr>
              <a:t>                    READ2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ATCAA*GACCGATAC</a:t>
            </a:r>
          </a:p>
          <a:p>
            <a:r>
              <a:rPr lang="en-GB" sz="1200" b="1" dirty="0" smtClean="0">
                <a:latin typeface="Courier New" panose="02070309020205020404" pitchFamily="49" charset="0"/>
                <a:cs typeface="Courier New" panose="02070309020205020404" pitchFamily="49" charset="0"/>
              </a:rPr>
              <a:t>READ3</a:t>
            </a:r>
            <a:r>
              <a:rPr lang="en-GB" sz="1200" b="1" dirty="0">
                <a:latin typeface="Courier New" panose="02070309020205020404" pitchFamily="49" charset="0"/>
                <a:cs typeface="Courier New" panose="02070309020205020404" pitchFamily="49" charset="0"/>
              </a:rPr>
              <a:t>: GATCA**GACCG </a:t>
            </a:r>
            <a:r>
              <a:rPr lang="en-GB" sz="1200" b="1" dirty="0" smtClean="0">
                <a:latin typeface="Courier New" panose="02070309020205020404" pitchFamily="49" charset="0"/>
                <a:cs typeface="Courier New" panose="02070309020205020404" pitchFamily="49" charset="0"/>
              </a:rPr>
              <a:t>                       READ3</a:t>
            </a:r>
            <a:r>
              <a:rPr lang="en-GB" sz="1200" b="1" dirty="0">
                <a:latin typeface="Courier New" panose="02070309020205020404" pitchFamily="49" charset="0"/>
                <a:cs typeface="Courier New" panose="02070309020205020404" pitchFamily="49" charset="0"/>
              </a:rPr>
              <a:t>: GATCA**</a:t>
            </a:r>
            <a:r>
              <a:rPr lang="en-GB" sz="1200" b="1" dirty="0" smtClean="0">
                <a:latin typeface="Courier New" panose="02070309020205020404" pitchFamily="49" charset="0"/>
                <a:cs typeface="Courier New" panose="02070309020205020404" pitchFamily="49" charset="0"/>
              </a:rPr>
              <a:t>GACCG</a:t>
            </a: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The </a:t>
            </a:r>
            <a:r>
              <a:rPr lang="en-GB" dirty="0">
                <a:latin typeface="Times New Roman" panose="02020603050405020304" pitchFamily="18" charset="0"/>
                <a:cs typeface="Times New Roman" panose="02020603050405020304" pitchFamily="18" charset="0"/>
              </a:rPr>
              <a:t>padded CIGAR are </a:t>
            </a:r>
            <a:r>
              <a:rPr lang="en-GB" dirty="0" smtClean="0">
                <a:latin typeface="Times New Roman" panose="02020603050405020304" pitchFamily="18" charset="0"/>
                <a:cs typeface="Times New Roman" panose="02020603050405020304" pitchFamily="18" charset="0"/>
              </a:rPr>
              <a:t>different:</a:t>
            </a:r>
          </a:p>
          <a:p>
            <a:endParaRPr lang="en-GB" dirty="0">
              <a:latin typeface="Times New Roman" panose="02020603050405020304" pitchFamily="18" charset="0"/>
              <a:cs typeface="Times New Roman" panose="02020603050405020304" pitchFamily="18" charset="0"/>
            </a:endParaRPr>
          </a:p>
          <a:p>
            <a:r>
              <a:rPr lang="en-GB" sz="1200" b="1" dirty="0" smtClean="0">
                <a:latin typeface="Courier New" panose="02070309020205020404" pitchFamily="49" charset="0"/>
                <a:cs typeface="Courier New" panose="02070309020205020404" pitchFamily="49" charset="0"/>
              </a:rPr>
              <a:t>READ1</a:t>
            </a:r>
            <a:r>
              <a:rPr lang="en-GB" sz="1200" b="1" dirty="0">
                <a:latin typeface="Courier New" panose="02070309020205020404" pitchFamily="49" charset="0"/>
                <a:cs typeface="Courier New" panose="02070309020205020404" pitchFamily="49" charset="0"/>
              </a:rPr>
              <a:t>: 6M2I8M </a:t>
            </a:r>
            <a:r>
              <a:rPr lang="en-GB" sz="1200" b="1" dirty="0" smtClean="0">
                <a:latin typeface="Courier New" panose="02070309020205020404" pitchFamily="49" charset="0"/>
                <a:cs typeface="Courier New" panose="02070309020205020404" pitchFamily="49" charset="0"/>
              </a:rPr>
              <a:t>                             READ1</a:t>
            </a:r>
            <a:r>
              <a:rPr lang="en-GB" sz="1200" b="1" dirty="0">
                <a:latin typeface="Courier New" panose="02070309020205020404" pitchFamily="49" charset="0"/>
                <a:cs typeface="Courier New" panose="02070309020205020404" pitchFamily="49" charset="0"/>
              </a:rPr>
              <a:t>: 6M2I8M </a:t>
            </a:r>
            <a:endParaRPr lang="en-GB" sz="1200" b="1" dirty="0" smtClean="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READ2</a:t>
            </a:r>
            <a:r>
              <a:rPr lang="en-GB" sz="1200" b="1" dirty="0">
                <a:latin typeface="Courier New" panose="02070309020205020404" pitchFamily="49" charset="0"/>
                <a:cs typeface="Courier New" panose="02070309020205020404" pitchFamily="49" charset="0"/>
              </a:rPr>
              <a:t>: 4M1P1I9M </a:t>
            </a:r>
            <a:r>
              <a:rPr lang="en-GB" sz="1200" b="1" dirty="0" smtClean="0">
                <a:latin typeface="Courier New" panose="02070309020205020404" pitchFamily="49" charset="0"/>
                <a:cs typeface="Courier New" panose="02070309020205020404" pitchFamily="49" charset="0"/>
              </a:rPr>
              <a:t>                           READ2</a:t>
            </a:r>
            <a:r>
              <a:rPr lang="en-GB" sz="1200" b="1" dirty="0">
                <a:latin typeface="Courier New" panose="02070309020205020404" pitchFamily="49" charset="0"/>
                <a:cs typeface="Courier New" panose="02070309020205020404" pitchFamily="49" charset="0"/>
              </a:rPr>
              <a:t>: 4M1I1P9M </a:t>
            </a:r>
            <a:endParaRPr lang="en-GB" sz="1200" b="1" dirty="0" smtClean="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READ3</a:t>
            </a:r>
            <a:r>
              <a:rPr lang="en-GB" sz="1200" b="1" dirty="0">
                <a:latin typeface="Courier New" panose="02070309020205020404" pitchFamily="49" charset="0"/>
                <a:cs typeface="Courier New" panose="02070309020205020404" pitchFamily="49" charset="0"/>
              </a:rPr>
              <a:t>: 5M2P5M </a:t>
            </a:r>
            <a:r>
              <a:rPr lang="en-GB" sz="1200" b="1" dirty="0" smtClean="0">
                <a:latin typeface="Courier New" panose="02070309020205020404" pitchFamily="49" charset="0"/>
                <a:cs typeface="Courier New" panose="02070309020205020404" pitchFamily="49" charset="0"/>
              </a:rPr>
              <a:t>                             READ3</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5M2P5M</a:t>
            </a:r>
          </a:p>
          <a:p>
            <a:endParaRPr lang="en-GB" dirty="0"/>
          </a:p>
          <a:p>
            <a:r>
              <a:rPr lang="en-GB" dirty="0"/>
              <a:t>Note that it is hard to convert unpadded CIGAR to padded one. Fully resolving the alignment between inserted sequences would essentially require a de novo assembler. However, it is easy vice versa. By simply removing all P operations we get the CIGAR without </a:t>
            </a:r>
            <a:r>
              <a:rPr lang="en-GB" dirty="0" smtClean="0"/>
              <a:t>padding</a:t>
            </a:r>
            <a:endParaRPr lang="en-GB" dirty="0"/>
          </a:p>
        </p:txBody>
      </p:sp>
      <p:sp>
        <p:nvSpPr>
          <p:cNvPr id="4" name="TextBox 3">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solidFill>
            <a:schemeClr val="accent3">
              <a:lumMod val="20000"/>
              <a:lumOff val="80000"/>
            </a:schemeClr>
          </a:solid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2075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6058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9603</TotalTime>
  <Words>2568</Words>
  <Application>Microsoft Office PowerPoint</Application>
  <PresentationFormat>Custom</PresentationFormat>
  <Paragraphs>445</Paragraphs>
  <Slides>29</Slides>
  <Notes>3</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dpjudge</dc:creator>
  <cp:lastModifiedBy>dpjudge</cp:lastModifiedBy>
  <cp:revision>326</cp:revision>
  <dcterms:created xsi:type="dcterms:W3CDTF">2017-11-18T14:47:33Z</dcterms:created>
  <dcterms:modified xsi:type="dcterms:W3CDTF">2018-01-19T23:35:29Z</dcterms:modified>
</cp:coreProperties>
</file>